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8" r:id="rId3"/>
    <p:sldId id="260" r:id="rId4"/>
    <p:sldId id="261" r:id="rId5"/>
    <p:sldId id="262" r:id="rId6"/>
    <p:sldId id="264" r:id="rId7"/>
    <p:sldId id="266" r:id="rId8"/>
    <p:sldId id="267" r:id="rId9"/>
    <p:sldId id="272" r:id="rId10"/>
    <p:sldId id="273" r:id="rId11"/>
    <p:sldId id="268" r:id="rId12"/>
    <p:sldId id="270" r:id="rId13"/>
    <p:sldId id="269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10" autoAdjust="0"/>
  </p:normalViewPr>
  <p:slideViewPr>
    <p:cSldViewPr>
      <p:cViewPr varScale="1">
        <p:scale>
          <a:sx n="100" d="100"/>
          <a:sy n="100" d="100"/>
        </p:scale>
        <p:origin x="-11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143C1D-3997-41D2-A51B-340F3E3FCFE9}" type="doc">
      <dgm:prSet loTypeId="urn:microsoft.com/office/officeart/2009/3/layout/SnapshotPictureList" loCatId="picture" qsTypeId="urn:microsoft.com/office/officeart/2005/8/quickstyle/3d2" qsCatId="3D" csTypeId="urn:microsoft.com/office/officeart/2005/8/colors/accent1_2" csCatId="accent1" phldr="1"/>
      <dgm:spPr/>
    </dgm:pt>
    <dgm:pt modelId="{313B7B45-44AA-4857-84F6-6CDF3C321774}">
      <dgm:prSet phldrT="[Текст]" phldr="1"/>
      <dgm:spPr/>
      <dgm:t>
        <a:bodyPr/>
        <a:lstStyle/>
        <a:p>
          <a:endParaRPr lang="ru-RU"/>
        </a:p>
      </dgm:t>
    </dgm:pt>
    <dgm:pt modelId="{1BB4876A-6E6C-468D-B38B-ACD09D8784FF}" type="parTrans" cxnId="{891903EB-9AC9-4D4E-8D6C-D312D8346908}">
      <dgm:prSet/>
      <dgm:spPr/>
      <dgm:t>
        <a:bodyPr/>
        <a:lstStyle/>
        <a:p>
          <a:endParaRPr lang="ru-RU"/>
        </a:p>
      </dgm:t>
    </dgm:pt>
    <dgm:pt modelId="{4C3B964F-D649-41DA-A640-8E6F47FD2F11}" type="sibTrans" cxnId="{891903EB-9AC9-4D4E-8D6C-D312D8346908}">
      <dgm:prSet/>
      <dgm:spPr/>
      <dgm:t>
        <a:bodyPr/>
        <a:lstStyle/>
        <a:p>
          <a:endParaRPr lang="ru-RU"/>
        </a:p>
      </dgm:t>
    </dgm:pt>
    <dgm:pt modelId="{863962AB-A2FE-4691-8D85-80C04ED11FB0}" type="pres">
      <dgm:prSet presAssocID="{E5143C1D-3997-41D2-A51B-340F3E3FCFE9}" presName="Name0" presStyleCnt="0">
        <dgm:presLayoutVars>
          <dgm:chMax/>
          <dgm:chPref/>
          <dgm:dir/>
          <dgm:animLvl val="lvl"/>
        </dgm:presLayoutVars>
      </dgm:prSet>
      <dgm:spPr/>
    </dgm:pt>
    <dgm:pt modelId="{CE9BAF0B-82BF-4640-91C2-EB8B43E03C9C}" type="pres">
      <dgm:prSet presAssocID="{313B7B45-44AA-4857-84F6-6CDF3C321774}" presName="composite" presStyleCnt="0"/>
      <dgm:spPr/>
    </dgm:pt>
    <dgm:pt modelId="{CEFF1F82-0F0C-471F-A0F1-250AEB28D993}" type="pres">
      <dgm:prSet presAssocID="{313B7B45-44AA-4857-84F6-6CDF3C321774}" presName="ParentAccentShape" presStyleLbl="trBgShp" presStyleIdx="0" presStyleCnt="1"/>
      <dgm:spPr/>
    </dgm:pt>
    <dgm:pt modelId="{489E9710-7F4C-4207-906C-9C030E3BC568}" type="pres">
      <dgm:prSet presAssocID="{313B7B45-44AA-4857-84F6-6CDF3C321774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643D6D6-5E04-408A-A2F7-4102BF8FCA97}" type="pres">
      <dgm:prSet presAssocID="{313B7B45-44AA-4857-84F6-6CDF3C321774}" presName="ChildText" presStyleLbl="revTx" presStyleIdx="1" presStyleCnt="2">
        <dgm:presLayoutVars>
          <dgm:chMax val="0"/>
          <dgm:chPref val="0"/>
        </dgm:presLayoutVars>
      </dgm:prSet>
      <dgm:spPr/>
    </dgm:pt>
    <dgm:pt modelId="{6081A4E3-47C1-449F-8DA6-6E6F02596833}" type="pres">
      <dgm:prSet presAssocID="{313B7B45-44AA-4857-84F6-6CDF3C321774}" presName="ChildAccentShape" presStyleLbl="trBgShp" presStyleIdx="0" presStyleCnt="1"/>
      <dgm:spPr/>
    </dgm:pt>
    <dgm:pt modelId="{3BD1605E-448E-4788-B154-67B92D02EE6B}" type="pres">
      <dgm:prSet presAssocID="{313B7B45-44AA-4857-84F6-6CDF3C321774}" presName="Image" presStyleLbl="alignImgPlace1" presStyleIdx="0" presStyleCnt="1" custScaleX="227184" custScaleY="352117" custLinFactNeighborX="-5570" custLinFactNeighborY="28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</dgm:ptLst>
  <dgm:cxnLst>
    <dgm:cxn modelId="{891903EB-9AC9-4D4E-8D6C-D312D8346908}" srcId="{E5143C1D-3997-41D2-A51B-340F3E3FCFE9}" destId="{313B7B45-44AA-4857-84F6-6CDF3C321774}" srcOrd="0" destOrd="0" parTransId="{1BB4876A-6E6C-468D-B38B-ACD09D8784FF}" sibTransId="{4C3B964F-D649-41DA-A640-8E6F47FD2F11}"/>
    <dgm:cxn modelId="{0A9C35DE-9D24-417D-9261-563D6864C11B}" type="presOf" srcId="{E5143C1D-3997-41D2-A51B-340F3E3FCFE9}" destId="{863962AB-A2FE-4691-8D85-80C04ED11FB0}" srcOrd="0" destOrd="0" presId="urn:microsoft.com/office/officeart/2009/3/layout/SnapshotPictureList"/>
    <dgm:cxn modelId="{55FAE3EB-A657-41F9-8E5C-28EA21466415}" type="presOf" srcId="{313B7B45-44AA-4857-84F6-6CDF3C321774}" destId="{489E9710-7F4C-4207-906C-9C030E3BC568}" srcOrd="0" destOrd="0" presId="urn:microsoft.com/office/officeart/2009/3/layout/SnapshotPictureList"/>
    <dgm:cxn modelId="{945796DD-A99D-4F3A-A6DE-AAD27E08074A}" type="presParOf" srcId="{863962AB-A2FE-4691-8D85-80C04ED11FB0}" destId="{CE9BAF0B-82BF-4640-91C2-EB8B43E03C9C}" srcOrd="0" destOrd="0" presId="urn:microsoft.com/office/officeart/2009/3/layout/SnapshotPictureList"/>
    <dgm:cxn modelId="{6042C7D0-4AF4-4AE9-8125-CEF9F98C0B56}" type="presParOf" srcId="{CE9BAF0B-82BF-4640-91C2-EB8B43E03C9C}" destId="{CEFF1F82-0F0C-471F-A0F1-250AEB28D993}" srcOrd="0" destOrd="0" presId="urn:microsoft.com/office/officeart/2009/3/layout/SnapshotPictureList"/>
    <dgm:cxn modelId="{2342733C-3016-41D3-81D8-08A37CAD9295}" type="presParOf" srcId="{CE9BAF0B-82BF-4640-91C2-EB8B43E03C9C}" destId="{489E9710-7F4C-4207-906C-9C030E3BC568}" srcOrd="1" destOrd="0" presId="urn:microsoft.com/office/officeart/2009/3/layout/SnapshotPictureList"/>
    <dgm:cxn modelId="{29DFC671-06AE-45F5-903C-3B6654C76697}" type="presParOf" srcId="{CE9BAF0B-82BF-4640-91C2-EB8B43E03C9C}" destId="{6643D6D6-5E04-408A-A2F7-4102BF8FCA97}" srcOrd="2" destOrd="0" presId="urn:microsoft.com/office/officeart/2009/3/layout/SnapshotPictureList"/>
    <dgm:cxn modelId="{F19797CE-7602-426E-AEF3-C676A06C3310}" type="presParOf" srcId="{CE9BAF0B-82BF-4640-91C2-EB8B43E03C9C}" destId="{6081A4E3-47C1-449F-8DA6-6E6F02596833}" srcOrd="3" destOrd="0" presId="urn:microsoft.com/office/officeart/2009/3/layout/SnapshotPictureList"/>
    <dgm:cxn modelId="{75583E27-8667-4F9A-AD4A-9EDD7EE16C35}" type="presParOf" srcId="{CE9BAF0B-82BF-4640-91C2-EB8B43E03C9C}" destId="{3BD1605E-448E-4788-B154-67B92D02EE6B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F1F82-0F0C-471F-A0F1-250AEB28D993}">
      <dsp:nvSpPr>
        <dsp:cNvPr id="0" name=""/>
        <dsp:cNvSpPr/>
      </dsp:nvSpPr>
      <dsp:spPr>
        <a:xfrm>
          <a:off x="1068286" y="1563380"/>
          <a:ext cx="1640555" cy="1167437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1605E-448E-4788-B154-67B92D02EE6B}">
      <dsp:nvSpPr>
        <dsp:cNvPr id="0" name=""/>
        <dsp:cNvSpPr/>
      </dsp:nvSpPr>
      <dsp:spPr>
        <a:xfrm>
          <a:off x="0" y="62559"/>
          <a:ext cx="3583775" cy="38884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E9710-7F4C-4207-906C-9C030E3BC568}">
      <dsp:nvSpPr>
        <dsp:cNvPr id="0" name=""/>
        <dsp:cNvSpPr/>
      </dsp:nvSpPr>
      <dsp:spPr>
        <a:xfrm>
          <a:off x="1132424" y="2528183"/>
          <a:ext cx="1513339" cy="13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2860" rIns="609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32424" y="2528183"/>
        <a:ext cx="1513339" cy="138575"/>
      </dsp:txXfrm>
    </dsp:sp>
    <dsp:sp modelId="{6643D6D6-5E04-408A-A2F7-4102BF8FCA97}">
      <dsp:nvSpPr>
        <dsp:cNvPr id="0" name=""/>
        <dsp:cNvSpPr/>
      </dsp:nvSpPr>
      <dsp:spPr>
        <a:xfrm>
          <a:off x="2775630" y="1563380"/>
          <a:ext cx="750043" cy="1167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4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42D10135-3B5E-4ED0-8754-58BA99A3A77A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E7286CDF-2274-4A3B-9BAA-780F0EAD971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57192"/>
            <a:ext cx="8041440" cy="719865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Борис Пастернак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6" b="24646"/>
          <a:stretch>
            <a:fillRect/>
          </a:stretch>
        </p:blipFill>
        <p:spPr>
          <a:xfrm rot="21047296">
            <a:off x="1640354" y="552160"/>
            <a:ext cx="5757398" cy="4320749"/>
          </a:xfrm>
        </p:spPr>
      </p:pic>
    </p:spTree>
    <p:extLst>
      <p:ext uri="{BB962C8B-B14F-4D97-AF65-F5344CB8AC3E}">
        <p14:creationId xmlns:p14="http://schemas.microsoft.com/office/powerpoint/2010/main" val="33984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5904656" cy="4428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5589240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Дача Б. Пастернака в Переделкине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267" y="5445224"/>
            <a:ext cx="8041440" cy="936104"/>
          </a:xfrm>
        </p:spPr>
        <p:txBody>
          <a:bodyPr/>
          <a:lstStyle/>
          <a:p>
            <a:r>
              <a:rPr lang="ru-RU" sz="3000" i="1" dirty="0" smtClean="0">
                <a:solidFill>
                  <a:schemeClr val="bg1"/>
                </a:solidFill>
              </a:rPr>
              <a:t>«Снег идет»</a:t>
            </a:r>
            <a:br>
              <a:rPr lang="ru-RU" sz="3000" i="1" dirty="0" smtClean="0">
                <a:solidFill>
                  <a:schemeClr val="bg1"/>
                </a:solidFill>
              </a:rPr>
            </a:br>
            <a:r>
              <a:rPr lang="ru-RU" sz="3000" i="1" dirty="0" smtClean="0">
                <a:solidFill>
                  <a:schemeClr val="bg1"/>
                </a:solidFill>
              </a:rPr>
              <a:t>(Стихи Юрия Живаго).</a:t>
            </a:r>
            <a:endParaRPr lang="ru-RU" sz="3000" i="1" dirty="0">
              <a:solidFill>
                <a:schemeClr val="bg1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Снег иде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611" y="188640"/>
            <a:ext cx="6696744" cy="50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3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5589240"/>
            <a:ext cx="16073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«</a:t>
            </a:r>
            <a:r>
              <a:rPr lang="ru-RU" sz="2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Гамлет</a:t>
            </a:r>
            <a:r>
              <a:rPr lang="ru-RU" sz="2600" i="1" dirty="0" smtClean="0">
                <a:solidFill>
                  <a:schemeClr val="bg1"/>
                </a:solidFill>
              </a:rPr>
              <a:t>»</a:t>
            </a:r>
            <a:endParaRPr lang="ru-RU" sz="2600" i="1" dirty="0">
              <a:solidFill>
                <a:schemeClr val="bg1"/>
              </a:solidFill>
            </a:endParaRPr>
          </a:p>
        </p:txBody>
      </p:sp>
      <p:pic>
        <p:nvPicPr>
          <p:cNvPr id="4" name="В.Высоцкий-Гамлет(Гул затих)197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925" y="188640"/>
            <a:ext cx="6264696" cy="50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41440" cy="760189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«Свеча горела».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7" name="Свеча горела на столе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052736"/>
            <a:ext cx="7272808" cy="5264680"/>
          </a:xfrm>
        </p:spPr>
      </p:pic>
    </p:spTree>
    <p:extLst>
      <p:ext uri="{BB962C8B-B14F-4D97-AF65-F5344CB8AC3E}">
        <p14:creationId xmlns:p14="http://schemas.microsoft.com/office/powerpoint/2010/main" val="30545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58473"/>
            <a:ext cx="6048672" cy="5480096"/>
          </a:xfrm>
          <a:prstGeom prst="rect">
            <a:avLst/>
          </a:prstGeom>
        </p:spPr>
      </p:pic>
      <p:pic>
        <p:nvPicPr>
          <p:cNvPr id="2" name="Борис Пастернак - Никогда Ни О Чем Не Жалейте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733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6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Розалия </a:t>
            </a:r>
            <a:r>
              <a:rPr lang="ru-RU" i="1" dirty="0" err="1" smtClean="0">
                <a:solidFill>
                  <a:schemeClr val="bg1"/>
                </a:solidFill>
              </a:rPr>
              <a:t>Исидоровна</a:t>
            </a:r>
            <a:r>
              <a:rPr lang="ru-RU" i="1" dirty="0" smtClean="0">
                <a:solidFill>
                  <a:schemeClr val="bg1"/>
                </a:solidFill>
              </a:rPr>
              <a:t> и Леонид Осипович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9" y="2091046"/>
            <a:ext cx="6426712" cy="4146266"/>
          </a:xfrm>
        </p:spPr>
      </p:pic>
    </p:spTree>
    <p:extLst>
      <p:ext uri="{BB962C8B-B14F-4D97-AF65-F5344CB8AC3E}">
        <p14:creationId xmlns:p14="http://schemas.microsoft.com/office/powerpoint/2010/main" val="6597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4464496" cy="29848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000"/>
            <a:ext cx="4032448" cy="3951800"/>
          </a:xfrm>
        </p:spPr>
      </p:pic>
    </p:spTree>
    <p:extLst>
      <p:ext uri="{BB962C8B-B14F-4D97-AF65-F5344CB8AC3E}">
        <p14:creationId xmlns:p14="http://schemas.microsoft.com/office/powerpoint/2010/main" val="39744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Марбурский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университет</a:t>
            </a:r>
            <a:endParaRPr lang="ru-RU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38" y="1648619"/>
            <a:ext cx="4699000" cy="3524250"/>
          </a:xfrm>
        </p:spPr>
      </p:pic>
    </p:spTree>
    <p:extLst>
      <p:ext uri="{BB962C8B-B14F-4D97-AF65-F5344CB8AC3E}">
        <p14:creationId xmlns:p14="http://schemas.microsoft.com/office/powerpoint/2010/main" val="18939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solidFill>
                  <a:schemeClr val="bg1"/>
                </a:solidFill>
              </a:rPr>
              <a:t>Ида</a:t>
            </a:r>
            <a:r>
              <a:rPr lang="ru-RU" i="1" dirty="0" smtClean="0">
                <a:solidFill>
                  <a:schemeClr val="bg1"/>
                </a:solidFill>
              </a:rPr>
              <a:t> Давыдовна Высоцкая</a:t>
            </a:r>
            <a:endParaRPr lang="ru-RU" i="1" dirty="0">
              <a:solidFill>
                <a:schemeClr val="bg1"/>
              </a:solidFill>
            </a:endParaRPr>
          </a:p>
        </p:txBody>
      </p:sp>
      <p:graphicFrame>
        <p:nvGraphicFramePr>
          <p:cNvPr id="8" name="Рисунок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27073898"/>
              </p:ext>
            </p:extLst>
          </p:nvPr>
        </p:nvGraphicFramePr>
        <p:xfrm>
          <a:off x="841375" y="2038350"/>
          <a:ext cx="3657600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499992" y="1700808"/>
            <a:ext cx="3802760" cy="428851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3500" dirty="0" err="1"/>
              <a:t>Магбург</a:t>
            </a:r>
            <a:endParaRPr lang="ru-RU" sz="3500" dirty="0"/>
          </a:p>
          <a:p>
            <a:endParaRPr lang="ru-RU" sz="3500" dirty="0"/>
          </a:p>
          <a:p>
            <a:r>
              <a:rPr lang="ru-RU" sz="5600" i="1" dirty="0">
                <a:solidFill>
                  <a:schemeClr val="bg1"/>
                </a:solidFill>
              </a:rPr>
              <a:t>Я вздрагивал. Я загорался и гас.</a:t>
            </a:r>
          </a:p>
          <a:p>
            <a:r>
              <a:rPr lang="ru-RU" sz="5600" i="1" dirty="0">
                <a:solidFill>
                  <a:schemeClr val="bg1"/>
                </a:solidFill>
              </a:rPr>
              <a:t>Я трясся. Я сделал сейчас предложенье,-</a:t>
            </a:r>
          </a:p>
          <a:p>
            <a:r>
              <a:rPr lang="ru-RU" sz="5600" i="1" dirty="0">
                <a:solidFill>
                  <a:schemeClr val="bg1"/>
                </a:solidFill>
              </a:rPr>
              <a:t>Но поздно, я сдрейфил, и вот мне - отказ.</a:t>
            </a:r>
          </a:p>
          <a:p>
            <a:r>
              <a:rPr lang="ru-RU" sz="5600" i="1" dirty="0">
                <a:solidFill>
                  <a:schemeClr val="bg1"/>
                </a:solidFill>
              </a:rPr>
              <a:t>Как жаль ее слез! Я святого </a:t>
            </a:r>
            <a:r>
              <a:rPr lang="ru-RU" sz="5600" i="1" dirty="0" err="1">
                <a:solidFill>
                  <a:schemeClr val="bg1"/>
                </a:solidFill>
              </a:rPr>
              <a:t>блаженней</a:t>
            </a:r>
            <a:r>
              <a:rPr lang="ru-RU" sz="5600" i="1" dirty="0">
                <a:solidFill>
                  <a:schemeClr val="bg1"/>
                </a:solidFill>
              </a:rPr>
              <a:t>.</a:t>
            </a:r>
          </a:p>
          <a:p>
            <a:endParaRPr lang="ru-RU" sz="5600" i="1" dirty="0">
              <a:solidFill>
                <a:schemeClr val="bg1"/>
              </a:solidFill>
            </a:endParaRPr>
          </a:p>
          <a:p>
            <a:r>
              <a:rPr lang="ru-RU" sz="5600" i="1" dirty="0">
                <a:solidFill>
                  <a:schemeClr val="bg1"/>
                </a:solidFill>
              </a:rPr>
              <a:t>Я вышел на площадь. Я мог быть сочтен</a:t>
            </a:r>
          </a:p>
          <a:p>
            <a:r>
              <a:rPr lang="ru-RU" sz="5600" i="1" dirty="0">
                <a:solidFill>
                  <a:schemeClr val="bg1"/>
                </a:solidFill>
              </a:rPr>
              <a:t>Вторично родившимся. Каждая малость</a:t>
            </a:r>
          </a:p>
          <a:p>
            <a:r>
              <a:rPr lang="ru-RU" sz="5600" i="1" dirty="0">
                <a:solidFill>
                  <a:schemeClr val="bg1"/>
                </a:solidFill>
              </a:rPr>
              <a:t>Жила и, не ставя меня ни во что,</a:t>
            </a:r>
          </a:p>
          <a:p>
            <a:r>
              <a:rPr lang="ru-RU" sz="5600" i="1" dirty="0">
                <a:solidFill>
                  <a:schemeClr val="bg1"/>
                </a:solidFill>
              </a:rPr>
              <a:t>B прощальном </a:t>
            </a:r>
            <a:r>
              <a:rPr lang="ru-RU" sz="5600" i="1" dirty="0" err="1">
                <a:solidFill>
                  <a:schemeClr val="bg1"/>
                </a:solidFill>
              </a:rPr>
              <a:t>значеньи</a:t>
            </a:r>
            <a:r>
              <a:rPr lang="ru-RU" sz="5600" i="1" dirty="0">
                <a:solidFill>
                  <a:schemeClr val="bg1"/>
                </a:solidFill>
              </a:rPr>
              <a:t> своем подымалась.</a:t>
            </a:r>
          </a:p>
          <a:p>
            <a:endParaRPr lang="ru-RU" sz="5600" i="1" dirty="0">
              <a:solidFill>
                <a:schemeClr val="bg1"/>
              </a:solidFill>
            </a:endParaRPr>
          </a:p>
          <a:p>
            <a:r>
              <a:rPr lang="ru-RU" sz="5600" i="1" dirty="0">
                <a:solidFill>
                  <a:schemeClr val="bg1"/>
                </a:solidFill>
              </a:rPr>
              <a:t>Плитняк раскалялся, и улицы лоб</a:t>
            </a:r>
          </a:p>
          <a:p>
            <a:r>
              <a:rPr lang="ru-RU" sz="5600" i="1" dirty="0">
                <a:solidFill>
                  <a:schemeClr val="bg1"/>
                </a:solidFill>
              </a:rPr>
              <a:t>Был смугл, и на небо глядел исподлобья</a:t>
            </a:r>
          </a:p>
          <a:p>
            <a:r>
              <a:rPr lang="ru-RU" sz="5600" i="1" dirty="0">
                <a:solidFill>
                  <a:schemeClr val="bg1"/>
                </a:solidFill>
              </a:rPr>
              <a:t>Булыжник, и ветер, как лодочник, греб</a:t>
            </a:r>
          </a:p>
          <a:p>
            <a:r>
              <a:rPr lang="ru-RU" sz="5600" i="1" dirty="0">
                <a:solidFill>
                  <a:schemeClr val="bg1"/>
                </a:solidFill>
              </a:rPr>
              <a:t>По лицам. И все это были подобья</a:t>
            </a:r>
            <a:r>
              <a:rPr lang="ru-RU" sz="5600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5600" i="1" dirty="0" smtClean="0">
                <a:solidFill>
                  <a:schemeClr val="bg1"/>
                </a:solidFill>
              </a:rPr>
              <a:t>…</a:t>
            </a:r>
            <a:endParaRPr lang="ru-RU" sz="5600" i="1" dirty="0">
              <a:solidFill>
                <a:schemeClr val="bg1"/>
              </a:solidFill>
            </a:endParaRPr>
          </a:p>
        </p:txBody>
      </p:sp>
      <p:pic>
        <p:nvPicPr>
          <p:cNvPr id="11" name="Анатолий Герасименко - Марбург ( Борис Пастенак 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027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1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i="1" dirty="0" smtClean="0">
                <a:solidFill>
                  <a:schemeClr val="bg1"/>
                </a:solidFill>
              </a:rPr>
              <a:t>1913г. Первая публикация стихов в коллективном сборнике группы «Лирика»</a:t>
            </a:r>
            <a:r>
              <a:rPr lang="ru-RU" i="1" dirty="0">
                <a:solidFill>
                  <a:schemeClr val="bg1"/>
                </a:solidFill>
              </a:rPr>
              <a:t/>
            </a:r>
            <a:br>
              <a:rPr lang="ru-RU" i="1" dirty="0">
                <a:solidFill>
                  <a:schemeClr val="bg1"/>
                </a:solidFill>
              </a:rPr>
            </a:br>
            <a:endParaRPr lang="cs-CZ" sz="3000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«Февраль»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«Сегодня мы исполним грусть его»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«Сумерки»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«Я в мысль глухую о себе»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«Как бронзовой золой </a:t>
            </a:r>
            <a:r>
              <a:rPr lang="ru-RU" i="1" dirty="0" err="1" smtClean="0">
                <a:solidFill>
                  <a:schemeClr val="bg1"/>
                </a:solidFill>
              </a:rPr>
              <a:t>жаровень</a:t>
            </a:r>
            <a:r>
              <a:rPr lang="ru-RU" i="1" dirty="0" smtClean="0">
                <a:solidFill>
                  <a:schemeClr val="bg1"/>
                </a:solidFill>
              </a:rPr>
              <a:t>»</a:t>
            </a:r>
            <a:endParaRPr lang="ru-RU" i="1" dirty="0">
              <a:solidFill>
                <a:schemeClr val="bg1"/>
              </a:solidFill>
            </a:endParaRPr>
          </a:p>
          <a:p>
            <a:endParaRPr lang="cs-CZ" i="1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570809" y="1772816"/>
            <a:ext cx="3657600" cy="3950208"/>
          </a:xfrm>
        </p:spPr>
        <p:txBody>
          <a:bodyPr>
            <a:noAutofit/>
          </a:bodyPr>
          <a:lstStyle/>
          <a:p>
            <a:pPr algn="just"/>
            <a:r>
              <a:rPr lang="ru-RU" sz="1200" b="1" i="1" dirty="0" smtClean="0">
                <a:solidFill>
                  <a:schemeClr val="bg1"/>
                </a:solidFill>
              </a:rPr>
              <a:t>Февраль</a:t>
            </a:r>
            <a:r>
              <a:rPr lang="ru-RU" sz="1200" dirty="0">
                <a:solidFill>
                  <a:schemeClr val="tx1"/>
                </a:solidFill>
              </a:rPr>
              <a:t/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Достать </a:t>
            </a:r>
            <a:r>
              <a:rPr lang="ru-RU" sz="1200" i="1" dirty="0">
                <a:solidFill>
                  <a:schemeClr val="bg1"/>
                </a:solidFill>
              </a:rPr>
              <a:t>чернил и плакать!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Писать о феврале навзрыд,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Пока грохочущая слякоть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Весною черною горит.</a:t>
            </a:r>
          </a:p>
          <a:p>
            <a:pPr algn="just"/>
            <a:endParaRPr lang="ru-RU" sz="1200" i="1" dirty="0">
              <a:solidFill>
                <a:schemeClr val="bg1"/>
              </a:solidFill>
            </a:endParaRP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Достать пролетку. За шесть гривен,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Чрез благовест, чрез клик колес,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Перенестись туда, где ливень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Еще шумней чернил и слез.</a:t>
            </a:r>
          </a:p>
          <a:p>
            <a:pPr algn="just"/>
            <a:endParaRPr lang="ru-RU" sz="1200" i="1" dirty="0">
              <a:solidFill>
                <a:schemeClr val="bg1"/>
              </a:solidFill>
            </a:endParaRP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Где, как обугленные груши,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С деревьев тысячи грачей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Сорвутся в лужи и обрушат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Сухую грусть на дно очей.</a:t>
            </a:r>
          </a:p>
          <a:p>
            <a:pPr algn="just"/>
            <a:endParaRPr lang="ru-RU" sz="1200" i="1" dirty="0">
              <a:solidFill>
                <a:schemeClr val="bg1"/>
              </a:solidFill>
            </a:endParaRP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Под ней проталины чернеют,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И ветер криками изрыт,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И чем </a:t>
            </a:r>
            <a:r>
              <a:rPr lang="ru-RU" sz="1200" i="1" dirty="0" err="1">
                <a:solidFill>
                  <a:schemeClr val="bg1"/>
                </a:solidFill>
              </a:rPr>
              <a:t>случайней</a:t>
            </a:r>
            <a:r>
              <a:rPr lang="ru-RU" sz="1200" i="1" dirty="0">
                <a:solidFill>
                  <a:schemeClr val="bg1"/>
                </a:solidFill>
              </a:rPr>
              <a:t>, тем вернее</a:t>
            </a:r>
          </a:p>
          <a:p>
            <a:pPr algn="just"/>
            <a:r>
              <a:rPr lang="ru-RU" sz="1200" i="1" dirty="0">
                <a:solidFill>
                  <a:schemeClr val="bg1"/>
                </a:solidFill>
              </a:rPr>
              <a:t>Слагаются стихи навзрыд.</a:t>
            </a:r>
            <a:endParaRPr lang="cs-CZ" sz="1200" i="1" dirty="0">
              <a:solidFill>
                <a:schemeClr val="bg1"/>
              </a:solidFill>
            </a:endParaRPr>
          </a:p>
        </p:txBody>
      </p:sp>
      <p:pic>
        <p:nvPicPr>
          <p:cNvPr id="5" name="Б. Л. Пастернак - Февраль. Достать чернил и плакать!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i="1" dirty="0">
                <a:solidFill>
                  <a:schemeClr val="bg1"/>
                </a:solidFill>
              </a:rPr>
              <a:t>Заводской поселок при </a:t>
            </a:r>
            <a:r>
              <a:rPr lang="ru-RU" sz="2600" i="1" dirty="0" err="1">
                <a:solidFill>
                  <a:schemeClr val="bg1"/>
                </a:solidFill>
              </a:rPr>
              <a:t>Березниковском</a:t>
            </a:r>
            <a:r>
              <a:rPr lang="ru-RU" sz="2600" i="1" dirty="0">
                <a:solidFill>
                  <a:schemeClr val="bg1"/>
                </a:solidFill>
              </a:rPr>
              <a:t> содовом заводе, где в 1916 году останавливался Б. Пастернак. </a:t>
            </a:r>
            <a:r>
              <a:rPr lang="ru-RU" sz="2600" i="1" dirty="0" smtClean="0">
                <a:solidFill>
                  <a:schemeClr val="bg1"/>
                </a:solidFill>
              </a:rPr>
              <a:t>(фото </a:t>
            </a:r>
            <a:r>
              <a:rPr lang="ru-RU" sz="2600" i="1" dirty="0">
                <a:solidFill>
                  <a:schemeClr val="bg1"/>
                </a:solidFill>
              </a:rPr>
              <a:t>начала XX </a:t>
            </a:r>
            <a:r>
              <a:rPr lang="ru-RU" sz="2600" i="1" dirty="0" smtClean="0"/>
              <a:t>в).</a:t>
            </a:r>
            <a:endParaRPr lang="ru-RU" sz="26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670904" cy="4021212"/>
          </a:xfrm>
        </p:spPr>
      </p:pic>
    </p:spTree>
    <p:extLst>
      <p:ext uri="{BB962C8B-B14F-4D97-AF65-F5344CB8AC3E}">
        <p14:creationId xmlns:p14="http://schemas.microsoft.com/office/powerpoint/2010/main" val="12002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280" y="980728"/>
            <a:ext cx="2796584" cy="3816424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bg1"/>
                </a:solidFill>
              </a:rPr>
              <a:t>Евгения Лурье, Борис Пастернак и Евгений Пастернак</a:t>
            </a:r>
            <a:endParaRPr lang="ru-RU" sz="3200" i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8"/>
            <a:ext cx="4464496" cy="6106792"/>
          </a:xfrm>
        </p:spPr>
      </p:pic>
    </p:spTree>
    <p:extLst>
      <p:ext uri="{BB962C8B-B14F-4D97-AF65-F5344CB8AC3E}">
        <p14:creationId xmlns:p14="http://schemas.microsoft.com/office/powerpoint/2010/main" val="37814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3556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34076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Зинаида Николаевна</a:t>
            </a:r>
            <a:r>
              <a:rPr lang="ru-RU" sz="2400" i="1" dirty="0" smtClean="0"/>
              <a:t>, </a:t>
            </a:r>
            <a:r>
              <a:rPr lang="ru-RU" sz="2400" i="1" dirty="0" smtClean="0">
                <a:solidFill>
                  <a:schemeClr val="bg1"/>
                </a:solidFill>
              </a:rPr>
              <a:t>Борис  Леонидович и Леонид</a:t>
            </a:r>
            <a:endParaRPr lang="ru-RU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Другая 8">
      <a:dk1>
        <a:sysClr val="windowText" lastClr="000000"/>
      </a:dk1>
      <a:lt1>
        <a:sysClr val="window" lastClr="FFFFFF"/>
      </a:lt1>
      <a:dk2>
        <a:srgbClr val="FFFFFF"/>
      </a:dk2>
      <a:lt2>
        <a:srgbClr val="ECF2DA"/>
      </a:lt2>
      <a:accent1>
        <a:srgbClr val="CAE9C0"/>
      </a:accent1>
      <a:accent2>
        <a:srgbClr val="CAE9C0"/>
      </a:accent2>
      <a:accent3>
        <a:srgbClr val="54A838"/>
      </a:accent3>
      <a:accent4>
        <a:srgbClr val="284E1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208</Words>
  <Application>Microsoft Office PowerPoint</Application>
  <PresentationFormat>Экран (4:3)</PresentationFormat>
  <Paragraphs>53</Paragraphs>
  <Slides>14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Sketchbook</vt:lpstr>
      <vt:lpstr>Борис Пастернак</vt:lpstr>
      <vt:lpstr>Розалия Исидоровна и Леонид Осипович</vt:lpstr>
      <vt:lpstr>Презентация PowerPoint</vt:lpstr>
      <vt:lpstr>Марбурский университет</vt:lpstr>
      <vt:lpstr>Ида Давыдовна Высоцкая</vt:lpstr>
      <vt:lpstr>1913г. Первая публикация стихов в коллективном сборнике группы «Лирика» </vt:lpstr>
      <vt:lpstr>Заводской поселок при Березниковском содовом заводе, где в 1916 году останавливался Б. Пастернак. (фото начала XX в).</vt:lpstr>
      <vt:lpstr>Евгения Лурье, Борис Пастернак и Евгений Пастернак</vt:lpstr>
      <vt:lpstr>Презентация PowerPoint</vt:lpstr>
      <vt:lpstr>Презентация PowerPoint</vt:lpstr>
      <vt:lpstr>«Снег идет» (Стихи Юрия Живаго).</vt:lpstr>
      <vt:lpstr>Презентация PowerPoint</vt:lpstr>
      <vt:lpstr>«Свеча горела».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Борис Пастернак</dc:title>
  <dc:creator>Nastya</dc:creator>
  <cp:lastModifiedBy>Nastya</cp:lastModifiedBy>
  <cp:revision>36</cp:revision>
  <dcterms:created xsi:type="dcterms:W3CDTF">2014-11-24T20:23:32Z</dcterms:created>
  <dcterms:modified xsi:type="dcterms:W3CDTF">2014-11-27T21:55:25Z</dcterms:modified>
</cp:coreProperties>
</file>