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58" r:id="rId3"/>
    <p:sldId id="256" r:id="rId4"/>
    <p:sldId id="259" r:id="rId5"/>
    <p:sldId id="261" r:id="rId6"/>
    <p:sldId id="262" r:id="rId7"/>
    <p:sldId id="263" r:id="rId8"/>
    <p:sldId id="264" r:id="rId9"/>
    <p:sldId id="266" r:id="rId10"/>
    <p:sldId id="265" r:id="rId11"/>
    <p:sldId id="268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4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670D-5CBB-47C3-8E07-CB51C15F42D2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C238-AD01-4725-AAA5-D3E52470769A}" type="slidenum">
              <a:rPr lang="cs-CZ" smtClean="0"/>
              <a:t>‹#›</a:t>
            </a:fld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670D-5CBB-47C3-8E07-CB51C15F42D2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C238-AD01-4725-AAA5-D3E52470769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670D-5CBB-47C3-8E07-CB51C15F42D2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C238-AD01-4725-AAA5-D3E52470769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670D-5CBB-47C3-8E07-CB51C15F42D2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C238-AD01-4725-AAA5-D3E52470769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670D-5CBB-47C3-8E07-CB51C15F42D2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C238-AD01-4725-AAA5-D3E52470769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670D-5CBB-47C3-8E07-CB51C15F42D2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C238-AD01-4725-AAA5-D3E52470769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670D-5CBB-47C3-8E07-CB51C15F42D2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C238-AD01-4725-AAA5-D3E52470769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670D-5CBB-47C3-8E07-CB51C15F42D2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C238-AD01-4725-AAA5-D3E52470769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670D-5CBB-47C3-8E07-CB51C15F42D2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C238-AD01-4725-AAA5-D3E52470769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670D-5CBB-47C3-8E07-CB51C15F42D2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C238-AD01-4725-AAA5-D3E52470769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670D-5CBB-47C3-8E07-CB51C15F42D2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C238-AD01-4725-AAA5-D3E52470769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717A670D-5CBB-47C3-8E07-CB51C15F42D2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DEAC238-AD01-4725-AAA5-D3E52470769A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vb.ru/pushkin/01text/01versus/0217_22/1818/0036.htm" TargetMode="External"/><Relationship Id="rId2" Type="http://schemas.openxmlformats.org/officeDocument/2006/relationships/hyperlink" Target="http://5litra.ru/proizvedeniya/russian_classik/755-analiz-stihotvoreniya-as-pushkina-ya-pamyatnik-sebe-vozdvig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tihi-rus.ru/Pushkin/stihi/115.htm" TargetMode="External"/><Relationship Id="rId4" Type="http://schemas.openxmlformats.org/officeDocument/2006/relationships/hyperlink" Target="http://www.nearyou.ru/0pushkin/O/olenina1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467544" y="692696"/>
            <a:ext cx="8136904" cy="604867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 algn="ctr"/>
            <a:endParaRPr lang="ru-RU" dirty="0"/>
          </a:p>
          <a:p>
            <a:pPr marL="0" indent="0" algn="ctr">
              <a:buNone/>
            </a:pPr>
            <a:r>
              <a:rPr lang="ru-RU" sz="2800" dirty="0" smtClean="0"/>
              <a:t>АЛЕКСАНДР СЕРГЕЕВИЧ ПУШКИН</a:t>
            </a:r>
          </a:p>
          <a:p>
            <a:pPr marL="0" indent="0" algn="ctr">
              <a:buNone/>
            </a:pPr>
            <a:r>
              <a:rPr lang="cs-CZ" dirty="0"/>
              <a:t>(</a:t>
            </a:r>
            <a:r>
              <a:rPr lang="ru-RU" dirty="0" smtClean="0"/>
              <a:t>история, анализ стихотворений</a:t>
            </a:r>
            <a:r>
              <a:rPr lang="cs-CZ" dirty="0" smtClean="0"/>
              <a:t>):</a:t>
            </a:r>
            <a:endParaRPr lang="ru-RU" dirty="0" smtClean="0"/>
          </a:p>
          <a:p>
            <a:pPr algn="ctr"/>
            <a:endParaRPr lang="cs-CZ" dirty="0" smtClean="0"/>
          </a:p>
          <a:p>
            <a:pPr algn="ctr"/>
            <a:endParaRPr lang="ru-RU" dirty="0"/>
          </a:p>
          <a:p>
            <a:pPr algn="ctr"/>
            <a:r>
              <a:rPr lang="ru-RU" sz="2000" dirty="0" smtClean="0"/>
              <a:t>К Чаадаеву</a:t>
            </a:r>
            <a:r>
              <a:rPr lang="cs-CZ" sz="2000" dirty="0" smtClean="0"/>
              <a:t> (1818)</a:t>
            </a:r>
            <a:endParaRPr lang="ru-RU" sz="2000" dirty="0" smtClean="0"/>
          </a:p>
          <a:p>
            <a:pPr algn="ctr"/>
            <a:r>
              <a:rPr lang="ru-RU" sz="2000" dirty="0"/>
              <a:t> Я вас любил любовь еще, быть </a:t>
            </a:r>
            <a:r>
              <a:rPr lang="ru-RU" sz="2000" dirty="0" smtClean="0"/>
              <a:t>может</a:t>
            </a:r>
            <a:r>
              <a:rPr lang="cs-CZ" sz="2000" dirty="0" smtClean="0"/>
              <a:t> (1829)</a:t>
            </a:r>
            <a:endParaRPr lang="ru-RU" sz="2000" dirty="0" smtClean="0"/>
          </a:p>
          <a:p>
            <a:pPr algn="ctr"/>
            <a:r>
              <a:rPr lang="ru-RU" sz="2000" dirty="0"/>
              <a:t>Я памятник себе воздвиг нерукотворный </a:t>
            </a:r>
            <a:r>
              <a:rPr lang="cs-CZ" sz="2000" dirty="0" smtClean="0"/>
              <a:t>(1836)</a:t>
            </a:r>
          </a:p>
          <a:p>
            <a:pPr algn="r"/>
            <a:endParaRPr lang="cs-CZ" dirty="0"/>
          </a:p>
          <a:p>
            <a:pPr marL="0" indent="0" algn="r">
              <a:buNone/>
            </a:pPr>
            <a:endParaRPr lang="cs-CZ" dirty="0" smtClean="0"/>
          </a:p>
          <a:p>
            <a:pPr marL="0" indent="0" algn="r">
              <a:buNone/>
            </a:pPr>
            <a:endParaRPr lang="cs-CZ" dirty="0" smtClean="0"/>
          </a:p>
          <a:p>
            <a:pPr marL="0" indent="0" algn="r">
              <a:buNone/>
            </a:pPr>
            <a:endParaRPr lang="cs-CZ" dirty="0"/>
          </a:p>
          <a:p>
            <a:pPr marL="0" indent="0" algn="r">
              <a:buNone/>
            </a:pPr>
            <a:r>
              <a:rPr lang="cs-CZ" dirty="0" err="1" smtClean="0"/>
              <a:t>Švihlová</a:t>
            </a:r>
            <a:r>
              <a:rPr lang="cs-CZ" dirty="0" smtClean="0"/>
              <a:t> K.</a:t>
            </a:r>
          </a:p>
          <a:p>
            <a:pPr marL="0" indent="0" algn="r">
              <a:buNone/>
            </a:pPr>
            <a:r>
              <a:rPr lang="cs-CZ" dirty="0" smtClean="0"/>
              <a:t>Řehák Z.</a:t>
            </a:r>
            <a:endParaRPr lang="ru-RU" dirty="0" smtClean="0"/>
          </a:p>
          <a:p>
            <a:pPr algn="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780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5402560" cy="922114"/>
          </a:xfrm>
        </p:spPr>
        <p:txBody>
          <a:bodyPr/>
          <a:lstStyle/>
          <a:p>
            <a:r>
              <a:rPr lang="ru-RU" dirty="0"/>
              <a:t>Анализ стихотворения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39552" y="1196752"/>
            <a:ext cx="7994848" cy="4518248"/>
          </a:xfrm>
        </p:spPr>
        <p:txBody>
          <a:bodyPr/>
          <a:lstStyle/>
          <a:p>
            <a:r>
              <a:rPr lang="ru-RU" dirty="0"/>
              <a:t>— шестистопный ямб</a:t>
            </a:r>
            <a:endParaRPr lang="cs-CZ" dirty="0" smtClean="0"/>
          </a:p>
          <a:p>
            <a:r>
              <a:rPr lang="ru-RU" dirty="0" smtClean="0"/>
              <a:t>Лирическим </a:t>
            </a:r>
            <a:r>
              <a:rPr lang="ru-RU" dirty="0"/>
              <a:t>героем </a:t>
            </a:r>
            <a:r>
              <a:rPr lang="ru-RU" dirty="0" smtClean="0"/>
              <a:t> </a:t>
            </a:r>
            <a:r>
              <a:rPr lang="ru-RU" dirty="0"/>
              <a:t>является сам </a:t>
            </a:r>
            <a:r>
              <a:rPr lang="ru-RU" dirty="0" smtClean="0"/>
              <a:t>автор </a:t>
            </a:r>
            <a:endParaRPr lang="cs-CZ" dirty="0" smtClean="0"/>
          </a:p>
          <a:p>
            <a:r>
              <a:rPr lang="ru-RU" dirty="0"/>
              <a:t> Пушкин подводит итог своему творческому пути. Он задумывается о смысле жизни</a:t>
            </a:r>
            <a:endParaRPr lang="cs-CZ" dirty="0" smtClean="0"/>
          </a:p>
          <a:p>
            <a:r>
              <a:rPr lang="ru-RU" dirty="0"/>
              <a:t>Он хочет быть уверен в том, что его творчество не было напрасным, что память о нем сохранится</a:t>
            </a:r>
            <a:r>
              <a:rPr lang="ru-RU" b="1" i="1" dirty="0"/>
              <a:t>: «Нет, весь я не умру... »</a:t>
            </a:r>
            <a:endParaRPr lang="cs-CZ" b="1" i="1" dirty="0" smtClean="0"/>
          </a:p>
          <a:p>
            <a:r>
              <a:rPr lang="ru-RU" dirty="0" smtClean="0"/>
              <a:t>безграничная любовь </a:t>
            </a:r>
            <a:r>
              <a:rPr lang="ru-RU" dirty="0"/>
              <a:t>к России, к </a:t>
            </a:r>
            <a:r>
              <a:rPr lang="ru-RU" dirty="0" smtClean="0"/>
              <a:t>читателю</a:t>
            </a:r>
            <a:endParaRPr lang="cs-CZ" dirty="0" smtClean="0"/>
          </a:p>
          <a:p>
            <a:r>
              <a:rPr lang="ru-RU" dirty="0"/>
              <a:t>принципы: свободолюбие, гуманность.</a:t>
            </a:r>
            <a:endParaRPr lang="cs-CZ" dirty="0"/>
          </a:p>
          <a:p>
            <a:r>
              <a:rPr lang="ru-RU" dirty="0"/>
              <a:t>Александрийский столп — это самая высокая в мире колонна, олицетворение покорности царю и власти самого </a:t>
            </a:r>
            <a:r>
              <a:rPr lang="ru-RU" dirty="0" smtClean="0"/>
              <a:t>царя</a:t>
            </a:r>
            <a:r>
              <a:rPr lang="cs-CZ" dirty="0" smtClean="0"/>
              <a:t>  (</a:t>
            </a:r>
            <a:r>
              <a:rPr lang="ru-RU" dirty="0" smtClean="0"/>
              <a:t>мнения</a:t>
            </a:r>
            <a:r>
              <a:rPr lang="cs-CZ" dirty="0" smtClean="0"/>
              <a:t> </a:t>
            </a:r>
            <a:r>
              <a:rPr lang="ru-RU" dirty="0" smtClean="0"/>
              <a:t>расходятся</a:t>
            </a:r>
            <a:r>
              <a:rPr lang="cs-CZ" dirty="0" smtClean="0"/>
              <a:t>) → </a:t>
            </a:r>
            <a:r>
              <a:rPr lang="ru-RU" sz="1200" dirty="0" smtClean="0"/>
              <a:t>П</a:t>
            </a:r>
            <a:r>
              <a:rPr lang="ru-RU" dirty="0" smtClean="0"/>
              <a:t>ринимая горацианской мысли </a:t>
            </a:r>
            <a:r>
              <a:rPr lang="ru-RU" dirty="0"/>
              <a:t>о том, что творчество есть </a:t>
            </a:r>
            <a:r>
              <a:rPr lang="ru-RU" u="sng" dirty="0"/>
              <a:t>восьмое чудо света</a:t>
            </a:r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336337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  <a:br>
              <a:rPr lang="ru-RU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23528" y="1124744"/>
            <a:ext cx="8210872" cy="4590256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cs-CZ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666" y="2348880"/>
            <a:ext cx="4200128" cy="315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4194791" cy="293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62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Seznam odkazů: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5litra.ru/proizvedeniya/russian_classik/755-analiz-stihotvoreniya-as-pushkina-ya-pamyatnik-sebe-vozdvig.html</a:t>
            </a:r>
            <a:endParaRPr lang="cs-CZ" dirty="0" smtClean="0"/>
          </a:p>
          <a:p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rvb.ru/pushkin/01text/01versus/0217_22/1818/0036.htm</a:t>
            </a:r>
            <a:endParaRPr lang="cs-CZ" dirty="0" smtClean="0"/>
          </a:p>
          <a:p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www.nearyou.ru/0pushkin/O/olenina1.html</a:t>
            </a:r>
            <a:endParaRPr lang="cs-CZ" dirty="0" smtClean="0"/>
          </a:p>
          <a:p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www.stihi-rus.ru/Pushkin/stihi/115.htm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759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half" idx="4294967295"/>
          </p:nvPr>
        </p:nvSpPr>
        <p:spPr>
          <a:xfrm>
            <a:off x="251520" y="332656"/>
            <a:ext cx="4176464" cy="619268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1200" b="1" dirty="0" smtClean="0">
                <a:latin typeface="Gabriola" pitchFamily="82" charset="0"/>
              </a:rPr>
              <a:t>К Чаадаеву</a:t>
            </a:r>
            <a:r>
              <a:rPr lang="cs-CZ" sz="11200" b="1" dirty="0" smtClean="0">
                <a:latin typeface="Gabriola" pitchFamily="82" charset="0"/>
              </a:rPr>
              <a:t> 	</a:t>
            </a:r>
            <a:r>
              <a:rPr lang="cs-CZ" sz="11200" dirty="0" smtClean="0">
                <a:latin typeface="Gabriola" pitchFamily="82" charset="0"/>
              </a:rPr>
              <a:t>(1818)</a:t>
            </a:r>
            <a:endParaRPr lang="ru-RU" sz="11200" dirty="0" smtClean="0">
              <a:latin typeface="Gabriola" pitchFamily="82" charset="0"/>
            </a:endParaRPr>
          </a:p>
          <a:p>
            <a:pPr marL="0" indent="0">
              <a:buNone/>
            </a:pPr>
            <a:r>
              <a:rPr lang="ru-RU" sz="8000" dirty="0" smtClean="0"/>
              <a:t>Пушкин </a:t>
            </a:r>
            <a:r>
              <a:rPr lang="ru-RU" sz="8000" dirty="0"/>
              <a:t>А.С</a:t>
            </a:r>
            <a:r>
              <a:rPr lang="ru-RU" sz="8000" dirty="0" smtClean="0"/>
              <a:t>.</a:t>
            </a:r>
            <a:endParaRPr lang="cs-CZ" sz="8000" dirty="0" smtClean="0"/>
          </a:p>
          <a:p>
            <a:pPr marL="0" indent="0">
              <a:buNone/>
            </a:pPr>
            <a:endParaRPr lang="cs-CZ" sz="8000" dirty="0" smtClean="0"/>
          </a:p>
          <a:p>
            <a:pPr marL="0" indent="0">
              <a:buNone/>
            </a:pPr>
            <a:r>
              <a:rPr lang="ru-RU" sz="9600" dirty="0" smtClean="0">
                <a:latin typeface="Gabriola" pitchFamily="82" charset="0"/>
              </a:rPr>
              <a:t>Любви, надежды, тихой славы</a:t>
            </a:r>
          </a:p>
          <a:p>
            <a:pPr marL="0" indent="0">
              <a:buNone/>
            </a:pPr>
            <a:r>
              <a:rPr lang="ru-RU" sz="9600" dirty="0" smtClean="0">
                <a:latin typeface="Gabriola" pitchFamily="82" charset="0"/>
              </a:rPr>
              <a:t>Недолго нежил нас обман,</a:t>
            </a:r>
          </a:p>
          <a:p>
            <a:pPr marL="0" indent="0">
              <a:buNone/>
            </a:pPr>
            <a:r>
              <a:rPr lang="ru-RU" sz="9600" dirty="0" smtClean="0">
                <a:latin typeface="Gabriola" pitchFamily="82" charset="0"/>
              </a:rPr>
              <a:t>Исчезли юные забавы,</a:t>
            </a:r>
          </a:p>
          <a:p>
            <a:pPr marL="0" indent="0">
              <a:buNone/>
            </a:pPr>
            <a:r>
              <a:rPr lang="ru-RU" sz="9600" dirty="0" smtClean="0">
                <a:latin typeface="Gabriola" pitchFamily="82" charset="0"/>
              </a:rPr>
              <a:t>Как сон, как утренний туман;</a:t>
            </a:r>
          </a:p>
          <a:p>
            <a:pPr marL="0" indent="0">
              <a:buNone/>
            </a:pPr>
            <a:r>
              <a:rPr lang="ru-RU" sz="9600" dirty="0" smtClean="0">
                <a:latin typeface="Gabriola" pitchFamily="82" charset="0"/>
              </a:rPr>
              <a:t>Но в нас горит еще желанье,</a:t>
            </a:r>
          </a:p>
          <a:p>
            <a:pPr marL="0" indent="0">
              <a:buNone/>
            </a:pPr>
            <a:r>
              <a:rPr lang="ru-RU" sz="9600" dirty="0" smtClean="0">
                <a:latin typeface="Gabriola" pitchFamily="82" charset="0"/>
              </a:rPr>
              <a:t>Под гнетом власти роковой</a:t>
            </a:r>
          </a:p>
          <a:p>
            <a:pPr marL="0" indent="0">
              <a:buNone/>
            </a:pPr>
            <a:r>
              <a:rPr lang="ru-RU" sz="9600" dirty="0" smtClean="0">
                <a:latin typeface="Gabriola" pitchFamily="82" charset="0"/>
              </a:rPr>
              <a:t>Нетерпеливою душой</a:t>
            </a:r>
          </a:p>
          <a:p>
            <a:pPr marL="0" indent="0">
              <a:buNone/>
            </a:pPr>
            <a:r>
              <a:rPr lang="ru-RU" sz="9600" dirty="0" smtClean="0">
                <a:latin typeface="Gabriola" pitchFamily="82" charset="0"/>
              </a:rPr>
              <a:t>Отчизны внемлем призыванье.</a:t>
            </a:r>
          </a:p>
          <a:p>
            <a:pPr marL="0" indent="0">
              <a:buNone/>
            </a:pPr>
            <a:r>
              <a:rPr lang="ru-RU" sz="9600" dirty="0" smtClean="0">
                <a:latin typeface="Gabriola" pitchFamily="82" charset="0"/>
              </a:rPr>
              <a:t>Мы ждем с томленьем упованья</a:t>
            </a:r>
          </a:p>
          <a:p>
            <a:pPr marL="0" indent="0">
              <a:buNone/>
            </a:pPr>
            <a:r>
              <a:rPr lang="ru-RU" sz="9600" dirty="0" smtClean="0">
                <a:latin typeface="Gabriola" pitchFamily="82" charset="0"/>
              </a:rPr>
              <a:t>Минуты вольности святой,</a:t>
            </a:r>
          </a:p>
          <a:p>
            <a:pPr marL="0" indent="0">
              <a:buNone/>
            </a:pPr>
            <a:endParaRPr lang="ru-RU" sz="9600" dirty="0" smtClean="0"/>
          </a:p>
          <a:p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4294967295"/>
          </p:nvPr>
        </p:nvSpPr>
        <p:spPr>
          <a:xfrm>
            <a:off x="4499992" y="548680"/>
            <a:ext cx="4387527" cy="561662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cs-CZ" sz="4200" dirty="0" smtClean="0"/>
          </a:p>
          <a:p>
            <a:pPr marL="0" indent="0">
              <a:buNone/>
            </a:pPr>
            <a:endParaRPr lang="cs-CZ" sz="4200" dirty="0"/>
          </a:p>
          <a:p>
            <a:pPr marL="0" indent="0">
              <a:buNone/>
            </a:pPr>
            <a:r>
              <a:rPr lang="ru-RU" sz="7400" dirty="0">
                <a:latin typeface="Gabriola" pitchFamily="82" charset="0"/>
              </a:rPr>
              <a:t>Как ждет любовник </a:t>
            </a:r>
            <a:r>
              <a:rPr lang="ru-RU" sz="7400" dirty="0" smtClean="0">
                <a:latin typeface="Gabriola" pitchFamily="82" charset="0"/>
              </a:rPr>
              <a:t>молодой</a:t>
            </a:r>
            <a:endParaRPr lang="cs-CZ" sz="7400" dirty="0" smtClean="0">
              <a:latin typeface="Gabriola" pitchFamily="82" charset="0"/>
            </a:endParaRPr>
          </a:p>
          <a:p>
            <a:pPr marL="0" indent="0">
              <a:buNone/>
            </a:pPr>
            <a:r>
              <a:rPr lang="ru-RU" sz="7400" dirty="0" smtClean="0">
                <a:latin typeface="Gabriola" pitchFamily="82" charset="0"/>
              </a:rPr>
              <a:t>Минуты верного свиданья.</a:t>
            </a:r>
          </a:p>
          <a:p>
            <a:pPr marL="0" indent="0">
              <a:buNone/>
            </a:pPr>
            <a:r>
              <a:rPr lang="ru-RU" sz="7400" dirty="0" smtClean="0">
                <a:latin typeface="Gabriola" pitchFamily="82" charset="0"/>
              </a:rPr>
              <a:t>Пока свободою горим,</a:t>
            </a:r>
          </a:p>
          <a:p>
            <a:pPr marL="0" indent="0">
              <a:buNone/>
            </a:pPr>
            <a:r>
              <a:rPr lang="ru-RU" sz="7400" dirty="0" smtClean="0">
                <a:latin typeface="Gabriola" pitchFamily="82" charset="0"/>
              </a:rPr>
              <a:t>Пока сердца для чести живы,</a:t>
            </a:r>
          </a:p>
          <a:p>
            <a:pPr marL="0" indent="0">
              <a:buNone/>
            </a:pPr>
            <a:r>
              <a:rPr lang="ru-RU" sz="7400" dirty="0" smtClean="0">
                <a:latin typeface="Gabriola" pitchFamily="82" charset="0"/>
              </a:rPr>
              <a:t>Мой друг, отчизне посвятим</a:t>
            </a:r>
          </a:p>
          <a:p>
            <a:pPr marL="0" indent="0">
              <a:buNone/>
            </a:pPr>
            <a:r>
              <a:rPr lang="ru-RU" sz="7400" dirty="0" smtClean="0">
                <a:latin typeface="Gabriola" pitchFamily="82" charset="0"/>
              </a:rPr>
              <a:t>Души прекрасные порывы!</a:t>
            </a:r>
          </a:p>
          <a:p>
            <a:pPr marL="0" indent="0">
              <a:buNone/>
            </a:pPr>
            <a:r>
              <a:rPr lang="ru-RU" sz="7400" dirty="0" smtClean="0">
                <a:latin typeface="Gabriola" pitchFamily="82" charset="0"/>
              </a:rPr>
              <a:t>Товарищ, верь: взойдет она,</a:t>
            </a:r>
          </a:p>
          <a:p>
            <a:pPr marL="0" indent="0">
              <a:buNone/>
            </a:pPr>
            <a:r>
              <a:rPr lang="ru-RU" sz="7400" dirty="0" smtClean="0">
                <a:latin typeface="Gabriola" pitchFamily="82" charset="0"/>
              </a:rPr>
              <a:t>Звезда пленительного счастья,</a:t>
            </a:r>
          </a:p>
          <a:p>
            <a:pPr marL="0" indent="0">
              <a:buNone/>
            </a:pPr>
            <a:r>
              <a:rPr lang="ru-RU" sz="7400" dirty="0" smtClean="0">
                <a:latin typeface="Gabriola" pitchFamily="82" charset="0"/>
              </a:rPr>
              <a:t>Россия вспрянет ото сна,</a:t>
            </a:r>
          </a:p>
          <a:p>
            <a:pPr marL="0" indent="0">
              <a:buNone/>
            </a:pPr>
            <a:r>
              <a:rPr lang="ru-RU" sz="7400" dirty="0" smtClean="0">
                <a:latin typeface="Gabriola" pitchFamily="82" charset="0"/>
              </a:rPr>
              <a:t>И на обломках самовластья</a:t>
            </a:r>
          </a:p>
          <a:p>
            <a:pPr marL="0" indent="0">
              <a:buNone/>
            </a:pPr>
            <a:r>
              <a:rPr lang="ru-RU" sz="7400" dirty="0" smtClean="0">
                <a:latin typeface="Gabriola" pitchFamily="82" charset="0"/>
              </a:rPr>
              <a:t>Напишут наши имена!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8214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0"/>
            <a:ext cx="5688632" cy="792088"/>
          </a:xfrm>
        </p:spPr>
        <p:txBody>
          <a:bodyPr>
            <a:noAutofit/>
          </a:bodyPr>
          <a:lstStyle/>
          <a:p>
            <a:r>
              <a:rPr lang="ru-RU" sz="2400" dirty="0" smtClean="0"/>
              <a:t>Анализ стихотворения "К Чаадаеву" </a:t>
            </a:r>
            <a:endParaRPr lang="cs-CZ" sz="2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179512" y="836712"/>
            <a:ext cx="5328592" cy="5112568"/>
          </a:xfrm>
        </p:spPr>
        <p:txBody>
          <a:bodyPr>
            <a:normAutofit/>
          </a:bodyPr>
          <a:lstStyle/>
          <a:p>
            <a:endParaRPr lang="cs-CZ" sz="2000" dirty="0" smtClean="0"/>
          </a:p>
          <a:p>
            <a:r>
              <a:rPr lang="ru-RU" sz="2000" dirty="0" smtClean="0"/>
              <a:t>Стихотворение </a:t>
            </a:r>
            <a:r>
              <a:rPr lang="ru-RU" sz="2000" dirty="0"/>
              <a:t>написано в 1818 году — в </a:t>
            </a:r>
            <a:r>
              <a:rPr lang="ru-RU" sz="2000" u="sng" dirty="0"/>
              <a:t>петербургский период творчества </a:t>
            </a:r>
            <a:r>
              <a:rPr lang="ru-RU" sz="2000" dirty="0"/>
              <a:t>Пушкина</a:t>
            </a:r>
          </a:p>
          <a:p>
            <a:r>
              <a:rPr lang="ru-RU" sz="2000" dirty="0"/>
              <a:t> В это время поэт находился под сильным влиянием декабристских идей.</a:t>
            </a:r>
          </a:p>
          <a:p>
            <a:r>
              <a:rPr lang="ru-RU" sz="2000" dirty="0"/>
              <a:t>Стихотворение адресовано конкретному человеку: Петру Яковлевичу Чаадаеву (1794-1856), одному из близких друзей Пушкина еще с лицейских лет. </a:t>
            </a:r>
          </a:p>
          <a:p>
            <a:r>
              <a:rPr lang="ru-RU" sz="2000" dirty="0"/>
              <a:t>Поэта связывала с Чаадаевым многолетняя дружба: их обоих характеризовали свободолюбивые настроения, стремление к изменению жизни в России, нестандартность мышления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043" y="1052736"/>
            <a:ext cx="3638958" cy="4699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06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346776" cy="63408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23528" y="1052736"/>
            <a:ext cx="8568952" cy="5400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 smtClean="0"/>
              <a:t> тема вольности и борьбы с самодержавием. </a:t>
            </a:r>
            <a:endParaRPr lang="cs-CZ" dirty="0" smtClean="0"/>
          </a:p>
          <a:p>
            <a:r>
              <a:rPr lang="ru-RU" dirty="0" smtClean="0"/>
              <a:t> </a:t>
            </a:r>
            <a:r>
              <a:rPr lang="cs-CZ" dirty="0"/>
              <a:t>o</a:t>
            </a:r>
            <a:r>
              <a:rPr lang="ru-RU" dirty="0" smtClean="0"/>
              <a:t>тражает взгляды и политические настроения </a:t>
            </a:r>
            <a:r>
              <a:rPr lang="cs-CZ" dirty="0" smtClean="0"/>
              <a:t>→ </a:t>
            </a:r>
            <a:r>
              <a:rPr lang="ru-RU" dirty="0"/>
              <a:t>царствования Александра </a:t>
            </a:r>
            <a:r>
              <a:rPr lang="cs-CZ" dirty="0" smtClean="0"/>
              <a:t>I.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политическая </a:t>
            </a:r>
            <a:r>
              <a:rPr lang="ru-RU" dirty="0">
                <a:solidFill>
                  <a:srgbClr val="FF0000"/>
                </a:solidFill>
              </a:rPr>
              <a:t>и </a:t>
            </a:r>
            <a:r>
              <a:rPr lang="ru-RU" dirty="0" smtClean="0">
                <a:solidFill>
                  <a:srgbClr val="FF0000"/>
                </a:solidFill>
              </a:rPr>
              <a:t>любовная лирики</a:t>
            </a:r>
            <a:r>
              <a:rPr lang="cs-CZ" dirty="0" smtClean="0">
                <a:solidFill>
                  <a:srgbClr val="FF0000"/>
                </a:solidFill>
              </a:rPr>
              <a:t> X </a:t>
            </a:r>
            <a:r>
              <a:rPr lang="ru-RU" dirty="0" smtClean="0">
                <a:solidFill>
                  <a:srgbClr val="FF0000"/>
                </a:solidFill>
              </a:rPr>
              <a:t>гражданственно- патриотические </a:t>
            </a:r>
            <a:r>
              <a:rPr lang="ru-RU" dirty="0" smtClean="0">
                <a:solidFill>
                  <a:srgbClr val="FF0000"/>
                </a:solidFill>
              </a:rPr>
              <a:t>образы </a:t>
            </a:r>
            <a:endParaRPr lang="ru-RU" dirty="0">
              <a:solidFill>
                <a:srgbClr val="FF0000"/>
              </a:solidFill>
            </a:endParaRPr>
          </a:p>
          <a:p>
            <a:pPr marL="3657600" lvl="8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X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       </a:t>
            </a:r>
            <a:r>
              <a:rPr lang="ru-RU" dirty="0" smtClean="0">
                <a:solidFill>
                  <a:srgbClr val="FF0000"/>
                </a:solidFill>
              </a:rPr>
              <a:t>жажд</a:t>
            </a:r>
            <a:r>
              <a:rPr lang="cs-CZ" dirty="0" smtClean="0">
                <a:solidFill>
                  <a:srgbClr val="FF0000"/>
                </a:solidFill>
              </a:rPr>
              <a:t>a</a:t>
            </a:r>
            <a:r>
              <a:rPr lang="ru-RU" dirty="0" smtClean="0">
                <a:solidFill>
                  <a:srgbClr val="FF0000"/>
                </a:solidFill>
              </a:rPr>
              <a:t> по свобод</a:t>
            </a:r>
            <a:r>
              <a:rPr lang="cs-CZ" dirty="0" smtClean="0">
                <a:solidFill>
                  <a:srgbClr val="FF0000"/>
                </a:solidFill>
              </a:rPr>
              <a:t>e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и </a:t>
            </a:r>
            <a:r>
              <a:rPr lang="ru-RU" dirty="0" smtClean="0">
                <a:solidFill>
                  <a:srgbClr val="FF0000"/>
                </a:solidFill>
              </a:rPr>
              <a:t>борьб</a:t>
            </a:r>
            <a:r>
              <a:rPr lang="cs-CZ" dirty="0" smtClean="0">
                <a:solidFill>
                  <a:srgbClr val="FF0000"/>
                </a:solidFill>
              </a:rPr>
              <a:t>e → </a:t>
            </a:r>
            <a:r>
              <a:rPr lang="ru-RU" b="1" dirty="0">
                <a:solidFill>
                  <a:srgbClr val="FF0000"/>
                </a:solidFill>
              </a:rPr>
              <a:t>«горит желанье» </a:t>
            </a:r>
            <a:r>
              <a:rPr lang="ru-RU" dirty="0" smtClean="0">
                <a:solidFill>
                  <a:srgbClr val="FF0000"/>
                </a:solidFill>
              </a:rPr>
              <a:t>нерас­траченная сила </a:t>
            </a:r>
            <a:r>
              <a:rPr lang="ru-RU" dirty="0">
                <a:solidFill>
                  <a:srgbClr val="FF0000"/>
                </a:solidFill>
              </a:rPr>
              <a:t>любовного чувства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Пушкин говорит о том, что быстро исчезли надежды, которые воз­никли в обществе</a:t>
            </a:r>
            <a:r>
              <a:rPr lang="cs-CZ" b="1" i="1" dirty="0" smtClean="0"/>
              <a:t> </a:t>
            </a:r>
            <a:r>
              <a:rPr lang="ru-RU" b="1" i="1" dirty="0" smtClean="0"/>
              <a:t>«Под </a:t>
            </a:r>
            <a:r>
              <a:rPr lang="ru-RU" b="1" i="1" dirty="0"/>
              <a:t>гнетом власти </a:t>
            </a:r>
            <a:r>
              <a:rPr lang="ru-RU" b="1" i="1" dirty="0" smtClean="0"/>
              <a:t>роковой» </a:t>
            </a:r>
            <a:r>
              <a:rPr lang="ru-RU" dirty="0" smtClean="0"/>
              <a:t>(ужесточение политики императором после войны 1812 года) </a:t>
            </a:r>
            <a:endParaRPr lang="cs-CZ" dirty="0" smtClean="0"/>
          </a:p>
          <a:p>
            <a:r>
              <a:rPr lang="ru-RU" dirty="0" smtClean="0"/>
              <a:t>Поэт призывает</a:t>
            </a:r>
            <a:r>
              <a:rPr lang="ru-RU" b="1" i="1" dirty="0" smtClean="0"/>
              <a:t> «отчизне посвятить души прекрасные порывы...»</a:t>
            </a:r>
            <a:r>
              <a:rPr lang="cs-CZ" b="1" i="1" dirty="0" smtClean="0"/>
              <a:t>                   →</a:t>
            </a:r>
            <a:r>
              <a:rPr lang="ru-RU" b="1" i="1" dirty="0" smtClean="0"/>
              <a:t> </a:t>
            </a:r>
            <a:r>
              <a:rPr lang="ru-RU" dirty="0" smtClean="0"/>
              <a:t>бороться за ее свободу. В конце стихотворения выражается вера в неизбежность падения само­державия и в освобождение русского народа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45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418784" cy="706090"/>
          </a:xfrm>
        </p:spPr>
        <p:txBody>
          <a:bodyPr/>
          <a:lstStyle/>
          <a:p>
            <a:r>
              <a:rPr lang="cs-CZ" dirty="0" smtClean="0"/>
              <a:t>***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39552" y="836712"/>
            <a:ext cx="8136904" cy="5040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Gabriola" pitchFamily="82" charset="0"/>
              </a:rPr>
              <a:t>Я вас любил любовь еще, быть может,</a:t>
            </a:r>
          </a:p>
          <a:p>
            <a:pPr marL="0" indent="0" algn="ctr">
              <a:buNone/>
            </a:pPr>
            <a:r>
              <a:rPr lang="ru-RU" sz="2400" dirty="0" smtClean="0">
                <a:latin typeface="Gabriola" pitchFamily="82" charset="0"/>
              </a:rPr>
              <a:t>В душе моей угасла не совсем;</a:t>
            </a:r>
          </a:p>
          <a:p>
            <a:pPr marL="0" indent="0" algn="ctr">
              <a:buNone/>
            </a:pPr>
            <a:r>
              <a:rPr lang="ru-RU" sz="2400" dirty="0" smtClean="0">
                <a:latin typeface="Gabriola" pitchFamily="82" charset="0"/>
              </a:rPr>
              <a:t>Но пусть она вас больше не тревожит;</a:t>
            </a:r>
          </a:p>
          <a:p>
            <a:pPr marL="0" indent="0" algn="ctr">
              <a:buNone/>
            </a:pPr>
            <a:r>
              <a:rPr lang="ru-RU" sz="2400" dirty="0" smtClean="0">
                <a:latin typeface="Gabriola" pitchFamily="82" charset="0"/>
              </a:rPr>
              <a:t>Я не хочу печалить вас ничем.</a:t>
            </a:r>
          </a:p>
          <a:p>
            <a:pPr marL="0" indent="0" algn="ctr">
              <a:buNone/>
            </a:pPr>
            <a:r>
              <a:rPr lang="ru-RU" sz="2400" dirty="0" smtClean="0">
                <a:latin typeface="Gabriola" pitchFamily="82" charset="0"/>
              </a:rPr>
              <a:t>Я вас любил безмолвно, безнадежно,</a:t>
            </a:r>
          </a:p>
          <a:p>
            <a:pPr marL="0" indent="0" algn="ctr">
              <a:buNone/>
            </a:pPr>
            <a:r>
              <a:rPr lang="ru-RU" sz="2400" dirty="0" smtClean="0">
                <a:latin typeface="Gabriola" pitchFamily="82" charset="0"/>
              </a:rPr>
              <a:t>То робостью, то ревностью томим;</a:t>
            </a:r>
          </a:p>
          <a:p>
            <a:pPr marL="0" indent="0" algn="ctr">
              <a:buNone/>
            </a:pPr>
            <a:r>
              <a:rPr lang="ru-RU" sz="2400" dirty="0" smtClean="0">
                <a:latin typeface="Gabriola" pitchFamily="82" charset="0"/>
              </a:rPr>
              <a:t>Я вас любил так искренно, так нежно,</a:t>
            </a:r>
          </a:p>
          <a:p>
            <a:pPr marL="0" indent="0" algn="ctr">
              <a:buNone/>
            </a:pPr>
            <a:r>
              <a:rPr lang="ru-RU" sz="2400" dirty="0" smtClean="0">
                <a:latin typeface="Gabriola" pitchFamily="82" charset="0"/>
              </a:rPr>
              <a:t>Как дай вам бог любимой быть другим.</a:t>
            </a:r>
            <a:endParaRPr lang="cs-CZ" sz="2400" dirty="0" smtClean="0">
              <a:latin typeface="Gabriola" pitchFamily="82" charset="0"/>
            </a:endParaRPr>
          </a:p>
          <a:p>
            <a:pPr marL="0" indent="0" algn="r">
              <a:buNone/>
            </a:pPr>
            <a:r>
              <a:rPr lang="cs-CZ" sz="2400" dirty="0" smtClean="0">
                <a:latin typeface="Gabriola" pitchFamily="82" charset="0"/>
              </a:rPr>
              <a:t>1829</a:t>
            </a:r>
            <a:endParaRPr lang="cs-CZ" sz="2400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39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503238" y="476250"/>
            <a:ext cx="8640762" cy="6121400"/>
          </a:xfrm>
        </p:spPr>
        <p:txBody>
          <a:bodyPr>
            <a:normAutofit/>
          </a:bodyPr>
          <a:lstStyle/>
          <a:p>
            <a:r>
              <a:rPr lang="ru-RU" dirty="0" smtClean="0"/>
              <a:t>написано в 1829 году, посвящено Анне Алексеевне Олениной.</a:t>
            </a:r>
          </a:p>
          <a:p>
            <a:r>
              <a:rPr lang="ru-RU" dirty="0" smtClean="0"/>
              <a:t>одно из самых известных стихотворений Пушкина о любви.</a:t>
            </a:r>
            <a:endParaRPr lang="cs-CZ" dirty="0" smtClean="0"/>
          </a:p>
          <a:p>
            <a:r>
              <a:rPr lang="ru-RU" dirty="0" smtClean="0"/>
              <a:t>Чувство лирического героя — высшее проявление любви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1"/>
            <a:ext cx="3249175" cy="421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792" y="1551870"/>
            <a:ext cx="3240360" cy="429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67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5760"/>
            <a:ext cx="6408712" cy="648072"/>
          </a:xfrm>
        </p:spPr>
        <p:txBody>
          <a:bodyPr/>
          <a:lstStyle/>
          <a:p>
            <a:r>
              <a:rPr lang="ru-RU" dirty="0"/>
              <a:t>Анализ стихотворения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620688"/>
            <a:ext cx="8856984" cy="6120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dirty="0">
                <a:solidFill>
                  <a:srgbClr val="FF0000"/>
                </a:solidFill>
              </a:rPr>
              <a:t> «Я вас любил» 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X 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«...любовь еще, быть может, / В душе моей угасла не совсем...».</a:t>
            </a:r>
          </a:p>
          <a:p>
            <a:r>
              <a:rPr lang="ru-RU" dirty="0" smtClean="0"/>
              <a:t> </a:t>
            </a:r>
            <a:r>
              <a:rPr lang="ru-RU" dirty="0"/>
              <a:t>он желает счастья и спокойствия своей </a:t>
            </a:r>
            <a:r>
              <a:rPr lang="ru-RU" dirty="0" smtClean="0"/>
              <a:t>возлюбленной</a:t>
            </a:r>
            <a:endParaRPr lang="ru-RU" dirty="0"/>
          </a:p>
          <a:p>
            <a:r>
              <a:rPr lang="ru-RU" dirty="0"/>
              <a:t> он желает, чтобы любовь ее будущего избранника была такой же искренней и нежной:</a:t>
            </a:r>
          </a:p>
          <a:p>
            <a:pPr marL="0" indent="0" algn="ctr">
              <a:buNone/>
            </a:pPr>
            <a:r>
              <a:rPr lang="ru-RU" b="1" i="1" dirty="0" smtClean="0"/>
              <a:t>«</a:t>
            </a:r>
            <a:r>
              <a:rPr lang="ru-RU" b="1" i="1" dirty="0"/>
              <a:t>Я вас любил так искренно, так нежно,</a:t>
            </a:r>
          </a:p>
          <a:p>
            <a:pPr marL="0" indent="0" algn="ctr">
              <a:buNone/>
            </a:pPr>
            <a:r>
              <a:rPr lang="ru-RU" b="1" i="1" dirty="0"/>
              <a:t>Как дай вам Бог любимой быть другим. </a:t>
            </a:r>
            <a:r>
              <a:rPr lang="ru-RU" b="1" i="1" dirty="0" smtClean="0"/>
              <a:t>»</a:t>
            </a:r>
            <a:endParaRPr lang="ru-RU" dirty="0"/>
          </a:p>
          <a:p>
            <a:r>
              <a:rPr lang="ru-RU" dirty="0"/>
              <a:t> большую роль играет трехкратное повторение сло­восочетания «Я вас любил...», </a:t>
            </a:r>
          </a:p>
          <a:p>
            <a:r>
              <a:rPr lang="ru-RU" dirty="0"/>
              <a:t>синтаксический параллелизм «безмолвно», «безнадежно», «то робостью, то ревностью», «так искренно, так нежно».</a:t>
            </a:r>
          </a:p>
          <a:p>
            <a:r>
              <a:rPr lang="ru-RU" dirty="0"/>
              <a:t>прием аллитерации → повторяется согласный звук «л», придающий нежность и печальность:</a:t>
            </a:r>
          </a:p>
          <a:p>
            <a:pPr marL="0" indent="0" algn="ctr">
              <a:buNone/>
            </a:pPr>
            <a:r>
              <a:rPr lang="ru-RU" b="1" i="1" dirty="0" smtClean="0"/>
              <a:t>«</a:t>
            </a:r>
            <a:r>
              <a:rPr lang="ru-RU" b="1" i="1" dirty="0"/>
              <a:t>Я вас любил: любовь еще, быть может,</a:t>
            </a:r>
          </a:p>
          <a:p>
            <a:pPr marL="0" indent="0" algn="ctr">
              <a:buNone/>
            </a:pPr>
            <a:r>
              <a:rPr lang="ru-RU" b="1" i="1" dirty="0"/>
              <a:t>В душе моей угасла не совсем... </a:t>
            </a:r>
            <a:r>
              <a:rPr lang="ru-RU" b="1" i="1" dirty="0" smtClean="0"/>
              <a:t>»</a:t>
            </a:r>
            <a:endParaRPr lang="ru-RU" b="1" i="1" dirty="0"/>
          </a:p>
          <a:p>
            <a:r>
              <a:rPr lang="ru-RU" dirty="0"/>
              <a:t>во второй части мягкий «л» меняется на сильный, резкий звук «р», символизирующий рас­ставание</a:t>
            </a:r>
            <a:r>
              <a:rPr lang="ru-RU" dirty="0" smtClean="0"/>
              <a:t>:</a:t>
            </a:r>
            <a:r>
              <a:rPr lang="ru-RU" b="1" dirty="0" smtClean="0"/>
              <a:t> </a:t>
            </a:r>
            <a:r>
              <a:rPr lang="ru-RU" b="1" i="1" dirty="0"/>
              <a:t>«...то робостью, то ревностью томим».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64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4294967295"/>
          </p:nvPr>
        </p:nvSpPr>
        <p:spPr>
          <a:xfrm>
            <a:off x="4788024" y="1988840"/>
            <a:ext cx="3888432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Gabriola" pitchFamily="82" charset="0"/>
              </a:rPr>
              <a:t>И долго буду тем любезен я народу,</a:t>
            </a:r>
          </a:p>
          <a:p>
            <a:pPr marL="0" indent="0">
              <a:buNone/>
            </a:pPr>
            <a:r>
              <a:rPr lang="ru-RU" sz="2000" dirty="0">
                <a:latin typeface="Gabriola" pitchFamily="82" charset="0"/>
              </a:rPr>
              <a:t>Что чувства добрые я лирой пробуждал,</a:t>
            </a:r>
          </a:p>
          <a:p>
            <a:pPr marL="0" indent="0">
              <a:buNone/>
            </a:pPr>
            <a:r>
              <a:rPr lang="ru-RU" sz="2000" dirty="0">
                <a:latin typeface="Gabriola" pitchFamily="82" charset="0"/>
              </a:rPr>
              <a:t>Что в мой жестокий век восславил я свободу</a:t>
            </a:r>
          </a:p>
          <a:p>
            <a:pPr marL="0" indent="0">
              <a:buNone/>
            </a:pPr>
            <a:r>
              <a:rPr lang="ru-RU" sz="2000" dirty="0">
                <a:latin typeface="Gabriola" pitchFamily="82" charset="0"/>
              </a:rPr>
              <a:t>И милость к падшим призывал</a:t>
            </a:r>
            <a:r>
              <a:rPr lang="ru-RU" sz="2000" dirty="0" smtClean="0">
                <a:latin typeface="Gabriola" pitchFamily="82" charset="0"/>
              </a:rPr>
              <a:t>.</a:t>
            </a:r>
            <a:endParaRPr lang="ru-RU" sz="2000" dirty="0">
              <a:latin typeface="Gabriola" pitchFamily="82" charset="0"/>
            </a:endParaRPr>
          </a:p>
          <a:p>
            <a:pPr marL="0" indent="0">
              <a:buNone/>
            </a:pPr>
            <a:r>
              <a:rPr lang="ru-RU" sz="2000" dirty="0">
                <a:latin typeface="Gabriola" pitchFamily="82" charset="0"/>
              </a:rPr>
              <a:t>Веленью бoжию, о муза, будь послушна,</a:t>
            </a:r>
          </a:p>
          <a:p>
            <a:pPr marL="0" indent="0">
              <a:buNone/>
            </a:pPr>
            <a:r>
              <a:rPr lang="ru-RU" sz="2000" dirty="0">
                <a:latin typeface="Gabriola" pitchFamily="82" charset="0"/>
              </a:rPr>
              <a:t>Обиды не страшась, не требуя венца;</a:t>
            </a:r>
          </a:p>
          <a:p>
            <a:pPr marL="0" indent="0">
              <a:buNone/>
            </a:pPr>
            <a:r>
              <a:rPr lang="ru-RU" sz="2000" dirty="0">
                <a:latin typeface="Gabriola" pitchFamily="82" charset="0"/>
              </a:rPr>
              <a:t>Хвалу и клевету приeмли равнодушно</a:t>
            </a:r>
          </a:p>
          <a:p>
            <a:pPr marL="0" indent="0">
              <a:buNone/>
            </a:pPr>
            <a:r>
              <a:rPr lang="ru-RU" sz="2000" dirty="0">
                <a:latin typeface="Gabriola" pitchFamily="82" charset="0"/>
              </a:rPr>
              <a:t>И не оспаривай глупца.</a:t>
            </a:r>
          </a:p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27626" y="904612"/>
            <a:ext cx="4465638" cy="57134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200" dirty="0">
                <a:latin typeface="Gabriola" pitchFamily="82" charset="0"/>
              </a:rPr>
              <a:t>Я памятник себе воздвиг нерукотворный,</a:t>
            </a:r>
          </a:p>
          <a:p>
            <a:pPr marL="0" indent="0">
              <a:buNone/>
            </a:pPr>
            <a:r>
              <a:rPr lang="ru-RU" sz="2200" dirty="0">
                <a:latin typeface="Gabriola" pitchFamily="82" charset="0"/>
              </a:rPr>
              <a:t>К нему не зарастёт народная тропа,</a:t>
            </a:r>
          </a:p>
          <a:p>
            <a:pPr marL="0" indent="0">
              <a:buNone/>
            </a:pPr>
            <a:r>
              <a:rPr lang="ru-RU" sz="2200" dirty="0">
                <a:latin typeface="Gabriola" pitchFamily="82" charset="0"/>
              </a:rPr>
              <a:t>Вознёсся выше он главою непокорной</a:t>
            </a:r>
          </a:p>
          <a:p>
            <a:pPr marL="0" indent="0">
              <a:buNone/>
            </a:pPr>
            <a:r>
              <a:rPr lang="ru-RU" sz="2200" dirty="0">
                <a:latin typeface="Gabriola" pitchFamily="82" charset="0"/>
              </a:rPr>
              <a:t>Александрийского столпа</a:t>
            </a:r>
            <a:r>
              <a:rPr lang="ru-RU" sz="2200" dirty="0" smtClean="0">
                <a:latin typeface="Gabriola" pitchFamily="82" charset="0"/>
              </a:rPr>
              <a:t>.</a:t>
            </a:r>
            <a:endParaRPr lang="ru-RU" sz="2200" dirty="0">
              <a:latin typeface="Gabriola" pitchFamily="82" charset="0"/>
            </a:endParaRPr>
          </a:p>
          <a:p>
            <a:pPr marL="0" indent="0">
              <a:buNone/>
            </a:pPr>
            <a:r>
              <a:rPr lang="ru-RU" sz="2200" dirty="0">
                <a:latin typeface="Gabriola" pitchFamily="82" charset="0"/>
              </a:rPr>
              <a:t>Нет, весь я не умру - душа в заветной лире</a:t>
            </a:r>
          </a:p>
          <a:p>
            <a:pPr marL="0" indent="0">
              <a:buNone/>
            </a:pPr>
            <a:r>
              <a:rPr lang="ru-RU" sz="2200" dirty="0">
                <a:latin typeface="Gabriola" pitchFamily="82" charset="0"/>
              </a:rPr>
              <a:t>Мой прах переживёт и тлeнья убежит -</a:t>
            </a:r>
          </a:p>
          <a:p>
            <a:pPr marL="0" indent="0">
              <a:buNone/>
            </a:pPr>
            <a:r>
              <a:rPr lang="ru-RU" sz="2200" dirty="0">
                <a:latin typeface="Gabriola" pitchFamily="82" charset="0"/>
              </a:rPr>
              <a:t>И славен буду я, доколь в подлунном мире</a:t>
            </a:r>
          </a:p>
          <a:p>
            <a:pPr marL="0" indent="0">
              <a:buNone/>
            </a:pPr>
            <a:r>
              <a:rPr lang="ru-RU" sz="2200" dirty="0">
                <a:latin typeface="Gabriola" pitchFamily="82" charset="0"/>
              </a:rPr>
              <a:t>Жив будет хоть один пиит</a:t>
            </a:r>
            <a:r>
              <a:rPr lang="ru-RU" sz="2200" dirty="0" smtClean="0">
                <a:latin typeface="Gabriola" pitchFamily="82" charset="0"/>
              </a:rPr>
              <a:t>.</a:t>
            </a:r>
            <a:endParaRPr lang="ru-RU" sz="2200" dirty="0">
              <a:latin typeface="Gabriola" pitchFamily="82" charset="0"/>
            </a:endParaRPr>
          </a:p>
          <a:p>
            <a:pPr marL="0" indent="0">
              <a:buNone/>
            </a:pPr>
            <a:r>
              <a:rPr lang="ru-RU" sz="2200" dirty="0">
                <a:latin typeface="Gabriola" pitchFamily="82" charset="0"/>
              </a:rPr>
              <a:t>Слух обо мне пройдёт по всей Руси великой,</a:t>
            </a:r>
          </a:p>
          <a:p>
            <a:pPr marL="0" indent="0">
              <a:buNone/>
            </a:pPr>
            <a:r>
              <a:rPr lang="ru-RU" sz="2200" dirty="0">
                <a:latin typeface="Gabriola" pitchFamily="82" charset="0"/>
              </a:rPr>
              <a:t>И назовёт меня всяк сущий в ней язык,</a:t>
            </a:r>
          </a:p>
          <a:p>
            <a:pPr marL="0" indent="0">
              <a:buNone/>
            </a:pPr>
            <a:r>
              <a:rPr lang="ru-RU" sz="2200" dirty="0">
                <a:latin typeface="Gabriola" pitchFamily="82" charset="0"/>
              </a:rPr>
              <a:t>И гордый внук славян, и финн, и ныне дикий</a:t>
            </a:r>
          </a:p>
          <a:p>
            <a:pPr marL="0" indent="0">
              <a:buNone/>
            </a:pPr>
            <a:r>
              <a:rPr lang="ru-RU" sz="2200" dirty="0">
                <a:latin typeface="Gabriola" pitchFamily="82" charset="0"/>
              </a:rPr>
              <a:t>Тунгус, и друг степей калмык.</a:t>
            </a:r>
          </a:p>
          <a:p>
            <a:endParaRPr lang="ru-RU" dirty="0"/>
          </a:p>
        </p:txBody>
      </p:sp>
      <p:sp>
        <p:nvSpPr>
          <p:cNvPr id="7" name="Nadpis 6"/>
          <p:cNvSpPr>
            <a:spLocks noGrp="1"/>
          </p:cNvSpPr>
          <p:nvPr>
            <p:ph type="title" idx="4294967295"/>
          </p:nvPr>
        </p:nvSpPr>
        <p:spPr>
          <a:xfrm>
            <a:off x="4532313" y="260350"/>
            <a:ext cx="4611687" cy="792163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292080" y="181337"/>
            <a:ext cx="43387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памятник себе воздвиг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нерукотворный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(1836)</a:t>
            </a:r>
          </a:p>
          <a:p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Exegi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monumentum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1337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67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sz="quarter" idx="13"/>
          </p:nvPr>
        </p:nvSpPr>
        <p:spPr>
          <a:xfrm>
            <a:off x="611560" y="1720230"/>
            <a:ext cx="7992888" cy="4661098"/>
          </a:xfrm>
        </p:spPr>
        <p:txBody>
          <a:bodyPr>
            <a:normAutofit/>
          </a:bodyPr>
          <a:lstStyle/>
          <a:p>
            <a:r>
              <a:rPr lang="ru-RU" sz="1200" dirty="0"/>
              <a:t>Гораций</a:t>
            </a:r>
            <a:endParaRPr lang="cs-CZ" sz="120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4"/>
          </p:nvPr>
        </p:nvSpPr>
        <p:spPr>
          <a:xfrm>
            <a:off x="3131840" y="1720230"/>
            <a:ext cx="5256584" cy="4114800"/>
          </a:xfrm>
        </p:spPr>
        <p:txBody>
          <a:bodyPr/>
          <a:lstStyle/>
          <a:p>
            <a:r>
              <a:rPr lang="ru-RU" sz="1200" dirty="0"/>
              <a:t>Ломоносов Михаил </a:t>
            </a:r>
            <a:r>
              <a:rPr lang="ru-RU" sz="1200" dirty="0" smtClean="0"/>
              <a:t>Васильевич</a:t>
            </a:r>
            <a:r>
              <a:rPr lang="cs-CZ" dirty="0" smtClean="0"/>
              <a:t>	</a:t>
            </a:r>
            <a:r>
              <a:rPr lang="ru-RU" sz="1200" dirty="0"/>
              <a:t>Державин Гавриил Романович</a:t>
            </a:r>
            <a:endParaRPr lang="cs-CZ" sz="1200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/>
              <a:t>Стихотворение А. С. Пукшина написано на </a:t>
            </a:r>
            <a:r>
              <a:rPr lang="ru-RU" sz="1400" u="sng" dirty="0"/>
              <a:t>тему оды Горация «К Мельпомене</a:t>
            </a:r>
            <a:r>
              <a:rPr lang="ru-RU" sz="1400" u="sng" dirty="0" smtClean="0"/>
              <a:t>», </a:t>
            </a:r>
            <a:r>
              <a:rPr lang="ru-RU" sz="1400" dirty="0"/>
              <a:t>откуда взят и эпиграф. Эту же оду Горация </a:t>
            </a:r>
            <a:r>
              <a:rPr lang="ru-RU" sz="1400" u="sng" dirty="0"/>
              <a:t>перевел Ломоносов</a:t>
            </a:r>
            <a:r>
              <a:rPr lang="ru-RU" sz="1400" dirty="0"/>
              <a:t>; ей подражал </a:t>
            </a:r>
            <a:r>
              <a:rPr lang="ru-RU" sz="1400" u="sng" dirty="0"/>
              <a:t>Державин</a:t>
            </a:r>
            <a:r>
              <a:rPr lang="ru-RU" sz="1400" dirty="0"/>
              <a:t> в своем стихотворении </a:t>
            </a:r>
            <a:r>
              <a:rPr lang="ru-RU" sz="1400" u="sng" dirty="0"/>
              <a:t>«Памятник».</a:t>
            </a:r>
            <a:endParaRPr lang="cs-CZ" sz="1400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23812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48880"/>
            <a:ext cx="23812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2348880"/>
            <a:ext cx="23812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539552" y="5206380"/>
            <a:ext cx="7848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главная </a:t>
            </a:r>
            <a:r>
              <a:rPr lang="ru-RU" dirty="0"/>
              <a:t>тема </a:t>
            </a:r>
            <a:r>
              <a:rPr lang="ru-RU" dirty="0" smtClean="0"/>
              <a:t>стихотворения </a:t>
            </a:r>
            <a:r>
              <a:rPr lang="ru-RU" dirty="0"/>
              <a:t>— в провозглашении своих заслуг, которые обеспечат поэту право на бессмертие.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423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1823</TotalTime>
  <Words>851</Words>
  <Application>Microsoft Office PowerPoint</Application>
  <PresentationFormat>Předvádění na obrazovce (4:3)</PresentationFormat>
  <Paragraphs>125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Horizont</vt:lpstr>
      <vt:lpstr>Prezentace aplikace PowerPoint</vt:lpstr>
      <vt:lpstr>Prezentace aplikace PowerPoint</vt:lpstr>
      <vt:lpstr>Анализ стихотворения "К Чаадаеву" </vt:lpstr>
      <vt:lpstr>Prezentace aplikace PowerPoint</vt:lpstr>
      <vt:lpstr>***</vt:lpstr>
      <vt:lpstr>Prezentace aplikace PowerPoint</vt:lpstr>
      <vt:lpstr>Анализ стихотворения </vt:lpstr>
      <vt:lpstr>        </vt:lpstr>
      <vt:lpstr>Стихотворение А. С. Пукшина написано на тему оды Горация «К Мельпомене», откуда взят и эпиграф. Эту же оду Горация перевел Ломоносов; ей подражал Державин в своем стихотворении «Памятник».</vt:lpstr>
      <vt:lpstr>Анализ стихотворения </vt:lpstr>
      <vt:lpstr>СПАСИБО ЗА ВНИМАНИЕ! </vt:lpstr>
      <vt:lpstr>Seznam odkazů: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стихотворения "К Чаадаеву" Пушкина А.С.</dc:title>
  <dc:creator>Karel</dc:creator>
  <cp:lastModifiedBy>Karel</cp:lastModifiedBy>
  <cp:revision>35</cp:revision>
  <dcterms:created xsi:type="dcterms:W3CDTF">2014-10-26T16:37:21Z</dcterms:created>
  <dcterms:modified xsi:type="dcterms:W3CDTF">2014-12-04T19:58:34Z</dcterms:modified>
</cp:coreProperties>
</file>