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4" r:id="rId6"/>
    <p:sldId id="259" r:id="rId7"/>
    <p:sldId id="260" r:id="rId8"/>
    <p:sldId id="261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78" d="100"/>
          <a:sy n="78" d="100"/>
        </p:scale>
        <p:origin x="-117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018F2-D33A-42DD-A5A7-333EBE0618EC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8E0F7-90B3-4911-BC1E-3366FB56D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8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0F7-90B3-4911-BC1E-3366FB56D33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867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3AA014-73BC-4AAB-B17C-E6DA86638F41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FA4679-AF16-4088-A4E6-8642856C0D81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Nikolai_G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12160" cy="6237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91272" y="1556792"/>
            <a:ext cx="6373216" cy="1398017"/>
          </a:xfrm>
        </p:spPr>
        <p:txBody>
          <a:bodyPr>
            <a:normAutofit/>
          </a:bodyPr>
          <a:lstStyle/>
          <a:p>
            <a:pPr algn="r"/>
            <a:r>
              <a:rPr lang="ru-RU" sz="4800" b="1" dirty="0" smtClean="0"/>
              <a:t>Ревизор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06080" y="908720"/>
            <a:ext cx="6030416" cy="5184576"/>
          </a:xfrm>
        </p:spPr>
        <p:txBody>
          <a:bodyPr>
            <a:normAutofit fontScale="92500" lnSpcReduction="20000"/>
          </a:bodyPr>
          <a:lstStyle/>
          <a:p>
            <a:pPr algn="r"/>
            <a:endParaRPr lang="cs-CZ" b="1" dirty="0" smtClean="0">
              <a:solidFill>
                <a:schemeClr val="tx1"/>
              </a:solidFill>
            </a:endParaRPr>
          </a:p>
          <a:p>
            <a:pPr algn="r"/>
            <a:endParaRPr lang="cs-CZ" b="1" dirty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Николай Васильевич Гоголь</a:t>
            </a:r>
            <a:endParaRPr lang="cs-CZ" b="1" dirty="0" smtClean="0">
              <a:solidFill>
                <a:schemeClr val="tx1"/>
              </a:solidFill>
            </a:endParaRPr>
          </a:p>
          <a:p>
            <a:pPr algn="r"/>
            <a:endParaRPr lang="cs-CZ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endParaRPr lang="cs-CZ" sz="1600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endParaRPr lang="cs-CZ" sz="1600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endParaRPr lang="cs-CZ" sz="1600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endParaRPr lang="cs-CZ" sz="1600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endParaRPr lang="cs-CZ" sz="1600" b="1" dirty="0">
              <a:solidFill>
                <a:schemeClr val="tx1"/>
              </a:solidFill>
            </a:endParaRPr>
          </a:p>
          <a:p>
            <a:pPr algn="r"/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r>
              <a:rPr lang="cs-CZ" sz="1600" b="1" dirty="0" smtClean="0">
                <a:solidFill>
                  <a:schemeClr val="tx1"/>
                </a:solidFill>
              </a:rPr>
              <a:t>Denisa Smilková </a:t>
            </a:r>
            <a:r>
              <a:rPr lang="cs-CZ" sz="1600" b="1" dirty="0">
                <a:solidFill>
                  <a:schemeClr val="tx1"/>
                </a:solidFill>
              </a:rPr>
              <a:t>418666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algn="r"/>
            <a:r>
              <a:rPr lang="cs-CZ" sz="1600" b="1" dirty="0" smtClean="0">
                <a:solidFill>
                  <a:schemeClr val="tx1"/>
                </a:solidFill>
              </a:rPr>
              <a:t>Radka Unčovská 383748</a:t>
            </a:r>
            <a:endParaRPr lang="cs-CZ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3200" b="1" dirty="0">
                <a:solidFill>
                  <a:schemeClr val="tx1"/>
                </a:solidFill>
              </a:rPr>
              <a:t>Анализ </a:t>
            </a:r>
            <a:r>
              <a:rPr lang="az-Cyrl-AZ" sz="3200" b="1" dirty="0" smtClean="0">
                <a:solidFill>
                  <a:schemeClr val="tx1"/>
                </a:solidFill>
              </a:rPr>
              <a:t>Текста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az-Cyrl-AZ" sz="3200" dirty="0">
                <a:solidFill>
                  <a:schemeClr val="tx1"/>
                </a:solidFill>
              </a:rPr>
              <a:t>Идейная направленность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Жанр комедии предполагает прежде всего сатирический, обличительный пафос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Об идейной направленности своего произведения Гоголь писал в 1847 году в Авторской </a:t>
            </a:r>
            <a:r>
              <a:rPr lang="ru-RU" sz="2400" dirty="0" smtClean="0"/>
              <a:t>исповеди</a:t>
            </a:r>
            <a:r>
              <a:rPr lang="cs-CZ" sz="2400" dirty="0" smtClean="0"/>
              <a:t>: ,,</a:t>
            </a:r>
            <a:r>
              <a:rPr lang="ru-RU" sz="2400" dirty="0"/>
              <a:t> В Ревизоре я решился собрать в одну кучу все дурное в России, какое я тогда знал, все несправедливости... и за одним разом посмеяться над всем. Но это, как известно, произвело потрясающее действие." </a:t>
            </a:r>
            <a:endParaRPr lang="cs-CZ" sz="2400" dirty="0" smtClean="0"/>
          </a:p>
          <a:p>
            <a:r>
              <a:rPr lang="ru-RU" sz="2400" dirty="0"/>
              <a:t>Главная идея Ревизора - неизбежность возмездия за отступления от нравственного закона.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8111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3200" b="1" dirty="0">
                <a:solidFill>
                  <a:schemeClr val="tx1"/>
                </a:solidFill>
              </a:rPr>
              <a:t>Анализ </a:t>
            </a:r>
            <a:r>
              <a:rPr lang="az-Cyrl-AZ" sz="3200" b="1" dirty="0" smtClean="0">
                <a:solidFill>
                  <a:schemeClr val="tx1"/>
                </a:solidFill>
              </a:rPr>
              <a:t>Текста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az-Cyrl-AZ" sz="3200" dirty="0">
                <a:solidFill>
                  <a:schemeClr val="tx1"/>
                </a:solidFill>
              </a:rPr>
              <a:t>Жанровое своеобразие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Как известно, комедия - один из основных жанров драматургии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Это жанр правоописательный и часто сатирический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Гоголь стремился внести новое содержание в традиционный жанр комедии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Комическая сущность персонажей раскрывается не посредством разоблачения их пороков со стороны положительного героя, а через вскрытие противоречий в характерах и поведении этих лиц.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949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3200" b="1" dirty="0">
                <a:solidFill>
                  <a:schemeClr val="tx1"/>
                </a:solidFill>
              </a:rPr>
              <a:t>Анализ </a:t>
            </a:r>
            <a:r>
              <a:rPr lang="az-Cyrl-AZ" sz="3200" b="1" dirty="0" smtClean="0">
                <a:solidFill>
                  <a:schemeClr val="tx1"/>
                </a:solidFill>
              </a:rPr>
              <a:t>Текста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az-Cyrl-AZ" sz="3200" dirty="0">
                <a:solidFill>
                  <a:schemeClr val="tx1"/>
                </a:solidFill>
              </a:rPr>
              <a:t>Конфликт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/>
              <a:t>Две стороны конфликта в Ревизоре - внешнюю и внутреннюю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Внешняя сторона конфликта заключается в противостоянии Хлестакова и чиновников </a:t>
            </a:r>
            <a:r>
              <a:rPr lang="ru-RU" sz="2400" dirty="0" smtClean="0"/>
              <a:t>города</a:t>
            </a:r>
            <a:r>
              <a:rPr lang="cs-CZ" sz="2400" dirty="0" smtClean="0"/>
              <a:t>.</a:t>
            </a:r>
          </a:p>
          <a:p>
            <a:r>
              <a:rPr lang="ru-RU" sz="2400" dirty="0"/>
              <a:t>В самом деле, столкновение персонажей построено здесь на недоразумении: чиновники города приняли Хлестакова за ревизора из Петербурга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O</a:t>
            </a:r>
            <a:r>
              <a:rPr lang="ru-RU" sz="2400" dirty="0" smtClean="0"/>
              <a:t>днако </a:t>
            </a:r>
            <a:r>
              <a:rPr lang="ru-RU" sz="2400" dirty="0"/>
              <a:t>все действие комедии строится именно на внешнем конфликте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Что касается другой стороны конфликта, то она не связана со столкновением конкретных персонажей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Основная коллизия состоит в противоречии между той жизнью, которую ведут обитатели города, и христианскими представлениями автора о должном бытии человека.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567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effectLst/>
              </a:rPr>
              <a:t>Николай Васильевич Гоголь</a:t>
            </a:r>
            <a:r>
              <a:rPr lang="ru-RU" dirty="0">
                <a:effectLst/>
              </a:rPr>
              <a:t> (1809 — 1852) </a:t>
            </a:r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Писатель, драматург, публицист, критик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Родился в селе Сорочинцы Полтавской губернии</a:t>
            </a:r>
            <a:r>
              <a:rPr lang="cs-CZ" sz="2400" dirty="0" smtClean="0">
                <a:solidFill>
                  <a:schemeClr val="tx1"/>
                </a:solidFill>
              </a:rPr>
              <a:t>. </a:t>
            </a:r>
            <a:r>
              <a:rPr lang="ru-RU" sz="2400" dirty="0">
                <a:solidFill>
                  <a:schemeClr val="tx1"/>
                </a:solidFill>
              </a:rPr>
              <a:t>Детские годы он прожил в имении родителей.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В 1828 году в жизни Гоголя случился переезд в Петербург, там он служил чиновником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Осознавая всю силу театра, Гоголь занялся драматургией. </a:t>
            </a:r>
            <a:r>
              <a:rPr lang="ru-RU" sz="2400" i="1" dirty="0">
                <a:solidFill>
                  <a:schemeClr val="tx1"/>
                </a:solidFill>
              </a:rPr>
              <a:t>Произведение Гоголя «Ревизор» было написано в 1835 году, а в 1836 впервые поставлено</a:t>
            </a:r>
            <a:r>
              <a:rPr lang="ru-RU" sz="2400" dirty="0">
                <a:solidFill>
                  <a:schemeClr val="tx1"/>
                </a:solidFill>
              </a:rPr>
              <a:t>. Из-за отрицательной реакции публики на постановку «Ревизор», писатель покидает страну.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Живёт в разных мечтах Европы, больше всего в Риме, где находит покой для творческой работы. На Россию он смотрит "с прекрасного далёка". 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000" dirty="0" smtClean="0"/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effectLst/>
              </a:rPr>
              <a:t>Николай Васильевич Гоголь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Затем в биографии Николая Васильевича Гоголя были поездки в Швейцарию, Париж. 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В 30-е годы XIX века Гоголь серьезно задумывается о будущем русской комедии.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Гоголь обратился к </a:t>
            </a:r>
            <a:r>
              <a:rPr lang="ru-RU" sz="2400" i="1" dirty="0">
                <a:solidFill>
                  <a:schemeClr val="tx1"/>
                </a:solidFill>
              </a:rPr>
              <a:t>Пушкину</a:t>
            </a:r>
            <a:r>
              <a:rPr lang="ru-RU" sz="2400" dirty="0">
                <a:solidFill>
                  <a:schemeClr val="tx1"/>
                </a:solidFill>
              </a:rPr>
              <a:t>: «</a:t>
            </a:r>
            <a:r>
              <a:rPr lang="ru-RU" sz="2400" i="1" dirty="0">
                <a:solidFill>
                  <a:schemeClr val="tx1"/>
                </a:solidFill>
              </a:rPr>
              <a:t>Сделайте милость, дайте какой-нибудь сюжет, хоть какой-нибудь, смешной или несмешной, но русский чисто анекдот. Рука дрожит написать тем временем комедию</a:t>
            </a:r>
            <a:r>
              <a:rPr lang="ru-RU" sz="2400" dirty="0">
                <a:solidFill>
                  <a:schemeClr val="tx1"/>
                </a:solidFill>
              </a:rPr>
              <a:t>» .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В ответ на просьбу Гоголя Пушкин рассказал ему </a:t>
            </a:r>
            <a:r>
              <a:rPr lang="ru-RU" sz="2400" u="sng" dirty="0">
                <a:solidFill>
                  <a:schemeClr val="tx1"/>
                </a:solidFill>
              </a:rPr>
              <a:t>историю о мнимом ревизоре, о забавной ошибке, которая повлекла за собой самые неожиданные последствия</a:t>
            </a:r>
            <a:r>
              <a:rPr lang="ru-RU" sz="2400" dirty="0">
                <a:solidFill>
                  <a:schemeClr val="tx1"/>
                </a:solidFill>
              </a:rPr>
              <a:t>. На основе этой истории Гоголь написал свою комедию «Ревизор» . Над текстом комедии писатель работал 17 лет.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ru-RU" b="1" dirty="0" smtClean="0">
                <a:solidFill>
                  <a:schemeClr val="tx1"/>
                </a:solidFill>
                <a:effectLst/>
              </a:rPr>
              <a:t>Ревизор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dirty="0" smtClean="0">
                <a:effectLst/>
              </a:rPr>
              <a:t>(1835)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Cyrl-AZ" sz="2400" dirty="0">
                <a:solidFill>
                  <a:schemeClr val="tx1"/>
                </a:solidFill>
              </a:rPr>
              <a:t>Комедия</a:t>
            </a:r>
            <a:r>
              <a:rPr lang="cs-CZ" sz="2400" dirty="0">
                <a:solidFill>
                  <a:schemeClr val="tx1"/>
                </a:solidFill>
              </a:rPr>
              <a:t> в пяти действиях.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Работу над пьесой Гоголь начал осенью </a:t>
            </a:r>
            <a:r>
              <a:rPr lang="cs-CZ" sz="2400" dirty="0" smtClean="0">
                <a:solidFill>
                  <a:schemeClr val="tx1"/>
                </a:solidFill>
              </a:rPr>
              <a:t>1835.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Премьера комедии состоялась 19 апреля 1836 года в Александринском театре, в Петербурге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Одновременно в Петербурге вышло первое издание </a:t>
            </a:r>
            <a:r>
              <a:rPr lang="ru-RU" sz="2400" dirty="0" smtClean="0">
                <a:solidFill>
                  <a:schemeClr val="tx1"/>
                </a:solidFill>
              </a:rPr>
              <a:t>Ревизора.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Гоголь закончил комедию необычайно быстро. 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effectLst/>
              </a:rPr>
              <a:t>Ревизор</a:t>
            </a:r>
            <a:r>
              <a:rPr lang="cs-CZ" sz="3200" b="1" dirty="0" smtClean="0">
                <a:solidFill>
                  <a:schemeClr val="tx1"/>
                </a:solidFill>
                <a:effectLst/>
              </a:rPr>
              <a:t> - </a:t>
            </a:r>
            <a:r>
              <a:rPr lang="az-Cyrl-AZ" sz="3200" dirty="0" smtClean="0"/>
              <a:t>действие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В провинциальный город приезжает петербургский чиновник </a:t>
            </a:r>
            <a:r>
              <a:rPr lang="ru-RU" sz="2400" i="1" dirty="0"/>
              <a:t>Хлестаков</a:t>
            </a:r>
            <a:r>
              <a:rPr lang="ru-RU" sz="2400" dirty="0"/>
              <a:t>, которого по ошибке принимают за ревизора. </a:t>
            </a:r>
            <a:endParaRPr lang="cs-CZ" sz="2400" dirty="0"/>
          </a:p>
          <a:p>
            <a:r>
              <a:rPr lang="ru-RU" sz="2400" dirty="0"/>
              <a:t>Он промотал отцовское состаяние, и, воспользуясь случаем, с удавольствием играет роль ревизора, получает взятки и наконец вовремя исчезает. </a:t>
            </a:r>
            <a:endParaRPr lang="cs-CZ" sz="2400" dirty="0"/>
          </a:p>
          <a:p>
            <a:r>
              <a:rPr lang="ru-RU" sz="2400" dirty="0"/>
              <a:t>В заключительной сцене пьесы появляется жандарм. Гоголю удалось в комедии нарисовать </a:t>
            </a:r>
            <a:r>
              <a:rPr lang="ru-RU" sz="2400" i="1" u="sng" dirty="0"/>
              <a:t>сатирический образ всей России. </a:t>
            </a:r>
            <a:endParaRPr lang="cs-CZ" sz="2400" i="1" u="sng" dirty="0" smtClean="0"/>
          </a:p>
          <a:p>
            <a:r>
              <a:rPr lang="az-Cyrl-AZ" sz="2400" dirty="0"/>
              <a:t>Действие </a:t>
            </a:r>
            <a:r>
              <a:rPr lang="az-Cyrl-AZ" sz="2400" dirty="0" smtClean="0"/>
              <a:t>1</a:t>
            </a:r>
            <a:r>
              <a:rPr lang="cs-CZ" sz="2400" dirty="0" smtClean="0"/>
              <a:t> –</a:t>
            </a:r>
            <a:r>
              <a:rPr lang="cs-CZ" sz="2400" b="1" dirty="0" smtClean="0"/>
              <a:t> </a:t>
            </a:r>
            <a:r>
              <a:rPr lang="az-Cyrl-AZ" sz="2400" b="1" dirty="0" smtClean="0"/>
              <a:t>экспозиция</a:t>
            </a:r>
            <a:endParaRPr lang="cs-CZ" sz="2400" b="1" dirty="0" smtClean="0"/>
          </a:p>
          <a:p>
            <a:r>
              <a:rPr lang="az-Cyrl-AZ" sz="2400" dirty="0"/>
              <a:t>Действие 2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  <a:r>
              <a:rPr lang="az-Cyrl-AZ" sz="2400" b="1" dirty="0"/>
              <a:t>коллизия</a:t>
            </a:r>
            <a:endParaRPr lang="cs-CZ" sz="2400" b="1" dirty="0" smtClean="0"/>
          </a:p>
          <a:p>
            <a:r>
              <a:rPr lang="az-Cyrl-AZ" sz="2400" dirty="0"/>
              <a:t>Действие 3 </a:t>
            </a:r>
            <a:r>
              <a:rPr lang="cs-CZ" sz="2400" dirty="0" smtClean="0"/>
              <a:t>- </a:t>
            </a:r>
            <a:r>
              <a:rPr lang="az-Cyrl-AZ" sz="2400" b="1" dirty="0"/>
              <a:t>перипетии</a:t>
            </a:r>
            <a:endParaRPr lang="cs-CZ" sz="2400" b="1" dirty="0" smtClean="0"/>
          </a:p>
          <a:p>
            <a:r>
              <a:rPr lang="az-Cyrl-AZ" sz="2400" dirty="0" smtClean="0"/>
              <a:t>Действие 4</a:t>
            </a:r>
            <a:r>
              <a:rPr lang="cs-CZ" sz="2400" dirty="0" smtClean="0"/>
              <a:t> - </a:t>
            </a:r>
            <a:r>
              <a:rPr lang="az-Cyrl-AZ" sz="2400" b="1" dirty="0"/>
              <a:t>катастрофа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endParaRPr lang="cs-CZ" sz="2400" b="1" i="1" u="sng" dirty="0" smtClean="0"/>
          </a:p>
          <a:p>
            <a:endParaRPr lang="cs-CZ" sz="2400" dirty="0"/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4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</a:rPr>
              <a:t>Главные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роли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Городничий</a:t>
            </a:r>
            <a:r>
              <a:rPr lang="ru-RU" sz="2400" dirty="0"/>
              <a:t>, уже постаревший на службе и очень неглупый по-своему человек. Хотя и взяточник, но ведет себя очень солидно; говорит ни громко, ни тихо, ни много, ни мало. Его каждое слово значительно. Переход от страха к радости, от грубости к высокомерию довольно быстр, как у человека с грубо развитыми склонностями души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b="1" dirty="0"/>
              <a:t>Анна Андреевна</a:t>
            </a:r>
            <a:r>
              <a:rPr lang="ru-RU" sz="2400" dirty="0"/>
              <a:t>, жена его, провинциальная кокетка</a:t>
            </a:r>
            <a:r>
              <a:rPr lang="cs-CZ" sz="2400" dirty="0"/>
              <a:t>. </a:t>
            </a:r>
            <a:r>
              <a:rPr lang="ru-RU" sz="2400" dirty="0"/>
              <a:t>Берет иногда власть над мужем потому только, что тот не находится, что отвечать ей; но власть эта распространяется только на мелочи и состоит только в выговорах и насмешках. Она четыре раза переодевается в разные платья в продолжение пьесы.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effectLst/>
              </a:rPr>
              <a:t>Главные роли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/>
              <a:t>Хлестаков</a:t>
            </a:r>
            <a:r>
              <a:rPr lang="ru-RU" sz="2400" dirty="0"/>
              <a:t>, молодой человек лет двадцати трех, тоненький, худенький;  Он не в состоянии остановить постоянного внимания на какой-нибудь мысли. Речь его отрывиста, и слова вылетают из уст его совершенно неожиданно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b="1" dirty="0"/>
              <a:t>Осип</a:t>
            </a:r>
            <a:r>
              <a:rPr lang="ru-RU" sz="2400" dirty="0"/>
              <a:t>, слуга, таков, как обыкновенно бывают слуги несколько пожилых лет. Говорит сурьезно, смотрит несколько вниз, резонер и любит себе самому читать нравоучения для своего барина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b="1" dirty="0"/>
              <a:t>Бобчинский</a:t>
            </a:r>
            <a:r>
              <a:rPr lang="ru-RU" sz="2400" dirty="0"/>
              <a:t> и </a:t>
            </a:r>
            <a:r>
              <a:rPr lang="ru-RU" sz="2400" b="1" dirty="0"/>
              <a:t>Добчинский</a:t>
            </a:r>
            <a:r>
              <a:rPr lang="ru-RU" sz="2400" dirty="0"/>
              <a:t>, оба низенькие, коротенькие, очень любопытные; чрезвычайно похожи друг на друга; оба с небольшими брюшками; оба говорят скороговоркою и чрезвычайно много помогают жестами и руками.</a:t>
            </a:r>
            <a:endParaRPr lang="cs-CZ" sz="2400" dirty="0"/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727503"/>
            <a:ext cx="799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effectLst/>
              </a:rPr>
              <a:t>Главные роли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Ляпкин-Тяпкин</a:t>
            </a:r>
            <a:r>
              <a:rPr lang="ru-RU" sz="2400" dirty="0"/>
              <a:t>, судья, человек, прочитавший пять или шесть книг и потому несколько вольнодумен. Охотник большой на догадки, и потому каждому слову своему дает вес. </a:t>
            </a:r>
            <a:endParaRPr lang="cs-CZ" sz="2400" dirty="0"/>
          </a:p>
          <a:p>
            <a:r>
              <a:rPr lang="cs-CZ" sz="2400" b="1" dirty="0"/>
              <a:t>Земляника</a:t>
            </a:r>
            <a:r>
              <a:rPr lang="cs-CZ" sz="2400" dirty="0"/>
              <a:t>, попечитель богоугодных заведений, очень толстый, неповоротливый и неуклюжий человек, но при всем том проныра и плут. Очень услужлив.</a:t>
            </a:r>
          </a:p>
          <a:p>
            <a:r>
              <a:rPr lang="cs-CZ" sz="2400" b="1" dirty="0"/>
              <a:t>Почтмейстер</a:t>
            </a:r>
            <a:r>
              <a:rPr lang="cs-CZ" sz="2400" dirty="0"/>
              <a:t>, простодушный до наивности </a:t>
            </a:r>
            <a:r>
              <a:rPr lang="cs-CZ" sz="2400" dirty="0" smtClean="0"/>
              <a:t>человек.</a:t>
            </a:r>
            <a:endParaRPr lang="cs-CZ" sz="2400" dirty="0"/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sz="3600" b="1" dirty="0">
                <a:solidFill>
                  <a:schemeClr val="tx1"/>
                </a:solidFill>
              </a:rPr>
              <a:t>Анализ </a:t>
            </a:r>
            <a:r>
              <a:rPr lang="az-Cyrl-AZ" sz="3600" b="1" dirty="0" smtClean="0">
                <a:solidFill>
                  <a:schemeClr val="tx1"/>
                </a:solidFill>
              </a:rPr>
              <a:t>Текста</a:t>
            </a: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az-Cyrl-AZ" sz="3600" dirty="0">
                <a:solidFill>
                  <a:schemeClr val="tx1"/>
                </a:solidFill>
              </a:rPr>
              <a:t>Тематика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Гоголю удалось осветить деятельность различных госуьдарственных и социальных </a:t>
            </a:r>
            <a:r>
              <a:rPr lang="ru-RU" sz="2400" dirty="0" smtClean="0"/>
              <a:t>учреждений</a:t>
            </a:r>
            <a:r>
              <a:rPr lang="cs-CZ" sz="2400" dirty="0" smtClean="0"/>
              <a:t>.</a:t>
            </a:r>
          </a:p>
          <a:p>
            <a:r>
              <a:rPr lang="ru-RU" sz="2400" dirty="0"/>
              <a:t>Создавая образ города, автор углубляется и в нравственную тематику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Город, изображенный в пьесе, это образ-символ человеческой души, оказавшейся во власти пороков - жадности, лицемерия, тщеславия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Важное место в произведении занимает также тема Петербурга</a:t>
            </a:r>
            <a:r>
              <a:rPr lang="ru-RU" sz="2400" dirty="0" smtClean="0"/>
              <a:t>.</a:t>
            </a:r>
            <a:endParaRPr lang="cs-CZ" sz="2400" dirty="0" smtClean="0"/>
          </a:p>
          <a:p>
            <a:r>
              <a:rPr lang="ru-RU" sz="2400" dirty="0"/>
              <a:t>Тема Петербурга усиливает бпечатление универсальности изображенного в Ревизоре.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27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389</TotalTime>
  <Words>869</Words>
  <Application>Microsoft Office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Ревизор</vt:lpstr>
      <vt:lpstr>Николай Васильевич Гоголь (1809 — 1852) </vt:lpstr>
      <vt:lpstr>Николай Васильевич Гоголь</vt:lpstr>
      <vt:lpstr> Ревизор (1835) </vt:lpstr>
      <vt:lpstr>Ревизор - действие</vt:lpstr>
      <vt:lpstr> Главные роли </vt:lpstr>
      <vt:lpstr>Главные роли</vt:lpstr>
      <vt:lpstr>Главные роли</vt:lpstr>
      <vt:lpstr>Анализ Текста Тематика</vt:lpstr>
      <vt:lpstr>Анализ Текста Идейная направленность</vt:lpstr>
      <vt:lpstr>Анализ Текста Жанровое своеобразие</vt:lpstr>
      <vt:lpstr>Анализ Текста Конфликт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Ревизор</dc:title>
  <dc:creator>Denisa</dc:creator>
  <cp:lastModifiedBy>Asus</cp:lastModifiedBy>
  <cp:revision>37</cp:revision>
  <dcterms:created xsi:type="dcterms:W3CDTF">2014-12-03T14:47:56Z</dcterms:created>
  <dcterms:modified xsi:type="dcterms:W3CDTF">2014-12-16T12:01:49Z</dcterms:modified>
</cp:coreProperties>
</file>