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4" r:id="rId8"/>
    <p:sldId id="265" r:id="rId9"/>
    <p:sldId id="261" r:id="rId10"/>
    <p:sldId id="262" r:id="rId11"/>
    <p:sldId id="263" r:id="rId12"/>
    <p:sldId id="267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E413FF-DC26-4835-9F60-6A6C66FDE8B2}" type="datetimeFigureOut">
              <a:rPr lang="cs-CZ" smtClean="0"/>
              <a:pPr/>
              <a:t>27.10.2014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7E7B8B-734E-4F20-ADBD-A33F39CFB1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0%D0%BD%D0%B5%D1%86" TargetMode="External"/><Relationship Id="rId2" Type="http://schemas.openxmlformats.org/officeDocument/2006/relationships/hyperlink" Target="https://ru.wikipedia.org/wiki/%D0%9F%D0%B5%D0%BD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0%D0%B4%D0%B0%D0%BD%D0%B8%D0%B5" TargetMode="External"/><Relationship Id="rId4" Type="http://schemas.openxmlformats.org/officeDocument/2006/relationships/hyperlink" Target="https://ru.wikipedia.org/wiki/%D0%9C%D1%83%D0%B7%D1%8B%D0%BA%D0%B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essay.ru/analiz-poemy-pushkina-cygany.html" TargetMode="External"/><Relationship Id="rId3" Type="http://schemas.openxmlformats.org/officeDocument/2006/relationships/hyperlink" Target="http://www.a4format.ru/photo.open.php?file=47b5effd.jpg" TargetMode="External"/><Relationship Id="rId7" Type="http://schemas.openxmlformats.org/officeDocument/2006/relationships/hyperlink" Target="http://soch10.narod.ru/Puchkin_tigani.html" TargetMode="External"/><Relationship Id="rId2" Type="http://schemas.openxmlformats.org/officeDocument/2006/relationships/hyperlink" Target="http://www.a4format.ru/photo.open.php?file=422870f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5litra.ru/proizvedeniya/russian_classik/505-poema-as-pushkina-cygany.html" TargetMode="External"/><Relationship Id="rId5" Type="http://schemas.openxmlformats.org/officeDocument/2006/relationships/hyperlink" Target="http://www.a4format.ru/photo.open.php?file=47b5eefe.jpg" TargetMode="External"/><Relationship Id="rId10" Type="http://schemas.openxmlformats.org/officeDocument/2006/relationships/hyperlink" Target="http://briefly.ru/pushkin/cygany/" TargetMode="External"/><Relationship Id="rId4" Type="http://schemas.openxmlformats.org/officeDocument/2006/relationships/hyperlink" Target="http://www.a4format.ru/photo.open.php?file=47b5ee30.jpg" TargetMode="External"/><Relationship Id="rId9" Type="http://schemas.openxmlformats.org/officeDocument/2006/relationships/hyperlink" Target="http://www.litra.ru/composition/get/coid/00029801184864154335/woid/000301011847730706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lovnik.seznam.cz/ru-cz/?q=%D0%B7%D0%B0%D0%BA%D0%BB%D1%8E%D1%87%D0%B5%D0%BD%D0%B8%D0%B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z-Cyrl-AZ" b="1" dirty="0" smtClean="0"/>
              <a:t>Цыганы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az-Cyrl-AZ" b="1" dirty="0" smtClean="0"/>
              <a:t>Александр Сергеевич Пушкин</a:t>
            </a:r>
            <a:br>
              <a:rPr lang="az-Cyrl-AZ" b="1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73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/>
              <a:t>Русские</a:t>
            </a:r>
            <a:r>
              <a:rPr lang="cs-CZ" b="1" dirty="0"/>
              <a:t> </a:t>
            </a:r>
            <a:r>
              <a:rPr lang="cs-CZ" b="1" dirty="0" err="1"/>
              <a:t>цыгане</a:t>
            </a:r>
            <a:r>
              <a:rPr lang="cs-CZ" dirty="0"/>
              <a:t>, </a:t>
            </a:r>
            <a:r>
              <a:rPr lang="cs-CZ" dirty="0" err="1"/>
              <a:t>самоназвание</a:t>
            </a:r>
            <a:r>
              <a:rPr lang="cs-CZ" dirty="0"/>
              <a:t> </a:t>
            </a:r>
            <a:r>
              <a:rPr lang="cs-CZ" b="1" dirty="0" err="1"/>
              <a:t>ру́ска</a:t>
            </a:r>
            <a:r>
              <a:rPr lang="cs-CZ" b="1" dirty="0"/>
              <a:t> </a:t>
            </a:r>
            <a:r>
              <a:rPr lang="cs-CZ" b="1" dirty="0" err="1" smtClean="0"/>
              <a:t>ромa</a:t>
            </a:r>
            <a:r>
              <a:rPr lang="cs-CZ" b="1" dirty="0" smtClean="0"/>
              <a:t>́</a:t>
            </a:r>
            <a:r>
              <a:rPr lang="cs-CZ" dirty="0"/>
              <a:t> — </a:t>
            </a:r>
            <a:r>
              <a:rPr lang="cs-CZ" dirty="0" err="1"/>
              <a:t>цыганская</a:t>
            </a:r>
            <a:r>
              <a:rPr lang="cs-CZ" dirty="0"/>
              <a:t> </a:t>
            </a:r>
            <a:r>
              <a:rPr lang="cs-CZ" dirty="0" err="1"/>
              <a:t>субэтническая</a:t>
            </a:r>
            <a:r>
              <a:rPr lang="cs-CZ" dirty="0"/>
              <a:t> </a:t>
            </a:r>
            <a:r>
              <a:rPr lang="cs-CZ" dirty="0" err="1"/>
              <a:t>группа</a:t>
            </a:r>
            <a:r>
              <a:rPr lang="cs-CZ" dirty="0"/>
              <a:t>, </a:t>
            </a:r>
            <a:r>
              <a:rPr lang="cs-CZ" dirty="0" err="1"/>
              <a:t>входящая</a:t>
            </a:r>
            <a:r>
              <a:rPr lang="cs-CZ" dirty="0"/>
              <a:t> в </a:t>
            </a:r>
            <a:r>
              <a:rPr lang="cs-CZ" dirty="0" err="1"/>
              <a:t>группу</a:t>
            </a:r>
            <a:r>
              <a:rPr lang="cs-CZ" dirty="0"/>
              <a:t> </a:t>
            </a:r>
            <a:r>
              <a:rPr lang="cs-CZ" dirty="0" err="1"/>
              <a:t>цыган-</a:t>
            </a:r>
            <a:r>
              <a:rPr lang="cs-CZ" u="sng" dirty="0" err="1"/>
              <a:t>рома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/>
              <a:t>Традиционно</a:t>
            </a:r>
            <a:r>
              <a:rPr lang="cs-CZ" dirty="0"/>
              <a:t> </a:t>
            </a:r>
            <a:r>
              <a:rPr lang="cs-CZ" dirty="0" err="1"/>
              <a:t>занимались</a:t>
            </a:r>
            <a:r>
              <a:rPr lang="cs-CZ" dirty="0"/>
              <a:t> </a:t>
            </a:r>
            <a:r>
              <a:rPr lang="cs-CZ" dirty="0" err="1"/>
              <a:t>коневодством</a:t>
            </a:r>
            <a:r>
              <a:rPr lang="cs-CZ" dirty="0"/>
              <a:t>, </a:t>
            </a:r>
            <a:r>
              <a:rPr lang="cs-CZ" u="sng" dirty="0" err="1">
                <a:hlinkClick r:id="rId2" tooltip="Пение"/>
              </a:rPr>
              <a:t>пением</a:t>
            </a:r>
            <a:r>
              <a:rPr lang="cs-CZ" dirty="0"/>
              <a:t>, </a:t>
            </a:r>
            <a:r>
              <a:rPr lang="cs-CZ" u="sng" dirty="0" err="1">
                <a:hlinkClick r:id="rId3" tooltip="Танец"/>
              </a:rPr>
              <a:t>танцами</a:t>
            </a:r>
            <a:r>
              <a:rPr lang="cs-CZ" dirty="0"/>
              <a:t>, </a:t>
            </a:r>
            <a:r>
              <a:rPr lang="cs-CZ" u="sng" dirty="0" err="1">
                <a:hlinkClick r:id="rId4" tooltip="Музыка"/>
              </a:rPr>
              <a:t>музицированием</a:t>
            </a:r>
            <a:r>
              <a:rPr lang="cs-CZ" dirty="0"/>
              <a:t>, </a:t>
            </a:r>
            <a:r>
              <a:rPr lang="cs-CZ" u="sng" dirty="0" err="1">
                <a:hlinkClick r:id="rId5" tooltip="Гадание"/>
              </a:rPr>
              <a:t>гаданием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076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тропы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</a:t>
            </a:r>
            <a:r>
              <a:rPr lang="ru-RU" dirty="0" smtClean="0"/>
              <a:t>Взгляни: под отдаленным сводом</a:t>
            </a:r>
            <a:br>
              <a:rPr lang="ru-RU" dirty="0" smtClean="0"/>
            </a:br>
            <a:r>
              <a:rPr lang="cs-CZ" dirty="0" smtClean="0"/>
              <a:t>  </a:t>
            </a:r>
            <a:r>
              <a:rPr lang="ru-RU" i="1" dirty="0" smtClean="0"/>
              <a:t>Гуляет вольная луна</a:t>
            </a:r>
            <a:r>
              <a:rPr lang="cs-CZ" i="1" dirty="0" smtClean="0"/>
              <a:t> </a:t>
            </a:r>
            <a:r>
              <a:rPr lang="cs-CZ" dirty="0" smtClean="0"/>
              <a:t>(…)“</a:t>
            </a:r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ru-RU" i="1" dirty="0" smtClean="0"/>
              <a:t>Как солнцем, любовался 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И наконец назвал моею</a:t>
            </a:r>
            <a:r>
              <a:rPr lang="cs-CZ" dirty="0" smtClean="0"/>
              <a:t> (…)“</a:t>
            </a:r>
          </a:p>
          <a:p>
            <a:endParaRPr lang="cs-CZ" i="1" dirty="0" smtClean="0"/>
          </a:p>
          <a:p>
            <a:r>
              <a:rPr lang="cs-CZ" i="1" dirty="0" smtClean="0"/>
              <a:t>„</a:t>
            </a:r>
            <a:r>
              <a:rPr lang="cs-CZ" i="1" dirty="0" err="1" smtClean="0"/>
              <a:t>Ах</a:t>
            </a:r>
            <a:r>
              <a:rPr lang="cs-CZ" i="1" dirty="0"/>
              <a:t>, </a:t>
            </a:r>
            <a:r>
              <a:rPr lang="cs-CZ" i="1" dirty="0" err="1"/>
              <a:t>быстро</a:t>
            </a:r>
            <a:r>
              <a:rPr lang="cs-CZ" i="1" dirty="0"/>
              <a:t> </a:t>
            </a:r>
            <a:r>
              <a:rPr lang="cs-CZ" i="1" dirty="0" err="1"/>
              <a:t>молодость</a:t>
            </a:r>
            <a:r>
              <a:rPr lang="cs-CZ" i="1" dirty="0"/>
              <a:t> </a:t>
            </a:r>
            <a:r>
              <a:rPr lang="cs-CZ" i="1" dirty="0" err="1"/>
              <a:t>моя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 err="1"/>
              <a:t>Звездой</a:t>
            </a:r>
            <a:r>
              <a:rPr lang="cs-CZ" i="1" dirty="0"/>
              <a:t> </a:t>
            </a:r>
            <a:r>
              <a:rPr lang="cs-CZ" i="1" dirty="0" err="1"/>
              <a:t>падучею</a:t>
            </a:r>
            <a:r>
              <a:rPr lang="cs-CZ" i="1" dirty="0"/>
              <a:t> </a:t>
            </a:r>
            <a:r>
              <a:rPr lang="cs-CZ" i="1" dirty="0" err="1"/>
              <a:t>мелькнула</a:t>
            </a:r>
            <a:r>
              <a:rPr lang="cs-CZ" i="1" dirty="0" smtClean="0"/>
              <a:t>!“ </a:t>
            </a:r>
            <a:endParaRPr lang="cs-CZ" i="1" dirty="0"/>
          </a:p>
          <a:p>
            <a:endParaRPr lang="cs-CZ" i="1" dirty="0" smtClean="0"/>
          </a:p>
          <a:p>
            <a:r>
              <a:rPr lang="cs-CZ" dirty="0" smtClean="0"/>
              <a:t>„(…)</a:t>
            </a:r>
            <a:r>
              <a:rPr lang="cs-CZ" i="1" dirty="0" smtClean="0"/>
              <a:t> </a:t>
            </a:r>
            <a:r>
              <a:rPr lang="cs-CZ" i="1" dirty="0" err="1" smtClean="0"/>
              <a:t>вольнее</a:t>
            </a:r>
            <a:r>
              <a:rPr lang="cs-CZ" i="1" dirty="0" smtClean="0"/>
              <a:t> </a:t>
            </a:r>
            <a:r>
              <a:rPr lang="cs-CZ" i="1" dirty="0" err="1"/>
              <a:t>птицы</a:t>
            </a:r>
            <a:r>
              <a:rPr lang="cs-CZ" i="1" dirty="0"/>
              <a:t> </a:t>
            </a:r>
            <a:r>
              <a:rPr lang="cs-CZ" i="1" dirty="0" err="1"/>
              <a:t>младость</a:t>
            </a:r>
            <a:r>
              <a:rPr lang="cs-CZ" i="1" dirty="0"/>
              <a:t> </a:t>
            </a:r>
            <a:r>
              <a:rPr lang="cs-CZ" i="1" dirty="0" smtClean="0"/>
              <a:t>..“</a:t>
            </a:r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Я </a:t>
            </a:r>
            <a:r>
              <a:rPr lang="cs-CZ" i="1" dirty="0" err="1"/>
              <a:t>видел</a:t>
            </a:r>
            <a:r>
              <a:rPr lang="cs-CZ" i="1" dirty="0"/>
              <a:t>, </a:t>
            </a:r>
            <a:r>
              <a:rPr lang="cs-CZ" i="1" dirty="0" err="1"/>
              <a:t>будто</a:t>
            </a:r>
            <a:r>
              <a:rPr lang="cs-CZ" i="1" dirty="0"/>
              <a:t> </a:t>
            </a:r>
            <a:r>
              <a:rPr lang="cs-CZ" i="1" dirty="0" err="1"/>
              <a:t>между</a:t>
            </a:r>
            <a:r>
              <a:rPr lang="cs-CZ" i="1" dirty="0"/>
              <a:t> </a:t>
            </a:r>
            <a:r>
              <a:rPr lang="cs-CZ" i="1" dirty="0" err="1"/>
              <a:t>нами</a:t>
            </a:r>
            <a:r>
              <a:rPr lang="cs-CZ" i="1" dirty="0"/>
              <a:t>... </a:t>
            </a:r>
            <a:br>
              <a:rPr lang="cs-CZ" i="1" dirty="0"/>
            </a:br>
            <a:r>
              <a:rPr lang="cs-CZ" i="1" dirty="0"/>
              <a:t>Я </a:t>
            </a:r>
            <a:r>
              <a:rPr lang="cs-CZ" i="1" dirty="0" err="1" smtClean="0"/>
              <a:t>видел</a:t>
            </a:r>
            <a:r>
              <a:rPr lang="cs-CZ" i="1" dirty="0" smtClean="0"/>
              <a:t>, </a:t>
            </a:r>
            <a:r>
              <a:rPr lang="cs-CZ" i="1" dirty="0" err="1"/>
              <a:t>страшные</a:t>
            </a:r>
            <a:r>
              <a:rPr lang="cs-CZ" i="1" dirty="0"/>
              <a:t> </a:t>
            </a:r>
            <a:r>
              <a:rPr lang="cs-CZ" i="1" dirty="0" err="1"/>
              <a:t>мечты</a:t>
            </a:r>
            <a:r>
              <a:rPr lang="cs-CZ" i="1" dirty="0" smtClean="0"/>
              <a:t>!“</a:t>
            </a:r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15046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7467600" cy="1143000"/>
          </a:xfrm>
        </p:spPr>
        <p:txBody>
          <a:bodyPr/>
          <a:lstStyle/>
          <a:p>
            <a:r>
              <a:rPr lang="ru-RU" dirty="0"/>
              <a:t>Спасибо за Ваше внимание.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36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>
            <a:normAutofit fontScale="70000" lnSpcReduction="20000"/>
          </a:bodyPr>
          <a:lstStyle/>
          <a:p>
            <a:r>
              <a:rPr lang="az-Cyrl-AZ" dirty="0" smtClean="0"/>
              <a:t>Цыганы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2"/>
              </a:rPr>
              <a:t>http://www.a4format.ru/</a:t>
            </a:r>
            <a:r>
              <a:rPr lang="cs-CZ" u="sng" dirty="0" err="1" smtClean="0">
                <a:hlinkClick r:id="rId2"/>
              </a:rPr>
              <a:t>photo.open.php</a:t>
            </a:r>
            <a:r>
              <a:rPr lang="cs-CZ" u="sng" dirty="0" smtClean="0">
                <a:hlinkClick r:id="rId2"/>
              </a:rPr>
              <a:t>?</a:t>
            </a:r>
            <a:r>
              <a:rPr lang="cs-CZ" u="sng" dirty="0" err="1" smtClean="0">
                <a:hlinkClick r:id="rId2"/>
              </a:rPr>
              <a:t>file</a:t>
            </a:r>
            <a:r>
              <a:rPr lang="cs-CZ" u="sng" dirty="0" smtClean="0">
                <a:hlinkClick r:id="rId2"/>
              </a:rPr>
              <a:t>=422870f4.jpg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az-Cyrl-AZ" dirty="0" smtClean="0"/>
              <a:t>Цыганы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3"/>
              </a:rPr>
              <a:t>http://www.a4format.ru/</a:t>
            </a:r>
            <a:r>
              <a:rPr lang="cs-CZ" u="sng" dirty="0" err="1" smtClean="0">
                <a:hlinkClick r:id="rId3"/>
              </a:rPr>
              <a:t>photo.open.php</a:t>
            </a:r>
            <a:r>
              <a:rPr lang="cs-CZ" u="sng" dirty="0" smtClean="0">
                <a:hlinkClick r:id="rId3"/>
              </a:rPr>
              <a:t>?</a:t>
            </a:r>
            <a:r>
              <a:rPr lang="cs-CZ" u="sng" dirty="0" err="1" smtClean="0">
                <a:hlinkClick r:id="rId3"/>
              </a:rPr>
              <a:t>file</a:t>
            </a:r>
            <a:r>
              <a:rPr lang="cs-CZ" u="sng" dirty="0" smtClean="0">
                <a:hlinkClick r:id="rId3"/>
              </a:rPr>
              <a:t>=47b5effd.jpg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az-Cyrl-AZ" dirty="0" smtClean="0"/>
              <a:t>Цыганы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4"/>
              </a:rPr>
              <a:t>http://www.a4format.ru/</a:t>
            </a:r>
            <a:r>
              <a:rPr lang="cs-CZ" u="sng" dirty="0" err="1" smtClean="0">
                <a:hlinkClick r:id="rId4"/>
              </a:rPr>
              <a:t>photo.open.php</a:t>
            </a:r>
            <a:r>
              <a:rPr lang="cs-CZ" u="sng" dirty="0" smtClean="0">
                <a:hlinkClick r:id="rId4"/>
              </a:rPr>
              <a:t>?</a:t>
            </a:r>
            <a:r>
              <a:rPr lang="cs-CZ" u="sng" dirty="0" err="1" smtClean="0">
                <a:hlinkClick r:id="rId4"/>
              </a:rPr>
              <a:t>file</a:t>
            </a:r>
            <a:r>
              <a:rPr lang="cs-CZ" u="sng" dirty="0" smtClean="0">
                <a:hlinkClick r:id="rId4"/>
              </a:rPr>
              <a:t>=47b5ee30.jpg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az-Cyrl-AZ" dirty="0" smtClean="0"/>
              <a:t>Цыганы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5"/>
              </a:rPr>
              <a:t>http://www.a4format.ru/</a:t>
            </a:r>
            <a:r>
              <a:rPr lang="cs-CZ" u="sng" dirty="0" err="1" smtClean="0">
                <a:hlinkClick r:id="rId5"/>
              </a:rPr>
              <a:t>photo.open.php</a:t>
            </a:r>
            <a:r>
              <a:rPr lang="cs-CZ" u="sng" dirty="0" smtClean="0">
                <a:hlinkClick r:id="rId5"/>
              </a:rPr>
              <a:t>?</a:t>
            </a:r>
            <a:r>
              <a:rPr lang="cs-CZ" u="sng" dirty="0" err="1" smtClean="0">
                <a:hlinkClick r:id="rId5"/>
              </a:rPr>
              <a:t>file</a:t>
            </a:r>
            <a:r>
              <a:rPr lang="cs-CZ" u="sng" dirty="0" smtClean="0">
                <a:hlinkClick r:id="rId5"/>
              </a:rPr>
              <a:t>=47b5eefe.jpg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cs-CZ" dirty="0" err="1" smtClean="0"/>
              <a:t>Pushkin</a:t>
            </a:r>
            <a:r>
              <a:rPr lang="cs-CZ" dirty="0" smtClean="0"/>
              <a:t> </a:t>
            </a:r>
            <a:r>
              <a:rPr lang="cs-CZ" dirty="0" err="1" smtClean="0"/>
              <a:t>cygany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6"/>
              </a:rPr>
              <a:t>http://5litra.ru/</a:t>
            </a:r>
            <a:r>
              <a:rPr lang="cs-CZ" u="sng" dirty="0" err="1" smtClean="0">
                <a:hlinkClick r:id="rId6"/>
              </a:rPr>
              <a:t>proizvedeniya</a:t>
            </a:r>
            <a:r>
              <a:rPr lang="cs-CZ" u="sng" dirty="0" smtClean="0">
                <a:hlinkClick r:id="rId6"/>
              </a:rPr>
              <a:t>/</a:t>
            </a:r>
            <a:r>
              <a:rPr lang="cs-CZ" u="sng" dirty="0" err="1" smtClean="0">
                <a:hlinkClick r:id="rId6"/>
              </a:rPr>
              <a:t>russian</a:t>
            </a:r>
            <a:r>
              <a:rPr lang="cs-CZ" u="sng" dirty="0" smtClean="0">
                <a:hlinkClick r:id="rId6"/>
              </a:rPr>
              <a:t>_</a:t>
            </a:r>
            <a:r>
              <a:rPr lang="cs-CZ" u="sng" dirty="0" err="1" smtClean="0">
                <a:hlinkClick r:id="rId6"/>
              </a:rPr>
              <a:t>classik</a:t>
            </a:r>
            <a:r>
              <a:rPr lang="cs-CZ" u="sng" dirty="0" smtClean="0">
                <a:hlinkClick r:id="rId6"/>
              </a:rPr>
              <a:t>/505-poema-as-</a:t>
            </a:r>
            <a:r>
              <a:rPr lang="cs-CZ" u="sng" dirty="0" err="1" smtClean="0">
                <a:hlinkClick r:id="rId6"/>
              </a:rPr>
              <a:t>pushkina</a:t>
            </a:r>
            <a:r>
              <a:rPr lang="cs-CZ" u="sng" dirty="0" smtClean="0">
                <a:hlinkClick r:id="rId6"/>
              </a:rPr>
              <a:t>-</a:t>
            </a:r>
            <a:r>
              <a:rPr lang="cs-CZ" u="sng" dirty="0" err="1" smtClean="0">
                <a:hlinkClick r:id="rId6"/>
              </a:rPr>
              <a:t>cygany.html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az-Cyrl-AZ" dirty="0" smtClean="0"/>
              <a:t>Цыганы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7"/>
              </a:rPr>
              <a:t>http://soch10.narod.ru/</a:t>
            </a:r>
            <a:r>
              <a:rPr lang="cs-CZ" u="sng" dirty="0" err="1" smtClean="0">
                <a:hlinkClick r:id="rId7"/>
              </a:rPr>
              <a:t>Puchkin</a:t>
            </a:r>
            <a:r>
              <a:rPr lang="cs-CZ" u="sng" dirty="0" smtClean="0">
                <a:hlinkClick r:id="rId7"/>
              </a:rPr>
              <a:t>_</a:t>
            </a:r>
            <a:r>
              <a:rPr lang="cs-CZ" u="sng" dirty="0" err="1" smtClean="0">
                <a:hlinkClick r:id="rId7"/>
              </a:rPr>
              <a:t>tigani.html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cs-CZ" dirty="0" err="1" smtClean="0"/>
              <a:t>Analiz</a:t>
            </a:r>
            <a:r>
              <a:rPr lang="cs-CZ" dirty="0" smtClean="0"/>
              <a:t> poemy </a:t>
            </a:r>
            <a:r>
              <a:rPr lang="cs-CZ" dirty="0" err="1" smtClean="0"/>
              <a:t>cygany</a:t>
            </a:r>
            <a:r>
              <a:rPr lang="cs-CZ" dirty="0" smtClean="0"/>
              <a:t>. [online]. Dostupné z URL: </a:t>
            </a:r>
            <a:r>
              <a:rPr lang="cs-CZ" u="sng" dirty="0" smtClean="0">
                <a:hlinkClick r:id="rId8"/>
              </a:rPr>
              <a:t>http://school-essay.ru/analiz-poemy-pushkina-cygany.html</a:t>
            </a:r>
            <a:r>
              <a:rPr lang="cs-CZ" u="sng" dirty="0" smtClean="0"/>
              <a:t> </a:t>
            </a:r>
            <a:r>
              <a:rPr lang="cs-CZ" dirty="0" smtClean="0"/>
              <a:t>[cit. 2014-23-10].</a:t>
            </a:r>
          </a:p>
          <a:p>
            <a:r>
              <a:rPr lang="az-Cyrl-AZ" dirty="0" smtClean="0"/>
              <a:t>Цыганы</a:t>
            </a:r>
            <a:r>
              <a:rPr lang="cs-CZ" dirty="0" smtClean="0"/>
              <a:t>. [online]. Dostupné z URL: </a:t>
            </a:r>
            <a:r>
              <a:rPr lang="cs-CZ" dirty="0" smtClean="0">
                <a:hlinkClick r:id="rId9"/>
              </a:rPr>
              <a:t>http://www.</a:t>
            </a:r>
            <a:r>
              <a:rPr lang="cs-CZ" dirty="0" err="1" smtClean="0">
                <a:hlinkClick r:id="rId9"/>
              </a:rPr>
              <a:t>litra.ru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composition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get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coid</a:t>
            </a:r>
            <a:r>
              <a:rPr lang="cs-CZ" dirty="0" smtClean="0">
                <a:hlinkClick r:id="rId9"/>
              </a:rPr>
              <a:t>/00029801184864154335/</a:t>
            </a:r>
            <a:r>
              <a:rPr lang="cs-CZ" dirty="0" err="1" smtClean="0">
                <a:hlinkClick r:id="rId9"/>
              </a:rPr>
              <a:t>woid</a:t>
            </a:r>
            <a:r>
              <a:rPr lang="cs-CZ" dirty="0" smtClean="0">
                <a:hlinkClick r:id="rId9"/>
              </a:rPr>
              <a:t>/00030101184773070620/</a:t>
            </a:r>
            <a:r>
              <a:rPr lang="cs-CZ" dirty="0" smtClean="0"/>
              <a:t> [cit. 2014-23-10].</a:t>
            </a:r>
          </a:p>
          <a:p>
            <a:r>
              <a:rPr lang="cs-CZ" dirty="0" err="1" smtClean="0"/>
              <a:t>Pushkin</a:t>
            </a:r>
            <a:r>
              <a:rPr lang="cs-CZ" dirty="0" smtClean="0"/>
              <a:t> </a:t>
            </a:r>
            <a:r>
              <a:rPr lang="cs-CZ" dirty="0" err="1" smtClean="0"/>
              <a:t>cygany</a:t>
            </a:r>
            <a:r>
              <a:rPr lang="cs-CZ" dirty="0" smtClean="0"/>
              <a:t>. [online]. Dostupné z URL: </a:t>
            </a:r>
            <a:r>
              <a:rPr lang="cs-CZ" dirty="0" smtClean="0">
                <a:hlinkClick r:id="rId10"/>
              </a:rPr>
              <a:t>http://briefly.ru/pushkin/cygany/</a:t>
            </a:r>
            <a:r>
              <a:rPr lang="cs-CZ" dirty="0" smtClean="0"/>
              <a:t> [cit. 2014-23-10].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8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Поэма</a:t>
            </a:r>
            <a:r>
              <a:rPr lang="cs-CZ" dirty="0"/>
              <a:t> </a:t>
            </a:r>
            <a:r>
              <a:rPr lang="cs-CZ" dirty="0" err="1"/>
              <a:t>написана</a:t>
            </a:r>
            <a:r>
              <a:rPr lang="cs-CZ" dirty="0"/>
              <a:t> в 1824 г. , </a:t>
            </a:r>
            <a:r>
              <a:rPr lang="cs-CZ" dirty="0" err="1"/>
              <a:t>во</a:t>
            </a:r>
            <a:r>
              <a:rPr lang="cs-CZ" dirty="0"/>
              <a:t> </a:t>
            </a:r>
            <a:r>
              <a:rPr lang="cs-CZ" dirty="0" err="1"/>
              <a:t>время</a:t>
            </a:r>
            <a:r>
              <a:rPr lang="cs-CZ" dirty="0"/>
              <a:t> </a:t>
            </a:r>
            <a:r>
              <a:rPr lang="cs-CZ" dirty="0" err="1"/>
              <a:t>южной</a:t>
            </a:r>
            <a:r>
              <a:rPr lang="cs-CZ" dirty="0"/>
              <a:t> </a:t>
            </a:r>
            <a:r>
              <a:rPr lang="cs-CZ" dirty="0" err="1"/>
              <a:t>ссылки</a:t>
            </a:r>
            <a:r>
              <a:rPr lang="cs-CZ" dirty="0"/>
              <a:t> </a:t>
            </a:r>
            <a:r>
              <a:rPr lang="cs-CZ" dirty="0" err="1"/>
              <a:t>Пушкина</a:t>
            </a:r>
            <a:r>
              <a:rPr lang="cs-CZ" dirty="0"/>
              <a:t>. </a:t>
            </a:r>
            <a:r>
              <a:rPr lang="cs-CZ" dirty="0" err="1"/>
              <a:t>Она</a:t>
            </a:r>
            <a:r>
              <a:rPr lang="cs-CZ" dirty="0"/>
              <a:t> </a:t>
            </a:r>
            <a:r>
              <a:rPr lang="cs-CZ" dirty="0" err="1"/>
              <a:t>была</a:t>
            </a:r>
            <a:r>
              <a:rPr lang="cs-CZ" dirty="0"/>
              <a:t> </a:t>
            </a:r>
            <a:r>
              <a:rPr lang="cs-CZ" dirty="0" err="1"/>
              <a:t>закончена</a:t>
            </a:r>
            <a:r>
              <a:rPr lang="cs-CZ" dirty="0"/>
              <a:t> в </a:t>
            </a:r>
            <a:r>
              <a:rPr lang="cs-CZ" dirty="0" err="1"/>
              <a:t>Михайловском</a:t>
            </a:r>
            <a:r>
              <a:rPr lang="cs-CZ" dirty="0"/>
              <a:t> 10 </a:t>
            </a:r>
            <a:r>
              <a:rPr lang="cs-CZ" dirty="0" err="1"/>
              <a:t>октября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А. С. </a:t>
            </a:r>
            <a:r>
              <a:rPr lang="cs-CZ" dirty="0" err="1"/>
              <a:t>Пушкина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праву</a:t>
            </a:r>
            <a:r>
              <a:rPr lang="cs-CZ" dirty="0"/>
              <a:t> </a:t>
            </a:r>
            <a:r>
              <a:rPr lang="cs-CZ" dirty="0" err="1"/>
              <a:t>считают</a:t>
            </a:r>
            <a:r>
              <a:rPr lang="cs-CZ" dirty="0"/>
              <a:t> </a:t>
            </a:r>
            <a:r>
              <a:rPr lang="cs-CZ" dirty="0" err="1"/>
              <a:t>новатором</a:t>
            </a:r>
            <a:r>
              <a:rPr lang="cs-CZ" dirty="0"/>
              <a:t> </a:t>
            </a:r>
            <a:r>
              <a:rPr lang="cs-CZ" dirty="0" err="1"/>
              <a:t>во</a:t>
            </a:r>
            <a:r>
              <a:rPr lang="cs-CZ" dirty="0"/>
              <a:t> </a:t>
            </a:r>
            <a:r>
              <a:rPr lang="cs-CZ" dirty="0" err="1"/>
              <a:t>многих</a:t>
            </a:r>
            <a:r>
              <a:rPr lang="cs-CZ" dirty="0"/>
              <a:t> </a:t>
            </a:r>
            <a:r>
              <a:rPr lang="cs-CZ" dirty="0" err="1"/>
              <a:t>областях</a:t>
            </a:r>
            <a:r>
              <a:rPr lang="cs-CZ" dirty="0"/>
              <a:t> </a:t>
            </a:r>
            <a:r>
              <a:rPr lang="cs-CZ" dirty="0" err="1"/>
              <a:t>литературы</a:t>
            </a:r>
            <a:r>
              <a:rPr lang="cs-CZ" dirty="0"/>
              <a:t>. </a:t>
            </a:r>
            <a:r>
              <a:rPr lang="cs-CZ" dirty="0" err="1"/>
              <a:t>Именно</a:t>
            </a:r>
            <a:r>
              <a:rPr lang="cs-CZ" dirty="0"/>
              <a:t> в </a:t>
            </a:r>
            <a:r>
              <a:rPr lang="cs-CZ" dirty="0" err="1"/>
              <a:t>произведении</a:t>
            </a:r>
            <a:r>
              <a:rPr lang="cs-CZ" dirty="0"/>
              <a:t> «</a:t>
            </a:r>
            <a:r>
              <a:rPr lang="cs-CZ" dirty="0" err="1"/>
              <a:t>Цыганы</a:t>
            </a:r>
            <a:r>
              <a:rPr lang="cs-CZ" dirty="0"/>
              <a:t>» </a:t>
            </a:r>
            <a:r>
              <a:rPr lang="cs-CZ" dirty="0" err="1"/>
              <a:t>Пушкин</a:t>
            </a:r>
            <a:r>
              <a:rPr lang="cs-CZ" dirty="0"/>
              <a:t> </a:t>
            </a:r>
            <a:r>
              <a:rPr lang="cs-CZ" dirty="0" err="1"/>
              <a:t>показывает</a:t>
            </a:r>
            <a:r>
              <a:rPr lang="cs-CZ" dirty="0"/>
              <a:t> </a:t>
            </a:r>
            <a:r>
              <a:rPr lang="cs-CZ" dirty="0" err="1"/>
              <a:t>нетипичного</a:t>
            </a:r>
            <a:r>
              <a:rPr lang="cs-CZ" dirty="0"/>
              <a:t> </a:t>
            </a:r>
            <a:r>
              <a:rPr lang="cs-CZ" dirty="0" err="1"/>
              <a:t>романтического</a:t>
            </a:r>
            <a:r>
              <a:rPr lang="cs-CZ" dirty="0"/>
              <a:t> </a:t>
            </a:r>
            <a:r>
              <a:rPr lang="cs-CZ" dirty="0" err="1"/>
              <a:t>героя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814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6764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ru-RU" dirty="0" smtClean="0"/>
              <a:t>В </a:t>
            </a:r>
            <a:r>
              <a:rPr lang="ru-RU" dirty="0"/>
              <a:t>основе поэмы </a:t>
            </a:r>
            <a:r>
              <a:rPr lang="cs-CZ" dirty="0"/>
              <a:t>«</a:t>
            </a:r>
            <a:r>
              <a:rPr lang="cs-CZ" dirty="0" err="1"/>
              <a:t>Цыганы</a:t>
            </a:r>
            <a:r>
              <a:rPr lang="cs-CZ" dirty="0"/>
              <a:t>»</a:t>
            </a:r>
            <a:r>
              <a:rPr lang="ru-RU" dirty="0"/>
              <a:t> лежит глубокая мысль: сопоставление так называемого образ</a:t>
            </a:r>
            <a:r>
              <a:rPr lang="ru-RU" b="1" dirty="0"/>
              <a:t>о</a:t>
            </a:r>
            <a:r>
              <a:rPr lang="ru-RU" dirty="0"/>
              <a:t>ванного человека с дикарями, причём нр</a:t>
            </a:r>
            <a:r>
              <a:rPr lang="ru-RU" b="1" dirty="0"/>
              <a:t>а</a:t>
            </a:r>
            <a:r>
              <a:rPr lang="ru-RU" dirty="0"/>
              <a:t>вственное превосходство оказывается на стор</a:t>
            </a:r>
            <a:r>
              <a:rPr lang="ru-RU" b="1" dirty="0"/>
              <a:t>о</a:t>
            </a:r>
            <a:r>
              <a:rPr lang="ru-RU" dirty="0"/>
              <a:t>не последних: они и гуманнее, и великодушнее, и справедл</a:t>
            </a:r>
            <a:r>
              <a:rPr lang="ru-RU" b="1" dirty="0"/>
              <a:t>и</a:t>
            </a:r>
            <a:r>
              <a:rPr lang="ru-RU" dirty="0"/>
              <a:t>вее.</a:t>
            </a:r>
            <a:endParaRPr lang="cs-CZ" dirty="0"/>
          </a:p>
          <a:p>
            <a:r>
              <a:rPr lang="ru-RU" dirty="0" smtClean="0"/>
              <a:t>В </a:t>
            </a:r>
            <a:r>
              <a:rPr lang="ru-RU" dirty="0"/>
              <a:t>поэме раскрываются </a:t>
            </a:r>
            <a:r>
              <a:rPr lang="cs-CZ" dirty="0"/>
              <a:t>«</a:t>
            </a:r>
            <a:r>
              <a:rPr lang="ru-RU" dirty="0"/>
              <a:t>злые страсти</a:t>
            </a:r>
            <a:r>
              <a:rPr lang="cs-CZ" dirty="0"/>
              <a:t>»</a:t>
            </a:r>
            <a:r>
              <a:rPr lang="ru-RU" dirty="0"/>
              <a:t> - сокровенная суть, изнанка души и характера героя-индивидуалиста, представителя молодёжи начала </a:t>
            </a:r>
            <a:r>
              <a:rPr lang="cs-CZ" dirty="0"/>
              <a:t>XIX </a:t>
            </a:r>
            <a:r>
              <a:rPr lang="ru-RU" dirty="0"/>
              <a:t>века, которые жаждут воли лишь для себя, они безнадёжные эгоисты, маленькие Наполеоны.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5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800" dirty="0" smtClean="0">
                <a:hlinkClick r:id="rId2"/>
              </a:rPr>
              <a:t>заключе́ние</a:t>
            </a:r>
            <a:r>
              <a:rPr lang="vi-VN" sz="4800" dirty="0" smtClean="0"/>
              <a:t> 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   </a:t>
            </a:r>
            <a:r>
              <a:rPr lang="ru-RU" b="1" dirty="0" smtClean="0"/>
              <a:t>Старик промолвил это, и табор скоро снялся с места и скрылся в степной дали. Лишь одна телега осталась в роковом поле. Настала ночь, но никто не разложил пред ней огня и никто не переночевал под её крышей.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&amp;TScy;&amp;ycy;&amp;gcy;&amp;acy;&amp;ncy;&amp;ycy;». «&amp;Ocy;&amp;scy;&amp;tcy;&amp;acy;&amp;vcy;&amp;softcy; &amp;ncy;&amp;acy;&amp;scy;, &amp;gcy;&amp;ocy;&amp;rcy;&amp;dcy;&amp;ycy;&amp;jcy; &amp;chcy;&amp;iecy;&amp;lcy;&amp;ocy;&amp;vcy;&amp;iecy;&amp;kcy;». &amp;KHcy;&amp;ucy;&amp;dcy;&amp;ocy;&amp;zhcy;&amp;ncy;&amp;icy;&amp;kcy; &amp;Mcy;. &amp;Zcy;&amp;icy;&amp;chcy;&amp;icy;. &amp;Ocy;&amp;tcy;&amp;kcy;&amp;rcy;&amp;ycy;&amp;tcy;&amp;kcy;&amp;acy;. 18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91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0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«&amp;TScy;&amp;ycy;&amp;gcy;&amp;acy;&amp;ncy;&amp;ycy;». &amp;Acy;&amp;lcy;&amp;iecy;&amp;kcy;&amp;ocy;. &amp;KHcy;&amp;ucy;&amp;dcy;&amp;ocy;&amp;zhcy;&amp;ncy;&amp;icy;&amp;kcy; &amp;Icy;. &amp;Bcy;&amp;ocy;&amp;gcy;&amp;dcy;&amp;iecy;&amp;scy;&amp;kcy;&amp;ocy;. 1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14350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«&amp;TScy;&amp;ycy;&amp;gcy;&amp;acy;&amp;ncy;&amp;ycy;». &amp;Zcy;&amp;iecy;&amp;mcy;&amp;fcy;&amp;icy;&amp;rcy;&amp;acy;. &amp;KHcy;&amp;ucy;&amp;dcy;&amp;ocy;&amp;zhcy;&amp;ncy;&amp;icy;&amp;kcy; &amp;Icy;. &amp;Bcy;&amp;ocy;&amp;gcy;&amp;dcy;&amp;iecy;&amp;scy;&amp;kcy;&amp;ocy;. 1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1030"/>
            <a:ext cx="51054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39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«&amp;TScy;&amp;ycy;&amp;gcy;&amp;acy;&amp;ncy;&amp;ycy;». &amp;KHcy;&amp;ucy;&amp;dcy;&amp;ocy;&amp;zhcy;&amp;ncy;&amp;icy;&amp;kcy; &amp;Mcy;. &amp;Mcy;&amp;icy;&amp;kcy;&amp;iecy;&amp;shcy;&amp;icy;&amp;ncy;. 18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24843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4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dirty="0" smtClean="0"/>
              <a:t>Имения по этой теме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Пушкин на собственном опыте испробовал возможность возврата человека в природу. Будучи в Кишиневе, он несколько недель провел в цыганском таборе. В «Цыганах» Пушкин осудил эту прихоть как слабость, как самодовольство и эгоизм</a:t>
            </a:r>
            <a:endParaRPr lang="cs-CZ" dirty="0" smtClean="0">
              <a:effectLst/>
            </a:endParaRPr>
          </a:p>
          <a:p>
            <a:r>
              <a:rPr lang="ru-RU" dirty="0" smtClean="0">
                <a:effectLst/>
              </a:rPr>
              <a:t>Зрелый Пушкин, опережая восторги своих современников, видевших в нем «русского Байрона», решительно одолел искушению «байронизма» и вышел к новому, трезвому и реалистическому взгляду на жизнь.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18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872</TotalTime>
  <Words>228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Цыганы  Александр Сергеевич Пушкин </vt:lpstr>
      <vt:lpstr>Snímek 2</vt:lpstr>
      <vt:lpstr>Snímek 3</vt:lpstr>
      <vt:lpstr>заключе́ние </vt:lpstr>
      <vt:lpstr>Snímek 5</vt:lpstr>
      <vt:lpstr>Snímek 6</vt:lpstr>
      <vt:lpstr>Snímek 7</vt:lpstr>
      <vt:lpstr>Snímek 8</vt:lpstr>
      <vt:lpstr>Имения по этой теме</vt:lpstr>
      <vt:lpstr>Snímek 10</vt:lpstr>
      <vt:lpstr>тропы</vt:lpstr>
      <vt:lpstr>Спасибо за Ваше внимание.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Цыганы  Аалександр Сергеевич Пушкин</dc:title>
  <dc:creator>Vlastník</dc:creator>
  <cp:lastModifiedBy>Lucka</cp:lastModifiedBy>
  <cp:revision>6</cp:revision>
  <dcterms:created xsi:type="dcterms:W3CDTF">2014-10-25T13:52:13Z</dcterms:created>
  <dcterms:modified xsi:type="dcterms:W3CDTF">2014-10-27T11:26:54Z</dcterms:modified>
</cp:coreProperties>
</file>