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81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90" r:id="rId27"/>
    <p:sldId id="286" r:id="rId28"/>
    <p:sldId id="287" r:id="rId29"/>
    <p:sldId id="288" r:id="rId30"/>
    <p:sldId id="294" r:id="rId31"/>
    <p:sldId id="289" r:id="rId32"/>
    <p:sldId id="292" r:id="rId33"/>
    <p:sldId id="293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8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764704"/>
            <a:ext cx="3597024" cy="5513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  <a:latin typeface="+mn-lt"/>
              </a:rPr>
              <a:t>Михаи</a:t>
            </a:r>
            <a:r>
              <a:rPr lang="el-GR" dirty="0" smtClean="0">
                <a:effectLst/>
                <a:latin typeface="+mn-lt"/>
              </a:rPr>
              <a:t>́</a:t>
            </a:r>
            <a:r>
              <a:rPr lang="ru-RU" dirty="0" smtClean="0">
                <a:effectLst/>
                <a:latin typeface="+mn-lt"/>
              </a:rPr>
              <a:t>л</a:t>
            </a:r>
            <a:br>
              <a:rPr lang="ru-RU" dirty="0" smtClean="0">
                <a:effectLst/>
                <a:latin typeface="+mn-lt"/>
              </a:rPr>
            </a:br>
            <a:r>
              <a:rPr lang="ru-RU" dirty="0" err="1" smtClean="0">
                <a:effectLst/>
                <a:latin typeface="+mn-lt"/>
              </a:rPr>
              <a:t>Ю́рьевич</a:t>
            </a:r>
            <a:r>
              <a:rPr lang="ru-RU" dirty="0" smtClean="0">
                <a:effectLst/>
                <a:latin typeface="+mn-lt"/>
              </a:rPr>
              <a:t/>
            </a:r>
            <a:br>
              <a:rPr lang="ru-RU" dirty="0" smtClean="0">
                <a:effectLst/>
                <a:latin typeface="+mn-lt"/>
              </a:rPr>
            </a:br>
            <a:r>
              <a:rPr lang="ru-RU" dirty="0" err="1" smtClean="0">
                <a:effectLst/>
                <a:latin typeface="+mn-lt"/>
              </a:rPr>
              <a:t>Ле́рмонтов</a:t>
            </a:r>
            <a:r>
              <a:rPr lang="ru-RU" dirty="0" smtClean="0">
                <a:effectLst/>
                <a:latin typeface="+mn-lt"/>
              </a:rPr>
              <a:t/>
            </a:r>
            <a:br>
              <a:rPr lang="ru-RU" dirty="0" smtClean="0">
                <a:effectLst/>
                <a:latin typeface="+mn-lt"/>
              </a:rPr>
            </a:br>
            <a:r>
              <a:rPr lang="ru-RU" dirty="0" smtClean="0">
                <a:effectLst/>
                <a:latin typeface="+mn-lt"/>
              </a:rPr>
              <a:t>(1814-1841)</a:t>
            </a:r>
            <a:br>
              <a:rPr lang="ru-RU" dirty="0" smtClean="0">
                <a:effectLst/>
                <a:latin typeface="+mn-lt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228536"/>
            <a:ext cx="28799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ДНС\Desktop\kakoj-zhanr-dary-te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767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Го́ры кавка́зские для меня́ свяще́нны (с)</a:t>
            </a:r>
            <a:endParaRPr lang="ru-RU" dirty="0">
              <a:latin typeface="+mn-lt"/>
            </a:endParaRPr>
          </a:p>
        </p:txBody>
      </p:sp>
      <p:pic>
        <p:nvPicPr>
          <p:cNvPr id="4" name="Picture 4" descr="picture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0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+mn-lt"/>
              </a:rPr>
              <a:t>Моско́вский пансио́н (1828-1830)</a:t>
            </a:r>
            <a:endParaRPr lang="ru-RU" sz="4800" dirty="0">
              <a:latin typeface="+mn-lt"/>
            </a:endParaRPr>
          </a:p>
        </p:txBody>
      </p:sp>
      <p:pic>
        <p:nvPicPr>
          <p:cNvPr id="1026" name="Picture 2" descr="D:\Users\ДНС\Desktop\233471_html_m4c95b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608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04088"/>
            <a:ext cx="3614936" cy="56052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Екатерина Александровна Сушкова (1812-1868)</a:t>
            </a:r>
            <a:endParaRPr lang="ru-RU" sz="4000" dirty="0"/>
          </a:p>
        </p:txBody>
      </p:sp>
      <p:pic>
        <p:nvPicPr>
          <p:cNvPr id="2050" name="Picture 2" descr="D:\Users\ДНС\Desktop\0_7a6b3_1b41326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3"/>
            <a:ext cx="468052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Моско́вский университе́т (1830-1832)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D:\Users\ДНС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686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Шко́ла вое́нных подпра́порщиков и кавалери́йских ю́нкеров (1832 -1834)</a:t>
            </a:r>
            <a:endParaRPr lang="ru-RU" sz="4000" dirty="0">
              <a:latin typeface="+mn-lt"/>
            </a:endParaRPr>
          </a:p>
        </p:txBody>
      </p:sp>
      <p:pic>
        <p:nvPicPr>
          <p:cNvPr id="1026" name="Picture 2" descr="D:\Users\ДНС\Desktop\fotografi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3690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ДНС\Desktop\24713_html_3a270e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439248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Петербургское общество и Лермонтов</a:t>
            </a:r>
            <a:endParaRPr lang="ru-RU" dirty="0">
              <a:latin typeface="+mn-lt"/>
            </a:endParaRPr>
          </a:p>
        </p:txBody>
      </p:sp>
      <p:pic>
        <p:nvPicPr>
          <p:cNvPr id="3076" name="Picture 4" descr="D:\Users\ДНС\Desktop\106125394_4514961_poznakomilis_na_b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64896" cy="501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Варвара Александровна Лопухина (1815-1851)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D:\Users\ДНС\Desktop\fc3631b1d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816424" cy="451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76672"/>
            <a:ext cx="83058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4664"/>
            <a:ext cx="5688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***</a:t>
            </a:r>
          </a:p>
          <a:p>
            <a:pPr algn="ctr"/>
            <a:r>
              <a:rPr lang="ru-RU" sz="2400" dirty="0" smtClean="0"/>
              <a:t>Она́ не го́рдой красото́ю </a:t>
            </a:r>
            <a:br>
              <a:rPr lang="ru-RU" sz="2400" dirty="0" smtClean="0"/>
            </a:br>
            <a:r>
              <a:rPr lang="ru-RU" sz="2400" dirty="0" smtClean="0"/>
              <a:t>Прельща́ет ю́ношей живы́х, </a:t>
            </a:r>
            <a:br>
              <a:rPr lang="ru-RU" sz="2400" dirty="0" smtClean="0"/>
            </a:br>
            <a:r>
              <a:rPr lang="ru-RU" sz="2400" dirty="0" smtClean="0"/>
              <a:t>Она́ не во́дит за собо́ю </a:t>
            </a:r>
            <a:br>
              <a:rPr lang="ru-RU" sz="2400" dirty="0" smtClean="0"/>
            </a:br>
            <a:r>
              <a:rPr lang="ru-RU" sz="2400" dirty="0" smtClean="0"/>
              <a:t>Толпу́ вздыха́телей немы́х. </a:t>
            </a:r>
            <a:br>
              <a:rPr lang="ru-RU" sz="2400" dirty="0" smtClean="0"/>
            </a:br>
            <a:r>
              <a:rPr lang="ru-RU" sz="2400" dirty="0" smtClean="0"/>
              <a:t>И стан ее — не стан боги́ни, </a:t>
            </a:r>
            <a:br>
              <a:rPr lang="ru-RU" sz="2400" dirty="0" smtClean="0"/>
            </a:br>
            <a:r>
              <a:rPr lang="ru-RU" sz="2400" dirty="0" smtClean="0"/>
              <a:t>И грудь волно́ю не встае́т, </a:t>
            </a:r>
            <a:br>
              <a:rPr lang="ru-RU" sz="2400" dirty="0" smtClean="0"/>
            </a:br>
            <a:r>
              <a:rPr lang="ru-RU" sz="2400" dirty="0" smtClean="0"/>
              <a:t>И в ней никто́ своей святы́ни, </a:t>
            </a:r>
            <a:br>
              <a:rPr lang="ru-RU" sz="2400" dirty="0" smtClean="0"/>
            </a:br>
            <a:r>
              <a:rPr lang="ru-RU" sz="2400" dirty="0" smtClean="0"/>
              <a:t>Припа́в к земле́, не признае́т. </a:t>
            </a:r>
            <a:br>
              <a:rPr lang="ru-RU" sz="2400" dirty="0" smtClean="0"/>
            </a:br>
            <a:r>
              <a:rPr lang="ru-RU" sz="2400" dirty="0" smtClean="0"/>
              <a:t>Одна́ко все ее движе́нья, </a:t>
            </a:r>
            <a:br>
              <a:rPr lang="ru-RU" sz="2400" dirty="0" smtClean="0"/>
            </a:br>
            <a:r>
              <a:rPr lang="ru-RU" sz="2400" dirty="0" smtClean="0"/>
              <a:t>Улы́бки, ре́чи и черты́ </a:t>
            </a:r>
            <a:br>
              <a:rPr lang="ru-RU" sz="2400" dirty="0" smtClean="0"/>
            </a:br>
            <a:r>
              <a:rPr lang="ru-RU" sz="2400" dirty="0" smtClean="0"/>
              <a:t>Так по́лны жи́зни, вдохнове́нья, </a:t>
            </a:r>
            <a:br>
              <a:rPr lang="ru-RU" sz="2400" dirty="0" smtClean="0"/>
            </a:br>
            <a:r>
              <a:rPr lang="ru-RU" sz="2400" dirty="0" smtClean="0"/>
              <a:t>Так по́лны чу́дной простоты́. </a:t>
            </a:r>
            <a:br>
              <a:rPr lang="ru-RU" sz="2400" dirty="0" smtClean="0"/>
            </a:br>
            <a:r>
              <a:rPr lang="ru-RU" sz="2400" dirty="0" smtClean="0"/>
              <a:t>Но го́лос ду́шу проника́ет, </a:t>
            </a:r>
            <a:br>
              <a:rPr lang="ru-RU" sz="2400" dirty="0" smtClean="0"/>
            </a:br>
            <a:r>
              <a:rPr lang="ru-RU" sz="2400" dirty="0" smtClean="0"/>
              <a:t>Как вспомина́нье лу́чших дней, </a:t>
            </a:r>
            <a:br>
              <a:rPr lang="ru-RU" sz="2400" dirty="0" smtClean="0"/>
            </a:br>
            <a:r>
              <a:rPr lang="ru-RU" sz="2400" dirty="0" smtClean="0"/>
              <a:t>И се́рдце лю́бит и страда́ет, </a:t>
            </a:r>
            <a:br>
              <a:rPr lang="ru-RU" sz="2400" dirty="0" smtClean="0"/>
            </a:br>
            <a:r>
              <a:rPr lang="ru-RU" sz="2400" dirty="0" smtClean="0"/>
              <a:t>Почти́ стыдя́сь любви́ свое́й.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+mn-lt"/>
              </a:rPr>
              <a:t>Варваре Лопухиной были посвящены и обращены следующие произведения Лермонтова: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«Валерик»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«Молитва»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«Мы случайно сведены судьбою»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«Она не гордой красотою»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«Оставь напрасные заботы»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«Расстались мы, но твой портрет»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«Слова разлуки повторяя»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• «У ног других не забывал»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К ПОРТРЕ́ТУ M. Ю. ЛЕ́РМОНТОВА</a:t>
            </a:r>
            <a:br>
              <a:rPr lang="ru-RU" sz="2400" dirty="0" smtClean="0"/>
            </a:br>
            <a:r>
              <a:rPr lang="ru-RU" sz="2400" dirty="0" err="1" smtClean="0">
                <a:latin typeface="Franklin Gothic Book" pitchFamily="34" charset="0"/>
              </a:rPr>
              <a:t>Каза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лся</a:t>
            </a:r>
            <a:r>
              <a:rPr lang="ru-RU" sz="2400" dirty="0" smtClean="0">
                <a:latin typeface="Franklin Gothic Book" pitchFamily="34" charset="0"/>
              </a:rPr>
              <a:t> ты и </a:t>
            </a:r>
            <a:r>
              <a:rPr lang="ru-RU" sz="2400" dirty="0" err="1" smtClean="0">
                <a:latin typeface="Franklin Gothic Book" pitchFamily="34" charset="0"/>
              </a:rPr>
              <a:t>су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мрачным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и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вла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стным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err="1" smtClean="0">
                <a:latin typeface="Franklin Gothic Book" pitchFamily="34" charset="0"/>
              </a:rPr>
              <a:t>Безу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мной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вспы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шкой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непрекло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нных</a:t>
            </a:r>
            <a:r>
              <a:rPr lang="ru-RU" sz="2400" dirty="0" smtClean="0">
                <a:latin typeface="Franklin Gothic Book" pitchFamily="34" charset="0"/>
              </a:rPr>
              <a:t> сил,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Но ты </a:t>
            </a:r>
            <a:r>
              <a:rPr lang="ru-RU" sz="2400" dirty="0" err="1" smtClean="0">
                <a:latin typeface="Franklin Gothic Book" pitchFamily="34" charset="0"/>
              </a:rPr>
              <a:t>мечта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</a:t>
            </a:r>
            <a:r>
              <a:rPr lang="ru-RU" sz="2400" dirty="0" smtClean="0">
                <a:latin typeface="Franklin Gothic Book" pitchFamily="34" charset="0"/>
              </a:rPr>
              <a:t> об </a:t>
            </a:r>
            <a:r>
              <a:rPr lang="ru-RU" sz="2400" dirty="0" err="1" smtClean="0">
                <a:latin typeface="Franklin Gothic Book" pitchFamily="34" charset="0"/>
              </a:rPr>
              <a:t>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нгельски-прекра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сном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Ты </a:t>
            </a:r>
            <a:r>
              <a:rPr lang="ru-RU" sz="2400" dirty="0" err="1" smtClean="0">
                <a:latin typeface="Franklin Gothic Book" pitchFamily="34" charset="0"/>
              </a:rPr>
              <a:t>де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монски-мяте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жное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люби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</a:t>
            </a:r>
            <a:r>
              <a:rPr lang="ru-RU" sz="2400" dirty="0" smtClean="0">
                <a:latin typeface="Franklin Gothic Book" pitchFamily="34" charset="0"/>
              </a:rPr>
              <a:t>!</a:t>
            </a:r>
            <a:br>
              <a:rPr lang="ru-RU" sz="2400" dirty="0" smtClean="0">
                <a:latin typeface="Franklin Gothic Book" pitchFamily="34" charset="0"/>
              </a:rPr>
            </a:br>
            <a:endParaRPr lang="ru-RU" sz="2400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Franklin Gothic Book" pitchFamily="34" charset="0"/>
              </a:rPr>
              <a:t>    Ты никогда</a:t>
            </a:r>
            <a:r>
              <a:rPr lang="ru-RU" sz="2400" dirty="0" smtClean="0">
                <a:latin typeface="Constantia"/>
              </a:rPr>
              <a:t>́</a:t>
            </a:r>
            <a:r>
              <a:rPr lang="ru-RU" sz="2400" dirty="0" smtClean="0">
                <a:latin typeface="Franklin Gothic Book" pitchFamily="34" charset="0"/>
              </a:rPr>
              <a:t> не мог быть </a:t>
            </a:r>
            <a:r>
              <a:rPr lang="ru-RU" sz="2400" dirty="0" err="1" smtClean="0">
                <a:latin typeface="Franklin Gothic Book" pitchFamily="34" charset="0"/>
              </a:rPr>
              <a:t>безуча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стным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От </a:t>
            </a:r>
            <a:r>
              <a:rPr lang="ru-RU" sz="2400" dirty="0" err="1" smtClean="0">
                <a:latin typeface="Franklin Gothic Book" pitchFamily="34" charset="0"/>
              </a:rPr>
              <a:t>ги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мнов</a:t>
            </a:r>
            <a:r>
              <a:rPr lang="ru-RU" sz="2400" dirty="0" smtClean="0">
                <a:latin typeface="Franklin Gothic Book" pitchFamily="34" charset="0"/>
              </a:rPr>
              <a:t> ты к </a:t>
            </a:r>
            <a:r>
              <a:rPr lang="ru-RU" sz="2400" dirty="0" err="1" smtClean="0">
                <a:latin typeface="Franklin Gothic Book" pitchFamily="34" charset="0"/>
              </a:rPr>
              <a:t>прокля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тиям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спеши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И в </a:t>
            </a:r>
            <a:r>
              <a:rPr lang="ru-RU" sz="2400" dirty="0" err="1" smtClean="0">
                <a:latin typeface="Franklin Gothic Book" pitchFamily="34" charset="0"/>
              </a:rPr>
              <a:t>жи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зни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ве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рил</a:t>
            </a:r>
            <a:r>
              <a:rPr lang="ru-RU" sz="2400" dirty="0" smtClean="0">
                <a:latin typeface="Franklin Gothic Book" pitchFamily="34" charset="0"/>
              </a:rPr>
              <a:t> всем </a:t>
            </a:r>
            <a:r>
              <a:rPr lang="ru-RU" sz="2400" dirty="0" err="1" smtClean="0">
                <a:latin typeface="Franklin Gothic Book" pitchFamily="34" charset="0"/>
              </a:rPr>
              <a:t>мечта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напра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сным</a:t>
            </a:r>
            <a:r>
              <a:rPr lang="ru-RU" sz="2400" dirty="0" smtClean="0">
                <a:latin typeface="Franklin Gothic Book" pitchFamily="34" charset="0"/>
              </a:rPr>
              <a:t>: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err="1" smtClean="0">
                <a:latin typeface="Franklin Gothic Book" pitchFamily="34" charset="0"/>
              </a:rPr>
              <a:t>Отве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та</a:t>
            </a:r>
            <a:r>
              <a:rPr lang="ru-RU" sz="2400" dirty="0" smtClean="0">
                <a:latin typeface="Franklin Gothic Book" pitchFamily="34" charset="0"/>
              </a:rPr>
              <a:t> ждал от </a:t>
            </a:r>
            <a:r>
              <a:rPr lang="ru-RU" sz="2400" dirty="0" err="1" smtClean="0">
                <a:latin typeface="Franklin Gothic Book" pitchFamily="34" charset="0"/>
              </a:rPr>
              <a:t>же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нщин</a:t>
            </a:r>
            <a:r>
              <a:rPr lang="ru-RU" sz="2400" dirty="0" smtClean="0">
                <a:latin typeface="Franklin Gothic Book" pitchFamily="34" charset="0"/>
              </a:rPr>
              <a:t> и </a:t>
            </a:r>
            <a:r>
              <a:rPr lang="ru-RU" sz="2400" dirty="0" err="1" smtClean="0">
                <a:latin typeface="Franklin Gothic Book" pitchFamily="34" charset="0"/>
              </a:rPr>
              <a:t>моги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</a:t>
            </a:r>
            <a:r>
              <a:rPr lang="ru-RU" sz="2400" dirty="0" smtClean="0">
                <a:latin typeface="Franklin Gothic Book" pitchFamily="34" charset="0"/>
              </a:rPr>
              <a:t>!</a:t>
            </a:r>
            <a:br>
              <a:rPr lang="ru-RU" sz="2400" dirty="0" smtClean="0">
                <a:latin typeface="Franklin Gothic Book" pitchFamily="34" charset="0"/>
              </a:rPr>
            </a:br>
            <a:endParaRPr lang="ru-RU" sz="2400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Franklin Gothic Book" pitchFamily="34" charset="0"/>
              </a:rPr>
              <a:t>    Но не </a:t>
            </a:r>
            <a:r>
              <a:rPr lang="ru-RU" sz="2400" dirty="0" err="1" smtClean="0">
                <a:latin typeface="Franklin Gothic Book" pitchFamily="34" charset="0"/>
              </a:rPr>
              <a:t>бы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ло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отве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та</a:t>
            </a:r>
            <a:r>
              <a:rPr lang="ru-RU" sz="2400" dirty="0" smtClean="0">
                <a:latin typeface="Franklin Gothic Book" pitchFamily="34" charset="0"/>
              </a:rPr>
              <a:t>. И </a:t>
            </a:r>
            <a:r>
              <a:rPr lang="ru-RU" sz="2400" dirty="0" err="1" smtClean="0">
                <a:latin typeface="Franklin Gothic Book" pitchFamily="34" charset="0"/>
              </a:rPr>
              <a:t>угрю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мо</a:t>
            </a:r>
            <a:r>
              <a:rPr lang="ru-RU" sz="2400" dirty="0" smtClean="0">
                <a:latin typeface="Franklin Gothic Book" pitchFamily="34" charset="0"/>
              </a:rPr>
              <a:t/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Ты </a:t>
            </a:r>
            <a:r>
              <a:rPr lang="ru-RU" sz="2400" dirty="0" err="1" smtClean="0">
                <a:latin typeface="Franklin Gothic Book" pitchFamily="34" charset="0"/>
              </a:rPr>
              <a:t>затаи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</a:t>
            </a:r>
            <a:r>
              <a:rPr lang="ru-RU" sz="2400" dirty="0" smtClean="0">
                <a:latin typeface="Franklin Gothic Book" pitchFamily="34" charset="0"/>
              </a:rPr>
              <a:t>, о чем </a:t>
            </a:r>
            <a:r>
              <a:rPr lang="ru-RU" sz="2400" dirty="0" err="1" smtClean="0">
                <a:latin typeface="Franklin Gothic Book" pitchFamily="34" charset="0"/>
              </a:rPr>
              <a:t>томи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лась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ду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ма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И </a:t>
            </a:r>
            <a:r>
              <a:rPr lang="ru-RU" sz="2400" dirty="0" err="1" smtClean="0">
                <a:latin typeface="Franklin Gothic Book" pitchFamily="34" charset="0"/>
              </a:rPr>
              <a:t>вы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шел</a:t>
            </a:r>
            <a:r>
              <a:rPr lang="ru-RU" sz="2400" dirty="0" smtClean="0">
                <a:latin typeface="Franklin Gothic Book" pitchFamily="34" charset="0"/>
              </a:rPr>
              <a:t> к нам с </a:t>
            </a:r>
            <a:r>
              <a:rPr lang="ru-RU" sz="2400" dirty="0" err="1" smtClean="0">
                <a:latin typeface="Franklin Gothic Book" pitchFamily="34" charset="0"/>
              </a:rPr>
              <a:t>усме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шкой</a:t>
            </a:r>
            <a:r>
              <a:rPr lang="ru-RU" sz="2400" dirty="0" smtClean="0">
                <a:latin typeface="Franklin Gothic Book" pitchFamily="34" charset="0"/>
              </a:rPr>
              <a:t> на </a:t>
            </a:r>
            <a:r>
              <a:rPr lang="ru-RU" sz="2400" dirty="0" err="1" smtClean="0">
                <a:latin typeface="Franklin Gothic Book" pitchFamily="34" charset="0"/>
              </a:rPr>
              <a:t>уста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х</a:t>
            </a:r>
            <a:r>
              <a:rPr lang="ru-RU" sz="2400" dirty="0" smtClean="0">
                <a:latin typeface="Franklin Gothic Book" pitchFamily="34" charset="0"/>
              </a:rPr>
              <a:t>.</a:t>
            </a:r>
            <a:br>
              <a:rPr lang="ru-RU" sz="2400" dirty="0" smtClean="0">
                <a:latin typeface="Franklin Gothic Book" pitchFamily="34" charset="0"/>
              </a:rPr>
            </a:br>
            <a:endParaRPr lang="ru-RU" sz="2400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Franklin Gothic Book" pitchFamily="34" charset="0"/>
              </a:rPr>
              <a:t>    И мы тебя</a:t>
            </a:r>
            <a:r>
              <a:rPr lang="ru-RU" sz="2400" dirty="0" smtClean="0">
                <a:latin typeface="Constantia"/>
              </a:rPr>
              <a:t>́</a:t>
            </a:r>
            <a:r>
              <a:rPr lang="ru-RU" sz="2400" dirty="0" smtClean="0">
                <a:latin typeface="Franklin Gothic Book" pitchFamily="34" charset="0"/>
              </a:rPr>
              <a:t>, </a:t>
            </a:r>
            <a:r>
              <a:rPr lang="ru-RU" sz="2400" dirty="0" err="1" smtClean="0">
                <a:latin typeface="Franklin Gothic Book" pitchFamily="34" charset="0"/>
              </a:rPr>
              <a:t>поэ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т</a:t>
            </a:r>
            <a:r>
              <a:rPr lang="ru-RU" sz="2400" dirty="0" smtClean="0">
                <a:latin typeface="Franklin Gothic Book" pitchFamily="34" charset="0"/>
              </a:rPr>
              <a:t>, не </a:t>
            </a:r>
            <a:r>
              <a:rPr lang="ru-RU" sz="2400" dirty="0" err="1" smtClean="0">
                <a:latin typeface="Franklin Gothic Book" pitchFamily="34" charset="0"/>
              </a:rPr>
              <a:t>разгада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ли</a:t>
            </a:r>
            <a:r>
              <a:rPr lang="ru-RU" sz="2400" dirty="0" smtClean="0">
                <a:latin typeface="Franklin Gothic Book" pitchFamily="34" charset="0"/>
              </a:rPr>
              <a:t>,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Не </a:t>
            </a:r>
            <a:r>
              <a:rPr lang="ru-RU" sz="2400" dirty="0" err="1" smtClean="0">
                <a:latin typeface="Franklin Gothic Book" pitchFamily="34" charset="0"/>
              </a:rPr>
              <a:t>по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няли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младе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нческой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печа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ли</a:t>
            </a:r>
            <a:r>
              <a:rPr lang="ru-RU" sz="2400" dirty="0" smtClean="0">
                <a:latin typeface="Franklin Gothic Book" pitchFamily="34" charset="0"/>
              </a:rPr>
              <a:t/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В </a:t>
            </a:r>
            <a:r>
              <a:rPr lang="ru-RU" sz="2400" dirty="0" err="1" smtClean="0">
                <a:latin typeface="Franklin Gothic Book" pitchFamily="34" charset="0"/>
              </a:rPr>
              <a:t>твои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х</a:t>
            </a:r>
            <a:r>
              <a:rPr lang="ru-RU" sz="2400" dirty="0" smtClean="0">
                <a:latin typeface="Franklin Gothic Book" pitchFamily="34" charset="0"/>
              </a:rPr>
              <a:t> как </a:t>
            </a:r>
            <a:r>
              <a:rPr lang="ru-RU" sz="2400" dirty="0" err="1" smtClean="0">
                <a:latin typeface="Franklin Gothic Book" pitchFamily="34" charset="0"/>
              </a:rPr>
              <a:t>бу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дто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ко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ваных</a:t>
            </a:r>
            <a:r>
              <a:rPr lang="ru-RU" sz="2400" dirty="0" smtClean="0">
                <a:latin typeface="Franklin Gothic Book" pitchFamily="34" charset="0"/>
              </a:rPr>
              <a:t> </a:t>
            </a:r>
            <a:r>
              <a:rPr lang="ru-RU" sz="2400" dirty="0" err="1" smtClean="0">
                <a:latin typeface="Franklin Gothic Book" pitchFamily="34" charset="0"/>
              </a:rPr>
              <a:t>стиха</a:t>
            </a:r>
            <a:r>
              <a:rPr lang="ru-RU" sz="2400" dirty="0" err="1" smtClean="0">
                <a:latin typeface="Constantia"/>
              </a:rPr>
              <a:t>́</a:t>
            </a:r>
            <a:r>
              <a:rPr lang="ru-RU" sz="2400" dirty="0" err="1" smtClean="0">
                <a:latin typeface="Franklin Gothic Book" pitchFamily="34" charset="0"/>
              </a:rPr>
              <a:t>х</a:t>
            </a:r>
            <a:r>
              <a:rPr lang="ru-RU" sz="2400" dirty="0" smtClean="0">
                <a:latin typeface="Franklin Gothic Book" pitchFamily="34" charset="0"/>
              </a:rPr>
              <a:t>! </a:t>
            </a:r>
          </a:p>
          <a:p>
            <a:pPr>
              <a:buNone/>
            </a:pPr>
            <a:r>
              <a:rPr lang="ru-RU" dirty="0" smtClean="0">
                <a:latin typeface="Franklin Gothic Book" pitchFamily="34" charset="0"/>
              </a:rPr>
              <a:t>В. </a:t>
            </a:r>
            <a:r>
              <a:rPr lang="ru-RU" dirty="0" err="1" smtClean="0">
                <a:latin typeface="Franklin Gothic Book" pitchFamily="34" charset="0"/>
              </a:rPr>
              <a:t>Брю</a:t>
            </a:r>
            <a:r>
              <a:rPr lang="ru-RU" dirty="0" err="1" smtClean="0">
                <a:latin typeface="Constantia"/>
              </a:rPr>
              <a:t>́</a:t>
            </a:r>
            <a:r>
              <a:rPr lang="ru-RU" dirty="0" err="1" smtClean="0">
                <a:latin typeface="Franklin Gothic Book" pitchFamily="34" charset="0"/>
              </a:rPr>
              <a:t>сов</a:t>
            </a:r>
            <a:r>
              <a:rPr lang="ru-RU" dirty="0" smtClean="0">
                <a:latin typeface="Franklin Gothic Book" pitchFamily="34" charset="0"/>
              </a:rPr>
              <a:t>                                          1900 г.</a:t>
            </a:r>
          </a:p>
          <a:p>
            <a:pPr>
              <a:buNone/>
            </a:pPr>
            <a:endParaRPr lang="ru-RU" dirty="0" smtClean="0">
              <a:latin typeface="Franklin Gothic Book" pitchFamily="34" charset="0"/>
            </a:endParaRPr>
          </a:p>
          <a:p>
            <a:pPr>
              <a:buNone/>
            </a:pPr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Творчество М.Ю. Лермонтова</a:t>
            </a:r>
            <a:endParaRPr lang="ru-RU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Периодиза́ция</a:t>
            </a:r>
          </a:p>
          <a:p>
            <a:pPr>
              <a:buNone/>
            </a:pPr>
            <a:r>
              <a:rPr lang="ru-RU" sz="4000" dirty="0" smtClean="0"/>
              <a:t>1. Юношеская лирика (1828 -1831)</a:t>
            </a:r>
          </a:p>
          <a:p>
            <a:pPr>
              <a:buNone/>
            </a:pPr>
            <a:r>
              <a:rPr lang="ru-RU" sz="4000" dirty="0" smtClean="0"/>
              <a:t>2. Переходная лирика (1832-1836)</a:t>
            </a:r>
          </a:p>
          <a:p>
            <a:pPr>
              <a:buNone/>
            </a:pPr>
            <a:r>
              <a:rPr lang="ru-RU" sz="4000" dirty="0" smtClean="0"/>
              <a:t>3.Зрелая лирика (1837-1841)</a:t>
            </a:r>
          </a:p>
          <a:p>
            <a:pPr>
              <a:buNone/>
            </a:pPr>
            <a:r>
              <a:rPr lang="ru-RU" sz="4000" dirty="0" smtClean="0"/>
              <a:t>1837 год – переломный момент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Смерть поэта (отрывок)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Поги́б поэ́т! — нево́льник че́сти — </a:t>
            </a:r>
            <a:br>
              <a:rPr lang="ru-RU" dirty="0" smtClean="0"/>
            </a:br>
            <a:r>
              <a:rPr lang="ru-RU" dirty="0" smtClean="0"/>
              <a:t>    Пал, оклеве́танный молво́й, </a:t>
            </a:r>
            <a:br>
              <a:rPr lang="ru-RU" dirty="0" smtClean="0"/>
            </a:br>
            <a:r>
              <a:rPr lang="ru-RU" dirty="0" smtClean="0"/>
              <a:t>    С свинцо́м в груди́ и жа́ждой ме́сти, </a:t>
            </a:r>
            <a:br>
              <a:rPr lang="ru-RU" dirty="0" smtClean="0"/>
            </a:br>
            <a:r>
              <a:rPr lang="ru-RU" dirty="0" smtClean="0"/>
              <a:t>    Пони́кнув го́рдой голово́й!.. </a:t>
            </a:r>
            <a:br>
              <a:rPr lang="ru-RU" dirty="0" smtClean="0"/>
            </a:br>
            <a:r>
              <a:rPr lang="ru-RU" dirty="0" smtClean="0"/>
              <a:t>    Не вы́несла душа́ поэ́та </a:t>
            </a:r>
            <a:br>
              <a:rPr lang="ru-RU" dirty="0" smtClean="0"/>
            </a:br>
            <a:r>
              <a:rPr lang="ru-RU" dirty="0" smtClean="0"/>
              <a:t>    Позо́ра ме́лочных оби́д, </a:t>
            </a:r>
            <a:br>
              <a:rPr lang="ru-RU" dirty="0" smtClean="0"/>
            </a:br>
            <a:r>
              <a:rPr lang="ru-RU" dirty="0" smtClean="0"/>
              <a:t>    Восста́л он про́тив мне́ний све́та </a:t>
            </a:r>
            <a:br>
              <a:rPr lang="ru-RU" dirty="0" smtClean="0"/>
            </a:br>
            <a:r>
              <a:rPr lang="ru-RU" dirty="0" smtClean="0"/>
              <a:t>    Оди́н, как пре́жде... и уби́т! </a:t>
            </a:r>
            <a:br>
              <a:rPr lang="ru-RU" dirty="0" smtClean="0"/>
            </a:br>
            <a:r>
              <a:rPr lang="ru-RU" dirty="0" smtClean="0"/>
              <a:t>    Уби́т!.. к чему́ тепе́рь рыда́нья, </a:t>
            </a:r>
            <a:br>
              <a:rPr lang="ru-RU" dirty="0" smtClean="0"/>
            </a:br>
            <a:r>
              <a:rPr lang="ru-RU" dirty="0" smtClean="0"/>
              <a:t>    Пусты́х похва́л нену́жный хор </a:t>
            </a:r>
            <a:br>
              <a:rPr lang="ru-RU" dirty="0" smtClean="0"/>
            </a:br>
            <a:r>
              <a:rPr lang="ru-RU" dirty="0" smtClean="0"/>
              <a:t>    И жа́лкий ле́пет оправда́нья? </a:t>
            </a:r>
            <a:br>
              <a:rPr lang="ru-RU" dirty="0" smtClean="0"/>
            </a:br>
            <a:r>
              <a:rPr lang="ru-RU" dirty="0" smtClean="0"/>
              <a:t>    Судьбы́ сверши́лся пригово́р! </a:t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Ссы́лка на Кавказ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В 1837 году Лермонтов аресто́ван и переведе́н в драгу́нский полк, который находи́лся в Грузии</a:t>
            </a:r>
          </a:p>
          <a:p>
            <a:r>
              <a:rPr lang="ru-RU" sz="3200" dirty="0" smtClean="0"/>
              <a:t>Встре́ча с декабри́стами, с грузи́нской интеллиге́нцией</a:t>
            </a:r>
          </a:p>
          <a:p>
            <a:r>
              <a:rPr lang="ru-RU" sz="3200" dirty="0" smtClean="0"/>
              <a:t>Интере́с к фолькло́ру го́рских  (грузинских) наро́дов, языку́ и тради́циям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Users\ДНС\Desktop\2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Возвращение из ссылки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1838 – переведен в гусарский полк под Новгородом</a:t>
            </a:r>
          </a:p>
          <a:p>
            <a:r>
              <a:rPr lang="ru-RU" sz="3600" dirty="0" smtClean="0"/>
              <a:t>1838-1840 – жизнь в Петербурге, восстанавливает светские связи, посещает литературные салоны, балы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sz="3200" dirty="0" smtClean="0"/>
              <a:t>Драма «Маскарад» (1835)</a:t>
            </a:r>
          </a:p>
          <a:p>
            <a:r>
              <a:rPr lang="ru-RU" sz="3200" dirty="0" smtClean="0"/>
              <a:t>Стихотворение «Бородино́» (1837)</a:t>
            </a:r>
          </a:p>
          <a:p>
            <a:r>
              <a:rPr lang="ru-RU" sz="3200" dirty="0" smtClean="0"/>
              <a:t>Истори́ческая поэ́ма «Пе́сня про царя́ Ива́на Васи́льевича, молодо́го опри́чника и удало́го купца Кала́шникова» , стихотво́рные по́вести «Сашка», «Тамбовская казначейша» (1838) </a:t>
            </a:r>
          </a:p>
          <a:p>
            <a:r>
              <a:rPr lang="ru-RU" sz="3200" dirty="0" smtClean="0"/>
              <a:t>Стихотворения «Дума», «Поэт» (1838)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«Мцыри» (1839)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Романтическая поэма  о молодом горце, который захвачен в плен и заточен в монастыре</a:t>
            </a:r>
          </a:p>
          <a:p>
            <a:r>
              <a:rPr lang="ru-RU" sz="3600" dirty="0" smtClean="0"/>
              <a:t>Жажда свободы, протест против насилия и подавления личности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Роман «Герой нашего времени» (1840)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Роман наполнен глубоким общественным и психологическим содержанием</a:t>
            </a:r>
          </a:p>
          <a:p>
            <a:r>
              <a:rPr lang="ru-RU" sz="3200" dirty="0" smtClean="0"/>
              <a:t>Главный герой романа – Печорин, по мнению общества «лишний человек».</a:t>
            </a:r>
          </a:p>
          <a:p>
            <a:r>
              <a:rPr lang="ru-RU" sz="3200" dirty="0" smtClean="0"/>
              <a:t>Герой </a:t>
            </a:r>
            <a:r>
              <a:rPr lang="ru-RU" sz="3200" dirty="0" err="1" smtClean="0"/>
              <a:t>автобиографичен</a:t>
            </a:r>
            <a:r>
              <a:rPr lang="ru-RU" sz="3200" dirty="0" smtClean="0"/>
              <a:t>, противоречивая натура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Поэма «Демон» (1829 -1</a:t>
            </a:r>
            <a:r>
              <a:rPr lang="cs-CZ" dirty="0" smtClean="0">
                <a:latin typeface="+mn-lt"/>
              </a:rPr>
              <a:t>8</a:t>
            </a:r>
            <a:r>
              <a:rPr lang="ru-RU" dirty="0" smtClean="0">
                <a:latin typeface="+mn-lt"/>
              </a:rPr>
              <a:t>41)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Лермонтов писал эту поэму на протяжении всей жизни, всего было 8 редакций</a:t>
            </a:r>
          </a:p>
          <a:p>
            <a:r>
              <a:rPr lang="ru-RU" sz="3200" dirty="0" smtClean="0"/>
              <a:t>«Демон»  это воплощение протеста личности против несправедливости мирового порядка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sz="3200" dirty="0" smtClean="0"/>
              <a:t>1840 год – дуэль с Эль де </a:t>
            </a:r>
            <a:r>
              <a:rPr lang="ru-RU" sz="3200" dirty="0" err="1" smtClean="0"/>
              <a:t>Барантом</a:t>
            </a:r>
            <a:r>
              <a:rPr lang="ru-RU" sz="3200" dirty="0" smtClean="0"/>
              <a:t>, ссылка на Кавказ</a:t>
            </a:r>
          </a:p>
          <a:p>
            <a:r>
              <a:rPr lang="ru-RU" sz="3200" dirty="0" smtClean="0"/>
              <a:t>Создает лучшие произведения:</a:t>
            </a:r>
          </a:p>
          <a:p>
            <a:pPr>
              <a:buFontTx/>
              <a:buChar char="-"/>
            </a:pPr>
            <a:r>
              <a:rPr lang="ru-RU" sz="3200" dirty="0" smtClean="0"/>
              <a:t>«Родина»</a:t>
            </a:r>
          </a:p>
          <a:p>
            <a:pPr>
              <a:buFontTx/>
              <a:buChar char="-"/>
            </a:pPr>
            <a:r>
              <a:rPr lang="ru-RU" sz="3200" dirty="0" smtClean="0"/>
              <a:t>«Утес»</a:t>
            </a:r>
          </a:p>
          <a:p>
            <a:pPr>
              <a:buFontTx/>
              <a:buChar char="-"/>
            </a:pPr>
            <a:r>
              <a:rPr lang="ru-RU" sz="3200" dirty="0" smtClean="0"/>
              <a:t>«Спор»</a:t>
            </a:r>
          </a:p>
          <a:p>
            <a:pPr>
              <a:buFontTx/>
              <a:buChar char="-"/>
            </a:pPr>
            <a:r>
              <a:rPr lang="ru-RU" sz="3200" dirty="0" smtClean="0"/>
              <a:t>«Листок»</a:t>
            </a:r>
          </a:p>
          <a:p>
            <a:pPr>
              <a:buFontTx/>
              <a:buChar char="-"/>
            </a:pPr>
            <a:r>
              <a:rPr lang="ru-RU" sz="3200" dirty="0" smtClean="0"/>
              <a:t>«Пророк»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Мария Михайловна (1795-1817) –мать Лермонтова</a:t>
            </a:r>
            <a:endParaRPr lang="ru-RU" dirty="0"/>
          </a:p>
        </p:txBody>
      </p:sp>
      <p:pic>
        <p:nvPicPr>
          <p:cNvPr id="3074" name="Picture 2" descr="D:\Users\ДНС\Desktop\es2427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844824"/>
            <a:ext cx="388843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Утёс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Ночева́ла ту́чка золота́я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груди́ уте́са-велика́на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У́тром </a:t>
            </a:r>
            <a:r>
              <a:rPr lang="ru-RU" dirty="0"/>
              <a:t>в путь она </a:t>
            </a:r>
            <a:r>
              <a:rPr lang="ru-RU" dirty="0" smtClean="0"/>
              <a:t>умча́лась ра́но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 </a:t>
            </a:r>
            <a:r>
              <a:rPr lang="ru-RU" dirty="0" smtClean="0"/>
              <a:t>лазу́ри ве́село игра́я</a:t>
            </a:r>
            <a:r>
              <a:rPr lang="ru-RU" dirty="0"/>
              <a:t>;</a:t>
            </a:r>
          </a:p>
          <a:p>
            <a:pPr marL="0" indent="0" algn="ctr">
              <a:buNone/>
            </a:pPr>
            <a:r>
              <a:rPr lang="ru-RU" dirty="0" smtClean="0"/>
              <a:t>Но оста́лся вла́жный </a:t>
            </a:r>
            <a:r>
              <a:rPr lang="ru-RU" dirty="0"/>
              <a:t>след в </a:t>
            </a:r>
            <a:r>
              <a:rPr lang="ru-RU" dirty="0" smtClean="0"/>
              <a:t>морщи́не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Ста́рого уте́са</a:t>
            </a:r>
            <a:r>
              <a:rPr lang="ru-RU" dirty="0"/>
              <a:t>. </a:t>
            </a:r>
            <a:r>
              <a:rPr lang="ru-RU" smtClean="0"/>
              <a:t>Одино́ко</a:t>
            </a:r>
            <a:r>
              <a:rPr lang="ru-RU" dirty="0"/>
              <a:t/>
            </a:r>
            <a:br>
              <a:rPr lang="ru-RU" dirty="0"/>
            </a:br>
            <a:r>
              <a:rPr lang="ru-RU"/>
              <a:t>Он </a:t>
            </a:r>
            <a:r>
              <a:rPr lang="ru-RU" smtClean="0"/>
              <a:t>стои́т</a:t>
            </a:r>
            <a:r>
              <a:rPr lang="ru-RU"/>
              <a:t>, </a:t>
            </a:r>
            <a:r>
              <a:rPr lang="ru-RU" smtClean="0"/>
              <a:t>заду́мался глубо́ко</a:t>
            </a:r>
            <a:r>
              <a:rPr lang="ru-RU" dirty="0"/>
              <a:t/>
            </a:r>
            <a:br>
              <a:rPr lang="ru-RU" dirty="0"/>
            </a:br>
            <a:r>
              <a:rPr lang="ru-RU"/>
              <a:t>И </a:t>
            </a:r>
            <a:r>
              <a:rPr lang="ru-RU" smtClean="0"/>
              <a:t>тихо́нько пла́чет </a:t>
            </a:r>
            <a:r>
              <a:rPr lang="ru-RU" dirty="0"/>
              <a:t>он </a:t>
            </a:r>
            <a:r>
              <a:rPr lang="ru-RU"/>
              <a:t>в </a:t>
            </a:r>
            <a:r>
              <a:rPr lang="ru-RU" smtClean="0"/>
              <a:t>пусты́не</a:t>
            </a:r>
            <a:r>
              <a:rPr lang="ru-RU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156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ru-RU" sz="3600" dirty="0" smtClean="0"/>
              <a:t>1841 год – посещение Петербурга, встреча с бабушкой</a:t>
            </a:r>
          </a:p>
          <a:p>
            <a:r>
              <a:rPr lang="ru-RU" sz="3600" dirty="0" smtClean="0"/>
              <a:t>Лечение в городе Пятигорске</a:t>
            </a:r>
          </a:p>
          <a:p>
            <a:r>
              <a:rPr lang="ru-RU" sz="3600" dirty="0" smtClean="0"/>
              <a:t>15 июня 1841 – дуэль с Мартыновым, гибель.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В 1899 году в Пятигорске открыт памятник М.Ю. Лермонтову</a:t>
            </a:r>
            <a:endParaRPr lang="ru-RU" sz="2700" dirty="0">
              <a:latin typeface="+mn-lt"/>
            </a:endParaRPr>
          </a:p>
        </p:txBody>
      </p:sp>
      <p:pic>
        <p:nvPicPr>
          <p:cNvPr id="2050" name="Picture 2" descr="D:\Users\ДНС\Desktop\66674411_1289933674_lermontov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289" y="1935163"/>
            <a:ext cx="292142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Выхожу один я на </a:t>
            </a:r>
            <a:r>
              <a:rPr lang="ru-RU" sz="4000" dirty="0" smtClean="0">
                <a:latin typeface="+mn-lt"/>
              </a:rPr>
              <a:t>дорогу</a:t>
            </a:r>
            <a:r>
              <a:rPr lang="cs-CZ" sz="4000" dirty="0" smtClean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(1841)</a:t>
            </a:r>
            <a:endParaRPr lang="cs-CZ" sz="4000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64067"/>
              </p:ext>
            </p:extLst>
          </p:nvPr>
        </p:nvGraphicFramePr>
        <p:xfrm>
          <a:off x="1619672" y="908720"/>
          <a:ext cx="5930374" cy="5786272"/>
        </p:xfrm>
        <a:graphic>
          <a:graphicData uri="http://schemas.openxmlformats.org/drawingml/2006/table">
            <a:tbl>
              <a:tblPr/>
              <a:tblGrid>
                <a:gridCol w="5930374"/>
              </a:tblGrid>
              <a:tr h="57862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300" dirty="0">
                          <a:latin typeface="Arial" panose="020B0604020202020204" pitchFamily="34" charset="0"/>
                        </a:rPr>
                      </a:br>
                      <a:r>
                        <a:rPr lang="ru-RU" sz="1400" dirty="0" smtClean="0">
                          <a:latin typeface="+mn-lt"/>
                        </a:rPr>
                        <a:t>Выхожу́ оди́н </a:t>
                      </a:r>
                      <a:r>
                        <a:rPr lang="ru-RU" sz="1400" dirty="0">
                          <a:latin typeface="+mn-lt"/>
                        </a:rPr>
                        <a:t>я на </a:t>
                      </a:r>
                      <a:r>
                        <a:rPr lang="ru-RU" sz="1400" dirty="0" smtClean="0">
                          <a:latin typeface="+mn-lt"/>
                        </a:rPr>
                        <a:t>доро́гу</a:t>
                      </a:r>
                      <a:r>
                        <a:rPr lang="ru-RU" sz="1400" dirty="0">
                          <a:latin typeface="+mn-lt"/>
                        </a:rPr>
                        <a:t>;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Сквозь </a:t>
                      </a:r>
                      <a:r>
                        <a:rPr lang="ru-RU" sz="1400" dirty="0" smtClean="0">
                          <a:latin typeface="+mn-lt"/>
                        </a:rPr>
                        <a:t>тума́н кремни́стый </a:t>
                      </a:r>
                      <a:r>
                        <a:rPr lang="ru-RU" sz="1400" dirty="0">
                          <a:latin typeface="+mn-lt"/>
                        </a:rPr>
                        <a:t>путь </a:t>
                      </a:r>
                      <a:r>
                        <a:rPr lang="ru-RU" sz="1400" dirty="0" smtClean="0">
                          <a:latin typeface="+mn-lt"/>
                        </a:rPr>
                        <a:t>блести́т</a:t>
                      </a:r>
                      <a:r>
                        <a:rPr lang="ru-RU" sz="1400" dirty="0">
                          <a:latin typeface="+mn-lt"/>
                        </a:rPr>
                        <a:t>;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Ночь </a:t>
                      </a:r>
                      <a:r>
                        <a:rPr lang="ru-RU" sz="1400" dirty="0" smtClean="0">
                          <a:latin typeface="+mn-lt"/>
                        </a:rPr>
                        <a:t>тиха́. Пусты́ня вне́млет бо́гу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И </a:t>
                      </a:r>
                      <a:r>
                        <a:rPr lang="ru-RU" sz="1400" dirty="0" smtClean="0">
                          <a:latin typeface="+mn-lt"/>
                        </a:rPr>
                        <a:t>звезда́ </a:t>
                      </a:r>
                      <a:r>
                        <a:rPr lang="ru-RU" sz="1400" dirty="0">
                          <a:latin typeface="+mn-lt"/>
                        </a:rPr>
                        <a:t>с </a:t>
                      </a:r>
                      <a:r>
                        <a:rPr lang="ru-RU" sz="1400" dirty="0" smtClean="0">
                          <a:latin typeface="+mn-lt"/>
                        </a:rPr>
                        <a:t>звездо́ю говори́т</a:t>
                      </a:r>
                      <a:r>
                        <a:rPr lang="ru-RU" sz="1400" dirty="0">
                          <a:latin typeface="+mn-lt"/>
                        </a:rPr>
                        <a:t>.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/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В </a:t>
                      </a:r>
                      <a:r>
                        <a:rPr lang="ru-RU" sz="1400" dirty="0" smtClean="0">
                          <a:latin typeface="+mn-lt"/>
                        </a:rPr>
                        <a:t>небеса́х торже́ственно </a:t>
                      </a:r>
                      <a:r>
                        <a:rPr lang="ru-RU" sz="1400" dirty="0">
                          <a:latin typeface="+mn-lt"/>
                        </a:rPr>
                        <a:t>и </a:t>
                      </a:r>
                      <a:r>
                        <a:rPr lang="ru-RU" sz="1400" dirty="0" smtClean="0">
                          <a:latin typeface="+mn-lt"/>
                        </a:rPr>
                        <a:t>чу́дно</a:t>
                      </a:r>
                      <a:r>
                        <a:rPr lang="ru-RU" sz="1400" dirty="0">
                          <a:latin typeface="+mn-lt"/>
                        </a:rPr>
                        <a:t>!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Спит </a:t>
                      </a:r>
                      <a:r>
                        <a:rPr lang="ru-RU" sz="1400" dirty="0" smtClean="0">
                          <a:latin typeface="+mn-lt"/>
                        </a:rPr>
                        <a:t>земля́ </a:t>
                      </a:r>
                      <a:r>
                        <a:rPr lang="ru-RU" sz="1400" dirty="0">
                          <a:latin typeface="+mn-lt"/>
                        </a:rPr>
                        <a:t>в </a:t>
                      </a:r>
                      <a:r>
                        <a:rPr lang="ru-RU" sz="1400" dirty="0" smtClean="0">
                          <a:latin typeface="+mn-lt"/>
                        </a:rPr>
                        <a:t>сия́ньи голубо́м</a:t>
                      </a:r>
                      <a:r>
                        <a:rPr lang="ru-RU" sz="1400" dirty="0">
                          <a:latin typeface="+mn-lt"/>
                        </a:rPr>
                        <a:t>...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Что же мне так </a:t>
                      </a:r>
                      <a:r>
                        <a:rPr lang="ru-RU" sz="1400" dirty="0" smtClean="0">
                          <a:latin typeface="+mn-lt"/>
                        </a:rPr>
                        <a:t>бо́льно </a:t>
                      </a:r>
                      <a:r>
                        <a:rPr lang="ru-RU" sz="1400" dirty="0">
                          <a:latin typeface="+mn-lt"/>
                        </a:rPr>
                        <a:t>и так </a:t>
                      </a:r>
                      <a:r>
                        <a:rPr lang="ru-RU" sz="1400" dirty="0" smtClean="0">
                          <a:latin typeface="+mn-lt"/>
                        </a:rPr>
                        <a:t>тру́дно</a:t>
                      </a:r>
                      <a:r>
                        <a:rPr lang="ru-RU" sz="1400" dirty="0">
                          <a:latin typeface="+mn-lt"/>
                        </a:rPr>
                        <a:t>?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Жду ль чего? </a:t>
                      </a:r>
                      <a:r>
                        <a:rPr lang="ru-RU" sz="1400" dirty="0" smtClean="0">
                          <a:latin typeface="+mn-lt"/>
                        </a:rPr>
                        <a:t>жале́ю </a:t>
                      </a:r>
                      <a:r>
                        <a:rPr lang="ru-RU" sz="1400" dirty="0">
                          <a:latin typeface="+mn-lt"/>
                        </a:rPr>
                        <a:t>ли о чём?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/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Уж не жду от </a:t>
                      </a:r>
                      <a:r>
                        <a:rPr lang="ru-RU" sz="1400" dirty="0" smtClean="0">
                          <a:latin typeface="+mn-lt"/>
                        </a:rPr>
                        <a:t>жи́зни ничего́ </a:t>
                      </a:r>
                      <a:r>
                        <a:rPr lang="ru-RU" sz="1400" dirty="0">
                          <a:latin typeface="+mn-lt"/>
                        </a:rPr>
                        <a:t>я,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И не жаль мне </a:t>
                      </a:r>
                      <a:r>
                        <a:rPr lang="ru-RU" sz="1400" dirty="0" smtClean="0">
                          <a:latin typeface="+mn-lt"/>
                        </a:rPr>
                        <a:t>про́шлого ничу́ть</a:t>
                      </a:r>
                      <a:r>
                        <a:rPr lang="ru-RU" sz="1400" dirty="0">
                          <a:latin typeface="+mn-lt"/>
                        </a:rPr>
                        <a:t>;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Я </a:t>
                      </a:r>
                      <a:r>
                        <a:rPr lang="ru-RU" sz="1400" dirty="0" smtClean="0">
                          <a:latin typeface="+mn-lt"/>
                        </a:rPr>
                        <a:t>ищу́ свобо́ды </a:t>
                      </a:r>
                      <a:r>
                        <a:rPr lang="ru-RU" sz="1400" dirty="0">
                          <a:latin typeface="+mn-lt"/>
                        </a:rPr>
                        <a:t>и покоя!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Я б хотел </a:t>
                      </a:r>
                      <a:r>
                        <a:rPr lang="ru-RU" sz="1400" dirty="0" smtClean="0">
                          <a:latin typeface="+mn-lt"/>
                        </a:rPr>
                        <a:t>забы́ться </a:t>
                      </a:r>
                      <a:r>
                        <a:rPr lang="ru-RU" sz="1400" dirty="0">
                          <a:latin typeface="+mn-lt"/>
                        </a:rPr>
                        <a:t>и </a:t>
                      </a:r>
                      <a:r>
                        <a:rPr lang="ru-RU" sz="1400" dirty="0" smtClean="0">
                          <a:latin typeface="+mn-lt"/>
                        </a:rPr>
                        <a:t>засну́ть</a:t>
                      </a:r>
                      <a:r>
                        <a:rPr lang="ru-RU" sz="1400" dirty="0">
                          <a:latin typeface="+mn-lt"/>
                        </a:rPr>
                        <a:t>!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/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Но не </a:t>
                      </a:r>
                      <a:r>
                        <a:rPr lang="ru-RU" sz="1400" dirty="0" smtClean="0">
                          <a:latin typeface="+mn-lt"/>
                        </a:rPr>
                        <a:t>те́м холо́дным </a:t>
                      </a:r>
                      <a:r>
                        <a:rPr lang="ru-RU" sz="1400" dirty="0">
                          <a:latin typeface="+mn-lt"/>
                        </a:rPr>
                        <a:t>сном </a:t>
                      </a:r>
                      <a:r>
                        <a:rPr lang="ru-RU" sz="1400" dirty="0" smtClean="0">
                          <a:latin typeface="+mn-lt"/>
                        </a:rPr>
                        <a:t>моги́лы</a:t>
                      </a:r>
                      <a:r>
                        <a:rPr lang="ru-RU" sz="1400" dirty="0">
                          <a:latin typeface="+mn-lt"/>
                        </a:rPr>
                        <a:t>...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Я б </a:t>
                      </a:r>
                      <a:r>
                        <a:rPr lang="ru-RU" sz="1400" dirty="0" smtClean="0">
                          <a:latin typeface="+mn-lt"/>
                        </a:rPr>
                        <a:t>жела́л наве́ки </a:t>
                      </a:r>
                      <a:r>
                        <a:rPr lang="ru-RU" sz="1400" dirty="0">
                          <a:latin typeface="+mn-lt"/>
                        </a:rPr>
                        <a:t>так </a:t>
                      </a:r>
                      <a:r>
                        <a:rPr lang="ru-RU" sz="1400" dirty="0" smtClean="0">
                          <a:latin typeface="+mn-lt"/>
                        </a:rPr>
                        <a:t>засну́ть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Чтоб в </a:t>
                      </a:r>
                      <a:r>
                        <a:rPr lang="ru-RU" sz="1400" dirty="0" smtClean="0">
                          <a:latin typeface="+mn-lt"/>
                        </a:rPr>
                        <a:t>груди́ дрема́ли жи́зни си́лы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Чтоб </a:t>
                      </a:r>
                      <a:r>
                        <a:rPr lang="ru-RU" sz="1400" dirty="0" smtClean="0">
                          <a:latin typeface="+mn-lt"/>
                        </a:rPr>
                        <a:t>дыша́ вздыма́лась ти́хо </a:t>
                      </a:r>
                      <a:r>
                        <a:rPr lang="ru-RU" sz="1400" dirty="0">
                          <a:latin typeface="+mn-lt"/>
                        </a:rPr>
                        <a:t>грудь;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/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Чтоб всю ночь, весь день мой слух </a:t>
                      </a:r>
                      <a:r>
                        <a:rPr lang="ru-RU" sz="1400" dirty="0" smtClean="0">
                          <a:latin typeface="+mn-lt"/>
                        </a:rPr>
                        <a:t>леле́я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Про </a:t>
                      </a:r>
                      <a:r>
                        <a:rPr lang="ru-RU" sz="1400" dirty="0" smtClean="0">
                          <a:latin typeface="+mn-lt"/>
                        </a:rPr>
                        <a:t>любо́вь </a:t>
                      </a:r>
                      <a:r>
                        <a:rPr lang="ru-RU" sz="1400" dirty="0">
                          <a:latin typeface="+mn-lt"/>
                        </a:rPr>
                        <a:t>мне </a:t>
                      </a:r>
                      <a:r>
                        <a:rPr lang="ru-RU" sz="1400" dirty="0" smtClean="0">
                          <a:latin typeface="+mn-lt"/>
                        </a:rPr>
                        <a:t>сла́дкий го́лос </a:t>
                      </a:r>
                      <a:r>
                        <a:rPr lang="ru-RU" sz="1400" dirty="0">
                          <a:latin typeface="+mn-lt"/>
                        </a:rPr>
                        <a:t>пел,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Надо мной чтоб вечно </a:t>
                      </a:r>
                      <a:r>
                        <a:rPr lang="ru-RU" sz="1400" dirty="0" smtClean="0">
                          <a:latin typeface="+mn-lt"/>
                        </a:rPr>
                        <a:t>зелене́я</a:t>
                      </a:r>
                      <a:r>
                        <a:rPr lang="ru-RU" sz="1400" dirty="0">
                          <a:latin typeface="+mn-lt"/>
                        </a:rPr>
                        <a:t/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 smtClean="0">
                          <a:latin typeface="+mn-lt"/>
                        </a:rPr>
                        <a:t>Тё́мный </a:t>
                      </a:r>
                      <a:r>
                        <a:rPr lang="ru-RU" sz="1400" dirty="0">
                          <a:latin typeface="+mn-lt"/>
                        </a:rPr>
                        <a:t>дуб </a:t>
                      </a:r>
                      <a:r>
                        <a:rPr lang="ru-RU" sz="1400" dirty="0" smtClean="0">
                          <a:latin typeface="+mn-lt"/>
                        </a:rPr>
                        <a:t>склоня́лся </a:t>
                      </a:r>
                      <a:r>
                        <a:rPr lang="ru-RU" sz="1400" dirty="0">
                          <a:latin typeface="+mn-lt"/>
                        </a:rPr>
                        <a:t>и </a:t>
                      </a:r>
                      <a:r>
                        <a:rPr lang="ru-RU" sz="1400" dirty="0" smtClean="0">
                          <a:latin typeface="+mn-lt"/>
                        </a:rPr>
                        <a:t>шуме́л</a:t>
                      </a:r>
                      <a:r>
                        <a:rPr lang="ru-RU" sz="1400" dirty="0">
                          <a:latin typeface="+mn-lt"/>
                        </a:rPr>
                        <a:t>.</a:t>
                      </a:r>
                    </a:p>
                  </a:txBody>
                  <a:tcPr marL="20592" marR="20592" marT="20592" marB="205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55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1. Гинзбург Л.Я. Творческий путь Лермонтова. - Л.:Гослитиздат,1940.- 224 с.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Дурылин</a:t>
            </a:r>
            <a:r>
              <a:rPr lang="ru-RU" dirty="0" smtClean="0"/>
              <a:t> С.Н. Судьба Лермонтова // Русская мысль.-1914.- N 10.- с.1-30.</a:t>
            </a:r>
          </a:p>
          <a:p>
            <a:r>
              <a:rPr lang="ru-RU" dirty="0" smtClean="0"/>
              <a:t>3.Жизнь и творчество М.Ю. Лермонтова, сб.1.- М., 1941.(Издана Институтом мировой литературы им. А.М.Горького).</a:t>
            </a:r>
          </a:p>
          <a:p>
            <a:r>
              <a:rPr lang="ru-RU" dirty="0" smtClean="0"/>
              <a:t>4.  Коровин В.И. Творческий путь М.Ю.Лермонтова.-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1973. - с.157</a:t>
            </a:r>
          </a:p>
          <a:p>
            <a:r>
              <a:rPr lang="ru-RU" dirty="0" smtClean="0"/>
              <a:t>5. Максимов Д.Е. Поэзия Лермонтова. - М.-Л.: Наука, 1964.-266с.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Петрович (1787-1831) – отец поэта</a:t>
            </a:r>
            <a:endParaRPr lang="ru-RU" dirty="0"/>
          </a:p>
        </p:txBody>
      </p:sp>
      <p:pic>
        <p:nvPicPr>
          <p:cNvPr id="4098" name="Picture 2" descr="D:\Users\ДНС\Desktop\0007-010-Russkij-general-razluchil-malenkogo-Mtsyri-s-ottsom-uvezja-ego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52839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Бабушка М.Ю. Лермонтова(1773-1845) – </a:t>
            </a:r>
            <a:br>
              <a:rPr lang="ru-RU" sz="3200" dirty="0" smtClean="0"/>
            </a:br>
            <a:r>
              <a:rPr lang="ru-RU" sz="3200" dirty="0" smtClean="0"/>
              <a:t>Елизавета Алексеевна Арсеньева</a:t>
            </a:r>
            <a:endParaRPr lang="ru-RU" sz="3200" dirty="0"/>
          </a:p>
        </p:txBody>
      </p:sp>
      <p:pic>
        <p:nvPicPr>
          <p:cNvPr id="2050" name="Picture 2" descr="D:\Users\ДНС\Desktop\97a9ad0fdf39f095d4b114881a30db97aca2fc8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74441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село́ Тарха́ны</a:t>
            </a:r>
            <a:endParaRPr lang="ru-RU" dirty="0"/>
          </a:p>
        </p:txBody>
      </p:sp>
      <p:pic>
        <p:nvPicPr>
          <p:cNvPr id="5122" name="Picture 2" descr="D:\Users\ДНС\Desktop\25467585_tarhan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060848"/>
            <a:ext cx="8890000" cy="470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Лермонтов в во́зрасте 3-4 лет</a:t>
            </a:r>
            <a:endParaRPr lang="ru-RU" dirty="0"/>
          </a:p>
        </p:txBody>
      </p:sp>
      <p:pic>
        <p:nvPicPr>
          <p:cNvPr id="1026" name="Picture 2" descr="D:\Users\ДНС\Desktop\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3924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370416"/>
          </a:xfrm>
        </p:spPr>
        <p:txBody>
          <a:bodyPr/>
          <a:lstStyle/>
          <a:p>
            <a:pPr algn="ctr"/>
            <a:r>
              <a:rPr lang="ru-RU" dirty="0" smtClean="0"/>
              <a:t>Кавка́з</a:t>
            </a:r>
            <a:endParaRPr lang="ru-RU" dirty="0"/>
          </a:p>
        </p:txBody>
      </p:sp>
      <p:pic>
        <p:nvPicPr>
          <p:cNvPr id="2050" name="Picture 2" descr="D:\Users\ДНС\Desktop\0029-018-Kav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92088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"</a:t>
            </a:r>
            <a:r>
              <a:rPr lang="ru-RU" sz="3200" i="1" dirty="0" smtClean="0"/>
              <a:t>Кто мне </a:t>
            </a:r>
            <a:r>
              <a:rPr lang="ru-RU" sz="3200" i="1" dirty="0" err="1" smtClean="0"/>
              <a:t>пове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рит</a:t>
            </a:r>
            <a:r>
              <a:rPr lang="ru-RU" sz="3200" i="1" dirty="0" smtClean="0"/>
              <a:t>, что я знал уже </a:t>
            </a:r>
            <a:r>
              <a:rPr lang="ru-RU" sz="3200" i="1" dirty="0" err="1" smtClean="0"/>
              <a:t>любо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вь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име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я</a:t>
            </a:r>
            <a:r>
              <a:rPr lang="ru-RU" sz="3200" i="1" dirty="0" smtClean="0"/>
              <a:t> 10 лет от роду? Мы были </a:t>
            </a:r>
            <a:r>
              <a:rPr lang="ru-RU" sz="3200" i="1" dirty="0" err="1" smtClean="0"/>
              <a:t>больши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семе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йством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во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дах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Кавка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зских</a:t>
            </a:r>
            <a:r>
              <a:rPr lang="ru-RU" sz="3200" i="1" dirty="0" smtClean="0"/>
              <a:t>: </a:t>
            </a:r>
            <a:r>
              <a:rPr lang="ru-RU" sz="3200" i="1" dirty="0" err="1" smtClean="0"/>
              <a:t>ба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бушка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те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тушки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кузи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ны</a:t>
            </a:r>
            <a:r>
              <a:rPr lang="ru-RU" sz="3200" i="1" dirty="0" smtClean="0"/>
              <a:t>. К </a:t>
            </a:r>
            <a:r>
              <a:rPr lang="ru-RU" sz="3200" i="1" dirty="0" err="1" smtClean="0"/>
              <a:t>мои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кузи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нам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приходи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ла</a:t>
            </a:r>
            <a:r>
              <a:rPr lang="ru-RU" sz="3200" i="1" dirty="0" smtClean="0"/>
              <a:t> одна</a:t>
            </a:r>
            <a:r>
              <a:rPr lang="ru-RU" sz="3200" i="1" dirty="0" smtClean="0">
                <a:latin typeface="Constantia"/>
              </a:rPr>
              <a:t>́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да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ма</a:t>
            </a:r>
            <a:r>
              <a:rPr lang="ru-RU" sz="3200" i="1" dirty="0" smtClean="0"/>
              <a:t> с </a:t>
            </a:r>
            <a:r>
              <a:rPr lang="ru-RU" sz="3200" i="1" dirty="0" err="1" smtClean="0"/>
              <a:t>до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черью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де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вочкой</a:t>
            </a:r>
            <a:r>
              <a:rPr lang="ru-RU" sz="3200" i="1" dirty="0" smtClean="0"/>
              <a:t> лет 9. Я её </a:t>
            </a:r>
            <a:r>
              <a:rPr lang="ru-RU" sz="3200" i="1" dirty="0" err="1" smtClean="0"/>
              <a:t>ви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дел</a:t>
            </a:r>
            <a:r>
              <a:rPr lang="ru-RU" sz="3200" i="1" dirty="0" smtClean="0"/>
              <a:t> там. Я не </a:t>
            </a:r>
            <a:r>
              <a:rPr lang="ru-RU" sz="3200" i="1" dirty="0" err="1" smtClean="0"/>
              <a:t>по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мню</a:t>
            </a:r>
            <a:r>
              <a:rPr lang="ru-RU" sz="3200" i="1" dirty="0" smtClean="0"/>
              <a:t>, хороша</a:t>
            </a:r>
            <a:r>
              <a:rPr lang="ru-RU" sz="3200" i="1" dirty="0" smtClean="0">
                <a:latin typeface="Constantia"/>
              </a:rPr>
              <a:t>́</a:t>
            </a:r>
            <a:r>
              <a:rPr lang="ru-RU" sz="3200" i="1" dirty="0" smtClean="0"/>
              <a:t> была</a:t>
            </a:r>
            <a:r>
              <a:rPr lang="ru-RU" sz="3200" i="1" dirty="0" smtClean="0">
                <a:latin typeface="Constantia"/>
              </a:rPr>
              <a:t>́</a:t>
            </a:r>
            <a:r>
              <a:rPr lang="ru-RU" sz="3200" i="1" dirty="0" smtClean="0"/>
              <a:t> она или нет. Но её </a:t>
            </a:r>
            <a:r>
              <a:rPr lang="ru-RU" sz="3200" i="1" dirty="0" err="1" smtClean="0"/>
              <a:t>о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браз</a:t>
            </a:r>
            <a:r>
              <a:rPr lang="ru-RU" sz="3200" i="1" dirty="0" smtClean="0"/>
              <a:t> и </a:t>
            </a:r>
            <a:r>
              <a:rPr lang="ru-RU" sz="3200" i="1" dirty="0" err="1" smtClean="0"/>
              <a:t>тепе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рь</a:t>
            </a:r>
            <a:r>
              <a:rPr lang="ru-RU" sz="3200" i="1" dirty="0" smtClean="0"/>
              <a:t> ещё</a:t>
            </a:r>
            <a:r>
              <a:rPr lang="ru-RU" sz="3200" i="1" dirty="0" smtClean="0">
                <a:latin typeface="Constantia"/>
              </a:rPr>
              <a:t>́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храни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тся</a:t>
            </a:r>
            <a:r>
              <a:rPr lang="ru-RU" sz="3200" i="1" dirty="0" smtClean="0"/>
              <a:t> в голове</a:t>
            </a:r>
            <a:r>
              <a:rPr lang="ru-RU" sz="3200" i="1" dirty="0" smtClean="0">
                <a:latin typeface="Constantia"/>
              </a:rPr>
              <a:t>́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мое</a:t>
            </a:r>
            <a:r>
              <a:rPr lang="ru-RU" sz="3200" i="1" dirty="0" err="1" smtClean="0">
                <a:latin typeface="Constantia"/>
              </a:rPr>
              <a:t>́</a:t>
            </a:r>
            <a:r>
              <a:rPr lang="ru-RU" sz="3200" i="1" dirty="0" err="1" smtClean="0"/>
              <a:t>й</a:t>
            </a:r>
            <a:r>
              <a:rPr lang="ru-RU" sz="3200" i="1" dirty="0" smtClean="0"/>
              <a:t>".</a:t>
            </a:r>
            <a:r>
              <a:rPr lang="ru-RU" sz="3200" dirty="0" smtClean="0"/>
              <a:t>  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Запись в дневнике от </a:t>
            </a:r>
            <a:r>
              <a:rPr lang="ru-RU" sz="3200" smtClean="0"/>
              <a:t>8 июля </a:t>
            </a:r>
            <a:r>
              <a:rPr lang="ru-RU" sz="3200" dirty="0" smtClean="0"/>
              <a:t>1830 года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555</Words>
  <Application>Microsoft Office PowerPoint</Application>
  <PresentationFormat>Předvádění na obrazovce (4:3)</PresentationFormat>
  <Paragraphs>82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Поток</vt:lpstr>
      <vt:lpstr>        Михаи́л Ю́рьевич Ле́рмонтов (1814-1841)  </vt:lpstr>
      <vt:lpstr>Prezentace aplikace PowerPoint</vt:lpstr>
      <vt:lpstr>Мария Михайловна (1795-1817) –мать Лермонтова</vt:lpstr>
      <vt:lpstr>Юрий Петрович (1787-1831) – отец поэта</vt:lpstr>
      <vt:lpstr>Бабушка М.Ю. Лермонтова(1773-1845) –  Елизавета Алексеевна Арсеньева</vt:lpstr>
      <vt:lpstr>село́ Тарха́ны</vt:lpstr>
      <vt:lpstr>Лермонтов в во́зрасте 3-4 лет</vt:lpstr>
      <vt:lpstr>Кавка́з</vt:lpstr>
      <vt:lpstr>Prezentace aplikace PowerPoint</vt:lpstr>
      <vt:lpstr>Го́ры кавка́зские для меня́ свяще́нны (с)</vt:lpstr>
      <vt:lpstr>Моско́вский пансио́н (1828-1830)</vt:lpstr>
      <vt:lpstr>Екатерина Александровна Сушкова (1812-1868)</vt:lpstr>
      <vt:lpstr>Моско́вский университе́т (1830-1832)</vt:lpstr>
      <vt:lpstr>Шко́ла вое́нных подпра́порщиков и кавалери́йских ю́нкеров (1832 -1834)</vt:lpstr>
      <vt:lpstr>Prezentace aplikace PowerPoint</vt:lpstr>
      <vt:lpstr>Петербургское общество и Лермонтов</vt:lpstr>
      <vt:lpstr>Варвара Александровна Лопухина (1815-1851)</vt:lpstr>
      <vt:lpstr> </vt:lpstr>
      <vt:lpstr> Варваре Лопухиной были посвящены и обращены следующие произведения Лермонтова:   • «Валерик»   • «Молитва»  • «Мы случайно сведены судьбою»  • «Она не гордой красотою»  • «Оставь напрасные заботы»  • «Расстались мы, но твой портрет»  • «Слова разлуки повторяя»  • «У ног других не забывал»</vt:lpstr>
      <vt:lpstr>Творчество М.Ю. Лермонтова</vt:lpstr>
      <vt:lpstr>Смерть поэта (отрывок)</vt:lpstr>
      <vt:lpstr>Ссы́лка на Кавказ</vt:lpstr>
      <vt:lpstr>Prezentace aplikace PowerPoint</vt:lpstr>
      <vt:lpstr>Возвращение из ссылки</vt:lpstr>
      <vt:lpstr>Prezentace aplikace PowerPoint</vt:lpstr>
      <vt:lpstr>«Мцыри» (1839)</vt:lpstr>
      <vt:lpstr>Роман «Герой нашего времени» (1840)</vt:lpstr>
      <vt:lpstr>Поэма «Демон» (1829 -1841)</vt:lpstr>
      <vt:lpstr>Prezentace aplikace PowerPoint</vt:lpstr>
      <vt:lpstr>Утёс </vt:lpstr>
      <vt:lpstr>Prezentace aplikace PowerPoint</vt:lpstr>
      <vt:lpstr>       В 1899 году в Пятигорске открыт памятник М.Ю. Лермонтову</vt:lpstr>
      <vt:lpstr>Выхожу один я на дорогу (1841)</vt:lpstr>
      <vt:lpstr>Список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ДНС</dc:creator>
  <cp:lastModifiedBy>Malenova</cp:lastModifiedBy>
  <cp:revision>102</cp:revision>
  <dcterms:created xsi:type="dcterms:W3CDTF">2014-11-12T17:18:52Z</dcterms:created>
  <dcterms:modified xsi:type="dcterms:W3CDTF">2014-12-16T09:07:51Z</dcterms:modified>
</cp:coreProperties>
</file>