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73" r:id="rId7"/>
    <p:sldId id="274" r:id="rId8"/>
    <p:sldId id="261" r:id="rId9"/>
    <p:sldId id="265" r:id="rId10"/>
    <p:sldId id="275" r:id="rId11"/>
    <p:sldId id="262" r:id="rId12"/>
    <p:sldId id="266" r:id="rId13"/>
    <p:sldId id="267" r:id="rId14"/>
    <p:sldId id="268" r:id="rId15"/>
    <p:sldId id="277" r:id="rId16"/>
    <p:sldId id="269" r:id="rId17"/>
    <p:sldId id="276" r:id="rId18"/>
    <p:sldId id="270" r:id="rId19"/>
    <p:sldId id="263" r:id="rId20"/>
    <p:sldId id="271" r:id="rId21"/>
    <p:sldId id="264" r:id="rId22"/>
    <p:sldId id="278" r:id="rId23"/>
    <p:sldId id="272" r:id="rId24"/>
    <p:sldId id="279" r:id="rId25"/>
    <p:sldId id="280" r:id="rId26"/>
    <p:sldId id="281"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0B4CC-6BBB-4587-8682-18057B279ECD}" type="datetimeFigureOut">
              <a:rPr lang="cs-CZ" smtClean="0"/>
              <a:pPr/>
              <a:t>15.10.2013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D9A99-FF44-4FDF-92FE-167D016AAFA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Петропавловская крепость</a:t>
            </a:r>
            <a:r>
              <a:rPr lang="ru-RU" dirty="0" smtClean="0"/>
              <a:t> считается старейшим архитектурным памятником в реестре достопримечательностей Санкт-Петербурга.</a:t>
            </a:r>
            <a:br>
              <a:rPr lang="ru-RU" dirty="0" smtClean="0"/>
            </a:br>
            <a:r>
              <a:rPr lang="ru-RU" dirty="0" smtClean="0"/>
              <a:t>На Святую Троицу 27 мая 1703 года по чертежам, собственноручно выполненным Петром, на небольшом островке в устье Невы начинается строительство укрепления, призванного защитить вновь возводимую Северную столицу. Руководство работами было поручено Александру Меншикову. Поскольку первоначально все укрепления здания были деревянными или земляными, строительство завершили уже к октябрю.</a:t>
            </a:r>
          </a:p>
          <a:p>
            <a:endParaRPr lang="cs-CZ" dirty="0"/>
          </a:p>
        </p:txBody>
      </p:sp>
      <p:sp>
        <p:nvSpPr>
          <p:cNvPr id="4" name="Zástupný symbol pro číslo snímku 3"/>
          <p:cNvSpPr>
            <a:spLocks noGrp="1"/>
          </p:cNvSpPr>
          <p:nvPr>
            <p:ph type="sldNum" sz="quarter" idx="10"/>
          </p:nvPr>
        </p:nvSpPr>
        <p:spPr/>
        <p:txBody>
          <a:bodyPr/>
          <a:lstStyle/>
          <a:p>
            <a:fld id="{725D9A99-FF44-4FDF-92FE-167D016AAFA2}" type="slidenum">
              <a:rPr lang="cs-CZ" smtClean="0"/>
              <a:pPr/>
              <a:t>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51A326B-C8AE-43B6-9A08-265CC8B2A400}" type="datetimeFigureOut">
              <a:rPr lang="cs-CZ" smtClean="0"/>
              <a:pPr/>
              <a:t>15.10.2013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A4153-A24B-4061-863D-6C55A7FBB5C8}"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326B-C8AE-43B6-9A08-265CC8B2A400}" type="datetimeFigureOut">
              <a:rPr lang="cs-CZ" smtClean="0"/>
              <a:pPr/>
              <a:t>15.10.2013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A4153-A24B-4061-863D-6C55A7FBB5C8}"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ru-RU" dirty="0" smtClean="0"/>
              <a:t>Санкт-Петербург</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ru-RU" b="1" dirty="0" smtClean="0"/>
              <a:t>Памятник «Зайчик, спасшийся от наводнения»  </a:t>
            </a:r>
            <a:endParaRPr lang="cs-CZ" dirty="0"/>
          </a:p>
        </p:txBody>
      </p:sp>
      <p:sp>
        <p:nvSpPr>
          <p:cNvPr id="3" name="Zástupný symbol pro obsah 2"/>
          <p:cNvSpPr>
            <a:spLocks noGrp="1"/>
          </p:cNvSpPr>
          <p:nvPr>
            <p:ph sz="half" idx="1"/>
          </p:nvPr>
        </p:nvSpPr>
        <p:spPr/>
        <p:txBody>
          <a:bodyPr>
            <a:normAutofit fontScale="55000" lnSpcReduction="20000"/>
          </a:bodyPr>
          <a:lstStyle/>
          <a:p>
            <a:pPr algn="just"/>
            <a:r>
              <a:rPr lang="ru-RU" dirty="0" smtClean="0"/>
              <a:t/>
            </a:r>
            <a:br>
              <a:rPr lang="ru-RU" dirty="0" smtClean="0"/>
            </a:br>
            <a:r>
              <a:rPr lang="ru-RU" sz="2900" dirty="0" smtClean="0">
                <a:latin typeface="Arial" pitchFamily="34" charset="0"/>
                <a:cs typeface="Arial" pitchFamily="34" charset="0"/>
              </a:rPr>
              <a:t>Среди страниц величественной истории Петербурга нашлось место маленькому зайцу, свидетелю строительства города. Ныне он застыл в виде скульптуры в Кронверкском проливе. Изваяние находится под Иоанновским мостом </a:t>
            </a:r>
            <a:r>
              <a:rPr lang="ru-RU" sz="2900" dirty="0" smtClean="0">
                <a:latin typeface="Arial" pitchFamily="34" charset="0"/>
                <a:cs typeface="Arial" pitchFamily="34" charset="0"/>
              </a:rPr>
              <a:t> </a:t>
            </a:r>
            <a:r>
              <a:rPr lang="ru-RU" sz="2900" dirty="0" smtClean="0">
                <a:latin typeface="Arial" pitchFamily="34" charset="0"/>
                <a:cs typeface="Arial" pitchFamily="34" charset="0"/>
              </a:rPr>
              <a:t>-  первым мостом города, построенным в 1703 году. Мост соединяет Петроградскую сторону с Заячьим островом. Символический зайчик повился в 2003 году  после реставрации  Иоанновского моста.  Приподнявшись на задних лапках, зверек тревожно прислушивается к шуму волн. Высота скульптуры – 58 см. Ее автор, Владимир Петровичев (родился в 1953 году).</a:t>
            </a:r>
            <a:br>
              <a:rPr lang="ru-RU" sz="2900" dirty="0" smtClean="0">
                <a:latin typeface="Arial" pitchFamily="34" charset="0"/>
                <a:cs typeface="Arial" pitchFamily="34" charset="0"/>
              </a:rPr>
            </a:br>
            <a:r>
              <a:rPr lang="ru-RU" sz="2900" dirty="0" smtClean="0">
                <a:latin typeface="Arial" pitchFamily="34" charset="0"/>
                <a:cs typeface="Arial" pitchFamily="34" charset="0"/>
              </a:rPr>
              <a:t/>
            </a:r>
            <a:br>
              <a:rPr lang="ru-RU" sz="2900" dirty="0" smtClean="0">
                <a:latin typeface="Arial" pitchFamily="34" charset="0"/>
                <a:cs typeface="Arial" pitchFamily="34" charset="0"/>
              </a:rPr>
            </a:br>
            <a:endParaRPr lang="cs-CZ" sz="2900" dirty="0">
              <a:latin typeface="Arial" pitchFamily="34" charset="0"/>
              <a:cs typeface="Arial" pitchFamily="34" charset="0"/>
            </a:endParaRPr>
          </a:p>
        </p:txBody>
      </p:sp>
      <p:pic>
        <p:nvPicPr>
          <p:cNvPr id="5" name="Zástupný symbol pro obsah 4" descr="zajcik.jpg"/>
          <p:cNvPicPr>
            <a:picLocks noGrp="1" noChangeAspect="1"/>
          </p:cNvPicPr>
          <p:nvPr>
            <p:ph sz="half" idx="2"/>
          </p:nvPr>
        </p:nvPicPr>
        <p:blipFill>
          <a:blip r:embed="rId2" cstate="print"/>
          <a:stretch>
            <a:fillRect/>
          </a:stretch>
        </p:blipFill>
        <p:spPr>
          <a:xfrm>
            <a:off x="5158845" y="1600200"/>
            <a:ext cx="3017309"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Невский проспект</a:t>
            </a:r>
            <a:endParaRPr lang="cs-CZ" dirty="0"/>
          </a:p>
        </p:txBody>
      </p:sp>
      <p:sp>
        <p:nvSpPr>
          <p:cNvPr id="3" name="Zástupný symbol pro obsah 2"/>
          <p:cNvSpPr>
            <a:spLocks noGrp="1"/>
          </p:cNvSpPr>
          <p:nvPr>
            <p:ph idx="1"/>
          </p:nvPr>
        </p:nvSpPr>
        <p:spPr/>
        <p:txBody>
          <a:bodyPr>
            <a:normAutofit fontScale="62500" lnSpcReduction="20000"/>
          </a:bodyPr>
          <a:lstStyle/>
          <a:p>
            <a:r>
              <a:rPr lang="ru-RU" b="1" dirty="0" smtClean="0"/>
              <a:t>Невский проспект </a:t>
            </a:r>
            <a:r>
              <a:rPr lang="ru-RU" dirty="0" smtClean="0"/>
              <a:t>- главная улица Петербурга. Протяженность проспекта равна 4,5 км от Адмиралтейства до Александро-Невской лавры. </a:t>
            </a:r>
            <a:r>
              <a:rPr lang="ru-RU" dirty="0" smtClean="0"/>
              <a:t> </a:t>
            </a:r>
            <a:r>
              <a:rPr lang="ru-RU" dirty="0" smtClean="0"/>
              <a:t>Невский проспект приобрел свое современное название в 1781 году. Имя проспекта пошло из названия Александро-Невской Лавры, которая носит имя национального героя, святого князя Александра Невского. </a:t>
            </a:r>
            <a:r>
              <a:rPr lang="ru-RU" dirty="0" smtClean="0"/>
              <a:t>В 1712 </a:t>
            </a:r>
            <a:r>
              <a:rPr lang="ru-RU" dirty="0" smtClean="0"/>
              <a:t>году </a:t>
            </a:r>
            <a:r>
              <a:rPr lang="ru-RU" dirty="0" smtClean="0"/>
              <a:t>монахи лавры  </a:t>
            </a:r>
            <a:r>
              <a:rPr lang="ru-RU" dirty="0" smtClean="0"/>
              <a:t>начали прокладывать дорогу от монастыря к Новгородскому тракту, к 1718 году она была построена. </a:t>
            </a:r>
            <a:r>
              <a:rPr lang="ru-RU" dirty="0" smtClean="0"/>
              <a:t>В </a:t>
            </a:r>
            <a:r>
              <a:rPr lang="ru-RU" dirty="0" smtClean="0"/>
              <a:t>1721 году территория проходящая рядом с Адмиралтейским лугом была с обеих сторон засажена рядами берёз, образовавшими аллею. </a:t>
            </a:r>
            <a:r>
              <a:rPr lang="ru-RU" dirty="0" smtClean="0"/>
              <a:t>В </a:t>
            </a:r>
            <a:r>
              <a:rPr lang="ru-RU" dirty="0" smtClean="0"/>
              <a:t>то же время дорогу замостили камнем. За чистотой Невского следили пленные шведы. В 1723 Невский проспект первым в России получил уличное освещение. Вдоль дороги были установлены масляные фонари, немногим позже установили скамейки для отдыха горожан. В течение многих лет на Невском проспекте было построено множество зданий: Строгановский дворец, дом Чичерина, Аничков дворец, дворец Белосельских-Белозерских, Гостиный двор, Казанский собор, "Дом книги", здание Публичной библиотеки, здание Городской думы.</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nevskij pr..jpg"/>
          <p:cNvPicPr>
            <a:picLocks noChangeAspect="1"/>
          </p:cNvPicPr>
          <p:nvPr/>
        </p:nvPicPr>
        <p:blipFill>
          <a:blip r:embed="rId2" cstate="print"/>
          <a:stretch>
            <a:fillRect/>
          </a:stretch>
        </p:blipFill>
        <p:spPr>
          <a:xfrm>
            <a:off x="1085850" y="857250"/>
            <a:ext cx="69723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Памятники русского классицизма</a:t>
            </a:r>
            <a:endParaRPr lang="cs-CZ" dirty="0"/>
          </a:p>
        </p:txBody>
      </p:sp>
      <p:sp>
        <p:nvSpPr>
          <p:cNvPr id="3" name="Zástupný symbol pro obsah 2"/>
          <p:cNvSpPr>
            <a:spLocks noGrp="1"/>
          </p:cNvSpPr>
          <p:nvPr>
            <p:ph idx="1"/>
          </p:nvPr>
        </p:nvSpPr>
        <p:spPr/>
        <p:txBody>
          <a:bodyPr>
            <a:normAutofit/>
          </a:bodyPr>
          <a:lstStyle/>
          <a:p>
            <a:r>
              <a:rPr lang="ru-RU" sz="1600" b="1" dirty="0" smtClean="0">
                <a:latin typeface="Arial" pitchFamily="34" charset="0"/>
                <a:cs typeface="Arial" pitchFamily="34" charset="0"/>
              </a:rPr>
              <a:t>Русский классицизм</a:t>
            </a:r>
            <a:r>
              <a:rPr lang="ru-RU" sz="1600" dirty="0" smtClean="0">
                <a:latin typeface="Arial" pitchFamily="34" charset="0"/>
                <a:cs typeface="Arial" pitchFamily="34" charset="0"/>
              </a:rPr>
              <a:t>-эклектический архитектурный стиль последней трети 18 в.(здание </a:t>
            </a:r>
            <a:r>
              <a:rPr lang="ru-RU" sz="1600" b="1" dirty="0" smtClean="0">
                <a:latin typeface="Arial" pitchFamily="34" charset="0"/>
                <a:cs typeface="Arial" pitchFamily="34" charset="0"/>
              </a:rPr>
              <a:t>Главного Штаба, Александринский театр</a:t>
            </a:r>
            <a:r>
              <a:rPr lang="ru-RU" sz="1600" dirty="0" smtClean="0">
                <a:latin typeface="Arial" pitchFamily="34" charset="0"/>
                <a:cs typeface="Arial" pitchFamily="34" charset="0"/>
              </a:rPr>
              <a:t>)</a:t>
            </a:r>
          </a:p>
          <a:p>
            <a:endParaRPr lang="cs-CZ" sz="1600" dirty="0">
              <a:latin typeface="Arial" pitchFamily="34" charset="0"/>
              <a:cs typeface="Arial" pitchFamily="34" charset="0"/>
            </a:endParaRPr>
          </a:p>
        </p:txBody>
      </p:sp>
      <p:pic>
        <p:nvPicPr>
          <p:cNvPr id="4" name="Obrázek 3" descr="gl.stab.jpg"/>
          <p:cNvPicPr>
            <a:picLocks noChangeAspect="1"/>
          </p:cNvPicPr>
          <p:nvPr/>
        </p:nvPicPr>
        <p:blipFill>
          <a:blip r:embed="rId2" cstate="print"/>
          <a:stretch>
            <a:fillRect/>
          </a:stretch>
        </p:blipFill>
        <p:spPr>
          <a:xfrm>
            <a:off x="1187624" y="2276872"/>
            <a:ext cx="6552728" cy="42484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ru-RU" dirty="0" smtClean="0"/>
              <a:t>Александринский театр</a:t>
            </a:r>
            <a:endParaRPr lang="cs-CZ" dirty="0"/>
          </a:p>
        </p:txBody>
      </p:sp>
      <p:sp>
        <p:nvSpPr>
          <p:cNvPr id="3" name="Zástupný symbol pro obsah 2"/>
          <p:cNvSpPr>
            <a:spLocks noGrp="1"/>
          </p:cNvSpPr>
          <p:nvPr>
            <p:ph idx="1"/>
          </p:nvPr>
        </p:nvSpPr>
        <p:spPr>
          <a:xfrm>
            <a:off x="457200" y="1484784"/>
            <a:ext cx="8229600" cy="4968552"/>
          </a:xfrm>
        </p:spPr>
        <p:txBody>
          <a:bodyPr>
            <a:normAutofit/>
          </a:bodyPr>
          <a:lstStyle/>
          <a:p>
            <a:pPr algn="just">
              <a:buNone/>
            </a:pPr>
            <a:r>
              <a:rPr lang="ru-RU" sz="1200" dirty="0" smtClean="0">
                <a:latin typeface="Arial" pitchFamily="34" charset="0"/>
                <a:cs typeface="Arial" pitchFamily="34" charset="0"/>
              </a:rPr>
              <a:t>        Российский </a:t>
            </a:r>
            <a:r>
              <a:rPr lang="ru-RU" sz="1200" dirty="0" smtClean="0">
                <a:latin typeface="Arial" pitchFamily="34" charset="0"/>
                <a:cs typeface="Arial" pitchFamily="34" charset="0"/>
              </a:rPr>
              <a:t>государственный академический театр драмы им. А.С. Пушкина – легендарный Александринский театр – является старейшим национальным театром России. Он был учрежден </a:t>
            </a:r>
            <a:r>
              <a:rPr lang="ru-RU" sz="1200" dirty="0" smtClean="0">
                <a:latin typeface="Arial" pitchFamily="34" charset="0"/>
                <a:cs typeface="Arial" pitchFamily="34" charset="0"/>
              </a:rPr>
              <a:t>30 </a:t>
            </a:r>
            <a:r>
              <a:rPr lang="ru-RU" sz="1200" dirty="0" smtClean="0">
                <a:latin typeface="Arial" pitchFamily="34" charset="0"/>
                <a:cs typeface="Arial" pitchFamily="34" charset="0"/>
              </a:rPr>
              <a:t>августа 1756 </a:t>
            </a:r>
            <a:r>
              <a:rPr lang="ru-RU" sz="1200" dirty="0" smtClean="0">
                <a:latin typeface="Arial" pitchFamily="34" charset="0"/>
                <a:cs typeface="Arial" pitchFamily="34" charset="0"/>
              </a:rPr>
              <a:t>года указом дочери Петра  императрицы Елизаветы</a:t>
            </a:r>
            <a:endParaRPr lang="ru-RU" sz="1200" dirty="0" smtClean="0">
              <a:latin typeface="Arial" pitchFamily="34" charset="0"/>
              <a:cs typeface="Arial" pitchFamily="34" charset="0"/>
            </a:endParaRPr>
          </a:p>
          <a:p>
            <a:pPr algn="just"/>
            <a:endParaRPr lang="cs-CZ" sz="1200" dirty="0">
              <a:latin typeface="Arial" pitchFamily="34" charset="0"/>
              <a:cs typeface="Arial" pitchFamily="34" charset="0"/>
            </a:endParaRPr>
          </a:p>
        </p:txBody>
      </p:sp>
      <p:pic>
        <p:nvPicPr>
          <p:cNvPr id="4" name="Obrázek 3" descr="aleks.teatr.jpg"/>
          <p:cNvPicPr>
            <a:picLocks noChangeAspect="1"/>
          </p:cNvPicPr>
          <p:nvPr/>
        </p:nvPicPr>
        <p:blipFill>
          <a:blip r:embed="rId2" cstate="print"/>
          <a:stretch>
            <a:fillRect/>
          </a:stretch>
        </p:blipFill>
        <p:spPr>
          <a:xfrm>
            <a:off x="1524000" y="2492896"/>
            <a:ext cx="6096000" cy="38164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ru-RU" sz="2000" dirty="0" smtClean="0">
                <a:latin typeface="Arial" pitchFamily="34" charset="0"/>
                <a:cs typeface="Arial" pitchFamily="34" charset="0"/>
              </a:rPr>
              <a:t>В создании облика северной столицы принимали участие также архитекторы </a:t>
            </a:r>
            <a:r>
              <a:rPr lang="ru-RU" sz="2000" b="1" dirty="0" smtClean="0">
                <a:latin typeface="Arial" pitchFamily="34" charset="0"/>
                <a:cs typeface="Arial" pitchFamily="34" charset="0"/>
              </a:rPr>
              <a:t>А.Н.Воронихин </a:t>
            </a:r>
            <a:r>
              <a:rPr lang="ru-RU" sz="2000" dirty="0" smtClean="0">
                <a:latin typeface="Arial" pitchFamily="34" charset="0"/>
                <a:cs typeface="Arial" pitchFamily="34" charset="0"/>
              </a:rPr>
              <a:t>(Казанский собор) и </a:t>
            </a:r>
            <a:r>
              <a:rPr lang="ru-RU" sz="2000" b="1" dirty="0" smtClean="0">
                <a:latin typeface="Arial" pitchFamily="34" charset="0"/>
                <a:cs typeface="Arial" pitchFamily="34" charset="0"/>
              </a:rPr>
              <a:t>В.П.Стасов </a:t>
            </a:r>
            <a:r>
              <a:rPr lang="ru-RU" sz="2000" dirty="0" smtClean="0">
                <a:latin typeface="Arial" pitchFamily="34" charset="0"/>
                <a:cs typeface="Arial" pitchFamily="34" charset="0"/>
              </a:rPr>
              <a:t>(Павловские казармы, Триумфальная арка)</a:t>
            </a:r>
            <a:endParaRPr lang="cs-CZ" sz="2000" dirty="0">
              <a:latin typeface="Arial" pitchFamily="34" charset="0"/>
              <a:cs typeface="Arial" pitchFamily="34" charset="0"/>
            </a:endParaRPr>
          </a:p>
        </p:txBody>
      </p:sp>
      <p:pic>
        <p:nvPicPr>
          <p:cNvPr id="5" name="Zástupný symbol pro obsah 4" descr="kazanski.s..jpg"/>
          <p:cNvPicPr>
            <a:picLocks noGrp="1" noChangeAspect="1"/>
          </p:cNvPicPr>
          <p:nvPr>
            <p:ph sz="half" idx="1"/>
          </p:nvPr>
        </p:nvPicPr>
        <p:blipFill>
          <a:blip r:embed="rId2" cstate="print"/>
          <a:stretch>
            <a:fillRect/>
          </a:stretch>
        </p:blipFill>
        <p:spPr>
          <a:xfrm>
            <a:off x="457200" y="1916832"/>
            <a:ext cx="4114800" cy="3353549"/>
          </a:xfrm>
        </p:spPr>
      </p:pic>
      <p:sp>
        <p:nvSpPr>
          <p:cNvPr id="4" name="Zástupný symbol pro obsah 3"/>
          <p:cNvSpPr>
            <a:spLocks noGrp="1"/>
          </p:cNvSpPr>
          <p:nvPr>
            <p:ph sz="half" idx="2"/>
          </p:nvPr>
        </p:nvSpPr>
        <p:spPr>
          <a:xfrm>
            <a:off x="4648200" y="1916833"/>
            <a:ext cx="4038600" cy="4104456"/>
          </a:xfrm>
        </p:spPr>
        <p:txBody>
          <a:bodyPr>
            <a:noAutofit/>
          </a:bodyPr>
          <a:lstStyle/>
          <a:p>
            <a:pPr algn="just"/>
            <a:r>
              <a:rPr lang="ru-RU" sz="2000" b="1" dirty="0" smtClean="0">
                <a:latin typeface="Arial" pitchFamily="34" charset="0"/>
                <a:cs typeface="Arial" pitchFamily="34" charset="0"/>
              </a:rPr>
              <a:t>Казанский собор </a:t>
            </a:r>
            <a:r>
              <a:rPr lang="ru-RU" sz="2000" dirty="0" smtClean="0">
                <a:latin typeface="Arial" pitchFamily="34" charset="0"/>
                <a:cs typeface="Arial" pitchFamily="34" charset="0"/>
              </a:rPr>
              <a:t>в Санкт-Петербурге – провославный кафедральный храм, расположенный в самом центре города. Фасады храма выходят на Невский проспект и канал Грибоедова. Это одно из  самых больших сооружений в Северной столице. </a:t>
            </a:r>
            <a:r>
              <a:rPr lang="ru-RU" sz="2000" dirty="0" smtClean="0">
                <a:latin typeface="Arial" pitchFamily="34" charset="0"/>
                <a:cs typeface="Arial" pitchFamily="34" charset="0"/>
              </a:rPr>
              <a:t>Его </a:t>
            </a:r>
            <a:r>
              <a:rPr lang="ru-RU" sz="2000" dirty="0" smtClean="0">
                <a:latin typeface="Arial" pitchFamily="34" charset="0"/>
                <a:cs typeface="Arial" pitchFamily="34" charset="0"/>
              </a:rPr>
              <a:t>высота достигает 71,5 метра.</a:t>
            </a:r>
            <a:endParaRPr lang="cs-CZ" sz="20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Адмиралтейство</a:t>
            </a:r>
            <a:endParaRPr lang="cs-CZ" dirty="0"/>
          </a:p>
        </p:txBody>
      </p:sp>
      <p:pic>
        <p:nvPicPr>
          <p:cNvPr id="5" name="Zástupný symbol pro obsah 4" descr="admiraltejstvo.jpg"/>
          <p:cNvPicPr>
            <a:picLocks noGrp="1" noChangeAspect="1"/>
          </p:cNvPicPr>
          <p:nvPr>
            <p:ph sz="half" idx="1"/>
          </p:nvPr>
        </p:nvPicPr>
        <p:blipFill>
          <a:blip r:embed="rId2" cstate="print"/>
          <a:stretch>
            <a:fillRect/>
          </a:stretch>
        </p:blipFill>
        <p:spPr>
          <a:xfrm>
            <a:off x="457200" y="2345571"/>
            <a:ext cx="4038600" cy="3035221"/>
          </a:xfrm>
        </p:spPr>
      </p:pic>
      <p:sp>
        <p:nvSpPr>
          <p:cNvPr id="4" name="Zástupný symbol pro obsah 3"/>
          <p:cNvSpPr>
            <a:spLocks noGrp="1"/>
          </p:cNvSpPr>
          <p:nvPr>
            <p:ph sz="half" idx="2"/>
          </p:nvPr>
        </p:nvSpPr>
        <p:spPr/>
        <p:txBody>
          <a:bodyPr>
            <a:normAutofit lnSpcReduction="10000"/>
          </a:bodyPr>
          <a:lstStyle/>
          <a:p>
            <a:r>
              <a:rPr lang="ru-RU" dirty="0" smtClean="0"/>
              <a:t>Адмиралтейство было заложено 5 ноября 1704 года по плану самого Петра I. На стройке трудились около пяти тысяч человек. Работали они с 5 утра до 9 вечера.  Было решено придать Адмиралтейству функции крепости.</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ru-RU" sz="2200" dirty="0" smtClean="0">
                <a:latin typeface="Arial" pitchFamily="34" charset="0"/>
                <a:cs typeface="Arial" pitchFamily="34" charset="0"/>
              </a:rPr>
              <a:t>Шпили Петропавловского собора, Адмиралтейства, сияющий золотом купол Исаакиевского собора выступают в роли высотных доминант города.</a:t>
            </a:r>
            <a:endParaRPr lang="cs-CZ" sz="2200" dirty="0">
              <a:latin typeface="Arial" pitchFamily="34" charset="0"/>
              <a:cs typeface="Arial" pitchFamily="34" charset="0"/>
            </a:endParaRPr>
          </a:p>
        </p:txBody>
      </p:sp>
      <p:pic>
        <p:nvPicPr>
          <p:cNvPr id="5" name="Zástupný symbol pro obsah 4" descr="isaakievskij.sobor.jpg"/>
          <p:cNvPicPr>
            <a:picLocks noGrp="1" noChangeAspect="1"/>
          </p:cNvPicPr>
          <p:nvPr>
            <p:ph sz="half" idx="1"/>
          </p:nvPr>
        </p:nvPicPr>
        <p:blipFill>
          <a:blip r:embed="rId2" cstate="print"/>
          <a:stretch>
            <a:fillRect/>
          </a:stretch>
        </p:blipFill>
        <p:spPr>
          <a:xfrm>
            <a:off x="457200" y="1988840"/>
            <a:ext cx="4038600" cy="4032448"/>
          </a:xfrm>
        </p:spPr>
      </p:pic>
      <p:sp>
        <p:nvSpPr>
          <p:cNvPr id="4" name="Zástupný symbol pro obsah 3"/>
          <p:cNvSpPr>
            <a:spLocks noGrp="1"/>
          </p:cNvSpPr>
          <p:nvPr>
            <p:ph sz="half" idx="2"/>
          </p:nvPr>
        </p:nvSpPr>
        <p:spPr/>
        <p:txBody>
          <a:bodyPr>
            <a:normAutofit fontScale="92500" lnSpcReduction="10000"/>
          </a:bodyPr>
          <a:lstStyle/>
          <a:p>
            <a:r>
              <a:rPr lang="ru-RU" b="1" dirty="0" smtClean="0"/>
              <a:t>Исаакиевский собор </a:t>
            </a:r>
            <a:r>
              <a:rPr lang="ru-RU" dirty="0" smtClean="0"/>
              <a:t>был построен по проекту А.А. </a:t>
            </a:r>
            <a:r>
              <a:rPr lang="ru-RU" b="1" dirty="0" smtClean="0"/>
              <a:t>Монферрана </a:t>
            </a:r>
            <a:r>
              <a:rPr lang="ru-RU" dirty="0" smtClean="0"/>
              <a:t>в 1818-1858 годах. </a:t>
            </a:r>
          </a:p>
          <a:p>
            <a:r>
              <a:rPr lang="ru-RU" dirty="0" smtClean="0"/>
              <a:t>Из других зодчих первой половины 19 века следует отметить А.П.Брюллова (здание Штаба Гвардейского корпуса на Дворцовой площади, 1837-1840)</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Мосты Петербурга</a:t>
            </a:r>
            <a:endParaRPr lang="cs-CZ" dirty="0"/>
          </a:p>
        </p:txBody>
      </p:sp>
      <p:sp>
        <p:nvSpPr>
          <p:cNvPr id="3" name="Zástupný symbol pro obsah 2"/>
          <p:cNvSpPr>
            <a:spLocks noGrp="1"/>
          </p:cNvSpPr>
          <p:nvPr>
            <p:ph sz="half" idx="1"/>
          </p:nvPr>
        </p:nvSpPr>
        <p:spPr/>
        <p:txBody>
          <a:bodyPr>
            <a:normAutofit fontScale="62500" lnSpcReduction="20000"/>
          </a:bodyPr>
          <a:lstStyle/>
          <a:p>
            <a:r>
              <a:rPr lang="ru-RU" dirty="0" smtClean="0"/>
              <a:t>Через город протекает три крупных реки: Нева, Фонтанка и Мойка, на каждой есть множество мостов. </a:t>
            </a:r>
            <a:r>
              <a:rPr lang="ru-RU" dirty="0" smtClean="0"/>
              <a:t>Мосты </a:t>
            </a:r>
            <a:r>
              <a:rPr lang="ru-RU" dirty="0" smtClean="0"/>
              <a:t>являются неотъемлемой частью экскурсий по Петербургу, все они имеют свои истории и легенды. </a:t>
            </a:r>
            <a:br>
              <a:rPr lang="ru-RU" dirty="0" smtClean="0"/>
            </a:br>
            <a:r>
              <a:rPr lang="ru-RU" dirty="0" smtClean="0"/>
              <a:t/>
            </a:r>
            <a:br>
              <a:rPr lang="ru-RU" dirty="0" smtClean="0"/>
            </a:br>
            <a:r>
              <a:rPr lang="ru-RU" dirty="0" smtClean="0"/>
              <a:t>Самые знаменитые мосты – разводные, которые давно стали символом северной столицы. Также внимания заслуживают мосты через Зимнюю канавку , мост </a:t>
            </a:r>
            <a:r>
              <a:rPr lang="ru-RU" dirty="0" smtClean="0"/>
              <a:t>Александра Невского,протяжённостью  </a:t>
            </a:r>
            <a:r>
              <a:rPr lang="ru-RU" dirty="0" smtClean="0"/>
              <a:t>866 метров, три цветных моста: Красный, Жёлтый (Певческий) и Синий, Второй Инженерный </a:t>
            </a:r>
            <a:r>
              <a:rPr lang="ru-RU" dirty="0" smtClean="0"/>
              <a:t>мост.</a:t>
            </a:r>
            <a:r>
              <a:rPr lang="ru-RU" dirty="0" smtClean="0"/>
              <a:t/>
            </a:r>
            <a:br>
              <a:rPr lang="ru-RU" dirty="0" smtClean="0"/>
            </a:br>
            <a:r>
              <a:rPr lang="ru-RU" dirty="0" smtClean="0"/>
              <a:t/>
            </a:r>
            <a:br>
              <a:rPr lang="ru-RU" dirty="0" smtClean="0"/>
            </a:br>
            <a:endParaRPr lang="cs-CZ" dirty="0"/>
          </a:p>
        </p:txBody>
      </p:sp>
      <p:pic>
        <p:nvPicPr>
          <p:cNvPr id="5" name="Zástupný symbol pro obsah 4" descr="birzhevoj most.jpg"/>
          <p:cNvPicPr>
            <a:picLocks noGrp="1" noChangeAspect="1"/>
          </p:cNvPicPr>
          <p:nvPr>
            <p:ph sz="half" idx="2"/>
          </p:nvPr>
        </p:nvPicPr>
        <p:blipFill>
          <a:blip r:embed="rId2" cstate="print"/>
          <a:stretch>
            <a:fillRect/>
          </a:stretch>
        </p:blipFill>
        <p:spPr>
          <a:xfrm>
            <a:off x="4499992" y="2132856"/>
            <a:ext cx="4186808" cy="331236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Петергоф</a:t>
            </a:r>
            <a:endParaRPr lang="cs-CZ" dirty="0"/>
          </a:p>
        </p:txBody>
      </p:sp>
      <p:sp>
        <p:nvSpPr>
          <p:cNvPr id="3" name="Zástupný symbol pro obsah 2"/>
          <p:cNvSpPr>
            <a:spLocks noGrp="1"/>
          </p:cNvSpPr>
          <p:nvPr>
            <p:ph idx="1"/>
          </p:nvPr>
        </p:nvSpPr>
        <p:spPr/>
        <p:txBody>
          <a:bodyPr>
            <a:normAutofit fontScale="70000" lnSpcReduction="20000"/>
          </a:bodyPr>
          <a:lstStyle/>
          <a:p>
            <a:r>
              <a:rPr lang="ru-RU" dirty="0" smtClean="0"/>
              <a:t>Петергоф – «столица фонтанов». Он не имеет равных в России, а в Европе с ним может сравниться только Версаль. История Петергофа, как царской резиденции, связана в первую очередь с российскими императорами, проводившимися здесь время, устраивавшими приемы, балы, маскарады, фейерверки. Петергоф располагается на двух террасах, с которых открывается прекрасный вид на панораму Финского залива. Центром всего ансамбля является Большой дворец, стоящий на верхней террасе. Интерьеры дворца богато украшены предметами декоративно</a:t>
            </a:r>
            <a:r>
              <a:rPr lang="cs-CZ" dirty="0" smtClean="0"/>
              <a:t>-</a:t>
            </a:r>
            <a:r>
              <a:rPr lang="ru-RU" dirty="0" smtClean="0"/>
              <a:t>прикладного искусства. Главным украшением Петергофа являются сотни самых разных по виду и оформлению фонтанов, создающих его неповторимый облик. Вокруг Большого дворца расположены Верхний и Нижний парки. Их украшают многочисленные павильоны, предназначавшиеся для увеселений и отдыха. </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ru-RU" dirty="0" smtClean="0"/>
              <a:t>Памятники культуры </a:t>
            </a:r>
            <a:r>
              <a:rPr lang="ru-RU" smtClean="0"/>
              <a:t>и архитектуры Санкт-Петербурга</a:t>
            </a:r>
            <a:endParaRPr lang="cs-CZ" dirty="0"/>
          </a:p>
        </p:txBody>
      </p:sp>
      <p:sp>
        <p:nvSpPr>
          <p:cNvPr id="3" name="Zástupný symbol pro obsah 2"/>
          <p:cNvSpPr>
            <a:spLocks noGrp="1"/>
          </p:cNvSpPr>
          <p:nvPr>
            <p:ph idx="1"/>
          </p:nvPr>
        </p:nvSpPr>
        <p:spPr/>
        <p:txBody>
          <a:bodyPr>
            <a:normAutofit fontScale="55000" lnSpcReduction="20000"/>
          </a:bodyPr>
          <a:lstStyle/>
          <a:p>
            <a:r>
              <a:rPr lang="ru-RU" b="1" dirty="0" smtClean="0"/>
              <a:t>Александровская колонна </a:t>
            </a:r>
            <a:r>
              <a:rPr lang="ru-RU" dirty="0" smtClean="0"/>
              <a:t>- памятник, установленный в центре Дворцовой площади в честь победы России над Наполеоном в Отечественной войне 1812 года. Созданная по проекту архитектора </a:t>
            </a:r>
            <a:r>
              <a:rPr lang="ru-RU" b="1" dirty="0" smtClean="0"/>
              <a:t>О. Монферрана </a:t>
            </a:r>
            <a:r>
              <a:rPr lang="ru-RU" dirty="0" smtClean="0"/>
              <a:t>в 1834 году, колонна достигает 47,5 метров в высоту. Это самая высокая в мире колонна, изготовленная из цельного камня. Она была названа в честь российского императора Александра </a:t>
            </a:r>
            <a:r>
              <a:rPr lang="ru-RU" dirty="0" smtClean="0"/>
              <a:t>I</a:t>
            </a:r>
            <a:r>
              <a:rPr lang="cs-CZ" dirty="0" smtClean="0"/>
              <a:t>.</a:t>
            </a:r>
            <a:r>
              <a:rPr lang="ru-RU" dirty="0" smtClean="0"/>
              <a:t> </a:t>
            </a:r>
            <a:r>
              <a:rPr lang="ru-RU" dirty="0" smtClean="0"/>
              <a:t>На вершине памятника - фигура ангела, лицу которого скульптор Б. Орловский придал черты Александра I. Попирающий змею ангел на вершине колонны символизирует мир и покой, которые принесла в Европу Россия, одержав победу над Наполеоном. </a:t>
            </a:r>
            <a:br>
              <a:rPr lang="ru-RU" dirty="0" smtClean="0"/>
            </a:br>
            <a:endParaRPr lang="ru-RU" dirty="0" smtClean="0"/>
          </a:p>
          <a:p>
            <a:r>
              <a:rPr lang="ru-RU" b="1" dirty="0" smtClean="0"/>
              <a:t>Александровская колонна </a:t>
            </a:r>
            <a:r>
              <a:rPr lang="ru-RU" dirty="0" smtClean="0"/>
              <a:t>выполнена из красного гранита. Для того чтобы доставить колонну в Петербург, понадобилось специальное судно, которое буксировали два парохода. Под основание постамента Александровской колонны забиты 1250 свай по 6 метров в длину </a:t>
            </a:r>
            <a:r>
              <a:rPr lang="ru-RU" dirty="0" smtClean="0"/>
              <a:t>каждая. </a:t>
            </a:r>
            <a:r>
              <a:rPr lang="ru-RU" dirty="0" smtClean="0"/>
              <a:t>Любопытно, что на установку ушел всего 1 час 45 минут, а участвовало в ней 2400 солдат, поднимавших колонну на постамент. Сама колонна весит 600 тонн. Она не врыта в землю и не укреплена на фундаменте, а держится исключительно благодаря точному расчету и собственному весу. </a:t>
            </a:r>
            <a:br>
              <a:rPr lang="ru-RU" dirty="0" smtClean="0"/>
            </a:br>
            <a:endParaRPr lang="ru-RU" dirty="0" smtClean="0"/>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etergof.jpg"/>
          <p:cNvPicPr>
            <a:picLocks noChangeAspect="1"/>
          </p:cNvPicPr>
          <p:nvPr/>
        </p:nvPicPr>
        <p:blipFill>
          <a:blip r:embed="rId2" cstate="print"/>
          <a:stretch>
            <a:fillRect/>
          </a:stretch>
        </p:blipFill>
        <p:spPr>
          <a:xfrm>
            <a:off x="899592" y="503522"/>
            <a:ext cx="7416824" cy="55311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Царское село</a:t>
            </a:r>
            <a:endParaRPr lang="cs-CZ" dirty="0"/>
          </a:p>
        </p:txBody>
      </p:sp>
      <p:sp>
        <p:nvSpPr>
          <p:cNvPr id="3" name="Zástupný symbol pro obsah 2"/>
          <p:cNvSpPr>
            <a:spLocks noGrp="1"/>
          </p:cNvSpPr>
          <p:nvPr>
            <p:ph idx="1"/>
          </p:nvPr>
        </p:nvSpPr>
        <p:spPr/>
        <p:txBody>
          <a:bodyPr>
            <a:normAutofit fontScale="85000" lnSpcReduction="20000"/>
          </a:bodyPr>
          <a:lstStyle/>
          <a:p>
            <a:r>
              <a:rPr lang="ru-RU" dirty="0" smtClean="0"/>
              <a:t>К югу от Санкт-Петербурга расположен небольшой город Пушкин, названный так в честь знаменитого русского поэта, жизнь которого была тесно связано с этими местами. До 1918 года город назывался Царским Селом, и именно с этим названием связаны самые яркие страницы истории города.</a:t>
            </a:r>
            <a:br>
              <a:rPr lang="ru-RU" dirty="0" smtClean="0"/>
            </a:br>
            <a:r>
              <a:rPr lang="ru-RU" dirty="0" smtClean="0"/>
              <a:t>Строительство в Царском Селе, заброшенное в годы правления Павла </a:t>
            </a:r>
            <a:r>
              <a:rPr lang="ru-RU" dirty="0"/>
              <a:t>I</a:t>
            </a:r>
            <a:r>
              <a:rPr lang="ru-RU" dirty="0" smtClean="0"/>
              <a:t>, продолжилось при Александре </a:t>
            </a:r>
            <a:r>
              <a:rPr lang="ru-RU" dirty="0"/>
              <a:t>I</a:t>
            </a:r>
            <a:r>
              <a:rPr lang="ru-RU" dirty="0" smtClean="0"/>
              <a:t> и Николае </a:t>
            </a:r>
            <a:r>
              <a:rPr lang="ru-RU" dirty="0"/>
              <a:t>I</a:t>
            </a:r>
            <a:r>
              <a:rPr lang="ru-RU" dirty="0" smtClean="0"/>
              <a:t>. </a:t>
            </a:r>
            <a:r>
              <a:rPr lang="ru-RU" smtClean="0"/>
              <a:t>Именно по решению Александра в 1810 году был открыт Лицей, который навеки стал символом Царского Села и воплощением памяти о юных годах Александра Пушкина. </a:t>
            </a:r>
            <a:br>
              <a:rPr lang="ru-RU" smtClean="0"/>
            </a:br>
            <a:endParaRPr 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ru-RU" sz="2200" dirty="0" smtClean="0">
                <a:latin typeface="Arial" pitchFamily="34" charset="0"/>
                <a:cs typeface="Arial" pitchFamily="34" charset="0"/>
              </a:rPr>
              <a:t>На протяжении 18 и 19 и начала 20 веков Царское Село считалось летней Парадной императорской резиденцией. С 1811 по 1843 годы здесь находился Царскосельский императорский лицей, в котором воспитывался А.С. Пушкин.</a:t>
            </a:r>
            <a:endParaRPr lang="cs-CZ" sz="2200" dirty="0">
              <a:latin typeface="Arial" pitchFamily="34" charset="0"/>
              <a:cs typeface="Arial" pitchFamily="34" charset="0"/>
            </a:endParaRPr>
          </a:p>
        </p:txBody>
      </p:sp>
      <p:sp>
        <p:nvSpPr>
          <p:cNvPr id="3" name="Zástupný symbol pro obsah 2"/>
          <p:cNvSpPr>
            <a:spLocks noGrp="1"/>
          </p:cNvSpPr>
          <p:nvPr>
            <p:ph sz="half" idx="1"/>
          </p:nvPr>
        </p:nvSpPr>
        <p:spPr/>
        <p:txBody>
          <a:bodyPr>
            <a:normAutofit fontScale="62500" lnSpcReduction="20000"/>
          </a:bodyPr>
          <a:lstStyle/>
          <a:p>
            <a:r>
              <a:rPr lang="ru-RU" dirty="0" smtClean="0"/>
              <a:t>Музей-заповедник "Царское Село" - выдающийся образец мировой архитектуры и садово-паркового искусства. Выдающиеся зодчие, скульпторы и художники 18-20 века воплощали в реальность замыслы и пожелания царского двора.</a:t>
            </a:r>
            <a:br>
              <a:rPr lang="ru-RU" dirty="0" smtClean="0"/>
            </a:br>
            <a:r>
              <a:rPr lang="ru-RU" dirty="0" smtClean="0"/>
              <a:t>Центром музея-заповедника является </a:t>
            </a:r>
            <a:r>
              <a:rPr lang="ru-RU" i="1" dirty="0" smtClean="0"/>
              <a:t>Екатерининский дворец</a:t>
            </a:r>
            <a:r>
              <a:rPr lang="ru-RU" dirty="0" smtClean="0"/>
              <a:t>, выполненный </a:t>
            </a:r>
            <a:r>
              <a:rPr lang="ru-RU" b="1" dirty="0" smtClean="0"/>
              <a:t>Ф.Б. Растрелли </a:t>
            </a:r>
            <a:r>
              <a:rPr lang="ru-RU" dirty="0" smtClean="0"/>
              <a:t>в стиле русского барокко. Восхищают роскошью Большой зал дворца и ряд парадных залов, среди которых всемирно известная "</a:t>
            </a:r>
            <a:r>
              <a:rPr lang="ru-RU" i="1" dirty="0" smtClean="0"/>
              <a:t>Янтарная комната".</a:t>
            </a:r>
            <a:r>
              <a:rPr lang="ru-RU" dirty="0" smtClean="0"/>
              <a:t/>
            </a:r>
            <a:br>
              <a:rPr lang="ru-RU" dirty="0" smtClean="0"/>
            </a:br>
            <a:endParaRPr lang="cs-CZ" dirty="0"/>
          </a:p>
        </p:txBody>
      </p:sp>
      <p:sp>
        <p:nvSpPr>
          <p:cNvPr id="4" name="Zástupný symbol pro obsah 3"/>
          <p:cNvSpPr>
            <a:spLocks noGrp="1"/>
          </p:cNvSpPr>
          <p:nvPr>
            <p:ph sz="half" idx="2"/>
          </p:nvPr>
        </p:nvSpPr>
        <p:spPr/>
        <p:txBody>
          <a:bodyPr>
            <a:normAutofit fontScale="62500" lnSpcReduction="20000"/>
          </a:bodyPr>
          <a:lstStyle/>
          <a:p>
            <a:r>
              <a:rPr lang="ru-RU" dirty="0" smtClean="0"/>
              <a:t>Другим образцом мировой архитектуры является </a:t>
            </a:r>
            <a:r>
              <a:rPr lang="ru-RU" i="1" dirty="0" smtClean="0"/>
              <a:t>Александровский дворец</a:t>
            </a:r>
            <a:r>
              <a:rPr lang="ru-RU" dirty="0" smtClean="0"/>
              <a:t>, выполненный в стиле классицизма. Комнаты императора Николая II и его супруги Александры Федоровны оформлены в стиле модерн.</a:t>
            </a:r>
            <a:br>
              <a:rPr lang="ru-RU" dirty="0" smtClean="0"/>
            </a:br>
            <a:r>
              <a:rPr lang="ru-RU" dirty="0" smtClean="0"/>
              <a:t>Неотъемлемой частью музея-заповедника "Царское Село" являются его парки - Екатерининский и Александровский общей площадью 300 гектаров. В парках Пушкина расположено более 100 архитектурных сооружений - дворцы, павильоны, мосты, мраморные монументы, подражающие готической, турецкой, китайской архитектуре</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ar.selo.jpg"/>
          <p:cNvPicPr>
            <a:picLocks noChangeAspect="1"/>
          </p:cNvPicPr>
          <p:nvPr/>
        </p:nvPicPr>
        <p:blipFill>
          <a:blip r:embed="rId2" cstate="print"/>
          <a:stretch>
            <a:fillRect/>
          </a:stretch>
        </p:blipFill>
        <p:spPr>
          <a:xfrm>
            <a:off x="755576" y="560526"/>
            <a:ext cx="7073781" cy="53167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ekaterin.dvorec.jpg"/>
          <p:cNvPicPr>
            <a:picLocks noChangeAspect="1"/>
          </p:cNvPicPr>
          <p:nvPr/>
        </p:nvPicPr>
        <p:blipFill>
          <a:blip r:embed="rId2" cstate="print"/>
          <a:stretch>
            <a:fillRect/>
          </a:stretch>
        </p:blipFill>
        <p:spPr>
          <a:xfrm>
            <a:off x="1000124" y="692696"/>
            <a:ext cx="7532315" cy="5308054"/>
          </a:xfrm>
          <a:prstGeom prst="rect">
            <a:avLst/>
          </a:prstGeom>
        </p:spPr>
      </p:pic>
      <p:sp>
        <p:nvSpPr>
          <p:cNvPr id="3" name="TextovéPole 2"/>
          <p:cNvSpPr txBox="1"/>
          <p:nvPr/>
        </p:nvSpPr>
        <p:spPr>
          <a:xfrm>
            <a:off x="1979712" y="260648"/>
            <a:ext cx="4608512" cy="369332"/>
          </a:xfrm>
          <a:prstGeom prst="rect">
            <a:avLst/>
          </a:prstGeom>
          <a:noFill/>
        </p:spPr>
        <p:txBody>
          <a:bodyPr wrap="square" rtlCol="0">
            <a:spAutoFit/>
          </a:bodyPr>
          <a:lstStyle/>
          <a:p>
            <a:r>
              <a:rPr lang="ru-RU" dirty="0" smtClean="0"/>
              <a:t>Екатерининский дворец, Большой зал</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Янтарная комната</a:t>
            </a:r>
            <a:endParaRPr lang="cs-CZ" dirty="0"/>
          </a:p>
        </p:txBody>
      </p:sp>
      <p:pic>
        <p:nvPicPr>
          <p:cNvPr id="4" name="Zástupný symbol pro obsah 3" descr="jantar.komn..jpg"/>
          <p:cNvPicPr>
            <a:picLocks noGrp="1" noChangeAspect="1"/>
          </p:cNvPicPr>
          <p:nvPr>
            <p:ph idx="1"/>
          </p:nvPr>
        </p:nvPicPr>
        <p:blipFill>
          <a:blip r:embed="rId2" cstate="print"/>
          <a:stretch>
            <a:fillRect/>
          </a:stretch>
        </p:blipFill>
        <p:spPr>
          <a:xfrm>
            <a:off x="1556033" y="1600200"/>
            <a:ext cx="6031933"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Башня Шапель, Царское село</a:t>
            </a:r>
            <a:endParaRPr lang="cs-CZ" dirty="0"/>
          </a:p>
        </p:txBody>
      </p:sp>
      <p:pic>
        <p:nvPicPr>
          <p:cNvPr id="4" name="Zástupný symbol pro obsah 3" descr="vez.sapel.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aleks.kol..jpg"/>
          <p:cNvPicPr>
            <a:picLocks noChangeAspect="1"/>
          </p:cNvPicPr>
          <p:nvPr/>
        </p:nvPicPr>
        <p:blipFill>
          <a:blip r:embed="rId2" cstate="print"/>
          <a:stretch>
            <a:fillRect/>
          </a:stretch>
        </p:blipFill>
        <p:spPr>
          <a:xfrm>
            <a:off x="1547664" y="116632"/>
            <a:ext cx="5760640" cy="66247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548680"/>
            <a:ext cx="7488832" cy="5816977"/>
          </a:xfrm>
          <a:prstGeom prst="rect">
            <a:avLst/>
          </a:prstGeom>
        </p:spPr>
        <p:txBody>
          <a:bodyPr wrap="square">
            <a:spAutoFit/>
          </a:bodyPr>
          <a:lstStyle/>
          <a:p>
            <a:r>
              <a:rPr lang="ru-RU" b="1" dirty="0" smtClean="0">
                <a:latin typeface="Arial" pitchFamily="34" charset="0"/>
                <a:cs typeface="Arial" pitchFamily="34" charset="0"/>
              </a:rPr>
              <a:t>Зимний дворец </a:t>
            </a:r>
            <a:r>
              <a:rPr lang="ru-RU" dirty="0" smtClean="0">
                <a:latin typeface="Arial" pitchFamily="34" charset="0"/>
                <a:cs typeface="Arial" pitchFamily="34" charset="0"/>
              </a:rPr>
              <a:t>– это </a:t>
            </a:r>
            <a:r>
              <a:rPr lang="ru-RU" dirty="0" smtClean="0">
                <a:latin typeface="Arial" pitchFamily="34" charset="0"/>
                <a:cs typeface="Arial" pitchFamily="34" charset="0"/>
              </a:rPr>
              <a:t>старейш</a:t>
            </a:r>
            <a:r>
              <a:rPr lang="cs-CZ" dirty="0" err="1" smtClean="0">
                <a:latin typeface="Arial" pitchFamily="34" charset="0"/>
                <a:cs typeface="Arial" pitchFamily="34" charset="0"/>
              </a:rPr>
              <a:t>ee</a:t>
            </a:r>
            <a:r>
              <a:rPr lang="ru-RU" dirty="0" smtClean="0">
                <a:latin typeface="Arial" pitchFamily="34" charset="0"/>
                <a:cs typeface="Arial" pitchFamily="34" charset="0"/>
              </a:rPr>
              <a:t> здание </a:t>
            </a:r>
            <a:r>
              <a:rPr lang="ru-RU" dirty="0" smtClean="0">
                <a:latin typeface="Arial" pitchFamily="34" charset="0"/>
                <a:cs typeface="Arial" pitchFamily="34" charset="0"/>
              </a:rPr>
              <a:t>на Дворцовой площади, </a:t>
            </a:r>
            <a:r>
              <a:rPr lang="ru-RU" dirty="0" smtClean="0">
                <a:latin typeface="Arial" pitchFamily="34" charset="0"/>
                <a:cs typeface="Arial" pitchFamily="34" charset="0"/>
              </a:rPr>
              <a:t>сейчас одно из зданий музея Эрмитаж. </a:t>
            </a:r>
            <a:r>
              <a:rPr lang="ru-RU" dirty="0" smtClean="0">
                <a:latin typeface="Arial" pitchFamily="34" charset="0"/>
                <a:cs typeface="Arial" pitchFamily="34" charset="0"/>
              </a:rPr>
              <a:t>С</a:t>
            </a:r>
            <a:r>
              <a:rPr lang="ru-RU" dirty="0" smtClean="0">
                <a:latin typeface="Arial" pitchFamily="34" charset="0"/>
                <a:cs typeface="Arial" pitchFamily="34" charset="0"/>
              </a:rPr>
              <a:t>троительство </a:t>
            </a:r>
            <a:r>
              <a:rPr lang="ru-RU" dirty="0" smtClean="0">
                <a:latin typeface="Arial" pitchFamily="34" charset="0"/>
                <a:cs typeface="Arial" pitchFamily="34" charset="0"/>
              </a:rPr>
              <a:t>Зимнего дворца по проекту </a:t>
            </a:r>
            <a:r>
              <a:rPr lang="ru-RU" b="1" dirty="0" smtClean="0">
                <a:latin typeface="Arial" pitchFamily="34" charset="0"/>
                <a:cs typeface="Arial" pitchFamily="34" charset="0"/>
              </a:rPr>
              <a:t>Растрелли</a:t>
            </a:r>
            <a:r>
              <a:rPr lang="ru-RU" dirty="0" smtClean="0">
                <a:latin typeface="Arial" pitchFamily="34" charset="0"/>
                <a:cs typeface="Arial" pitchFamily="34" charset="0"/>
              </a:rPr>
              <a:t>, началось в 1754 году и завершилось в 1762 году. Над его строительством трудились около четырех тысяч человек</a:t>
            </a:r>
            <a:r>
              <a:rPr lang="ru-RU" dirty="0" smtClean="0">
                <a:latin typeface="Arial" pitchFamily="34" charset="0"/>
                <a:cs typeface="Arial" pitchFamily="34" charset="0"/>
              </a:rPr>
              <a:t>. </a:t>
            </a:r>
            <a:r>
              <a:rPr lang="ru-RU" dirty="0" smtClean="0">
                <a:latin typeface="Arial" pitchFamily="34" charset="0"/>
                <a:cs typeface="Arial" pitchFamily="34" charset="0"/>
              </a:rPr>
              <a:t>В. В. Растрелли, приехавший в Россию еще в петровское время 16-летним мальчиком со своим отцом, знаменитым скульптором К. </a:t>
            </a:r>
            <a:r>
              <a:rPr lang="ru-RU" dirty="0" smtClean="0">
                <a:latin typeface="Arial" pitchFamily="34" charset="0"/>
                <a:cs typeface="Arial" pitchFamily="34" charset="0"/>
              </a:rPr>
              <a:t>Растрелли, создал также Большой </a:t>
            </a:r>
            <a:r>
              <a:rPr lang="ru-RU" dirty="0" smtClean="0">
                <a:latin typeface="Arial" pitchFamily="34" charset="0"/>
                <a:cs typeface="Arial" pitchFamily="34" charset="0"/>
              </a:rPr>
              <a:t>дворец в Петергофе, Екатерининский дворец в Царском Селе, Смольный монастырь в Петербурге </a:t>
            </a:r>
          </a:p>
          <a:p>
            <a:r>
              <a:rPr lang="ru-RU" dirty="0" smtClean="0">
                <a:latin typeface="Arial" pitchFamily="34" charset="0"/>
                <a:cs typeface="Arial" pitchFamily="34" charset="0"/>
              </a:rPr>
              <a:t> </a:t>
            </a:r>
          </a:p>
          <a:p>
            <a:pPr algn="just"/>
            <a:endParaRPr lang="ru-RU" sz="1200" dirty="0" smtClean="0">
              <a:latin typeface="Arial" pitchFamily="34" charset="0"/>
              <a:cs typeface="Arial" pitchFamily="34" charset="0"/>
            </a:endParaRPr>
          </a:p>
          <a:p>
            <a:pPr algn="just"/>
            <a:r>
              <a:rPr lang="ru-RU" dirty="0" smtClean="0">
                <a:latin typeface="Arial" pitchFamily="34" charset="0"/>
                <a:cs typeface="Arial" pitchFamily="34" charset="0"/>
              </a:rPr>
              <a:t>Дворец построен в стиле </a:t>
            </a:r>
            <a:r>
              <a:rPr lang="ru-RU" b="1" dirty="0" smtClean="0">
                <a:latin typeface="Arial" pitchFamily="34" charset="0"/>
                <a:cs typeface="Arial" pitchFamily="34" charset="0"/>
              </a:rPr>
              <a:t>русское барокко.</a:t>
            </a:r>
            <a:r>
              <a:rPr lang="ru-RU" dirty="0" smtClean="0">
                <a:latin typeface="Arial" pitchFamily="34" charset="0"/>
                <a:cs typeface="Arial" pitchFamily="34" charset="0"/>
              </a:rPr>
              <a:t>176 скульптурных фигур на крыше, чередуясь с вазами, оживляют силуэт дворца, подчеркивая динамику его форм. Здание поражает и своими масштабами. Внутри него 1050 парадных и жилых залов площадью 46 тысяч квадратных метров, 1945 окон, 1786 дверей, 117 лестниц, 329 дымовых труб. Общая протяженность главного карниза, окаймляющего здание, составляет почти два километра. Вся система внешних украшений была призвана подчеркивать небывалую по тем временам высоту здания. Это впечатление усиливалось за счет расположенных в два яруса колонн. </a:t>
            </a:r>
            <a:endParaRPr lang="cs-CZ"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Зимний дворец</a:t>
            </a:r>
            <a:endParaRPr lang="cs-CZ" dirty="0"/>
          </a:p>
        </p:txBody>
      </p:sp>
      <p:pic>
        <p:nvPicPr>
          <p:cNvPr id="4" name="Zástupný symbol pro obsah 3" descr="zimnij dv..jpg"/>
          <p:cNvPicPr>
            <a:picLocks noGrp="1" noChangeAspect="1"/>
          </p:cNvPicPr>
          <p:nvPr>
            <p:ph idx="1"/>
          </p:nvPr>
        </p:nvPicPr>
        <p:blipFill>
          <a:blip r:embed="rId2" cstate="print"/>
          <a:stretch>
            <a:fillRect/>
          </a:stretch>
        </p:blipFill>
        <p:spPr>
          <a:xfrm>
            <a:off x="1222852" y="1628800"/>
            <a:ext cx="6096324" cy="406715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dirty="0" smtClean="0"/>
              <a:t>Медный всадник</a:t>
            </a:r>
            <a:endParaRPr lang="cs-CZ" dirty="0"/>
          </a:p>
        </p:txBody>
      </p:sp>
      <p:sp>
        <p:nvSpPr>
          <p:cNvPr id="3" name="Zástupný symbol pro obsah 2"/>
          <p:cNvSpPr>
            <a:spLocks noGrp="1"/>
          </p:cNvSpPr>
          <p:nvPr>
            <p:ph idx="1"/>
          </p:nvPr>
        </p:nvSpPr>
        <p:spPr/>
        <p:txBody>
          <a:bodyPr>
            <a:normAutofit fontScale="55000" lnSpcReduction="20000"/>
          </a:bodyPr>
          <a:lstStyle/>
          <a:p>
            <a:r>
              <a:rPr lang="ru-RU" dirty="0" smtClean="0"/>
              <a:t>Памятник Петру Великому был создан по велению Императрицы Екатерины II, французским скульптором Этьеном Фальконе. Он трудился над созданием памятника 12 лет. Этьен Фальконе изобразил Петра в виде всадника, поднимающего коня на дыбы. Задние копыта коня попирают змею – традиционный символ зла. Голова Петра вылеплена по модели Мари-Анн Калло — ученицы Фальконе. </a:t>
            </a:r>
          </a:p>
          <a:p>
            <a:r>
              <a:rPr lang="ru-RU" dirty="0" smtClean="0"/>
              <a:t>Постаментом памятнику служит – «Гром-камень», 1600-тонный гранитный монолит. Скульптору удалось передать удивительный характер Петра, его неукротимую энергию, которая позволила за несколько десятилетий неузнаваемо изменить огромную страну с тысячелетней историей. Открытие памятника состоялось 7 августа 1782 года, с двух сторон памятника надписи на русском и латыни: </a:t>
            </a:r>
            <a:r>
              <a:rPr lang="ru-RU" i="1" dirty="0" smtClean="0"/>
              <a:t>Петру Первому Екатерина Вторая, лета </a:t>
            </a:r>
            <a:r>
              <a:rPr lang="ru-RU" i="1" dirty="0" smtClean="0"/>
              <a:t>1782</a:t>
            </a:r>
            <a:r>
              <a:rPr lang="ru-RU" i="1" dirty="0" smtClean="0"/>
              <a:t>.</a:t>
            </a:r>
            <a:r>
              <a:rPr lang="ru-RU" i="1" dirty="0" smtClean="0"/>
              <a:t> </a:t>
            </a:r>
            <a:r>
              <a:rPr lang="ru-RU" dirty="0" smtClean="0"/>
              <a:t>Свое распространенное название «Медный всадник» памятник получил после появления одноименной поэмы А.С. Пушкина (1833). Благодаря А.С. Пушкину памятник Петру I на Сенатской площади в Санкт-Петербурге, стал олицетворением творческой, но беспощадной воли Петра, символом основанного им города.</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mednyj-vsadnik3.jpg"/>
          <p:cNvPicPr>
            <a:picLocks noChangeAspect="1"/>
          </p:cNvPicPr>
          <p:nvPr/>
        </p:nvPicPr>
        <p:blipFill>
          <a:blip r:embed="rId2" cstate="print"/>
          <a:stretch>
            <a:fillRect/>
          </a:stretch>
        </p:blipFill>
        <p:spPr>
          <a:xfrm>
            <a:off x="971600" y="620688"/>
            <a:ext cx="6912768" cy="55446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ru-RU" dirty="0" smtClean="0"/>
              <a:t>Петропавловская крепость и Петропавловский собор</a:t>
            </a:r>
            <a:endParaRPr lang="cs-CZ" dirty="0"/>
          </a:p>
        </p:txBody>
      </p:sp>
      <p:pic>
        <p:nvPicPr>
          <p:cNvPr id="5" name="Zástupný symbol pro obsah 4" descr="petrop.kr..jpg"/>
          <p:cNvPicPr>
            <a:picLocks noGrp="1" noChangeAspect="1"/>
          </p:cNvPicPr>
          <p:nvPr>
            <p:ph sz="half" idx="1"/>
          </p:nvPr>
        </p:nvPicPr>
        <p:blipFill>
          <a:blip r:embed="rId3" cstate="print"/>
          <a:stretch>
            <a:fillRect/>
          </a:stretch>
        </p:blipFill>
        <p:spPr>
          <a:xfrm>
            <a:off x="457200" y="2423714"/>
            <a:ext cx="4038600" cy="2878935"/>
          </a:xfrm>
        </p:spPr>
      </p:pic>
      <p:pic>
        <p:nvPicPr>
          <p:cNvPr id="6" name="Zástupný symbol pro obsah 5" descr="petr.sob..jpg"/>
          <p:cNvPicPr>
            <a:picLocks noGrp="1" noChangeAspect="1"/>
          </p:cNvPicPr>
          <p:nvPr>
            <p:ph sz="half" idx="2"/>
          </p:nvPr>
        </p:nvPicPr>
        <p:blipFill>
          <a:blip r:embed="rId4" cstate="print"/>
          <a:stretch>
            <a:fillRect/>
          </a:stretch>
        </p:blipFill>
        <p:spPr>
          <a:xfrm>
            <a:off x="5158845" y="1600200"/>
            <a:ext cx="3017309"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476672"/>
            <a:ext cx="8064896" cy="6740307"/>
          </a:xfrm>
          <a:prstGeom prst="rect">
            <a:avLst/>
          </a:prstGeom>
        </p:spPr>
        <p:txBody>
          <a:bodyPr wrap="square">
            <a:spAutoFit/>
          </a:bodyPr>
          <a:lstStyle/>
          <a:p>
            <a:r>
              <a:rPr lang="ru-RU" b="1" dirty="0" smtClean="0"/>
              <a:t>Петропавловская крепость</a:t>
            </a:r>
            <a:r>
              <a:rPr lang="ru-RU" dirty="0" smtClean="0"/>
              <a:t> считается старейшим архитектурным памятником в реестре достопримечательностей Санкт-Петербурга.</a:t>
            </a:r>
            <a:br>
              <a:rPr lang="ru-RU" dirty="0" smtClean="0"/>
            </a:br>
            <a:r>
              <a:rPr lang="ru-RU" dirty="0" smtClean="0"/>
              <a:t>На Святую Троицу 27 мая 1703 года по чертежам, собственноручно выполненным Петром, на небольшом островке в устье Невы начинается строительство укрепления, призванного защитить вновь возводимую Северную столицу. Руководство работами было поручено Александру Меншикову. Поскольку первоначально все укрепления здания были деревянными или земляными, строительство завершили уже к октябрю. Пагубность такого подхода показало первое же наводнение, которое просто снесло большую часть земляных бастионов. Поэтому уже в 1706 году архитектор </a:t>
            </a:r>
            <a:r>
              <a:rPr lang="ru-RU" b="1" dirty="0" smtClean="0"/>
              <a:t>Доменико Трезини</a:t>
            </a:r>
            <a:r>
              <a:rPr lang="ru-RU" dirty="0" smtClean="0"/>
              <a:t> первым начинает одевать берега Невы камнем. Одновременно возводили и храм в честь святых апостолов Петра и Павла, позже перестроенный в </a:t>
            </a:r>
            <a:r>
              <a:rPr lang="ru-RU" b="1" dirty="0" smtClean="0"/>
              <a:t>Петропавловский собор </a:t>
            </a:r>
            <a:r>
              <a:rPr lang="ru-RU" dirty="0" smtClean="0"/>
              <a:t>(статус кафедрального он получил в 1731 году, известен также как усыпальница дома Романовых, здесь покоятся все русские императоры от Петра I до Николая II). Работы затянулись, и были окончательно завершены уже после смерти Петра Великого. Петропавловская крепость практически до начала ХХ века служила также и главной государственной тюрьмой для особо опасных государственных преступников (отсюда пошло и расхожее выражение – «заключить в крепость»). В разное время </a:t>
            </a:r>
            <a:r>
              <a:rPr lang="ru-RU" dirty="0" smtClean="0"/>
              <a:t>ее узниками были </a:t>
            </a:r>
            <a:r>
              <a:rPr lang="ru-RU" dirty="0" smtClean="0"/>
              <a:t>царевич Алексей, княжна Тараканова, Радищев, декабристы. Пятерых руководителей восстания на Сенатской площади публично казнили </a:t>
            </a:r>
            <a:r>
              <a:rPr lang="ru-RU" dirty="0" smtClean="0"/>
              <a:t>в Петропавловской </a:t>
            </a:r>
            <a:r>
              <a:rPr lang="ru-RU" dirty="0" smtClean="0"/>
              <a:t>крепости.</a:t>
            </a:r>
            <a:br>
              <a:rPr lang="ru-RU" dirty="0" smtClean="0"/>
            </a:br>
            <a:endParaRPr lang="ru-RU" dirty="0" smtClean="0"/>
          </a:p>
          <a:p>
            <a:endParaRPr lang="ru-RU"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1086</Words>
  <Application>Microsoft Office PowerPoint</Application>
  <PresentationFormat>Předvádění na obrazovce (4:3)</PresentationFormat>
  <Paragraphs>43</Paragraphs>
  <Slides>26</Slides>
  <Notes>1</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sady Office</vt:lpstr>
      <vt:lpstr>Санкт-Петербург</vt:lpstr>
      <vt:lpstr>Памятники культуры и архитектуры Санкт-Петербурга</vt:lpstr>
      <vt:lpstr>Snímek 3</vt:lpstr>
      <vt:lpstr>Snímek 4</vt:lpstr>
      <vt:lpstr>Зимний дворец</vt:lpstr>
      <vt:lpstr>Медный всадник</vt:lpstr>
      <vt:lpstr>Snímek 7</vt:lpstr>
      <vt:lpstr>Петропавловская крепость и Петропавловский собор</vt:lpstr>
      <vt:lpstr>Snímek 9</vt:lpstr>
      <vt:lpstr>Памятник «Зайчик, спасшийся от наводнения»  </vt:lpstr>
      <vt:lpstr>Невский проспект</vt:lpstr>
      <vt:lpstr>Snímek 12</vt:lpstr>
      <vt:lpstr>Памятники русского классицизма</vt:lpstr>
      <vt:lpstr>Александринский театр</vt:lpstr>
      <vt:lpstr>В создании облика северной столицы принимали участие также архитекторы А.Н.Воронихин (Казанский собор) и В.П.Стасов (Павловские казармы, Триумфальная арка)</vt:lpstr>
      <vt:lpstr>Адмиралтейство</vt:lpstr>
      <vt:lpstr>Шпили Петропавловского собора, Адмиралтейства, сияющий золотом купол Исаакиевского собора выступают в роли высотных доминант города.</vt:lpstr>
      <vt:lpstr>Мосты Петербурга</vt:lpstr>
      <vt:lpstr>Петергоф</vt:lpstr>
      <vt:lpstr>Snímek 20</vt:lpstr>
      <vt:lpstr>Царское село</vt:lpstr>
      <vt:lpstr>На протяжении 18 и 19 и начала 20 веков Царское Село считалось летней Парадной императорской резиденцией. С 1811 по 1843 годы здесь находился Царскосельский императорский лицей, в котором воспитывался А.С. Пушкин.</vt:lpstr>
      <vt:lpstr>Snímek 23</vt:lpstr>
      <vt:lpstr>Snímek 24</vt:lpstr>
      <vt:lpstr>Янтарная комната</vt:lpstr>
      <vt:lpstr>Башня Шапель, Царское село</vt:lpstr>
    </vt:vector>
  </TitlesOfParts>
  <Company>Pedagogicka fakulta 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Санкт-Петербург</dc:title>
  <dc:creator>Naumová</dc:creator>
  <cp:lastModifiedBy>Naumová</cp:lastModifiedBy>
  <cp:revision>26</cp:revision>
  <dcterms:created xsi:type="dcterms:W3CDTF">2012-10-22T08:44:36Z</dcterms:created>
  <dcterms:modified xsi:type="dcterms:W3CDTF">2013-10-15T14:13:37Z</dcterms:modified>
</cp:coreProperties>
</file>