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5B54-E90F-4201-97B0-F8361AF3AAE0}" type="datetimeFigureOut">
              <a:rPr lang="cs-CZ" smtClean="0"/>
              <a:t>12.12.2011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C19E-14B0-48EB-AF14-C601EA406A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5B54-E90F-4201-97B0-F8361AF3AAE0}" type="datetimeFigureOut">
              <a:rPr lang="cs-CZ" smtClean="0"/>
              <a:t>12.12.2011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C19E-14B0-48EB-AF14-C601EA406A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5B54-E90F-4201-97B0-F8361AF3AAE0}" type="datetimeFigureOut">
              <a:rPr lang="cs-CZ" smtClean="0"/>
              <a:t>12.12.2011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C19E-14B0-48EB-AF14-C601EA406A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5B54-E90F-4201-97B0-F8361AF3AAE0}" type="datetimeFigureOut">
              <a:rPr lang="cs-CZ" smtClean="0"/>
              <a:t>12.12.2011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C19E-14B0-48EB-AF14-C601EA406A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5B54-E90F-4201-97B0-F8361AF3AAE0}" type="datetimeFigureOut">
              <a:rPr lang="cs-CZ" smtClean="0"/>
              <a:t>12.12.2011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C19E-14B0-48EB-AF14-C601EA406A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5B54-E90F-4201-97B0-F8361AF3AAE0}" type="datetimeFigureOut">
              <a:rPr lang="cs-CZ" smtClean="0"/>
              <a:t>12.12.2011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C19E-14B0-48EB-AF14-C601EA406A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5B54-E90F-4201-97B0-F8361AF3AAE0}" type="datetimeFigureOut">
              <a:rPr lang="cs-CZ" smtClean="0"/>
              <a:t>12.12.2011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C19E-14B0-48EB-AF14-C601EA406A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5B54-E90F-4201-97B0-F8361AF3AAE0}" type="datetimeFigureOut">
              <a:rPr lang="cs-CZ" smtClean="0"/>
              <a:t>12.12.2011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C19E-14B0-48EB-AF14-C601EA406A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5B54-E90F-4201-97B0-F8361AF3AAE0}" type="datetimeFigureOut">
              <a:rPr lang="cs-CZ" smtClean="0"/>
              <a:t>12.12.2011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C19E-14B0-48EB-AF14-C601EA406A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5B54-E90F-4201-97B0-F8361AF3AAE0}" type="datetimeFigureOut">
              <a:rPr lang="cs-CZ" smtClean="0"/>
              <a:t>12.12.2011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C19E-14B0-48EB-AF14-C601EA406A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5B54-E90F-4201-97B0-F8361AF3AAE0}" type="datetimeFigureOut">
              <a:rPr lang="cs-CZ" smtClean="0"/>
              <a:t>12.12.2011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C19E-14B0-48EB-AF14-C601EA406A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5B54-E90F-4201-97B0-F8361AF3AAE0}" type="datetimeFigureOut">
              <a:rPr lang="cs-CZ" smtClean="0"/>
              <a:t>12.12.2011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3C19E-14B0-48EB-AF14-C601EA406ABB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197165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География России – рельеф, моря, реки, озёра.</a:t>
            </a:r>
            <a:br>
              <a:rPr lang="ru-RU" b="1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z-Cyrl-AZ" b="1" dirty="0" smtClean="0"/>
              <a:t>Моря и </a:t>
            </a:r>
            <a:r>
              <a:rPr lang="cs-CZ" b="1" dirty="0" smtClean="0"/>
              <a:t>o</a:t>
            </a:r>
            <a:r>
              <a:rPr lang="az-Cyrl-AZ" b="1" dirty="0" smtClean="0"/>
              <a:t>строва</a:t>
            </a:r>
            <a:br>
              <a:rPr lang="az-Cyrl-AZ" b="1" dirty="0" smtClean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z-Cyrl-AZ" dirty="0"/>
              <a:t>Северный Ледовитый океан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Арктические моря: </a:t>
            </a:r>
            <a:r>
              <a:rPr lang="ru-RU" b="1" dirty="0" smtClean="0"/>
              <a:t>Баренцево, Белое, Карское, Море Лаптевых, Восточно-Сибирское, Чукотское</a:t>
            </a:r>
            <a:r>
              <a:rPr lang="ru-RU" dirty="0" smtClean="0"/>
              <a:t>. Хотя моря используются в транспортных целях, порты несколько месяцев блокированы льдом. Характерен суровый климат, рыбный промысел ведется в основном в устьях рек. Самые богатые флора и фауна – в Чукотском море.</a:t>
            </a:r>
            <a:br>
              <a:rPr lang="ru-RU" dirty="0" smtClean="0"/>
            </a:br>
            <a:r>
              <a:rPr lang="ru-RU" dirty="0" smtClean="0"/>
              <a:t>Вдоль побережья арктических морей проходит </a:t>
            </a:r>
            <a:r>
              <a:rPr lang="ru-RU" b="1" dirty="0" smtClean="0"/>
              <a:t>Северный морской путь</a:t>
            </a:r>
            <a:r>
              <a:rPr lang="ru-RU" dirty="0" smtClean="0"/>
              <a:t>. 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az-Cyrl-AZ" dirty="0"/>
              <a:t>Атлантический океан</a:t>
            </a:r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az-Cyrl-AZ" sz="1900" b="1" dirty="0" smtClean="0"/>
              <a:t>Балтийское море</a:t>
            </a:r>
          </a:p>
          <a:p>
            <a:pPr>
              <a:buNone/>
            </a:pPr>
            <a:r>
              <a:rPr lang="ru-RU" sz="1900" dirty="0" smtClean="0"/>
              <a:t>Bнутриматериковое море, «врезанное» в Россию Финским заливом. Балтийское море имеет важное транспортное значение.</a:t>
            </a:r>
            <a:endParaRPr lang="cs-CZ" sz="1900" dirty="0"/>
          </a:p>
          <a:p>
            <a:pPr>
              <a:buNone/>
            </a:pPr>
            <a:r>
              <a:rPr lang="ru-RU" sz="1900" b="1" dirty="0" smtClean="0"/>
              <a:t>Черное море</a:t>
            </a:r>
          </a:p>
          <a:p>
            <a:pPr>
              <a:buNone/>
            </a:pPr>
            <a:r>
              <a:rPr lang="ru-RU" sz="1900" dirty="0" smtClean="0"/>
              <a:t>Черноморское побережье - важнейшая рекреационная зона России, особенно на востоке и юге, где к морю подступают горы Кавказа.</a:t>
            </a:r>
            <a:br>
              <a:rPr lang="ru-RU" sz="1900" dirty="0" smtClean="0"/>
            </a:br>
            <a:r>
              <a:rPr lang="ru-RU" sz="1900" dirty="0" smtClean="0"/>
              <a:t>Курорты: </a:t>
            </a:r>
            <a:r>
              <a:rPr lang="ru-RU" sz="1900" b="1" dirty="0" smtClean="0"/>
              <a:t>Сочи</a:t>
            </a:r>
            <a:r>
              <a:rPr lang="ru-RU" sz="1900" dirty="0" smtClean="0"/>
              <a:t> </a:t>
            </a:r>
            <a:endParaRPr lang="cs-CZ" sz="1900" dirty="0" smtClean="0"/>
          </a:p>
          <a:p>
            <a:pPr>
              <a:buNone/>
            </a:pPr>
            <a:r>
              <a:rPr lang="az-Cyrl-AZ" sz="1900" b="1" dirty="0" smtClean="0"/>
              <a:t>Азовское море</a:t>
            </a:r>
          </a:p>
          <a:p>
            <a:pPr>
              <a:buNone/>
            </a:pPr>
            <a:endParaRPr lang="ru-RU" sz="1800" dirty="0" smtClean="0"/>
          </a:p>
          <a:p>
            <a:endParaRPr lang="cs-CZ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z-Cyrl-AZ" b="1" dirty="0" smtClean="0"/>
              <a:t>Тихий океан</a:t>
            </a:r>
            <a:br>
              <a:rPr lang="az-Cyrl-AZ" b="1" dirty="0" smtClean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Дальневосточные моря: </a:t>
            </a:r>
            <a:r>
              <a:rPr lang="ru-RU" dirty="0"/>
              <a:t>Берингово, Охотское, Японское</a:t>
            </a:r>
            <a:r>
              <a:rPr lang="ru-RU" dirty="0" smtClean="0"/>
              <a:t>.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Это моря с высокой биопродуктивностью, богатые по разновидности и количеству рыбы (ценные лососевые породы рыбы, киты).</a:t>
            </a:r>
            <a:br>
              <a:rPr lang="ru-RU" dirty="0" smtClean="0"/>
            </a:br>
            <a:r>
              <a:rPr lang="ru-RU" dirty="0" smtClean="0"/>
              <a:t>Главный порт в Беринговом море: </a:t>
            </a:r>
            <a:r>
              <a:rPr lang="ru-RU" b="1" dirty="0" smtClean="0"/>
              <a:t>Анадыр</a:t>
            </a:r>
            <a:r>
              <a:rPr lang="ru-RU" dirty="0" smtClean="0"/>
              <a:t>, столица Чукотки</a:t>
            </a:r>
            <a:br>
              <a:rPr lang="ru-RU" dirty="0" smtClean="0"/>
            </a:br>
            <a:r>
              <a:rPr lang="ru-RU" dirty="0" smtClean="0"/>
              <a:t>Главный порт в Охотском море: </a:t>
            </a:r>
            <a:r>
              <a:rPr lang="ru-RU" b="1" dirty="0" smtClean="0"/>
              <a:t>Магадан</a:t>
            </a:r>
            <a:r>
              <a:rPr lang="ru-RU" dirty="0" smtClean="0"/>
              <a:t> Главный порт в Японском море: </a:t>
            </a:r>
            <a:r>
              <a:rPr lang="ru-RU" b="1" dirty="0" smtClean="0"/>
              <a:t>Владивосток</a:t>
            </a:r>
            <a:r>
              <a:rPr lang="ru-RU" dirty="0" smtClean="0"/>
              <a:t>, открывающий путь на Дальний Восток, конец Транссиба 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B</a:t>
            </a:r>
            <a:r>
              <a:rPr lang="az-Cyrl-AZ" dirty="0" smtClean="0"/>
              <a:t>ладивосток</a:t>
            </a:r>
            <a:endParaRPr lang="cs-CZ" dirty="0"/>
          </a:p>
        </p:txBody>
      </p:sp>
      <p:pic>
        <p:nvPicPr>
          <p:cNvPr id="7" name="Zástupný symbol pro obsah 6" descr="vladivostok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844334" y="2492896"/>
            <a:ext cx="3660722" cy="253582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z-Cyrl-AZ" b="1" dirty="0" smtClean="0"/>
              <a:t>Острова</a:t>
            </a:r>
            <a:br>
              <a:rPr lang="az-Cyrl-A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Новая Земля</a:t>
            </a:r>
          </a:p>
          <a:p>
            <a:pPr algn="just">
              <a:buNone/>
            </a:pPr>
            <a:r>
              <a:rPr lang="ru-RU" sz="1800" dirty="0" smtClean="0"/>
              <a:t>Kрупнейший архипелаг в Северном Ледовитом океане. В советские времена Новая Земля служила в качестве ядерного полигона для мощных ядерных испытаний</a:t>
            </a:r>
            <a:r>
              <a:rPr lang="ru-RU" dirty="0" smtClean="0"/>
              <a:t>. </a:t>
            </a:r>
          </a:p>
          <a:p>
            <a:r>
              <a:rPr lang="ru-RU" sz="1800" b="1" dirty="0" smtClean="0"/>
              <a:t>Остров Сахалин</a:t>
            </a:r>
          </a:p>
          <a:p>
            <a:pPr algn="just">
              <a:buNone/>
            </a:pPr>
            <a:r>
              <a:rPr lang="ru-RU" sz="1800" dirty="0" smtClean="0"/>
              <a:t>– крупнейший остров России, располагается в Охотском и Японском морях. </a:t>
            </a:r>
          </a:p>
          <a:p>
            <a:r>
              <a:rPr lang="ru-RU" sz="1900" b="1" dirty="0" smtClean="0"/>
              <a:t>Курильские острова</a:t>
            </a:r>
          </a:p>
          <a:p>
            <a:pPr>
              <a:buNone/>
            </a:pPr>
            <a:r>
              <a:rPr lang="ru-RU" sz="1900" dirty="0" smtClean="0"/>
              <a:t>Bулканические острова в Тихом океане</a:t>
            </a:r>
          </a:p>
          <a:p>
            <a:r>
              <a:rPr lang="az-Cyrl-AZ" sz="1800" b="1" dirty="0" smtClean="0"/>
              <a:t>Соловецкие острова</a:t>
            </a:r>
          </a:p>
          <a:p>
            <a:endParaRPr lang="cs-CZ" dirty="0"/>
          </a:p>
        </p:txBody>
      </p:sp>
      <p:pic>
        <p:nvPicPr>
          <p:cNvPr id="5" name="Zástupný symbol pro obsah 4" descr="kuril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132856"/>
            <a:ext cx="4244280" cy="302433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На территории России разбросано всего около 3 миллионов пресноводных и соленых озер</a:t>
            </a:r>
            <a:r>
              <a:rPr lang="ru-RU" dirty="0" smtClean="0"/>
              <a:t>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4184204" cy="618083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ru-RU" sz="1800" dirty="0"/>
              <a:t>Каспийское </a:t>
            </a:r>
            <a:r>
              <a:rPr lang="ru-RU" sz="1800" dirty="0" smtClean="0"/>
              <a:t>море</a:t>
            </a:r>
            <a:r>
              <a:rPr lang="cs-CZ" sz="1800" dirty="0" smtClean="0"/>
              <a:t>-</a:t>
            </a:r>
            <a:endParaRPr lang="ru-RU" sz="1800" dirty="0"/>
          </a:p>
          <a:p>
            <a:pPr>
              <a:spcBef>
                <a:spcPts val="0"/>
              </a:spcBef>
            </a:pPr>
            <a:r>
              <a:rPr lang="ru-RU" sz="1800" dirty="0" smtClean="0"/>
              <a:t>крупнейшее </a:t>
            </a:r>
            <a:r>
              <a:rPr lang="ru-RU" sz="1800" dirty="0"/>
              <a:t>озеро в мире</a:t>
            </a:r>
            <a:endParaRPr lang="ru-RU" sz="1800" dirty="0" smtClean="0"/>
          </a:p>
          <a:p>
            <a:pPr>
              <a:spcBef>
                <a:spcPts val="0"/>
              </a:spcBef>
            </a:pPr>
            <a:endParaRPr lang="cs-CZ" sz="1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276871"/>
            <a:ext cx="4040188" cy="3849291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На озере идет добыча нефти, газа и соли, что постоянно ухудшает экологическую обстановку в этом регионе. </a:t>
            </a:r>
            <a:endParaRPr lang="cs-CZ" sz="1800" dirty="0" smtClean="0"/>
          </a:p>
          <a:p>
            <a:r>
              <a:rPr lang="ru-RU" sz="1800" b="1" dirty="0" smtClean="0"/>
              <a:t>Озеро </a:t>
            </a:r>
            <a:r>
              <a:rPr lang="ru-RU" sz="1800" dirty="0" smtClean="0"/>
              <a:t> омывает берега России, Казахстана, Туркмении, Ирана, Азербайджана. </a:t>
            </a:r>
            <a:endParaRPr lang="cs-CZ" sz="18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az-Cyrl-AZ" dirty="0"/>
              <a:t>Байкал - „жемчужина Сибири“</a:t>
            </a:r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ru-RU" sz="1800" b="1" dirty="0" smtClean="0"/>
              <a:t>Cамое глубокое озеро в мире</a:t>
            </a:r>
            <a:r>
              <a:rPr lang="ru-RU" sz="1800" dirty="0" smtClean="0"/>
              <a:t>, восьмое в мире по своей площади находится в Восточной Сибири, окружено горами. Здесь сосредоточено 20% всех запасов пресной воды на поверхности земного шара.</a:t>
            </a:r>
            <a:endParaRPr lang="cs-CZ" sz="1800" dirty="0" smtClean="0"/>
          </a:p>
          <a:p>
            <a:r>
              <a:rPr lang="ru-RU" sz="1800" dirty="0" smtClean="0"/>
              <a:t>Из Байкала вытекает только одна река - </a:t>
            </a:r>
            <a:r>
              <a:rPr lang="ru-RU" sz="1800" b="1" dirty="0" smtClean="0"/>
              <a:t>Ангара</a:t>
            </a:r>
            <a:r>
              <a:rPr lang="ru-RU" sz="1800" dirty="0" smtClean="0"/>
              <a:t>.</a:t>
            </a:r>
            <a:endParaRPr lang="cs-CZ" sz="1800" dirty="0" smtClean="0"/>
          </a:p>
          <a:p>
            <a:r>
              <a:rPr lang="ru-RU" sz="1800" dirty="0" smtClean="0"/>
              <a:t>Байкал имеет некоторые характерные отличия, присущие морям: прилив, отлив, 27 островов, большое влияние массы воды на климат региона.</a:t>
            </a:r>
            <a:endParaRPr lang="cs-CZ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az-Cyrl-AZ" sz="4000" b="1" dirty="0" smtClean="0"/>
              <a:t>Ладожское озеро</a:t>
            </a:r>
            <a:br>
              <a:rPr lang="az-Cyrl-AZ" sz="4000" b="1" dirty="0" smtClean="0"/>
            </a:br>
            <a:r>
              <a:rPr lang="ru-RU" sz="4000" b="1" dirty="0" smtClean="0"/>
              <a:t>Онежское озеро и остров Кижи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Cамое крупное озеро в Европе</a:t>
            </a:r>
            <a:r>
              <a:rPr lang="ru-RU" dirty="0" smtClean="0"/>
              <a:t>. Оно находится недалеко от Санкт-Петербурга.</a:t>
            </a:r>
            <a:br>
              <a:rPr lang="ru-RU" dirty="0" smtClean="0"/>
            </a:br>
            <a:r>
              <a:rPr lang="ru-RU" dirty="0" smtClean="0"/>
              <a:t>Во время блокады Ленинграда по озеру вела </a:t>
            </a:r>
            <a:r>
              <a:rPr lang="ru-RU" b="1" dirty="0" smtClean="0"/>
              <a:t>„Дорога жизни“</a:t>
            </a:r>
            <a:r>
              <a:rPr lang="ru-RU" dirty="0" smtClean="0"/>
              <a:t>, единственный путь, по которому возможно было снабжать город продуктами и увозить жителей из города. В северной части Ладожского озера находится </a:t>
            </a:r>
            <a:r>
              <a:rPr lang="ru-RU" b="1" dirty="0" smtClean="0"/>
              <a:t>остров Валаам</a:t>
            </a:r>
            <a:r>
              <a:rPr lang="ru-RU" dirty="0" smtClean="0"/>
              <a:t> со знаменитым монaстырем.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 Онежском озере находится маленький остров Кижи. Здесь сохранился уникальный памятник русского зодчества, ансамбль деревянных церквей, церковных построек и домов, который включен в перечень Всемирного культурного наследия и находится под защитой ЮНЕСКО. Старейшие из его построек были созданы уже в 14 в.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229600" cy="1143000"/>
          </a:xfrm>
        </p:spPr>
        <p:txBody>
          <a:bodyPr>
            <a:noAutofit/>
          </a:bodyPr>
          <a:lstStyle/>
          <a:p>
            <a:r>
              <a:rPr lang="az-Cyrl-AZ" sz="2800" b="1" dirty="0" smtClean="0"/>
              <a:t>Байкал</a:t>
            </a:r>
            <a:br>
              <a:rPr lang="az-Cyrl-AZ" sz="2800" b="1" dirty="0" smtClean="0"/>
            </a:br>
            <a:r>
              <a:rPr lang="az-Cyrl-AZ" sz="2800" b="1" dirty="0" smtClean="0"/>
              <a:t>Ладожское озеро</a:t>
            </a:r>
            <a:br>
              <a:rPr lang="az-Cyrl-AZ" sz="2800" b="1" dirty="0" smtClean="0"/>
            </a:br>
            <a:endParaRPr lang="cs-CZ" sz="2800" dirty="0"/>
          </a:p>
        </p:txBody>
      </p:sp>
      <p:pic>
        <p:nvPicPr>
          <p:cNvPr id="5" name="Zástupný symbol pro obsah 4" descr="bajka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348880"/>
            <a:ext cx="4244280" cy="3240360"/>
          </a:xfrm>
        </p:spPr>
      </p:pic>
      <p:pic>
        <p:nvPicPr>
          <p:cNvPr id="6" name="Zástupný symbol pro obsah 5" descr="ladozhsko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420887"/>
            <a:ext cx="4038600" cy="316835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az-Cyrl-AZ" b="1" dirty="0" smtClean="0"/>
              <a:t>Реки</a:t>
            </a:r>
            <a:br>
              <a:rPr lang="az-Cyrl-AZ" b="1" dirty="0" smtClean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4040188" cy="762099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 России находится 120 000 рек длиной более 10 км. Большая часть из них относится к </a:t>
            </a:r>
            <a:r>
              <a:rPr lang="ru-RU" dirty="0"/>
              <a:t>бассейну Северного Ледовитого океана</a:t>
            </a:r>
            <a:r>
              <a:rPr lang="ru-RU" dirty="0" smtClean="0"/>
              <a:t>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Самые крупные реки находятся в Сибири: </a:t>
            </a:r>
            <a:r>
              <a:rPr lang="ru-RU" sz="2000" b="1" dirty="0" smtClean="0"/>
              <a:t>Обь с Иртыш</a:t>
            </a:r>
            <a:r>
              <a:rPr lang="cs-CZ" sz="2000" b="1" dirty="0" smtClean="0"/>
              <a:t>o</a:t>
            </a:r>
            <a:r>
              <a:rPr lang="ru-RU" sz="2000" b="1" dirty="0" smtClean="0"/>
              <a:t>м, Енисей, Лена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Самая длинная река России: </a:t>
            </a:r>
            <a:r>
              <a:rPr lang="ru-RU" sz="2000" b="1" dirty="0" smtClean="0"/>
              <a:t>Обь с Иртышем</a:t>
            </a:r>
            <a:r>
              <a:rPr lang="ru-RU" sz="2000" dirty="0" smtClean="0"/>
              <a:t> - 5 410 км (в 13 раз длиннее, чем Влтава)</a:t>
            </a:r>
            <a:br>
              <a:rPr lang="ru-RU" sz="2000" dirty="0" smtClean="0"/>
            </a:br>
            <a:r>
              <a:rPr lang="ru-RU" sz="2000" dirty="0" smtClean="0"/>
              <a:t>Самая многоводная река России: </a:t>
            </a:r>
            <a:r>
              <a:rPr lang="ru-RU" sz="2000" b="1" dirty="0" smtClean="0"/>
              <a:t>Енисей</a:t>
            </a:r>
            <a:r>
              <a:rPr lang="ru-RU" sz="2000" dirty="0" smtClean="0"/>
              <a:t> – 585 куб. км/час.</a:t>
            </a:r>
            <a:endParaRPr lang="cs-CZ" sz="20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932040" y="1628800"/>
            <a:ext cx="3753743" cy="495746"/>
          </a:xfrm>
        </p:spPr>
        <p:txBody>
          <a:bodyPr>
            <a:normAutofit/>
          </a:bodyPr>
          <a:lstStyle/>
          <a:p>
            <a:r>
              <a:rPr lang="az-Cyrl-AZ" sz="1800" dirty="0"/>
              <a:t>Волга</a:t>
            </a:r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Волгу можно считать центральной рекой Европейской части России. Русские ее называют „матушка“.</a:t>
            </a:r>
            <a:br>
              <a:rPr lang="ru-RU" dirty="0" smtClean="0"/>
            </a:br>
            <a:r>
              <a:rPr lang="ru-RU" dirty="0" smtClean="0"/>
              <a:t>Это одновременно </a:t>
            </a:r>
            <a:r>
              <a:rPr lang="ru-RU" b="1" dirty="0" smtClean="0"/>
              <a:t>самая длинная река Европы</a:t>
            </a:r>
            <a:r>
              <a:rPr lang="ru-RU" dirty="0" smtClean="0"/>
              <a:t> (3530 км). Волга впадает в Каспийское море.</a:t>
            </a:r>
            <a:br>
              <a:rPr lang="ru-RU" dirty="0" smtClean="0"/>
            </a:br>
            <a:r>
              <a:rPr lang="ru-RU" dirty="0" smtClean="0"/>
              <a:t>С древних времен по Волге совершались крупные перевозки, именно здесь вспыхнули крестьянские восстания под руководством С. Т. Разина и Е. И. Пугачева. В 18 в. На Волге работала огромная армия бурлаков.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На русских реках и морях, летом и зимой, очень распространена рыбалка. Это хобби является частью образа жизни старшего и молодого поколения русских мужчин</a:t>
            </a:r>
            <a:r>
              <a:rPr lang="ru-RU" dirty="0" smtClean="0"/>
              <a:t>.</a:t>
            </a:r>
            <a:endParaRPr lang="cs-CZ" dirty="0"/>
          </a:p>
        </p:txBody>
      </p:sp>
      <p:pic>
        <p:nvPicPr>
          <p:cNvPr id="5" name="Zástupný symbol pro obsah 4" descr="volg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Zástupný symbol pro obsah 5" descr="petropavlovskaja krepos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z-Cyrl-AZ" b="1" dirty="0" smtClean="0"/>
              <a:t>Поверхность (рельеф суши)</a:t>
            </a:r>
            <a:br>
              <a:rPr lang="az-Cyrl-A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Рельеф России разнообразен, однако большая часть территории отличается равнинностью обширных территорий и низкой контрастностью рельефа.</a:t>
            </a:r>
          </a:p>
          <a:p>
            <a:r>
              <a:rPr lang="ru-RU" dirty="0" smtClean="0"/>
              <a:t>С точки зрения геологической структуры и рельефа территорию России можно разделить на две основных части, граница которых пролегает примерно по Енисею - западную, которая преимущественно равнинная, и восточную, где преобладают горы.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z-Cyrl-AZ" b="1" dirty="0" smtClean="0"/>
              <a:t>Равнины</a:t>
            </a:r>
            <a:br>
              <a:rPr lang="az-Cyrl-A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2900" b="1" dirty="0" smtClean="0"/>
              <a:t>Великая Русская равнина (или Восточно-Европейская равнина)</a:t>
            </a:r>
          </a:p>
          <a:p>
            <a:r>
              <a:rPr lang="ru-RU" sz="2900" dirty="0" smtClean="0"/>
              <a:t>Ограничена скандинавскими хребтами на севере, Карпатами на западе, Кавказом на юге и Уралом на востоке. На юге переходит в Прикаспийскую низменность.</a:t>
            </a:r>
            <a:br>
              <a:rPr lang="ru-RU" sz="2900" dirty="0" smtClean="0"/>
            </a:br>
            <a:r>
              <a:rPr lang="ru-RU" sz="2900" dirty="0" smtClean="0"/>
              <a:t>площадь: 5 млн км2</a:t>
            </a:r>
            <a:br>
              <a:rPr lang="ru-RU" sz="2900" dirty="0" smtClean="0"/>
            </a:br>
            <a:r>
              <a:rPr lang="ru-RU" sz="2900" dirty="0" smtClean="0"/>
              <a:t>средняя высота: около 170 м</a:t>
            </a:r>
            <a:br>
              <a:rPr lang="ru-RU" sz="2900" dirty="0" smtClean="0"/>
            </a:br>
            <a:r>
              <a:rPr lang="ru-RU" sz="2900" dirty="0" smtClean="0"/>
              <a:t>большие реки: Онега, Печера, Днепр, Днестр, Двина, Дон, Волга, Урал</a:t>
            </a:r>
            <a:br>
              <a:rPr lang="ru-RU" sz="2900" dirty="0" smtClean="0"/>
            </a:br>
            <a:r>
              <a:rPr lang="ru-RU" sz="2900" dirty="0" smtClean="0"/>
              <a:t>тип растительности с севера на юг: тундра, леса, лесостепи, степи, полупустыни </a:t>
            </a:r>
          </a:p>
          <a:p>
            <a:r>
              <a:rPr lang="ru-RU" sz="2900" dirty="0" smtClean="0"/>
              <a:t>Великая Русская равнина - родина восточных славян. Это </a:t>
            </a:r>
            <a:r>
              <a:rPr lang="ru-RU" sz="2900" b="1" dirty="0" smtClean="0"/>
              <a:t>центр современной России</a:t>
            </a:r>
            <a:r>
              <a:rPr lang="ru-RU" sz="2900" dirty="0" smtClean="0"/>
              <a:t>, здесь находятся важнейшие города страны, включая Москву и Санкт-Петербург. </a:t>
            </a:r>
          </a:p>
          <a:p>
            <a:endParaRPr lang="cs-CZ" dirty="0"/>
          </a:p>
        </p:txBody>
      </p:sp>
      <p:pic>
        <p:nvPicPr>
          <p:cNvPr id="5" name="Zástupný symbol pro obsah 4" descr="moskva-stolic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az-Cyrl-AZ" sz="3600" b="1" dirty="0" smtClean="0"/>
              <a:t>Западно-Сибирская равнина (низменность)</a:t>
            </a:r>
            <a:r>
              <a:rPr lang="az-Cyrl-AZ" b="1" dirty="0" smtClean="0"/>
              <a:t/>
            </a:r>
            <a:br>
              <a:rPr lang="az-Cyrl-AZ" b="1" dirty="0" smtClean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Занимает большую часть Западной Сибири, ограничена на западе Уралом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Отличается плоской, слабо расчлененной заболоченной поверхностью (низинные болота покрывают до 50 % ее территории). Рельеф Западно-Сибирской равнины - один из самых однородных в мире. площадь: 3 млн км2</a:t>
            </a:r>
            <a:br>
              <a:rPr lang="ru-RU" dirty="0" smtClean="0"/>
            </a:br>
            <a:r>
              <a:rPr lang="ru-RU" dirty="0" smtClean="0"/>
              <a:t>крупные реки: Обь, Иртыш, Енисей</a:t>
            </a:r>
            <a:br>
              <a:rPr lang="ru-RU" dirty="0" smtClean="0"/>
            </a:br>
            <a:r>
              <a:rPr lang="ru-RU" dirty="0" smtClean="0"/>
              <a:t>тип растительности: тундра, лесотундра, тайга.</a:t>
            </a:r>
            <a:br>
              <a:rPr lang="ru-RU" dirty="0" smtClean="0"/>
            </a:br>
            <a:r>
              <a:rPr lang="ru-RU" dirty="0" smtClean="0"/>
              <a:t>крупные месторождения нефти и газа</a:t>
            </a:r>
            <a:br>
              <a:rPr lang="ru-RU" dirty="0" smtClean="0"/>
            </a:br>
            <a:r>
              <a:rPr lang="ru-RU" dirty="0" smtClean="0"/>
              <a:t>Большая часть территории равнины относится к </a:t>
            </a:r>
            <a:r>
              <a:rPr lang="ru-RU" b="1" dirty="0" smtClean="0"/>
              <a:t>лесной зоне</a:t>
            </a:r>
            <a:r>
              <a:rPr lang="ru-RU" dirty="0" smtClean="0"/>
              <a:t>. В советские времена здесь находилось много лагерей ГУЛага, в которых заключенные занимались добычей древесины.</a:t>
            </a:r>
            <a:br>
              <a:rPr lang="ru-RU" dirty="0" smtClean="0"/>
            </a:br>
            <a:r>
              <a:rPr lang="ru-RU" dirty="0" smtClean="0"/>
              <a:t>средняя плотность населения: всего лишь 6,2 чел. на км2</a:t>
            </a:r>
            <a:br>
              <a:rPr lang="ru-RU" dirty="0" smtClean="0"/>
            </a:br>
            <a:r>
              <a:rPr lang="ru-RU" dirty="0" smtClean="0"/>
              <a:t>крупнейшие города: Новосибирск, Омск, Томск, Тюмень 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az-Cyrl-AZ" dirty="0" smtClean="0"/>
              <a:t>Заготовка </a:t>
            </a:r>
            <a:r>
              <a:rPr lang="az-Cyrl-AZ" dirty="0"/>
              <a:t>древесины</a:t>
            </a:r>
            <a:r>
              <a:rPr lang="az-Cyrl-AZ" dirty="0" smtClean="0"/>
              <a:t>. </a:t>
            </a:r>
            <a:endParaRPr lang="cs-CZ" dirty="0"/>
          </a:p>
        </p:txBody>
      </p:sp>
      <p:pic>
        <p:nvPicPr>
          <p:cNvPr id="7" name="Zástupný symbol pro obsah 6" descr="drevesina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2492896"/>
            <a:ext cx="4041775" cy="300488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z-Cyrl-AZ" b="1" dirty="0" smtClean="0"/>
              <a:t>Среднесибирское плоскогорье</a:t>
            </a:r>
            <a:br>
              <a:rPr lang="az-Cyrl-A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Занимает большую часть Восточной Сибири, располагается на территории между реками Енисей и Лена. Характерно чередование широких плато и кряжей. Большая часть плоскогорья лежит в зоне тайги, можно найти также области вечной мерзлоты.</a:t>
            </a:r>
            <a:br>
              <a:rPr lang="ru-RU" dirty="0" smtClean="0"/>
            </a:br>
            <a:r>
              <a:rPr lang="ru-RU" dirty="0" smtClean="0"/>
              <a:t>площадь: 3,5 млн км2</a:t>
            </a:r>
            <a:br>
              <a:rPr lang="ru-RU" dirty="0" smtClean="0"/>
            </a:br>
            <a:r>
              <a:rPr lang="ru-RU" dirty="0" smtClean="0"/>
              <a:t>реки: Лена, Амур</a:t>
            </a:r>
            <a:br>
              <a:rPr lang="ru-RU" dirty="0" smtClean="0"/>
            </a:br>
            <a:r>
              <a:rPr lang="ru-RU" dirty="0" smtClean="0"/>
              <a:t>средяя плотность населения: всего лишь 2,2 чел. на км2</a:t>
            </a:r>
            <a:br>
              <a:rPr lang="ru-RU" dirty="0" smtClean="0"/>
            </a:br>
            <a:r>
              <a:rPr lang="ru-RU" dirty="0" smtClean="0"/>
              <a:t>крупнейшие города: Красноярск, Иркутск, Чита, Улан-Уде </a:t>
            </a:r>
            <a:endParaRPr lang="cs-CZ" dirty="0"/>
          </a:p>
        </p:txBody>
      </p:sp>
      <p:pic>
        <p:nvPicPr>
          <p:cNvPr id="5" name="Zástupný symbol pro obsah 4" descr="Krasnoyarski_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К югу от Русской и к востоку от Западно-Сибирской равнин располагаются системы горных хребтов.</a:t>
            </a:r>
            <a:r>
              <a:rPr lang="ru-RU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Большой Кавказ</a:t>
            </a:r>
          </a:p>
          <a:p>
            <a:r>
              <a:rPr lang="ru-RU" dirty="0" smtClean="0"/>
              <a:t>Кавказский хребет проходит с западо-севера на юго-восток между Черным и Каспийским морями на границе с Грузией и Азербайджаном. Его длина – свыше 1100 км. Здесь находится около 2000 ледников. </a:t>
            </a:r>
          </a:p>
          <a:p>
            <a:r>
              <a:rPr lang="ru-RU" dirty="0" smtClean="0"/>
              <a:t>Кавказ – один из крупнейших курортных районов (группа бальнеологических курортов Кавказские Минеральные Воды на Северном Кавказе) и центр альпинизма в России. Кавказ – место ссылки многих писателей, произведения которых сформировали романтические представления русских об этих горах. 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elbr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z-Cyrl-AZ" b="1" dirty="0" smtClean="0"/>
              <a:t>Урал</a:t>
            </a:r>
            <a:br>
              <a:rPr lang="az-Cyrl-A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Естественная граница между Европой и Азией.</a:t>
            </a:r>
            <a:br>
              <a:rPr lang="ru-RU" dirty="0" smtClean="0"/>
            </a:br>
            <a:r>
              <a:rPr lang="ru-RU" dirty="0" smtClean="0"/>
              <a:t>Древние, сильно разрушенные горы, протянувшиеся на 2100 км с севера на юг, от Северного Ледовитого океана до границы с Казахстаном.</a:t>
            </a:r>
            <a:br>
              <a:rPr lang="ru-RU" dirty="0" smtClean="0"/>
            </a:br>
            <a:r>
              <a:rPr lang="ru-RU" dirty="0" smtClean="0"/>
              <a:t>Средняя высота не превышает 600 м.</a:t>
            </a:r>
            <a:br>
              <a:rPr lang="ru-RU" dirty="0" smtClean="0"/>
            </a:br>
            <a:r>
              <a:rPr lang="ru-RU" dirty="0" smtClean="0"/>
              <a:t>Самая высокая гора - </a:t>
            </a:r>
            <a:r>
              <a:rPr lang="ru-RU" b="1" dirty="0" smtClean="0"/>
              <a:t>Народная</a:t>
            </a:r>
            <a:r>
              <a:rPr lang="ru-RU" dirty="0" smtClean="0"/>
              <a:t> (1895 м)</a:t>
            </a:r>
            <a:endParaRPr lang="cs-CZ" dirty="0"/>
          </a:p>
        </p:txBody>
      </p:sp>
      <p:pic>
        <p:nvPicPr>
          <p:cNvPr id="5" name="Zástupný symbol pro obsah 4" descr="ura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24212"/>
            <a:ext cx="4038600" cy="267793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z-Cyrl-AZ" sz="3600" b="1" dirty="0" smtClean="0"/>
              <a:t>Алтай</a:t>
            </a:r>
            <a:br>
              <a:rPr lang="az-Cyrl-AZ" sz="3600" b="1" dirty="0" smtClean="0"/>
            </a:br>
            <a:r>
              <a:rPr lang="az-Cyrl-AZ" sz="3600" b="1" dirty="0" smtClean="0"/>
              <a:t>Горы Южной Сибири</a:t>
            </a:r>
            <a:r>
              <a:rPr lang="az-Cyrl-AZ" b="1" dirty="0" smtClean="0"/>
              <a:t/>
            </a:r>
            <a:br>
              <a:rPr lang="az-Cyrl-A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Bысочайшая горная система южной Сибири, располагающаяся на границе с Казахстаном и Монголией. Ее продолжением является система Западного и Восточного Саяна.</a:t>
            </a:r>
            <a:br>
              <a:rPr lang="ru-RU" sz="2000" dirty="0" smtClean="0"/>
            </a:br>
            <a:r>
              <a:rPr lang="ru-RU" sz="2000" dirty="0" smtClean="0"/>
              <a:t>Самая высокая гора Алтая – </a:t>
            </a:r>
            <a:r>
              <a:rPr lang="ru-RU" sz="2000" b="1" dirty="0" smtClean="0"/>
              <a:t>Бе</a:t>
            </a:r>
            <a:r>
              <a:rPr lang="ru-RU" sz="2000" b="1" dirty="0" smtClean="0"/>
              <a:t>луха</a:t>
            </a:r>
            <a:r>
              <a:rPr lang="ru-RU" sz="2000" dirty="0" smtClean="0"/>
              <a:t> </a:t>
            </a:r>
            <a:endParaRPr lang="cs-CZ" sz="2000" b="1" dirty="0" smtClean="0"/>
          </a:p>
          <a:p>
            <a:r>
              <a:rPr lang="ru-RU" sz="2000" dirty="0" smtClean="0"/>
              <a:t>Горную систему Южной Сибири образуют Саяны и горы Забайкалья. </a:t>
            </a:r>
            <a:endParaRPr lang="cs-CZ" sz="2000" dirty="0"/>
          </a:p>
        </p:txBody>
      </p:sp>
      <p:pic>
        <p:nvPicPr>
          <p:cNvPr id="5" name="Zástupný symbol pro obsah 4" descr="altaj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21789"/>
            <a:ext cx="4038600" cy="268278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769</Words>
  <Application>Microsoft Office PowerPoint</Application>
  <PresentationFormat>Předvádění na obrazovce (4:3)</PresentationFormat>
  <Paragraphs>63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sady Office</vt:lpstr>
      <vt:lpstr>География России – рельеф, моря, реки, озёра. </vt:lpstr>
      <vt:lpstr>Поверхность (рельеф суши) </vt:lpstr>
      <vt:lpstr>Равнины </vt:lpstr>
      <vt:lpstr>Западно-Сибирская равнина (низменность) </vt:lpstr>
      <vt:lpstr>Среднесибирское плоскогорье </vt:lpstr>
      <vt:lpstr>К югу от Русской и к востоку от Западно-Сибирской равнин располагаются системы горных хребтов. </vt:lpstr>
      <vt:lpstr>Snímek 7</vt:lpstr>
      <vt:lpstr>Урал </vt:lpstr>
      <vt:lpstr>Алтай Горы Южной Сибири </vt:lpstr>
      <vt:lpstr>Моря и oстрова </vt:lpstr>
      <vt:lpstr>Тихий океан </vt:lpstr>
      <vt:lpstr>Острова </vt:lpstr>
      <vt:lpstr>На территории России разбросано всего около 3 миллионов пресноводных и соленых озер.</vt:lpstr>
      <vt:lpstr>Ладожское озеро Онежское озеро и остров Кижи </vt:lpstr>
      <vt:lpstr>Байкал Ладожское озеро </vt:lpstr>
      <vt:lpstr>Реки </vt:lpstr>
      <vt:lpstr>На русских реках и морях, летом и зимой, очень распространена рыбалка. Это хобби является частью образа жизни старшего и молодого поколения русских мужчин.</vt:lpstr>
    </vt:vector>
  </TitlesOfParts>
  <Company>Pedagogicka fakulta 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География России – рельеф, моря, реки, озёра.</dc:title>
  <dc:creator>Naumová</dc:creator>
  <cp:lastModifiedBy>Naumová</cp:lastModifiedBy>
  <cp:revision>8</cp:revision>
  <dcterms:created xsi:type="dcterms:W3CDTF">2011-12-12T12:36:09Z</dcterms:created>
  <dcterms:modified xsi:type="dcterms:W3CDTF">2011-12-12T13:49:13Z</dcterms:modified>
</cp:coreProperties>
</file>