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4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4" r:id="rId9"/>
    <p:sldId id="265" r:id="rId10"/>
    <p:sldId id="263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FAD2E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15" autoAdjust="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37DBB9-266E-48BA-A100-AF1F8D4A44CF}" type="datetimeFigureOut">
              <a:rPr lang="cs-CZ" smtClean="0"/>
              <a:pPr/>
              <a:t>11.12.2014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0F2C01-F29F-49E0-814C-3FAEF8E2213F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F2C01-F29F-49E0-814C-3FAEF8E2213F}" type="slidenum">
              <a:rPr lang="cs-CZ" smtClean="0"/>
              <a:pPr/>
              <a:t>4</a:t>
            </a:fld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F205CC-3DFF-4FB6-9601-029CF9008EA4}" type="datetimeFigureOut">
              <a:rPr lang="cs-CZ" smtClean="0"/>
              <a:pPr/>
              <a:t>11.12.2014</a:t>
            </a:fld>
            <a:endParaRPr lang="cs-CZ" dirty="0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FB4A87-1C43-47D4-A96E-D70D3EBEC6BB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F205CC-3DFF-4FB6-9601-029CF9008EA4}" type="datetimeFigureOut">
              <a:rPr lang="cs-CZ" smtClean="0"/>
              <a:pPr/>
              <a:t>11.12.2014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FB4A87-1C43-47D4-A96E-D70D3EBEC6BB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F205CC-3DFF-4FB6-9601-029CF9008EA4}" type="datetimeFigureOut">
              <a:rPr lang="cs-CZ" smtClean="0"/>
              <a:pPr/>
              <a:t>11.12.2014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FB4A87-1C43-47D4-A96E-D70D3EBEC6BB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F205CC-3DFF-4FB6-9601-029CF9008EA4}" type="datetimeFigureOut">
              <a:rPr lang="cs-CZ" smtClean="0"/>
              <a:pPr/>
              <a:t>11.12.2014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FB4A87-1C43-47D4-A96E-D70D3EBEC6BB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F205CC-3DFF-4FB6-9601-029CF9008EA4}" type="datetimeFigureOut">
              <a:rPr lang="cs-CZ" smtClean="0"/>
              <a:pPr/>
              <a:t>11.12.2014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FB4A87-1C43-47D4-A96E-D70D3EBEC6BB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F205CC-3DFF-4FB6-9601-029CF9008EA4}" type="datetimeFigureOut">
              <a:rPr lang="cs-CZ" smtClean="0"/>
              <a:pPr/>
              <a:t>11.12.2014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FB4A87-1C43-47D4-A96E-D70D3EBEC6BB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F205CC-3DFF-4FB6-9601-029CF9008EA4}" type="datetimeFigureOut">
              <a:rPr lang="cs-CZ" smtClean="0"/>
              <a:pPr/>
              <a:t>11.12.2014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FB4A87-1C43-47D4-A96E-D70D3EBEC6BB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F205CC-3DFF-4FB6-9601-029CF9008EA4}" type="datetimeFigureOut">
              <a:rPr lang="cs-CZ" smtClean="0"/>
              <a:pPr/>
              <a:t>11.12.2014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FB4A87-1C43-47D4-A96E-D70D3EBEC6BB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F205CC-3DFF-4FB6-9601-029CF9008EA4}" type="datetimeFigureOut">
              <a:rPr lang="cs-CZ" smtClean="0"/>
              <a:pPr/>
              <a:t>11.12.2014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FB4A87-1C43-47D4-A96E-D70D3EBEC6BB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F205CC-3DFF-4FB6-9601-029CF9008EA4}" type="datetimeFigureOut">
              <a:rPr lang="cs-CZ" smtClean="0"/>
              <a:pPr/>
              <a:t>11.12.2014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FB4A87-1C43-47D4-A96E-D70D3EBEC6BB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F205CC-3DFF-4FB6-9601-029CF9008EA4}" type="datetimeFigureOut">
              <a:rPr lang="cs-CZ" smtClean="0"/>
              <a:pPr/>
              <a:t>11.12.2014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FB4A87-1C43-47D4-A96E-D70D3EBEC6BB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dirty="0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8F205CC-3DFF-4FB6-9601-029CF9008EA4}" type="datetimeFigureOut">
              <a:rPr lang="cs-CZ" smtClean="0"/>
              <a:pPr/>
              <a:t>11.12.2014</a:t>
            </a:fld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 dirty="0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2FB4A87-1C43-47D4-A96E-D70D3EBEC6BB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gorenka.org/index.php/zemlyaki/1244-blaginina-elena-aleksandrovna" TargetMode="External"/><Relationship Id="rId2" Type="http://schemas.openxmlformats.org/officeDocument/2006/relationships/hyperlink" Target="http://www.stihomaniya.ru/2014/09/elena-blaginina-stihi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eti.ledibashkirii.ru/elena-blaginina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img1.labirint.ru/books/189716/bi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2565250"/>
            <a:ext cx="2357454" cy="3643339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857324" y="285728"/>
            <a:ext cx="7286676" cy="985846"/>
          </a:xfrm>
        </p:spPr>
        <p:txBody>
          <a:bodyPr>
            <a:normAutofit fontScale="90000"/>
          </a:bodyPr>
          <a:lstStyle/>
          <a:p>
            <a:r>
              <a:rPr lang="az-Cyrl-AZ" sz="6600" b="1" dirty="0" smtClean="0">
                <a:solidFill>
                  <a:schemeClr val="bg2">
                    <a:lumMod val="50000"/>
                  </a:schemeClr>
                </a:solidFill>
                <a:effectLst/>
              </a:rPr>
              <a:t>Елена Благинина</a:t>
            </a:r>
            <a:endParaRPr lang="cs-CZ" sz="6600" b="1" dirty="0">
              <a:solidFill>
                <a:schemeClr val="bg2">
                  <a:lumMod val="50000"/>
                </a:schemeClr>
              </a:solidFill>
              <a:effectLst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71538" y="1428736"/>
            <a:ext cx="7715304" cy="714380"/>
          </a:xfrm>
        </p:spPr>
        <p:txBody>
          <a:bodyPr>
            <a:noAutofit/>
          </a:bodyPr>
          <a:lstStyle/>
          <a:p>
            <a:pPr algn="ctr"/>
            <a:r>
              <a:rPr lang="cs-CZ" sz="2400" b="1" dirty="0" smtClean="0"/>
              <a:t>„</a:t>
            </a:r>
            <a:r>
              <a:rPr lang="az-Cyrl-AZ" sz="2400" b="1" dirty="0" smtClean="0"/>
              <a:t>женская</a:t>
            </a:r>
            <a:r>
              <a:rPr lang="cs-CZ" sz="2400" b="1" dirty="0" smtClean="0"/>
              <a:t>“</a:t>
            </a:r>
            <a:r>
              <a:rPr lang="az-Cyrl-AZ" sz="2400" b="1" dirty="0" smtClean="0"/>
              <a:t> поэзия для детей</a:t>
            </a:r>
            <a:endParaRPr lang="cs-CZ" sz="2400" b="1" dirty="0" smtClean="0"/>
          </a:p>
          <a:p>
            <a:pPr algn="ctr"/>
            <a:r>
              <a:rPr lang="ru-RU" sz="2400" b="1" dirty="0" smtClean="0">
                <a:solidFill>
                  <a:srgbClr val="FF33CC"/>
                </a:solidFill>
              </a:rPr>
              <a:t>«Никогда, сочиняя детские стихи, я не думала, что сочиняю детские стихи»</a:t>
            </a:r>
            <a:endParaRPr lang="cs-CZ" sz="2400" b="1" dirty="0">
              <a:solidFill>
                <a:srgbClr val="FF33CC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928662" y="5929330"/>
            <a:ext cx="4143404" cy="714356"/>
          </a:xfrm>
        </p:spPr>
        <p:txBody>
          <a:bodyPr/>
          <a:lstStyle/>
          <a:p>
            <a:r>
              <a:rPr lang="cs-CZ" sz="2000" dirty="0" smtClean="0"/>
              <a:t>Vypracovala: Klára Formánková, </a:t>
            </a:r>
          </a:p>
          <a:p>
            <a:r>
              <a:rPr lang="cs-CZ" sz="2000" dirty="0" smtClean="0"/>
              <a:t>		UČO:   401787</a:t>
            </a:r>
            <a:endParaRPr lang="cs-CZ" sz="2000" dirty="0"/>
          </a:p>
        </p:txBody>
      </p:sp>
      <p:pic>
        <p:nvPicPr>
          <p:cNvPr id="2054" name="Picture 6" descr=" photo File289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3071810"/>
            <a:ext cx="3580648" cy="25801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2976" y="500042"/>
            <a:ext cx="4643470" cy="4800600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Елена Благинина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прожила долгую, наполненную творчеством жизнь, и не было дня, чтобы она не работала. Она посвятила всю свою жизнь тому, чтобы </a:t>
            </a:r>
            <a:r>
              <a:rPr lang="ru-RU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дарить детям радость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своими произведениями. Ее стихи были разными: </a:t>
            </a:r>
            <a:r>
              <a:rPr lang="ru-RU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смешными и интересными, задорными и поучительными.</a:t>
            </a:r>
            <a:endParaRPr lang="cs-CZ" sz="20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cs-CZ" sz="20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Ее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отличало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невероятное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трудолюбие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, и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свою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долгую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жизнь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она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успела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выпустить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около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сорока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книг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которые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неизменно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пользовались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популярностью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взрослых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детей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Умерла поэтесса Елена Александровна Благинина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24 апреля 1989 года в Москве. 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cs-CZ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://ruslita.ru/images/polka/blaginin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1285860"/>
            <a:ext cx="2428892" cy="35444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0" y="2285992"/>
            <a:ext cx="7498080" cy="1143000"/>
          </a:xfrm>
        </p:spPr>
        <p:txBody>
          <a:bodyPr>
            <a:normAutofit/>
          </a:bodyPr>
          <a:lstStyle/>
          <a:p>
            <a:r>
              <a:rPr lang="az-Cyrl-AZ" sz="4800" dirty="0" smtClean="0"/>
              <a:t>Спасибо за внимание</a:t>
            </a:r>
            <a:r>
              <a:rPr lang="cs-CZ" sz="4800" dirty="0" smtClean="0"/>
              <a:t>!</a:t>
            </a:r>
            <a:endParaRPr lang="cs-CZ" sz="4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85852" y="500042"/>
            <a:ext cx="3493582" cy="642942"/>
          </a:xfrm>
        </p:spPr>
        <p:txBody>
          <a:bodyPr>
            <a:normAutofit fontScale="90000"/>
          </a:bodyPr>
          <a:lstStyle/>
          <a:p>
            <a:r>
              <a:rPr lang="az-Cyrl-AZ" dirty="0" smtClean="0"/>
              <a:t>Источники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2976" y="1071546"/>
            <a:ext cx="7569518" cy="5000660"/>
          </a:xfrm>
        </p:spPr>
        <p:txBody>
          <a:bodyPr>
            <a:normAutofit fontScale="92500" lnSpcReduction="10000"/>
          </a:bodyPr>
          <a:lstStyle/>
          <a:p>
            <a:endParaRPr lang="cs-CZ" dirty="0" smtClean="0">
              <a:hlinkClick r:id="rId2"/>
            </a:endParaRPr>
          </a:p>
          <a:p>
            <a:r>
              <a:rPr lang="cs-CZ" dirty="0" smtClean="0"/>
              <a:t>ARZAMASCEVA, </a:t>
            </a:r>
            <a:r>
              <a:rPr lang="cs-CZ" dirty="0" err="1" smtClean="0"/>
              <a:t>Irina</a:t>
            </a:r>
            <a:r>
              <a:rPr lang="cs-CZ" dirty="0" smtClean="0"/>
              <a:t> </a:t>
            </a:r>
            <a:r>
              <a:rPr lang="cs-CZ" dirty="0" err="1" smtClean="0"/>
              <a:t>Nikolajevna</a:t>
            </a:r>
            <a:r>
              <a:rPr lang="cs-CZ" dirty="0" smtClean="0"/>
              <a:t> a </a:t>
            </a:r>
            <a:r>
              <a:rPr lang="cs-CZ" dirty="0" err="1" smtClean="0"/>
              <a:t>Sofija</a:t>
            </a:r>
            <a:r>
              <a:rPr lang="cs-CZ" dirty="0" smtClean="0"/>
              <a:t> </a:t>
            </a:r>
            <a:r>
              <a:rPr lang="cs-CZ" dirty="0" err="1" smtClean="0"/>
              <a:t>Anatol</a:t>
            </a:r>
            <a:r>
              <a:rPr lang="cs-CZ" dirty="0" smtClean="0"/>
              <a:t>'</a:t>
            </a:r>
            <a:r>
              <a:rPr lang="cs-CZ" dirty="0" err="1" smtClean="0"/>
              <a:t>jevna</a:t>
            </a:r>
            <a:r>
              <a:rPr lang="cs-CZ" dirty="0" smtClean="0"/>
              <a:t> NIKOLAJEVA. </a:t>
            </a:r>
            <a:r>
              <a:rPr lang="cs-CZ" i="1" dirty="0" err="1" smtClean="0"/>
              <a:t>Detskaja</a:t>
            </a:r>
            <a:r>
              <a:rPr lang="cs-CZ" i="1" dirty="0" smtClean="0"/>
              <a:t> literatura :</a:t>
            </a:r>
            <a:r>
              <a:rPr lang="cs-CZ" i="1" dirty="0" err="1" smtClean="0"/>
              <a:t>učebnik</a:t>
            </a:r>
            <a:r>
              <a:rPr lang="cs-CZ" dirty="0" smtClean="0"/>
              <a:t>. 5-e </a:t>
            </a:r>
            <a:r>
              <a:rPr lang="cs-CZ" dirty="0" err="1" smtClean="0"/>
              <a:t>izd</a:t>
            </a:r>
            <a:r>
              <a:rPr lang="cs-CZ" dirty="0" smtClean="0"/>
              <a:t>., </a:t>
            </a:r>
            <a:r>
              <a:rPr lang="cs-CZ" dirty="0" err="1" smtClean="0"/>
              <a:t>ispravlennoje</a:t>
            </a:r>
            <a:r>
              <a:rPr lang="cs-CZ" dirty="0" smtClean="0"/>
              <a:t>. Moskva: </a:t>
            </a:r>
            <a:r>
              <a:rPr lang="cs-CZ" dirty="0" err="1" smtClean="0"/>
              <a:t>Izdatel</a:t>
            </a:r>
            <a:r>
              <a:rPr lang="cs-CZ" dirty="0" smtClean="0"/>
              <a:t>'</a:t>
            </a:r>
            <a:r>
              <a:rPr lang="cs-CZ" dirty="0" err="1" smtClean="0"/>
              <a:t>skij</a:t>
            </a:r>
            <a:r>
              <a:rPr lang="cs-CZ" dirty="0" smtClean="0"/>
              <a:t> centr </a:t>
            </a:r>
            <a:r>
              <a:rPr lang="cs-CZ" dirty="0" err="1" smtClean="0"/>
              <a:t>Akademija</a:t>
            </a:r>
            <a:r>
              <a:rPr lang="cs-CZ" dirty="0" smtClean="0"/>
              <a:t>, 2008. 574 s. ISBN 978-5-7695-4620-4</a:t>
            </a:r>
            <a:r>
              <a:rPr lang="cs-CZ" dirty="0" smtClean="0"/>
              <a:t>.</a:t>
            </a:r>
            <a:endParaRPr lang="cs-CZ" dirty="0" smtClean="0">
              <a:hlinkClick r:id="rId2"/>
            </a:endParaRPr>
          </a:p>
          <a:p>
            <a:r>
              <a:rPr lang="cs-CZ" dirty="0" smtClean="0">
                <a:hlinkClick r:id="rId2"/>
              </a:rPr>
              <a:t>http</a:t>
            </a:r>
            <a:r>
              <a:rPr lang="cs-CZ" dirty="0" smtClean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stihomaniya.ru</a:t>
            </a:r>
            <a:r>
              <a:rPr lang="cs-CZ" dirty="0" smtClean="0">
                <a:hlinkClick r:id="rId2"/>
              </a:rPr>
              <a:t>/2014/09/</a:t>
            </a:r>
            <a:r>
              <a:rPr lang="cs-CZ" dirty="0" err="1" smtClean="0">
                <a:hlinkClick r:id="rId2"/>
              </a:rPr>
              <a:t>elena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blaginina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stihi.html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gorenka.org/index.php/zemlyaki/1244-blaginina-elena-aleksandrovna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deti.ledibashkirii.ru/elena-blaginina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9144000" cy="285752"/>
          </a:xfrm>
        </p:spPr>
        <p:txBody>
          <a:bodyPr>
            <a:noAutofit/>
          </a:bodyPr>
          <a:lstStyle/>
          <a:p>
            <a:pPr algn="ctr"/>
            <a:r>
              <a:rPr lang="az-Cyrl-AZ" sz="3200" dirty="0" smtClean="0"/>
              <a:t> </a:t>
            </a:r>
            <a:r>
              <a:rPr lang="az-Cyrl-AZ" sz="2400" b="1" u="sng" dirty="0" smtClean="0"/>
              <a:t>Елена Александровна Благинина</a:t>
            </a:r>
            <a:r>
              <a:rPr lang="cs-CZ" sz="2400" b="1" u="sng" dirty="0" smtClean="0"/>
              <a:t>  (</a:t>
            </a:r>
            <a:r>
              <a:rPr lang="az-Cyrl-AZ" sz="2400" b="1" u="sng" dirty="0" smtClean="0"/>
              <a:t>1903-1989</a:t>
            </a:r>
            <a:r>
              <a:rPr lang="cs-CZ" sz="2400" b="1" u="sng" dirty="0" smtClean="0"/>
              <a:t>)</a:t>
            </a:r>
            <a:r>
              <a:rPr lang="az-Cyrl-AZ" sz="2400" b="1" u="sng" dirty="0" smtClean="0"/>
              <a:t> </a:t>
            </a:r>
            <a:r>
              <a:rPr lang="az-Cyrl-AZ" sz="32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 Nadpisy"/>
              </a:rPr>
              <a:t/>
            </a:r>
            <a:br>
              <a:rPr lang="az-Cyrl-AZ" sz="32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 Nadpisy"/>
              </a:rPr>
            </a:br>
            <a:r>
              <a:rPr lang="az-Cyrl-AZ" sz="32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 Nadpisy"/>
              </a:rPr>
              <a:t> </a:t>
            </a:r>
            <a:endParaRPr lang="cs-CZ" sz="32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 Nadpisy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2976" y="785794"/>
            <a:ext cx="8001024" cy="2071702"/>
          </a:xfrm>
        </p:spPr>
        <p:txBody>
          <a:bodyPr>
            <a:no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она родилась 27 мая 1903-ьего года в в семье багажного кассира,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c детства она хотела стать учительницей -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студентка Курского педагогического института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 альманахе курских поэтов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1921 году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появились её первые лирические стихи</a:t>
            </a:r>
            <a:endParaRPr lang="cs-CZ" sz="1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8" name="Picture 2" descr="&amp;Vcy;&amp;icy;&amp;kcy;&amp;tcy;&amp;ocy;&amp;rcy; &amp;Pcy;&amp;iecy;&amp;tcy;&amp;rcy;&amp;ocy;&amp;vcy;&amp;icy;&amp;chcy; &amp;Acy;&amp;scy;&amp;tcy;&amp;acy;&amp;fcy;&amp;softcy;&amp;iecy;&amp;vcy;, &amp;pcy;&amp;rcy;&amp;ocy;&amp;zcy;&amp;acy;&amp;icy;&amp;kcy;, &amp;pcy;&amp;ucy;&amp;bcy;&amp;lcy;&amp;icy;&amp;tscy;&amp;icy;&amp;scy;&amp;tcy;, &amp;scy;&amp;tscy;&amp;iecy;&amp;ncy;&amp;acy;&amp;rcy;&amp;icy;&amp;scy;&amp;tcy;. &amp;Dcy;&amp;acy;&amp;zhcy;…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643182"/>
            <a:ext cx="2786082" cy="3571900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3286116" y="2395240"/>
            <a:ext cx="5572164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60000" algn="just">
              <a:spcAft>
                <a:spcPts val="600"/>
              </a:spcAft>
              <a:buClr>
                <a:schemeClr val="accent1"/>
              </a:buClr>
              <a:buSzPct val="120000"/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вскоре она поступила в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Высший литературно-художественный институт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Москве, который окончила в 1925 году.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indent="-360000" algn="just">
              <a:spcAft>
                <a:spcPts val="600"/>
              </a:spcAft>
              <a:buClr>
                <a:schemeClr val="accent1"/>
              </a:buClr>
              <a:buSzPct val="120000"/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ее философская лирика не получила разрешения на печать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начала писать стихи для детей</a:t>
            </a:r>
          </a:p>
          <a:p>
            <a:pPr indent="-360000" algn="just">
              <a:spcAft>
                <a:spcPts val="600"/>
              </a:spcAft>
              <a:buClr>
                <a:schemeClr val="accent1"/>
              </a:buClr>
              <a:buSzPct val="120000"/>
              <a:buFont typeface="Arial" pitchFamily="34" charset="0"/>
              <a:buChar char="•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детскую литературу она пришла в начале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30-х годов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 же годы она знакомится с Барто, Чуковским и Маршаком.</a:t>
            </a:r>
          </a:p>
          <a:p>
            <a:pPr indent="-360000" algn="just">
              <a:spcAft>
                <a:spcPts val="600"/>
              </a:spcAft>
              <a:buClr>
                <a:schemeClr val="accent1"/>
              </a:buClr>
              <a:buSzPct val="120000"/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cтихи её печатались в детском журнале </a:t>
            </a:r>
            <a:r>
              <a:rPr lang="ru-RU" b="1" u="sng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Мурзилка</a:t>
            </a:r>
            <a:r>
              <a:rPr lang="cs-CZ" b="1" u="sng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az-Cyrl-AZ" dirty="0" smtClean="0">
                <a:latin typeface="Times New Roman" pitchFamily="18" charset="0"/>
                <a:cs typeface="Times New Roman" pitchFamily="18" charset="0"/>
              </a:rPr>
              <a:t>но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сотрудничала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почти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со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всеми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детскими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журналами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indent="-360000" algn="just">
              <a:spcAft>
                <a:spcPts val="600"/>
              </a:spcAft>
              <a:buClr>
                <a:schemeClr val="accent1"/>
              </a:buClr>
              <a:buSzPct val="120000"/>
              <a:buFont typeface="Arial" pitchFamily="34" charset="0"/>
              <a:buChar char="•"/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Занималась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переводами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 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украинских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молдавских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татарских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поэтов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indent="-360000" algn="just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20000"/>
              <a:buFont typeface="Arial" pitchFamily="34" charset="0"/>
              <a:buChar char="•"/>
            </a:pPr>
            <a:endParaRPr lang="cs-CZ" sz="2000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&amp;Mcy;&amp;ucy;&amp;rcy;&amp;zcy;&amp;icy;&amp;lcy;&amp;kcy;&amp;acy; 1970 08 &amp;Scy;&amp;tcy;&amp;acy;&amp;rcy;&amp;ycy;&amp;iecy; &amp;zhcy;&amp;ucy;&amp;rcy;&amp;ncy;&amp;acy;&amp;lcy;&amp;y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388882">
            <a:off x="6172577" y="3544960"/>
            <a:ext cx="2467558" cy="3183946"/>
          </a:xfrm>
          <a:prstGeom prst="rect">
            <a:avLst/>
          </a:prstGeom>
          <a:noFill/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8662" y="285728"/>
            <a:ext cx="8001024" cy="3071834"/>
          </a:xfrm>
        </p:spPr>
        <p:txBody>
          <a:bodyPr>
            <a:noAutofit/>
          </a:bodyPr>
          <a:lstStyle/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стихи в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8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Мурзилке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были только началом, в дальнейшем Благинина стала писать более крупные произведения, выпускать сборники и книги с отдельными произведениями для детей.</a:t>
            </a:r>
            <a:endParaRPr lang="cs-CZ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1936 году вышли ее первый </a:t>
            </a:r>
            <a:r>
              <a:rPr lang="ru-RU" sz="18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сборник стихов Осень</a:t>
            </a:r>
            <a:r>
              <a:rPr lang="ru-RU" sz="1800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8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поэма Садко</a:t>
            </a:r>
            <a:endParaRPr lang="cs-CZ" sz="1800" b="1" dirty="0" smtClean="0">
              <a:solidFill>
                <a:srgbClr val="FF33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az-Cyrl-AZ" sz="1800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оявляется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ряд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сборников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cs-CZ" sz="1800" b="1" dirty="0" err="1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Вот</a:t>
            </a:r>
            <a:r>
              <a:rPr lang="cs-CZ" sz="18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b="1" dirty="0" err="1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какая</a:t>
            </a:r>
            <a:r>
              <a:rPr lang="cs-CZ" sz="18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b="1" dirty="0" err="1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мама</a:t>
            </a:r>
            <a:r>
              <a:rPr lang="cs-CZ" sz="18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!» 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(1939) (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сборник стихов</a:t>
            </a:r>
            <a:r>
              <a:rPr lang="cs-CZ" sz="1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о самых родных и близких людях, с которыми вырастает и живёт ребёнок</a:t>
            </a:r>
            <a:r>
              <a:rPr lang="cs-CZ" sz="18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Стихи учат доброму отношению к маме, дедушке, братику.</a:t>
            </a:r>
            <a:r>
              <a:rPr lang="cs-CZ" sz="18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, «</a:t>
            </a:r>
            <a:r>
              <a:rPr lang="cs-CZ" sz="1800" b="1" dirty="0" err="1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Радуга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» (1948), «</a:t>
            </a:r>
            <a:r>
              <a:rPr lang="cs-CZ" sz="1800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Сорока</a:t>
            </a:r>
            <a:r>
              <a:rPr lang="cs-CZ" sz="1800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1800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белобока</a:t>
            </a:r>
            <a:r>
              <a:rPr lang="cs-CZ" sz="1800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, «</a:t>
            </a:r>
            <a:r>
              <a:rPr lang="cs-CZ" sz="1800" b="1" dirty="0" err="1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Стихи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cs-CZ" sz="1800" b="1" dirty="0" err="1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Посидим</a:t>
            </a:r>
            <a:r>
              <a:rPr lang="cs-CZ" sz="18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cs-CZ" sz="1800" b="1" dirty="0" err="1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тишине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cs-CZ" sz="1800" b="1" dirty="0" err="1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Огонек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cs-CZ" sz="1800" b="1" dirty="0" err="1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Гори</a:t>
            </a:r>
            <a:r>
              <a:rPr lang="cs-CZ" sz="18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1800" b="1" dirty="0" err="1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гори</a:t>
            </a:r>
            <a:r>
              <a:rPr lang="cs-CZ" sz="18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b="1" dirty="0" err="1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ясно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!», «</a:t>
            </a:r>
            <a:r>
              <a:rPr lang="cs-CZ" sz="1800" b="1" dirty="0" err="1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Башмачки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cs-CZ" sz="1800" b="1" dirty="0" err="1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Осень</a:t>
            </a:r>
            <a:r>
              <a:rPr lang="cs-CZ" sz="18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b="1" dirty="0" err="1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спросим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cs-CZ" sz="1800" b="1" dirty="0" err="1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Трудные</a:t>
            </a:r>
            <a:r>
              <a:rPr lang="cs-CZ" sz="18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b="1" dirty="0" err="1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стихи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cs-CZ" sz="1800" b="1" dirty="0" err="1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cs-CZ" sz="18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b="1" dirty="0" err="1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мешайте</a:t>
            </a:r>
            <a:r>
              <a:rPr lang="cs-CZ" sz="18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b="1" dirty="0" err="1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мне</a:t>
            </a:r>
            <a:r>
              <a:rPr lang="cs-CZ" sz="18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b="1" dirty="0" err="1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трудиться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cs-CZ" sz="1800" b="1" dirty="0" err="1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Аленушка</a:t>
            </a:r>
            <a:r>
              <a:rPr lang="cs-CZ" sz="18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cs-CZ" sz="1800" b="1" dirty="0" err="1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Травушка</a:t>
            </a:r>
            <a:r>
              <a:rPr lang="cs-CZ" sz="18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1800" b="1" dirty="0" err="1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муравушка</a:t>
            </a:r>
            <a:r>
              <a:rPr lang="cs-CZ" sz="18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cs-CZ" sz="1800" b="1" dirty="0" err="1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Журавушка</a:t>
            </a:r>
            <a:r>
              <a:rPr lang="cs-CZ" sz="18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cs-CZ" sz="1800" b="1" dirty="0" err="1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Улетают</a:t>
            </a:r>
            <a:r>
              <a:rPr lang="cs-CZ" sz="18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1800" b="1" dirty="0" err="1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улетели</a:t>
            </a:r>
            <a:r>
              <a:rPr lang="cs-CZ" sz="18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другие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cs-CZ" sz="1800" b="1" dirty="0" smtClean="0">
                <a:latin typeface="Times New Roman" pitchFamily="18" charset="0"/>
                <a:cs typeface="Times New Roman" pitchFamily="18" charset="0"/>
              </a:rPr>
              <a:t>1938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года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Е. А. 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Благинина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член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b="1" dirty="0" err="1" smtClean="0">
                <a:latin typeface="Times New Roman" pitchFamily="18" charset="0"/>
                <a:cs typeface="Times New Roman" pitchFamily="18" charset="0"/>
              </a:rPr>
              <a:t>Союза</a:t>
            </a:r>
            <a:r>
              <a:rPr lang="cs-CZ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b="1" dirty="0" err="1" smtClean="0">
                <a:latin typeface="Times New Roman" pitchFamily="18" charset="0"/>
                <a:cs typeface="Times New Roman" pitchFamily="18" charset="0"/>
              </a:rPr>
              <a:t>писателей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b="1" dirty="0" smtClean="0">
                <a:latin typeface="Times New Roman" pitchFamily="18" charset="0"/>
                <a:cs typeface="Times New Roman" pitchFamily="18" charset="0"/>
              </a:rPr>
              <a:t>СССР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http://j.livelib.ru/boocover/1000503193/o/940e/Elena_Blaginina__Zhuravushka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4071942"/>
            <a:ext cx="2057413" cy="2571768"/>
          </a:xfrm>
          <a:prstGeom prst="rect">
            <a:avLst/>
          </a:prstGeom>
          <a:noFill/>
        </p:spPr>
      </p:pic>
      <p:pic>
        <p:nvPicPr>
          <p:cNvPr id="6" name="Picture 6" descr="DataLife Engine &amp;Vcy;&amp;iecy;&amp;rcy;&amp;scy;&amp;icy;&amp;yacy; &amp;dcy;&amp;lcy;&amp;yacy; &amp;pcy;&amp;iecy;&amp;chcy;&amp;acy;&amp;tcy;&amp;icy; &amp;Bcy;&amp;lcy;&amp;acy;&amp;gcy;&amp;icy;&amp;ncy;&amp;icy;&amp;ncy;&amp;acy;, &amp;IEcy;&amp;lcy;&amp;iecy;&amp;ncy;&amp;acy; &amp;Ncy;&amp;iecy; &amp;mcy;&amp;iecy;&amp;shcy;&amp;acy;&amp;jcy;&amp;tcy;&amp;iecy; &amp;mcy;&amp;ncy;&amp;iecy; &amp;tcy;&amp;rcy;&amp;ucy;&amp;dcy;&amp;icy;&amp;tcy;&amp;softcy;&amp;scy;&amp;yacy;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14678" y="4000504"/>
            <a:ext cx="2074723" cy="26384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&amp;Ecy;&amp;lcy;&amp;iecy;&amp;kcy;&amp;tcy;&amp;rcy;&amp;ocy;&amp;ncy;&amp;ncy;&amp;ycy;&amp;jcy; &amp;kcy;&amp;acy;&amp;tcy;&amp;acy;&amp;lcy;&amp;ocy;&amp;gcy; &amp;kcy;&amp;ncy;&amp;icy;&amp;gcy; - &amp;Vcy;&amp;ocy;&amp;tcy; &amp;kcy;&amp;acy;&amp;kcy;&amp;acy;&amp;yacy; &amp;mcy;&amp;acy;&amp;mcy;&amp;acy; (&amp;Bcy;&amp;lcy;&amp;acy;&amp;gcy;&amp;icy;&amp;ncy;&amp;icy;&amp;ncy;&amp;acy; &amp;IEcy;&amp;lcy;&amp;iecy;&amp;ncy;&amp;acy; &amp;Acy;&amp;lcy;&amp;iecy;&amp;kcy;&amp;scy;&amp;acy;&amp;ncy;&amp;dcy;&amp;rcy;&amp;ocy;&amp;vcy;&amp;ncy;&amp;acy;)"/>
          <p:cNvPicPr>
            <a:picLocks noChangeAspect="1" noChangeArrowheads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lum bright="5000"/>
          </a:blip>
          <a:srcRect/>
          <a:stretch>
            <a:fillRect/>
          </a:stretch>
        </p:blipFill>
        <p:spPr bwMode="auto">
          <a:xfrm>
            <a:off x="1142976" y="1357298"/>
            <a:ext cx="7498364" cy="5062148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728" y="285728"/>
            <a:ext cx="7498080" cy="84615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az-Cyrl-AZ" sz="4400" b="1" u="sng" dirty="0" smtClean="0"/>
              <a:t>Почему женская поэзия?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az-Cyrl-AZ" dirty="0" smtClean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az-Cyrl-AZ" sz="44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 Nadpisy"/>
              </a:rPr>
              <a:t/>
            </a:r>
            <a:br>
              <a:rPr lang="az-Cyrl-AZ" sz="44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 Nadpisy"/>
              </a:rPr>
            </a:br>
            <a:r>
              <a:rPr lang="az-Cyrl-AZ" sz="44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 Nadpisy"/>
              </a:rPr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0100" y="1357298"/>
            <a:ext cx="7786742" cy="4500594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ru-RU" sz="2200" dirty="0" smtClean="0"/>
              <a:t>cтиль Благининой существенно отличается от стиля </a:t>
            </a:r>
            <a:r>
              <a:rPr lang="ru-RU" sz="22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Чуковского, Маршака</a:t>
            </a:r>
            <a:r>
              <a:rPr lang="ru-RU" sz="2200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dirty="0" smtClean="0"/>
              <a:t>и даже </a:t>
            </a:r>
            <a:r>
              <a:rPr lang="ru-RU" sz="22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Барто</a:t>
            </a:r>
            <a:r>
              <a:rPr lang="ru-RU" sz="2200" dirty="0" smtClean="0"/>
              <a:t> - особенным, женским звучанием. </a:t>
            </a:r>
            <a:endParaRPr lang="cs-CZ" sz="2200" dirty="0" smtClean="0"/>
          </a:p>
          <a:p>
            <a:pPr>
              <a:spcAft>
                <a:spcPts val="600"/>
              </a:spcAft>
            </a:pPr>
            <a:r>
              <a:rPr lang="ru-RU" sz="2200" dirty="0" smtClean="0"/>
              <a:t> в</a:t>
            </a:r>
            <a:r>
              <a:rPr lang="cs-CZ" sz="2200" dirty="0" smtClean="0"/>
              <a:t> </a:t>
            </a:r>
            <a:r>
              <a:rPr lang="az-Cyrl-AZ" sz="2200" dirty="0" smtClean="0"/>
              <a:t>её</a:t>
            </a:r>
            <a:r>
              <a:rPr lang="cs-CZ" sz="2200" dirty="0" smtClean="0"/>
              <a:t> </a:t>
            </a:r>
            <a:r>
              <a:rPr lang="ru-RU" sz="2200" dirty="0" smtClean="0"/>
              <a:t>стихах нет громкого,</a:t>
            </a:r>
            <a:r>
              <a:rPr lang="cs-CZ" sz="2200" dirty="0" smtClean="0"/>
              <a:t> </a:t>
            </a:r>
            <a:r>
              <a:rPr lang="ru-RU" sz="2200" dirty="0" smtClean="0"/>
              <a:t>декларативного пафоса, интонация их - естественно - мягкая. </a:t>
            </a:r>
            <a:endParaRPr lang="cs-CZ" sz="2200" dirty="0" smtClean="0"/>
          </a:p>
          <a:p>
            <a:pPr>
              <a:spcAft>
                <a:spcPts val="600"/>
              </a:spcAft>
            </a:pPr>
            <a:r>
              <a:rPr lang="ru-RU" sz="2200" b="1" dirty="0" smtClean="0"/>
              <a:t>женственность</a:t>
            </a:r>
            <a:r>
              <a:rPr lang="ru-RU" sz="2200" dirty="0" smtClean="0"/>
              <a:t> сквозит в образах </a:t>
            </a:r>
            <a:r>
              <a:rPr lang="ru-RU" sz="2200" b="1" dirty="0" smtClean="0"/>
              <a:t>маленьких девочек </a:t>
            </a:r>
            <a:r>
              <a:rPr lang="ru-RU" sz="2200" dirty="0" smtClean="0"/>
              <a:t>и расцветает в образе </a:t>
            </a:r>
            <a:r>
              <a:rPr lang="ru-RU" sz="2200" b="1" dirty="0" smtClean="0"/>
              <a:t>матери</a:t>
            </a:r>
            <a:r>
              <a:rPr lang="ru-RU" sz="2200" dirty="0" smtClean="0"/>
              <a:t>. </a:t>
            </a:r>
            <a:endParaRPr lang="cs-CZ" sz="2200" dirty="0" smtClean="0"/>
          </a:p>
          <a:p>
            <a:pPr>
              <a:spcAft>
                <a:spcPts val="600"/>
              </a:spcAft>
            </a:pPr>
            <a:r>
              <a:rPr lang="ru-RU" sz="2200" dirty="0" smtClean="0"/>
              <a:t>деловитость и сердечность, любовь ко всему красивому, нарядному объединяет </a:t>
            </a:r>
            <a:r>
              <a:rPr lang="ru-RU" sz="2200" b="1" u="sng" dirty="0" smtClean="0"/>
              <a:t>маму и дочку </a:t>
            </a:r>
            <a:r>
              <a:rPr lang="ru-RU" sz="2200" dirty="0" smtClean="0"/>
              <a:t>– двух</a:t>
            </a:r>
            <a:r>
              <a:rPr lang="cs-CZ" sz="2200" dirty="0" smtClean="0"/>
              <a:t> </a:t>
            </a:r>
            <a:r>
              <a:rPr lang="ru-RU" sz="2200" dirty="0" smtClean="0"/>
              <a:t>постоянных героинь Благининой. </a:t>
            </a:r>
            <a:endParaRPr lang="cs-CZ" sz="2200" dirty="0" smtClean="0"/>
          </a:p>
          <a:p>
            <a:pPr>
              <a:spcAft>
                <a:spcPts val="600"/>
              </a:spcAft>
            </a:pPr>
            <a:r>
              <a:rPr lang="ru-RU" sz="2200" dirty="0" smtClean="0"/>
              <a:t>поэмой женственности</a:t>
            </a:r>
            <a:r>
              <a:rPr lang="cs-CZ" sz="2200" dirty="0" smtClean="0"/>
              <a:t> </a:t>
            </a:r>
            <a:r>
              <a:rPr lang="ru-RU" sz="2200" dirty="0" smtClean="0"/>
              <a:t>можно назвать</a:t>
            </a:r>
            <a:r>
              <a:rPr lang="cs-CZ" sz="2200" dirty="0" smtClean="0"/>
              <a:t> </a:t>
            </a:r>
            <a:r>
              <a:rPr lang="ru-RU" sz="2200" dirty="0" smtClean="0"/>
              <a:t>ее маленькую поэму </a:t>
            </a:r>
            <a:r>
              <a:rPr lang="ru-RU" sz="2200" b="1" dirty="0" smtClean="0"/>
              <a:t>Аленушка</a:t>
            </a:r>
            <a:endParaRPr lang="cs-CZ" sz="2200" b="1" dirty="0" smtClean="0"/>
          </a:p>
          <a:p>
            <a:pPr>
              <a:spcAft>
                <a:spcPts val="600"/>
              </a:spcAft>
            </a:pPr>
            <a:endParaRPr lang="ru-RU" sz="2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&amp;Vcy;&amp;ocy;&amp;tcy; &amp;kcy;&amp;acy;&amp;kcy;&amp;acy;&amp;yacy; &amp;mcy;&amp;acy;&amp;mcy;&amp;acy; - &amp;Bcy;&amp;lcy;&amp;acy;&amp;gcy;&amp;icy;&amp;ncy;&amp;icy;&amp;ncy;&amp;acy; &amp;IEcy;&amp;lcy;&amp;iecy;&amp;ncy;&amp;acy; - &amp;Scy;&amp;kcy;&amp;acy;&amp;chcy;&amp;acy;&amp;tcy;&amp;softcy; &amp;bcy;&amp;iecy;&amp;scy;&amp;pcy;&amp;lcy;&amp;acy;&amp;tcy;&amp;ncy;&amp;ocy; &amp;kcy;&amp;ncy;&amp;icy;&amp;gcy;&amp;ucy;, …"/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000100" y="1285860"/>
            <a:ext cx="3218384" cy="5143536"/>
          </a:xfrm>
          <a:prstGeom prst="rect">
            <a:avLst/>
          </a:prstGeom>
          <a:noFill/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57554" y="1071546"/>
            <a:ext cx="5572164" cy="542928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ru-RU" dirty="0" smtClean="0"/>
              <a:t>имя Елены Благининой прочно ассоциируется с замечательным словом </a:t>
            </a:r>
            <a:r>
              <a:rPr lang="ru-RU" b="1" dirty="0" smtClean="0">
                <a:solidFill>
                  <a:srgbClr val="FF33CC"/>
                </a:solidFill>
              </a:rPr>
              <a:t>мама</a:t>
            </a:r>
            <a:r>
              <a:rPr lang="cs-CZ" dirty="0" smtClean="0"/>
              <a:t>,</a:t>
            </a:r>
            <a:r>
              <a:rPr lang="cs-CZ" b="1" dirty="0" smtClean="0"/>
              <a:t> </a:t>
            </a: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ru-RU" dirty="0" smtClean="0"/>
              <a:t>стихи поэтессы о маме знакомы</a:t>
            </a:r>
            <a:r>
              <a:rPr lang="cs-CZ" dirty="0" smtClean="0"/>
              <a:t> </a:t>
            </a:r>
            <a:r>
              <a:rPr lang="az-Cyrl-AZ" dirty="0" smtClean="0"/>
              <a:t>в России</a:t>
            </a:r>
            <a:r>
              <a:rPr lang="ru-RU" dirty="0" smtClean="0"/>
              <a:t> всем и каждому</a:t>
            </a:r>
            <a:r>
              <a:rPr lang="cs-CZ" dirty="0" smtClean="0"/>
              <a:t>, </a:t>
            </a: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o</a:t>
            </a:r>
            <a:r>
              <a:rPr lang="ru-RU" dirty="0" smtClean="0"/>
              <a:t>дно из лучших</a:t>
            </a:r>
            <a:r>
              <a:rPr lang="cs-CZ" dirty="0" smtClean="0"/>
              <a:t> </a:t>
            </a:r>
            <a:r>
              <a:rPr lang="ru-RU" dirty="0" smtClean="0"/>
              <a:t>стихотворений</a:t>
            </a:r>
            <a:r>
              <a:rPr lang="cs-CZ" dirty="0" smtClean="0"/>
              <a:t> </a:t>
            </a:r>
            <a:r>
              <a:rPr lang="ru-RU" dirty="0" smtClean="0"/>
              <a:t>поэтессы </a:t>
            </a:r>
            <a:r>
              <a:rPr lang="ru-RU" b="1" dirty="0" smtClean="0"/>
              <a:t>– </a:t>
            </a:r>
            <a:r>
              <a:rPr lang="ru-RU" b="1" u="sng" dirty="0" smtClean="0">
                <a:solidFill>
                  <a:srgbClr val="FF33CC"/>
                </a:solidFill>
              </a:rPr>
              <a:t>Вот</a:t>
            </a:r>
            <a:r>
              <a:rPr lang="cs-CZ" b="1" u="sng" dirty="0" smtClean="0">
                <a:solidFill>
                  <a:srgbClr val="FF33CC"/>
                </a:solidFill>
              </a:rPr>
              <a:t> </a:t>
            </a:r>
            <a:r>
              <a:rPr lang="ru-RU" b="1" u="sng" dirty="0" smtClean="0">
                <a:solidFill>
                  <a:srgbClr val="FF33CC"/>
                </a:solidFill>
              </a:rPr>
              <a:t>как</a:t>
            </a:r>
            <a:r>
              <a:rPr lang="cs-CZ" b="1" u="sng" dirty="0" smtClean="0">
                <a:solidFill>
                  <a:srgbClr val="FF33CC"/>
                </a:solidFill>
              </a:rPr>
              <a:t>a</a:t>
            </a:r>
            <a:r>
              <a:rPr lang="ru-RU" b="1" u="sng" dirty="0" smtClean="0">
                <a:solidFill>
                  <a:srgbClr val="FF33CC"/>
                </a:solidFill>
              </a:rPr>
              <a:t>я</a:t>
            </a:r>
            <a:r>
              <a:rPr lang="cs-CZ" b="1" u="sng" dirty="0" smtClean="0">
                <a:solidFill>
                  <a:srgbClr val="FF33CC"/>
                </a:solidFill>
              </a:rPr>
              <a:t> </a:t>
            </a:r>
            <a:r>
              <a:rPr lang="ru-RU" b="1" u="sng" dirty="0" smtClean="0">
                <a:solidFill>
                  <a:srgbClr val="FF33CC"/>
                </a:solidFill>
              </a:rPr>
              <a:t>мама! </a:t>
            </a:r>
            <a:r>
              <a:rPr lang="cs-CZ" b="1" dirty="0" smtClean="0"/>
              <a:t>- </a:t>
            </a:r>
            <a:r>
              <a:rPr lang="ru-RU" dirty="0" smtClean="0"/>
              <a:t>оно построено</a:t>
            </a:r>
            <a:r>
              <a:rPr lang="cs-CZ" dirty="0" smtClean="0"/>
              <a:t> </a:t>
            </a:r>
            <a:r>
              <a:rPr lang="ru-RU" dirty="0" smtClean="0"/>
              <a:t>так, что в нем</a:t>
            </a:r>
            <a:r>
              <a:rPr lang="cs-CZ" dirty="0" smtClean="0"/>
              <a:t> </a:t>
            </a:r>
            <a:r>
              <a:rPr lang="ru-RU" dirty="0" smtClean="0"/>
              <a:t>воедино</a:t>
            </a:r>
            <a:r>
              <a:rPr lang="cs-CZ" dirty="0" smtClean="0"/>
              <a:t> </a:t>
            </a:r>
            <a:r>
              <a:rPr lang="ru-RU" dirty="0" smtClean="0"/>
              <a:t>слиты</a:t>
            </a:r>
            <a:r>
              <a:rPr lang="cs-CZ" dirty="0" smtClean="0"/>
              <a:t> </a:t>
            </a:r>
            <a:r>
              <a:rPr lang="ru-RU" dirty="0" smtClean="0"/>
              <a:t>голоса</a:t>
            </a:r>
            <a:r>
              <a:rPr lang="cs-CZ" dirty="0" smtClean="0"/>
              <a:t> </a:t>
            </a:r>
            <a:r>
              <a:rPr lang="ru-RU" dirty="0" smtClean="0"/>
              <a:t>матери, девочки и автора.</a:t>
            </a: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az-Cyrl-AZ" b="1" u="sng" dirty="0" smtClean="0">
                <a:solidFill>
                  <a:srgbClr val="FF33CC"/>
                </a:solidFill>
              </a:rPr>
              <a:t>Мамин день</a:t>
            </a:r>
            <a:r>
              <a:rPr lang="cs-CZ" b="1" u="sng" dirty="0" smtClean="0">
                <a:solidFill>
                  <a:srgbClr val="FF33CC"/>
                </a:solidFill>
              </a:rPr>
              <a:t>, </a:t>
            </a:r>
            <a:r>
              <a:rPr lang="az-Cyrl-AZ" b="1" u="sng" dirty="0" smtClean="0">
                <a:solidFill>
                  <a:srgbClr val="FF33CC"/>
                </a:solidFill>
              </a:rPr>
              <a:t>Посидим в тишине</a:t>
            </a:r>
            <a:r>
              <a:rPr lang="cs-CZ" b="1" u="sng" dirty="0" smtClean="0">
                <a:solidFill>
                  <a:srgbClr val="FF33CC"/>
                </a:solidFill>
              </a:rPr>
              <a:t>, </a:t>
            </a:r>
            <a:r>
              <a:rPr lang="az-Cyrl-AZ" b="1" u="sng" dirty="0" smtClean="0">
                <a:solidFill>
                  <a:srgbClr val="FF33CC"/>
                </a:solidFill>
              </a:rPr>
              <a:t>Солнышко</a:t>
            </a:r>
            <a:endParaRPr lang="cs-CZ" b="1" u="sng" dirty="0" smtClean="0">
              <a:solidFill>
                <a:srgbClr val="FF33CC"/>
              </a:solidFill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714612" y="142852"/>
            <a:ext cx="3000396" cy="642942"/>
          </a:xfrm>
        </p:spPr>
        <p:txBody>
          <a:bodyPr>
            <a:noAutofit/>
          </a:bodyPr>
          <a:lstStyle/>
          <a:p>
            <a:r>
              <a:rPr lang="az-Cyrl-AZ" sz="3600" b="1" u="sng" dirty="0" smtClean="0"/>
              <a:t>Стихи о маме</a:t>
            </a:r>
            <a:endParaRPr lang="cs-CZ" sz="36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2976" y="214290"/>
            <a:ext cx="7000924" cy="714380"/>
          </a:xfrm>
        </p:spPr>
        <p:txBody>
          <a:bodyPr>
            <a:normAutofit/>
          </a:bodyPr>
          <a:lstStyle/>
          <a:p>
            <a:r>
              <a:rPr lang="az-Cyrl-AZ" sz="3200" b="1" u="sng" dirty="0" smtClean="0"/>
              <a:t>Главная героиня - девочка</a:t>
            </a:r>
            <a:endParaRPr lang="cs-CZ" sz="3200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24" y="1142984"/>
            <a:ext cx="4929222" cy="5143560"/>
          </a:xfrm>
        </p:spPr>
        <p:txBody>
          <a:bodyPr>
            <a:noAutofit/>
          </a:bodyPr>
          <a:lstStyle/>
          <a:p>
            <a:r>
              <a:rPr lang="ru-RU" sz="2000" dirty="0" smtClean="0"/>
              <a:t>Маленькая девочка со своим видением мира</a:t>
            </a:r>
            <a:r>
              <a:rPr lang="cs-CZ" sz="2000" dirty="0" smtClean="0"/>
              <a:t> </a:t>
            </a:r>
            <a:r>
              <a:rPr lang="ru-RU" sz="2000" dirty="0" smtClean="0"/>
              <a:t>стоит в центре поэзии Благининой</a:t>
            </a:r>
            <a:r>
              <a:rPr lang="cs-CZ" sz="2000" dirty="0" smtClean="0"/>
              <a:t>, </a:t>
            </a:r>
          </a:p>
          <a:p>
            <a:r>
              <a:rPr lang="ru-RU" sz="2000" dirty="0" smtClean="0"/>
              <a:t>Чистым, звонким голосом говорит о любви — к маме, к деревьям и цветам, к солнцу и ветру... </a:t>
            </a:r>
            <a:endParaRPr lang="cs-CZ" sz="2000" dirty="0" smtClean="0"/>
          </a:p>
          <a:p>
            <a:r>
              <a:rPr lang="ru-RU" sz="2000" dirty="0" smtClean="0"/>
              <a:t>девочка умеет не только восхищаться, но во имя любви и работать, и даже поступаться собственными интересами. </a:t>
            </a:r>
            <a:endParaRPr lang="cs-CZ" sz="2000" dirty="0" smtClean="0"/>
          </a:p>
          <a:p>
            <a:r>
              <a:rPr lang="ru-RU" sz="2000" dirty="0" smtClean="0"/>
              <a:t>Ее любовь проявляется в деле, в хлопотах, которые и есть радость ее жизни («</a:t>
            </a:r>
            <a:r>
              <a:rPr lang="ru-RU" sz="2000" b="1" dirty="0" smtClean="0">
                <a:solidFill>
                  <a:schemeClr val="accent3">
                    <a:lumMod val="75000"/>
                  </a:schemeClr>
                </a:solidFill>
              </a:rPr>
              <a:t>Не мешайте мне трудиться</a:t>
            </a:r>
            <a:r>
              <a:rPr lang="ru-RU" sz="2000" dirty="0" smtClean="0"/>
              <a:t>»). </a:t>
            </a:r>
          </a:p>
          <a:p>
            <a:r>
              <a:rPr lang="ru-RU" sz="2000" dirty="0" smtClean="0"/>
              <a:t>Мама для неё — образец аккуратности</a:t>
            </a:r>
            <a:r>
              <a:rPr lang="cs-CZ" sz="2000" dirty="0" smtClean="0"/>
              <a:t>.</a:t>
            </a:r>
          </a:p>
          <a:p>
            <a:endParaRPr lang="cs-CZ" sz="2000" dirty="0" smtClean="0"/>
          </a:p>
        </p:txBody>
      </p:sp>
      <p:sp>
        <p:nvSpPr>
          <p:cNvPr id="4" name="Obdélník 3"/>
          <p:cNvSpPr/>
          <p:nvPr/>
        </p:nvSpPr>
        <p:spPr>
          <a:xfrm>
            <a:off x="5643570" y="3286124"/>
            <a:ext cx="3357554" cy="3170099"/>
          </a:xfrm>
          <a:prstGeom prst="rect">
            <a:avLst/>
          </a:prstGeom>
          <a:solidFill>
            <a:srgbClr val="FAD2EF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000" b="1" u="sng" dirty="0" smtClean="0">
                <a:solidFill>
                  <a:schemeClr val="accent3">
                    <a:lumMod val="75000"/>
                  </a:schemeClr>
                </a:solidFill>
              </a:rPr>
              <a:t>Полюбуйтесь-ка, игрушки!</a:t>
            </a:r>
          </a:p>
          <a:p>
            <a:pPr>
              <a:spcBef>
                <a:spcPts val="1200"/>
              </a:spcBef>
            </a:pPr>
            <a:r>
              <a:rPr lang="ru-RU" sz="2000" b="1" dirty="0" smtClean="0"/>
              <a:t>Я, как мама, не люблю</a:t>
            </a:r>
            <a:br>
              <a:rPr lang="ru-RU" sz="2000" b="1" dirty="0" smtClean="0"/>
            </a:br>
            <a:r>
              <a:rPr lang="ru-RU" sz="2000" b="1" dirty="0" smtClean="0"/>
              <a:t>В доме беспорядка.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Одеяло расстелю</a:t>
            </a:r>
            <a:br>
              <a:rPr lang="ru-RU" sz="2000" dirty="0" smtClean="0"/>
            </a:br>
            <a:r>
              <a:rPr lang="ru-RU" sz="2000" dirty="0" smtClean="0"/>
              <a:t>Ровненько да гладко.</a:t>
            </a:r>
          </a:p>
          <a:p>
            <a:pPr>
              <a:spcBef>
                <a:spcPts val="1200"/>
              </a:spcBef>
            </a:pPr>
            <a:r>
              <a:rPr lang="ru-RU" sz="2000" dirty="0" smtClean="0"/>
              <a:t>На пуховые подушки</a:t>
            </a:r>
            <a:br>
              <a:rPr lang="ru-RU" sz="2000" dirty="0" smtClean="0"/>
            </a:br>
            <a:r>
              <a:rPr lang="ru-RU" sz="2000" dirty="0" smtClean="0"/>
              <a:t>Я накину кисею.</a:t>
            </a:r>
            <a:br>
              <a:rPr lang="ru-RU" sz="2000" dirty="0" smtClean="0"/>
            </a:br>
            <a:r>
              <a:rPr lang="ru-RU" sz="2000" dirty="0" smtClean="0"/>
              <a:t>Полюбуйтесь-ка, игрушки,</a:t>
            </a:r>
            <a:br>
              <a:rPr lang="ru-RU" sz="2000" dirty="0" smtClean="0"/>
            </a:br>
            <a:r>
              <a:rPr lang="ru-RU" sz="2000" dirty="0" smtClean="0"/>
              <a:t>На работу на мою!</a:t>
            </a:r>
          </a:p>
        </p:txBody>
      </p:sp>
      <p:pic>
        <p:nvPicPr>
          <p:cNvPr id="6" name="Picture 2" descr="&amp;Ncy;&amp;iecy; &amp;mcy;&amp;iecy;&amp;shcy;&amp;acy;&amp;jcy;&amp;tcy;&amp;iecy; &amp;mcy;&amp;ncy;&amp;iecy; &amp;tcy;&amp;rcy;&amp;ucy;&amp;dcy;&amp;icy;&amp;tcy;&amp;softcy;&amp;scy;&amp;yacy; - &amp;Bcy;&amp;lcy;&amp;acy;&amp;gcy;&amp;icy;&amp;ncy;&amp;icy;&amp;ncy;&amp;acy; &amp;IEcy;&amp;lcy;&amp;iecy;&amp;ncy;&amp;acy; - &amp;Scy;&amp;kcy;&amp;acy;&amp;chcy;&amp;acy;&amp;tcy;&amp;softcy; &amp;bcy;&amp;iecy;&amp;scy;&amp;pcy;&amp;lcy;&amp;acy;&amp;tcy;&amp;ncy;&amp;ocy; &amp;kcy;&amp;ncy;&amp;icy;&amp;gcy;&amp;ucy;, &amp;CHcy;&amp;icy;&amp;tcy;&amp;acy;&amp;tcy;&amp;softcy; &amp;ocy;&amp;ncy;&amp;lcy;&amp;acy;&amp;jcy;&amp;ncy;, fb2 txt html, &amp;Scy;&amp;tcy;&amp;rcy;&amp;acy;&amp;ncy;&amp;icy;&amp;tscy;&amp;acy; 1 - LikeBoo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6" y="142852"/>
            <a:ext cx="2357454" cy="3122456"/>
          </a:xfrm>
          <a:prstGeom prst="rect">
            <a:avLst/>
          </a:prstGeom>
          <a:noFill/>
        </p:spPr>
      </p:pic>
      <p:cxnSp>
        <p:nvCxnSpPr>
          <p:cNvPr id="9" name="Zakřivená spojovací čára 8"/>
          <p:cNvCxnSpPr/>
          <p:nvPr/>
        </p:nvCxnSpPr>
        <p:spPr>
          <a:xfrm>
            <a:off x="1643042" y="6000768"/>
            <a:ext cx="3857652" cy="142876"/>
          </a:xfrm>
          <a:prstGeom prst="curvedConnector3">
            <a:avLst>
              <a:gd name="adj1" fmla="val 50000"/>
            </a:avLst>
          </a:prstGeom>
          <a:ln w="50800">
            <a:solidFill>
              <a:srgbClr val="FAD2E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4414" y="214290"/>
            <a:ext cx="7719274" cy="3000396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ru-RU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Е. Благинина пишет о простом и вечном — о заботах матери, о том, как растет дитя, что видит вокруг, чему учится, во что играет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ru-RU" sz="2600" b="1" dirty="0" smtClean="0">
                <a:solidFill>
                  <a:srgbClr val="C00000"/>
                </a:solidFill>
              </a:rPr>
              <a:t>Темы стихов</a:t>
            </a:r>
            <a:r>
              <a:rPr lang="cs-CZ" sz="2600" b="1" dirty="0" smtClean="0">
                <a:solidFill>
                  <a:srgbClr val="C00000"/>
                </a:solidFill>
              </a:rPr>
              <a:t>: </a:t>
            </a:r>
            <a:r>
              <a:rPr lang="ru-RU" sz="2600" dirty="0" smtClean="0"/>
              <a:t>родной дом, близкие люди, любимые игрушки, сад </a:t>
            </a:r>
            <a:r>
              <a:rPr lang="cs-CZ" sz="2600" dirty="0" smtClean="0"/>
              <a:t>,  </a:t>
            </a:r>
            <a:r>
              <a:rPr lang="ru-RU" sz="2600" dirty="0" smtClean="0"/>
              <a:t>лес</a:t>
            </a:r>
            <a:r>
              <a:rPr lang="cs-CZ" sz="2600" dirty="0" smtClean="0"/>
              <a:t>,</a:t>
            </a:r>
            <a:r>
              <a:rPr lang="ru-RU" sz="2600" dirty="0" smtClean="0"/>
              <a:t> </a:t>
            </a:r>
            <a:endParaRPr lang="cs-CZ" sz="2600" dirty="0" smtClean="0"/>
          </a:p>
          <a:p>
            <a:pPr marL="0" indent="0">
              <a:lnSpc>
                <a:spcPct val="120000"/>
              </a:lnSpc>
              <a:spcAft>
                <a:spcPts val="600"/>
              </a:spcAft>
              <a:buClr>
                <a:srgbClr val="C00000"/>
              </a:buClr>
              <a:buSzPct val="85000"/>
              <a:buNone/>
            </a:pPr>
            <a:r>
              <a:rPr lang="ru-RU" sz="2600" dirty="0" smtClean="0"/>
              <a:t>Неразрывно с мотивом детства звучит тема природы</a:t>
            </a:r>
            <a:r>
              <a:rPr lang="cs-CZ" sz="2600" dirty="0" smtClean="0"/>
              <a:t>, </a:t>
            </a:r>
            <a:r>
              <a:rPr lang="ru-RU" sz="2600" dirty="0" smtClean="0"/>
              <a:t>в ее стихах</a:t>
            </a:r>
            <a:r>
              <a:rPr lang="cs-CZ" sz="2600" dirty="0" smtClean="0"/>
              <a:t> </a:t>
            </a:r>
            <a:r>
              <a:rPr lang="ru-RU" sz="2600" dirty="0" smtClean="0"/>
              <a:t>природ</a:t>
            </a:r>
            <a:r>
              <a:rPr lang="cs-CZ" sz="2600" dirty="0" smtClean="0"/>
              <a:t>a</a:t>
            </a:r>
            <a:r>
              <a:rPr lang="ru-RU" sz="2600" dirty="0" smtClean="0"/>
              <a:t> — близкая</a:t>
            </a:r>
            <a:r>
              <a:rPr lang="cs-CZ" sz="2600" dirty="0" smtClean="0"/>
              <a:t> </a:t>
            </a:r>
            <a:r>
              <a:rPr lang="ru-RU" sz="2600" dirty="0" smtClean="0"/>
              <a:t>и знакомая</a:t>
            </a:r>
            <a:endParaRPr lang="cs-CZ" sz="2600" dirty="0" smtClean="0"/>
          </a:p>
          <a:p>
            <a:pPr marL="0" indent="0">
              <a:lnSpc>
                <a:spcPct val="120000"/>
              </a:lnSpc>
              <a:spcAft>
                <a:spcPts val="600"/>
              </a:spcAft>
              <a:buClr>
                <a:srgbClr val="C00000"/>
              </a:buClr>
              <a:buSzPct val="85000"/>
              <a:buNone/>
            </a:pPr>
            <a:r>
              <a:rPr lang="ru-RU" sz="2400" dirty="0" smtClean="0"/>
              <a:t/>
            </a:r>
            <a:br>
              <a:rPr lang="ru-RU" sz="2400" dirty="0" smtClean="0"/>
            </a:br>
            <a:endParaRPr lang="cs-CZ" sz="2200" dirty="0" smtClean="0"/>
          </a:p>
        </p:txBody>
      </p:sp>
      <p:sp>
        <p:nvSpPr>
          <p:cNvPr id="4" name="Obdélník 3"/>
          <p:cNvSpPr/>
          <p:nvPr/>
        </p:nvSpPr>
        <p:spPr>
          <a:xfrm>
            <a:off x="1357290" y="2428868"/>
            <a:ext cx="3643338" cy="4247317"/>
          </a:xfrm>
          <a:prstGeom prst="rect">
            <a:avLst/>
          </a:prstGeom>
          <a:solidFill>
            <a:srgbClr val="FAD2EF"/>
          </a:solidFill>
          <a:ln>
            <a:solidFill>
              <a:srgbClr val="FF33CC"/>
            </a:solidFill>
          </a:ln>
        </p:spPr>
        <p:txBody>
          <a:bodyPr wrap="square">
            <a:spAutoFit/>
          </a:bodyPr>
          <a:lstStyle/>
          <a:p>
            <a:pPr algn="ctr">
              <a:buClr>
                <a:srgbClr val="C00000"/>
              </a:buClr>
              <a:buSzPct val="85000"/>
            </a:pPr>
            <a:r>
              <a:rPr lang="ru-RU" b="1" u="sng" dirty="0" smtClean="0">
                <a:solidFill>
                  <a:srgbClr val="C00000"/>
                </a:solidFill>
              </a:rPr>
              <a:t>Черёмуха </a:t>
            </a:r>
            <a:endParaRPr lang="cs-CZ" b="1" u="sng" dirty="0" smtClean="0">
              <a:solidFill>
                <a:srgbClr val="C00000"/>
              </a:solidFill>
            </a:endParaRPr>
          </a:p>
          <a:p>
            <a:pPr algn="ctr">
              <a:buClr>
                <a:srgbClr val="C00000"/>
              </a:buClr>
              <a:buSzPct val="85000"/>
            </a:pPr>
            <a:r>
              <a:rPr lang="ru-RU" b="1" dirty="0" smtClean="0"/>
              <a:t>Черёмуха, черемуха,</a:t>
            </a:r>
            <a:br>
              <a:rPr lang="ru-RU" b="1" dirty="0" smtClean="0"/>
            </a:br>
            <a:r>
              <a:rPr lang="ru-RU" b="1" dirty="0" smtClean="0"/>
              <a:t>Ты что стоишь бела?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— Для праздника весеннего,</a:t>
            </a:r>
            <a:br>
              <a:rPr lang="ru-RU" dirty="0" smtClean="0"/>
            </a:br>
            <a:r>
              <a:rPr lang="ru-RU" dirty="0" smtClean="0"/>
              <a:t>Для Мая расцвела.</a:t>
            </a:r>
            <a:endParaRPr lang="cs-CZ" dirty="0" smtClean="0"/>
          </a:p>
          <a:p>
            <a:pPr algn="ctr">
              <a:buClr>
                <a:srgbClr val="C00000"/>
              </a:buClr>
              <a:buSzPct val="85000"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— </a:t>
            </a:r>
            <a:r>
              <a:rPr lang="ru-RU" b="1" dirty="0" smtClean="0"/>
              <a:t>А ты, трава-муравушка,</a:t>
            </a:r>
            <a:br>
              <a:rPr lang="ru-RU" b="1" dirty="0" smtClean="0"/>
            </a:br>
            <a:r>
              <a:rPr lang="ru-RU" b="1" dirty="0" smtClean="0"/>
              <a:t>Что стелешься мягка?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— Для праздника весеннего,</a:t>
            </a:r>
            <a:br>
              <a:rPr lang="ru-RU" dirty="0" smtClean="0"/>
            </a:br>
            <a:r>
              <a:rPr lang="ru-RU" dirty="0" smtClean="0"/>
              <a:t>Для майского денька.</a:t>
            </a:r>
            <a:endParaRPr lang="cs-CZ" dirty="0" smtClean="0"/>
          </a:p>
          <a:p>
            <a:pPr algn="ctr">
              <a:buClr>
                <a:srgbClr val="C00000"/>
              </a:buClr>
              <a:buSzPct val="85000"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—</a:t>
            </a:r>
            <a:r>
              <a:rPr lang="ru-RU" b="1" dirty="0" smtClean="0"/>
              <a:t> А вы, берёзы тонкие,</a:t>
            </a:r>
            <a:br>
              <a:rPr lang="ru-RU" b="1" dirty="0" smtClean="0"/>
            </a:br>
            <a:r>
              <a:rPr lang="ru-RU" b="1" dirty="0" smtClean="0"/>
              <a:t>Что нынче зелены?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— Для праздника, для праздника!</a:t>
            </a:r>
            <a:br>
              <a:rPr lang="ru-RU" dirty="0" smtClean="0"/>
            </a:br>
            <a:r>
              <a:rPr lang="ru-RU" dirty="0" smtClean="0"/>
              <a:t>Для Мая! Для весны!</a:t>
            </a:r>
            <a:endParaRPr lang="ru-RU" sz="2000" dirty="0" smtClean="0"/>
          </a:p>
        </p:txBody>
      </p:sp>
      <p:pic>
        <p:nvPicPr>
          <p:cNvPr id="1026" name="Picture 2" descr="C:\Users\Klára\Desktop\img_d6c55d895de668ccaced1722ba8874fc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2786058"/>
            <a:ext cx="4643470" cy="3270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85852" y="500042"/>
            <a:ext cx="7065482" cy="85725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20000"/>
              </a:lnSpc>
              <a:spcBef>
                <a:spcPts val="1200"/>
              </a:spcBef>
              <a:buNone/>
            </a:pP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Даже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мотивы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советской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жизни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поэтесса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вплетала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жизнь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семейную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Шинель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Миру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мир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другие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 algn="just">
              <a:lnSpc>
                <a:spcPct val="120000"/>
              </a:lnSpc>
              <a:spcBef>
                <a:spcPts val="1200"/>
              </a:spcBef>
            </a:pP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1285852" y="1857364"/>
            <a:ext cx="3571900" cy="2954655"/>
          </a:xfrm>
          <a:prstGeom prst="rect">
            <a:avLst/>
          </a:prstGeom>
          <a:solidFill>
            <a:srgbClr val="FAD2EF"/>
          </a:solidFill>
          <a:ln>
            <a:solidFill>
              <a:srgbClr val="FF33CC"/>
            </a:solidFill>
          </a:ln>
        </p:spPr>
        <p:txBody>
          <a:bodyPr wrap="square">
            <a:spAutoFit/>
          </a:bodyPr>
          <a:lstStyle/>
          <a:p>
            <a:r>
              <a:rPr lang="cs-CZ" b="1" u="sng" dirty="0" err="1" smtClean="0">
                <a:latin typeface="Times New Roman" pitchFamily="18" charset="0"/>
                <a:cs typeface="Times New Roman" pitchFamily="18" charset="0"/>
              </a:rPr>
              <a:t>Шинель</a:t>
            </a:r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 (plášť uniformy)</a:t>
            </a:r>
            <a:endParaRPr lang="cs-CZ" b="1" u="sng" dirty="0" smtClean="0"/>
          </a:p>
          <a:p>
            <a:r>
              <a:rPr lang="ru-RU" dirty="0" smtClean="0"/>
              <a:t>Почему ты шинель бережешь? -</a:t>
            </a:r>
            <a:r>
              <a:rPr lang="cs-CZ" dirty="0" smtClean="0"/>
              <a:t>          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Я у папы спросила. -</a:t>
            </a:r>
            <a:br>
              <a:rPr lang="ru-RU" dirty="0" smtClean="0"/>
            </a:br>
            <a:r>
              <a:rPr lang="ru-RU" dirty="0" smtClean="0"/>
              <a:t>Почему не порвешь, не сожжешь? </a:t>
            </a:r>
            <a:br>
              <a:rPr lang="ru-RU" dirty="0" smtClean="0"/>
            </a:br>
            <a:r>
              <a:rPr lang="ru-RU" dirty="0" smtClean="0"/>
              <a:t>Я у папы спросила.</a:t>
            </a:r>
            <a:endParaRPr lang="cs-CZ" dirty="0" smtClean="0"/>
          </a:p>
          <a:p>
            <a:endParaRPr lang="ru-RU" dirty="0" smtClean="0"/>
          </a:p>
          <a:p>
            <a:r>
              <a:rPr lang="ru-RU" dirty="0" smtClean="0"/>
              <a:t>Ведь она и грязна, и стара,</a:t>
            </a:r>
            <a:br>
              <a:rPr lang="ru-RU" dirty="0" smtClean="0"/>
            </a:br>
            <a:r>
              <a:rPr lang="ru-RU" dirty="0" smtClean="0"/>
              <a:t>Приглядись-ка получше,</a:t>
            </a:r>
            <a:br>
              <a:rPr lang="ru-RU" dirty="0" smtClean="0"/>
            </a:br>
            <a:r>
              <a:rPr lang="ru-RU" dirty="0" smtClean="0"/>
              <a:t>На спине вон какая дыра,</a:t>
            </a:r>
            <a:br>
              <a:rPr lang="ru-RU" dirty="0" smtClean="0"/>
            </a:br>
            <a:r>
              <a:rPr lang="ru-RU" dirty="0" smtClean="0"/>
              <a:t>Приглядись-ка получше!</a:t>
            </a:r>
            <a:endParaRPr lang="cs-CZ" dirty="0" smtClean="0"/>
          </a:p>
        </p:txBody>
      </p:sp>
      <p:sp>
        <p:nvSpPr>
          <p:cNvPr id="9" name="Obdélník 8"/>
          <p:cNvSpPr/>
          <p:nvPr/>
        </p:nvSpPr>
        <p:spPr>
          <a:xfrm>
            <a:off x="4857752" y="3786190"/>
            <a:ext cx="3643338" cy="2585323"/>
          </a:xfrm>
          <a:prstGeom prst="rect">
            <a:avLst/>
          </a:prstGeom>
          <a:solidFill>
            <a:srgbClr val="FAD2EF"/>
          </a:solidFill>
          <a:ln>
            <a:solidFill>
              <a:srgbClr val="FF33CC"/>
            </a:solidFill>
          </a:ln>
        </p:spPr>
        <p:txBody>
          <a:bodyPr wrap="square">
            <a:spAutoFit/>
          </a:bodyPr>
          <a:lstStyle/>
          <a:p>
            <a:r>
              <a:rPr lang="ru-RU" dirty="0" smtClean="0"/>
              <a:t>Потому я ее берегу, -</a:t>
            </a:r>
            <a:br>
              <a:rPr lang="ru-RU" dirty="0" smtClean="0"/>
            </a:br>
            <a:r>
              <a:rPr lang="ru-RU" dirty="0" smtClean="0"/>
              <a:t>Отвечает мне папа, -</a:t>
            </a:r>
            <a:br>
              <a:rPr lang="ru-RU" dirty="0" smtClean="0"/>
            </a:br>
            <a:r>
              <a:rPr lang="ru-RU" dirty="0" smtClean="0"/>
              <a:t>Потому не порву, не сожгу, -</a:t>
            </a:r>
            <a:br>
              <a:rPr lang="ru-RU" dirty="0" smtClean="0"/>
            </a:br>
            <a:r>
              <a:rPr lang="ru-RU" dirty="0" smtClean="0"/>
              <a:t>Отвечает мне папа. –</a:t>
            </a:r>
            <a:endParaRPr lang="cs-CZ" dirty="0" smtClean="0"/>
          </a:p>
          <a:p>
            <a:endParaRPr lang="ru-RU" dirty="0" smtClean="0"/>
          </a:p>
          <a:p>
            <a:r>
              <a:rPr lang="ru-RU" dirty="0" smtClean="0"/>
              <a:t>Потому мне она дорога,</a:t>
            </a:r>
            <a:br>
              <a:rPr lang="ru-RU" dirty="0" smtClean="0"/>
            </a:br>
            <a:r>
              <a:rPr lang="ru-RU" dirty="0" smtClean="0"/>
              <a:t>Что вот в этой шинели</a:t>
            </a:r>
            <a:br>
              <a:rPr lang="ru-RU" dirty="0" smtClean="0"/>
            </a:br>
            <a:r>
              <a:rPr lang="ru-RU" dirty="0" smtClean="0"/>
              <a:t>Мы ходили, дружок, на врага</a:t>
            </a:r>
            <a:br>
              <a:rPr lang="ru-RU" dirty="0" smtClean="0"/>
            </a:br>
            <a:r>
              <a:rPr lang="ru-RU" dirty="0" smtClean="0"/>
              <a:t>И его одолели!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dezinfo.net/images2/image/10.2009/murzilka/10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115762">
            <a:off x="6245050" y="413765"/>
            <a:ext cx="2007677" cy="2604017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57290" y="285728"/>
            <a:ext cx="5851036" cy="58259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Елена Благинина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0100" y="1000108"/>
            <a:ext cx="4857784" cy="5429288"/>
          </a:xfrm>
        </p:spPr>
        <p:txBody>
          <a:bodyPr>
            <a:normAutofit lnSpcReduction="10000"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опиралась в своем творчестве на традиции народных колыбельных детских песенок, на высокую простоту пушкинского стиха, на цветопись и звукопись Тютчева и Фета, звонкость поэтов-песенников – Кольцова, Никитина, Некрасова, Есенина.</a:t>
            </a: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eё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стихи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можно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называть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как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u="sng" dirty="0" err="1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бусы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(skleněné korále);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их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можно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петь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даже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выплясывать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тихи Благининой – это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песенки, частушки, считалки, тараторки, скороговорки, загадки…</a:t>
            </a: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их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устность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способствовала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тому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многие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стихотворения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широко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известны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без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имени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автора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подобно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фольклорной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поэзии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857884" y="2928934"/>
            <a:ext cx="3071834" cy="3570208"/>
          </a:xfrm>
          <a:prstGeom prst="rect">
            <a:avLst/>
          </a:prstGeom>
          <a:solidFill>
            <a:srgbClr val="FAD2EF"/>
          </a:solidFill>
          <a:ln>
            <a:solidFill>
              <a:srgbClr val="FF33CC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az-Cyrl-AZ" b="1" u="sng" dirty="0" smtClean="0"/>
              <a:t>СЧИТАЛК</a:t>
            </a:r>
            <a:r>
              <a:rPr lang="cs-CZ" u="sng" dirty="0" smtClean="0"/>
              <a:t>A</a:t>
            </a:r>
            <a:endParaRPr lang="cs-CZ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Чтобы дом построить новый,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Запасают тёс дубовый,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Кирпичи,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Железо,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краску,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Гвозди,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Паклю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замазку.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потом, потом, потом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Начинают строить дом.</a:t>
            </a:r>
            <a:endParaRPr lang="cs-CZ" dirty="0" smtClean="0"/>
          </a:p>
          <a:p>
            <a:r>
              <a:rPr lang="az-Cyrl-AZ" dirty="0" smtClean="0"/>
              <a:t>Мурзилка, 1973, №5</a:t>
            </a:r>
            <a:r>
              <a:rPr lang="ru-RU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605</TotalTime>
  <Words>836</Words>
  <Application>Microsoft Office PowerPoint</Application>
  <PresentationFormat>Předvádění na obrazovce (4:3)</PresentationFormat>
  <Paragraphs>74</Paragraphs>
  <Slides>12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Slunovrat</vt:lpstr>
      <vt:lpstr>Елена Благинина</vt:lpstr>
      <vt:lpstr> Елена Александровна Благинина  (1903-1989)   </vt:lpstr>
      <vt:lpstr>Snímek 3</vt:lpstr>
      <vt:lpstr>   Почему женская поэзия?     </vt:lpstr>
      <vt:lpstr>Стихи о маме</vt:lpstr>
      <vt:lpstr>Главная героиня - девочка</vt:lpstr>
      <vt:lpstr>Snímek 7</vt:lpstr>
      <vt:lpstr>Snímek 8</vt:lpstr>
      <vt:lpstr>Елена Благинина</vt:lpstr>
      <vt:lpstr>Snímek 10</vt:lpstr>
      <vt:lpstr>Спасибо за внимание!</vt:lpstr>
      <vt:lpstr>Источники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Елена Благинина</dc:title>
  <dc:creator>Klára</dc:creator>
  <cp:lastModifiedBy>Klára</cp:lastModifiedBy>
  <cp:revision>172</cp:revision>
  <dcterms:created xsi:type="dcterms:W3CDTF">2014-12-03T19:49:20Z</dcterms:created>
  <dcterms:modified xsi:type="dcterms:W3CDTF">2014-12-11T17:40:33Z</dcterms:modified>
</cp:coreProperties>
</file>