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60" r:id="rId4"/>
    <p:sldId id="268" r:id="rId5"/>
    <p:sldId id="261" r:id="rId6"/>
    <p:sldId id="263" r:id="rId7"/>
    <p:sldId id="264" r:id="rId8"/>
    <p:sldId id="273" r:id="rId9"/>
    <p:sldId id="262" r:id="rId10"/>
    <p:sldId id="265" r:id="rId11"/>
    <p:sldId id="266" r:id="rId12"/>
    <p:sldId id="267" r:id="rId13"/>
    <p:sldId id="276" r:id="rId14"/>
    <p:sldId id="274" r:id="rId15"/>
    <p:sldId id="275" r:id="rId16"/>
    <p:sldId id="271" r:id="rId17"/>
    <p:sldId id="272" r:id="rId18"/>
    <p:sldId id="26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43AE226-EB19-448E-8E0B-854C75ED7C2D}" type="datetimeFigureOut">
              <a:rPr lang="cs-CZ" smtClean="0"/>
              <a:pPr/>
              <a:t>11.12.2014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2C4B79-4D2D-4532-B9A4-352BF98A28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I44Ibyfhxf0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2708920"/>
            <a:ext cx="6172200" cy="1877594"/>
          </a:xfrm>
        </p:spPr>
        <p:txBody>
          <a:bodyPr>
            <a:noAutofit/>
          </a:bodyPr>
          <a:lstStyle/>
          <a:p>
            <a:r>
              <a:rPr lang="ru-RU" sz="6500" dirty="0" smtClean="0"/>
              <a:t>Владимир Маяковский</a:t>
            </a:r>
            <a:endParaRPr lang="cs-CZ" sz="65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4797152"/>
            <a:ext cx="6172200" cy="1371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dirty="0" smtClean="0"/>
              <a:t>1893-1930</a:t>
            </a:r>
            <a:endParaRPr lang="cs-CZ" sz="4000" dirty="0" smtClean="0"/>
          </a:p>
          <a:p>
            <a:pPr algn="r"/>
            <a:r>
              <a:rPr lang="cs-CZ" sz="2000" dirty="0" smtClean="0"/>
              <a:t>Veronika Kalvodová</a:t>
            </a:r>
          </a:p>
          <a:p>
            <a:pPr algn="r"/>
            <a:r>
              <a:rPr lang="cs-CZ" sz="2000" dirty="0" smtClean="0"/>
              <a:t>UČO 371758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ЧЕРТЫ ЕГО ПРОИЗВЕДЕНИЙ ДЛЯ ДЕТЕЙ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главная </a:t>
            </a:r>
            <a:r>
              <a:rPr lang="ru-RU" b="1" dirty="0" smtClean="0"/>
              <a:t>задача</a:t>
            </a:r>
            <a:r>
              <a:rPr lang="ru-RU" dirty="0" smtClean="0"/>
              <a:t> стихов – </a:t>
            </a:r>
            <a:r>
              <a:rPr lang="ru-RU" b="1" dirty="0" smtClean="0"/>
              <a:t>показать светлое будущее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smtClean="0"/>
              <a:t>старался </a:t>
            </a:r>
            <a:r>
              <a:rPr lang="ru-RU" smtClean="0"/>
              <a:t>свои</a:t>
            </a:r>
            <a:r>
              <a:rPr lang="ru-RU" smtClean="0"/>
              <a:t> </a:t>
            </a:r>
            <a:r>
              <a:rPr lang="ru-RU" dirty="0" smtClean="0"/>
              <a:t>произведения </a:t>
            </a:r>
            <a:r>
              <a:rPr lang="ru-RU" b="1" dirty="0" smtClean="0"/>
              <a:t>приспособить возрасту читающего</a:t>
            </a:r>
            <a:r>
              <a:rPr lang="cs-CZ" dirty="0" smtClean="0"/>
              <a:t> =</a:t>
            </a:r>
            <a:r>
              <a:rPr lang="en-US" dirty="0" smtClean="0"/>
              <a:t>&gt; e</a:t>
            </a:r>
            <a:r>
              <a:rPr lang="ru-RU" dirty="0" smtClean="0"/>
              <a:t>сли он в стихотворении привел </a:t>
            </a:r>
            <a:r>
              <a:rPr lang="ru-RU" b="1" dirty="0" smtClean="0"/>
              <a:t>незнакомое слово </a:t>
            </a:r>
            <a:r>
              <a:rPr lang="cs-CZ" dirty="0" smtClean="0"/>
              <a:t>=</a:t>
            </a:r>
            <a:r>
              <a:rPr lang="en-US" dirty="0" smtClean="0"/>
              <a:t>&gt; </a:t>
            </a:r>
            <a:r>
              <a:rPr lang="ru-RU" dirty="0" smtClean="0"/>
              <a:t>значение </a:t>
            </a:r>
            <a:r>
              <a:rPr lang="ru-RU" b="1" dirty="0" smtClean="0"/>
              <a:t>объяснил</a:t>
            </a:r>
            <a:r>
              <a:rPr lang="ru-RU" dirty="0" smtClean="0"/>
              <a:t>, напр.</a:t>
            </a:r>
          </a:p>
          <a:p>
            <a:pPr algn="just">
              <a:buNone/>
            </a:pPr>
            <a:r>
              <a:rPr lang="ru-RU" dirty="0" smtClean="0"/>
              <a:t>            „Рабочий – тот,</a:t>
            </a:r>
            <a:endParaRPr lang="cs-CZ" dirty="0" smtClean="0"/>
          </a:p>
          <a:p>
            <a:pPr algn="just">
              <a:buNone/>
            </a:pPr>
            <a:r>
              <a:rPr lang="cs-CZ" dirty="0" smtClean="0"/>
              <a:t>   </a:t>
            </a:r>
            <a:r>
              <a:rPr lang="ru-RU" dirty="0" smtClean="0"/>
              <a:t>          кто работать охочий.―</a:t>
            </a:r>
            <a:endParaRPr lang="cs-CZ" dirty="0" smtClean="0"/>
          </a:p>
          <a:p>
            <a:pPr algn="just"/>
            <a:endParaRPr lang="ru-RU" b="1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cs-CZ" dirty="0" smtClean="0"/>
          </a:p>
          <a:p>
            <a:pPr algn="just"/>
            <a:endParaRPr lang="cs-CZ" b="1" dirty="0" smtClean="0"/>
          </a:p>
          <a:p>
            <a:pPr algn="just"/>
            <a:endParaRPr lang="cs-CZ" b="1" dirty="0" smtClean="0"/>
          </a:p>
          <a:p>
            <a:pPr algn="just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ЧЕРТЫ ЕГО ПРОИЗВЕДЕНИЙ ДЛЯ ДЕТЕЙ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Из отдельных иллюстраций в </a:t>
            </a:r>
            <a:r>
              <a:rPr lang="ru-RU" b="1" dirty="0" smtClean="0"/>
              <a:t>книге </a:t>
            </a:r>
            <a:r>
              <a:rPr lang="cs-CZ" b="1" dirty="0" smtClean="0"/>
              <a:t>«</a:t>
            </a:r>
            <a:r>
              <a:rPr lang="cs-CZ" b="1" dirty="0" err="1" smtClean="0"/>
              <a:t>Детям</a:t>
            </a:r>
            <a:r>
              <a:rPr lang="cs-CZ" b="1" dirty="0" smtClean="0"/>
              <a:t>»  </a:t>
            </a:r>
            <a:r>
              <a:rPr lang="ru-RU" b="1" dirty="0" smtClean="0"/>
              <a:t> </a:t>
            </a:r>
            <a:r>
              <a:rPr lang="ru-RU" dirty="0" smtClean="0"/>
              <a:t>очевидно, что иллюстрации </a:t>
            </a:r>
            <a:r>
              <a:rPr lang="ru-RU" b="1" dirty="0" smtClean="0"/>
              <a:t>подчеркивают правильность революции. </a:t>
            </a:r>
            <a:r>
              <a:rPr lang="cs-CZ" dirty="0" smtClean="0"/>
              <a:t>=</a:t>
            </a:r>
            <a:r>
              <a:rPr lang="en-US" dirty="0" smtClean="0"/>
              <a:t>&gt;</a:t>
            </a:r>
            <a:r>
              <a:rPr lang="ru-RU" dirty="0" smtClean="0"/>
              <a:t> напр. </a:t>
            </a:r>
            <a:r>
              <a:rPr lang="ru-RU" b="1" dirty="0" smtClean="0"/>
              <a:t>рисунки красной звезды, красного флага и пионеров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durasova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212976"/>
            <a:ext cx="4536504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ЧЕРТЫ ЕГО ПРОИЗВЕДЕНИЙ ДЛЯ ДЕТЕЙ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нетипичная рифма</a:t>
            </a:r>
          </a:p>
          <a:p>
            <a:r>
              <a:rPr lang="ru-RU" dirty="0" smtClean="0"/>
              <a:t> диалектизмы</a:t>
            </a:r>
          </a:p>
          <a:p>
            <a:r>
              <a:rPr lang="ru-RU" dirty="0" smtClean="0"/>
              <a:t>термины, новые слова рожденные эпохой – напр. пролетарий</a:t>
            </a:r>
          </a:p>
          <a:p>
            <a:r>
              <a:rPr lang="ru-RU" dirty="0" smtClean="0"/>
              <a:t>авторские неологизмы – напр. море синеволное</a:t>
            </a:r>
          </a:p>
          <a:p>
            <a:r>
              <a:rPr lang="ru-RU" dirty="0" smtClean="0"/>
              <a:t>гиперболы </a:t>
            </a:r>
            <a:endParaRPr lang="cs-CZ" dirty="0" smtClean="0"/>
          </a:p>
          <a:p>
            <a:r>
              <a:rPr lang="ru-RU" dirty="0" smtClean="0"/>
              <a:t>Маяковский также вводит в стихи живую речь взрослых и детей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ПЕРЕВОДЫ НА ЧЕШСКИЙ ЯЗЫК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Calibri" pitchFamily="34" charset="0"/>
              </a:rPr>
              <a:t>чешский переводчик </a:t>
            </a:r>
            <a:r>
              <a:rPr lang="ru-RU" b="1" dirty="0" smtClean="0">
                <a:latin typeface="Calibri" pitchFamily="34" charset="0"/>
              </a:rPr>
              <a:t>Й.Тауфер</a:t>
            </a:r>
            <a:endParaRPr lang="cs-CZ" b="1" dirty="0" smtClean="0">
              <a:latin typeface="Calibri" pitchFamily="34" charset="0"/>
            </a:endParaRPr>
          </a:p>
          <a:p>
            <a:pPr algn="just"/>
            <a:endParaRPr lang="cs-CZ" b="1" dirty="0" smtClean="0">
              <a:latin typeface="Calibri" pitchFamily="34" charset="0"/>
            </a:endParaRPr>
          </a:p>
          <a:p>
            <a:pPr algn="just"/>
            <a:r>
              <a:rPr lang="ru-RU" i="1" dirty="0" smtClean="0">
                <a:latin typeface="Calibri" pitchFamily="34" charset="0"/>
              </a:rPr>
              <a:t>«</a:t>
            </a:r>
            <a:r>
              <a:rPr lang="ru-RU" dirty="0" smtClean="0">
                <a:latin typeface="Calibri" pitchFamily="34" charset="0"/>
              </a:rPr>
              <a:t>Кем быть?</a:t>
            </a:r>
            <a:r>
              <a:rPr lang="ru-RU" i="1" dirty="0" smtClean="0">
                <a:latin typeface="Calibri" pitchFamily="34" charset="0"/>
              </a:rPr>
              <a:t>» </a:t>
            </a:r>
            <a:r>
              <a:rPr lang="cs-CZ" b="1" dirty="0" smtClean="0">
                <a:latin typeface="Calibri" pitchFamily="34" charset="0"/>
              </a:rPr>
              <a:t>= „</a:t>
            </a:r>
            <a:r>
              <a:rPr lang="ru-RU" b="1" dirty="0" smtClean="0">
                <a:latin typeface="Calibri" pitchFamily="34" charset="0"/>
              </a:rPr>
              <a:t>Čím budu</a:t>
            </a:r>
            <a:r>
              <a:rPr lang="cs-CZ" b="1" dirty="0" smtClean="0">
                <a:latin typeface="Calibri" pitchFamily="34" charset="0"/>
              </a:rPr>
              <a:t>“</a:t>
            </a:r>
            <a:r>
              <a:rPr lang="ru-RU" b="1" dirty="0" smtClean="0">
                <a:latin typeface="Calibri" pitchFamily="34" charset="0"/>
              </a:rPr>
              <a:t> (1950</a:t>
            </a:r>
            <a:r>
              <a:rPr lang="cs-CZ" b="1" dirty="0" smtClean="0">
                <a:latin typeface="Calibri" pitchFamily="34" charset="0"/>
              </a:rPr>
              <a:t>)</a:t>
            </a:r>
            <a:endParaRPr lang="ru-RU" b="1" dirty="0" smtClean="0">
              <a:latin typeface="Calibri" pitchFamily="34" charset="0"/>
            </a:endParaRPr>
          </a:p>
          <a:p>
            <a:pPr algn="just"/>
            <a:r>
              <a:rPr lang="ru-RU" i="1" dirty="0" smtClean="0">
                <a:latin typeface="Calibri" pitchFamily="34" charset="0"/>
              </a:rPr>
              <a:t>«</a:t>
            </a:r>
            <a:r>
              <a:rPr lang="ru-RU" dirty="0" smtClean="0">
                <a:latin typeface="Calibri" pitchFamily="34" charset="0"/>
              </a:rPr>
              <a:t>Что такое хорошо и что такое плохо</a:t>
            </a:r>
            <a:r>
              <a:rPr lang="ru-RU" i="1" dirty="0" smtClean="0">
                <a:latin typeface="Calibri" pitchFamily="34" charset="0"/>
              </a:rPr>
              <a:t>» </a:t>
            </a:r>
            <a:r>
              <a:rPr lang="cs-CZ" i="1" dirty="0" smtClean="0">
                <a:latin typeface="Calibri" pitchFamily="34" charset="0"/>
              </a:rPr>
              <a:t>= „</a:t>
            </a:r>
            <a:r>
              <a:rPr lang="cs-CZ" b="1" dirty="0" smtClean="0">
                <a:latin typeface="Calibri" pitchFamily="34" charset="0"/>
              </a:rPr>
              <a:t>Co je to dobré a co je to zlé“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NEBO „Co je to zle a co je to dobře“ (1950)</a:t>
            </a:r>
            <a:endParaRPr lang="ru-RU" b="1" dirty="0" smtClean="0">
              <a:latin typeface="Calibri" pitchFamily="34" charset="0"/>
            </a:endParaRPr>
          </a:p>
          <a:p>
            <a:pPr algn="just"/>
            <a:r>
              <a:rPr lang="ru-RU" i="1" dirty="0" smtClean="0">
                <a:latin typeface="Calibri" pitchFamily="34" charset="0"/>
              </a:rPr>
              <a:t>«</a:t>
            </a:r>
            <a:r>
              <a:rPr lang="ru-RU" dirty="0" smtClean="0">
                <a:latin typeface="Calibri" pitchFamily="34" charset="0"/>
              </a:rPr>
              <a:t>Конь-огонь</a:t>
            </a:r>
            <a:r>
              <a:rPr lang="ru-RU" i="1" dirty="0" smtClean="0">
                <a:latin typeface="Calibri" pitchFamily="34" charset="0"/>
              </a:rPr>
              <a:t>»</a:t>
            </a:r>
            <a:r>
              <a:rPr lang="cs-CZ" i="1" dirty="0" smtClean="0">
                <a:latin typeface="Calibri" pitchFamily="34" charset="0"/>
              </a:rPr>
              <a:t> = </a:t>
            </a:r>
            <a:r>
              <a:rPr lang="ru-RU" b="1" dirty="0" smtClean="0">
                <a:latin typeface="Calibri" pitchFamily="34" charset="0"/>
              </a:rPr>
              <a:t>„</a:t>
            </a:r>
            <a:r>
              <a:rPr lang="cs-CZ" b="1" dirty="0" smtClean="0">
                <a:latin typeface="Calibri" pitchFamily="34" charset="0"/>
              </a:rPr>
              <a:t>Já mám koně“ (1951)</a:t>
            </a:r>
            <a:endParaRPr lang="ru-RU" dirty="0" smtClean="0">
              <a:latin typeface="Calibri" pitchFamily="34" charset="0"/>
            </a:endParaRPr>
          </a:p>
          <a:p>
            <a:pPr algn="just"/>
            <a:r>
              <a:rPr lang="ru-RU" i="1" dirty="0" smtClean="0">
                <a:latin typeface="Calibri" pitchFamily="34" charset="0"/>
              </a:rPr>
              <a:t>«</a:t>
            </a:r>
            <a:r>
              <a:rPr lang="ru-RU" dirty="0" smtClean="0">
                <a:latin typeface="Calibri" pitchFamily="34" charset="0"/>
              </a:rPr>
              <a:t>Что такое хорошо и что такое плохо</a:t>
            </a:r>
            <a:r>
              <a:rPr lang="ru-RU" i="1" dirty="0" smtClean="0">
                <a:latin typeface="Calibri" pitchFamily="34" charset="0"/>
              </a:rPr>
              <a:t>» </a:t>
            </a:r>
            <a:r>
              <a:rPr lang="cs-CZ" i="1" dirty="0" smtClean="0">
                <a:latin typeface="Calibri" pitchFamily="34" charset="0"/>
              </a:rPr>
              <a:t>= „</a:t>
            </a:r>
            <a:r>
              <a:rPr lang="cs-CZ" b="1" dirty="0" smtClean="0">
                <a:latin typeface="Calibri" pitchFamily="34" charset="0"/>
              </a:rPr>
              <a:t>Co je to dobré a co je to zlé“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NEBO „Co je to zle a co je to dobře“ (1950)</a:t>
            </a:r>
          </a:p>
          <a:p>
            <a:pPr algn="just"/>
            <a:r>
              <a:rPr lang="ru-RU" i="1" dirty="0" smtClean="0">
                <a:latin typeface="Calibri" pitchFamily="34" charset="0"/>
              </a:rPr>
              <a:t>«Э</a:t>
            </a:r>
            <a:r>
              <a:rPr lang="ru-RU" dirty="0" smtClean="0">
                <a:latin typeface="Calibri" pitchFamily="34" charset="0"/>
              </a:rPr>
              <a:t>та книжечка моя про моря и про маяк</a:t>
            </a:r>
            <a:r>
              <a:rPr lang="ru-RU" i="1" dirty="0" smtClean="0">
                <a:latin typeface="Calibri" pitchFamily="34" charset="0"/>
              </a:rPr>
              <a:t>»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= ,,Maják“ NEBO „To je knížka veršů mých o mořích a majácích“ (1950)</a:t>
            </a:r>
            <a:endParaRPr lang="ru-RU" b="1" dirty="0" smtClean="0">
              <a:latin typeface="Calibri" pitchFamily="34" charset="0"/>
            </a:endParaRPr>
          </a:p>
          <a:p>
            <a:pPr algn="just"/>
            <a:r>
              <a:rPr lang="ru-RU" i="1" dirty="0" smtClean="0">
                <a:latin typeface="Calibri" pitchFamily="34" charset="0"/>
              </a:rPr>
              <a:t>«</a:t>
            </a:r>
            <a:r>
              <a:rPr lang="ru-RU" dirty="0" smtClean="0">
                <a:latin typeface="Calibri" pitchFamily="34" charset="0"/>
              </a:rPr>
              <a:t>Мы вас ждем товарищ птица, отчего вам не летится?</a:t>
            </a:r>
            <a:r>
              <a:rPr lang="ru-RU" i="1" dirty="0" smtClean="0">
                <a:latin typeface="Calibri" pitchFamily="34" charset="0"/>
              </a:rPr>
              <a:t>»</a:t>
            </a:r>
            <a:r>
              <a:rPr lang="cs-CZ" i="1" dirty="0" smtClean="0">
                <a:latin typeface="Calibri" pitchFamily="34" charset="0"/>
              </a:rPr>
              <a:t> =</a:t>
            </a:r>
            <a:r>
              <a:rPr lang="ru-RU" b="1" dirty="0" smtClean="0">
                <a:latin typeface="Calibri" pitchFamily="34" charset="0"/>
              </a:rPr>
              <a:t> </a:t>
            </a:r>
            <a:r>
              <a:rPr lang="cs-CZ" b="1" dirty="0" smtClean="0">
                <a:latin typeface="Calibri" pitchFamily="34" charset="0"/>
              </a:rPr>
              <a:t>Soudruhu ptáku, rychle leť, pročpak nevracíš se zpět</a:t>
            </a:r>
            <a:endParaRPr lang="ru-RU" b="1" dirty="0" smtClean="0">
              <a:latin typeface="Calibri" pitchFamily="34" charset="0"/>
            </a:endParaRPr>
          </a:p>
          <a:p>
            <a:pPr algn="just"/>
            <a:r>
              <a:rPr lang="ru-RU" i="1" dirty="0" smtClean="0">
                <a:latin typeface="Calibri" pitchFamily="34" charset="0"/>
              </a:rPr>
              <a:t>«</a:t>
            </a:r>
            <a:r>
              <a:rPr lang="ru-RU" dirty="0" smtClean="0">
                <a:latin typeface="Calibri" pitchFamily="34" charset="0"/>
              </a:rPr>
              <a:t>Майская песенка</a:t>
            </a:r>
            <a:r>
              <a:rPr lang="ru-RU" i="1" dirty="0" smtClean="0">
                <a:latin typeface="Calibri" pitchFamily="34" charset="0"/>
              </a:rPr>
              <a:t>»</a:t>
            </a:r>
            <a:r>
              <a:rPr lang="cs-CZ" i="1" dirty="0" smtClean="0">
                <a:latin typeface="Calibri" pitchFamily="34" charset="0"/>
              </a:rPr>
              <a:t> = </a:t>
            </a:r>
            <a:r>
              <a:rPr lang="cs-CZ" b="1" dirty="0" smtClean="0">
                <a:latin typeface="Calibri" pitchFamily="34" charset="0"/>
              </a:rPr>
              <a:t>Májová písnička</a:t>
            </a:r>
          </a:p>
          <a:p>
            <a:pPr algn="just"/>
            <a:r>
              <a:rPr lang="ru-RU" i="1" dirty="0" smtClean="0">
                <a:latin typeface="Calibri" pitchFamily="34" charset="0"/>
              </a:rPr>
              <a:t>«</a:t>
            </a:r>
            <a:r>
              <a:rPr lang="ru-RU" dirty="0" smtClean="0">
                <a:latin typeface="Calibri" pitchFamily="34" charset="0"/>
              </a:rPr>
              <a:t>Детям</a:t>
            </a:r>
            <a:r>
              <a:rPr lang="ru-RU" i="1" dirty="0" smtClean="0">
                <a:latin typeface="Calibri" pitchFamily="34" charset="0"/>
              </a:rPr>
              <a:t>»</a:t>
            </a:r>
            <a:r>
              <a:rPr lang="cs-CZ" i="1" dirty="0" smtClean="0">
                <a:latin typeface="Calibri" pitchFamily="34" charset="0"/>
              </a:rPr>
              <a:t> = </a:t>
            </a:r>
            <a:r>
              <a:rPr lang="cs-CZ" b="1" dirty="0" smtClean="0">
                <a:latin typeface="Calibri" pitchFamily="34" charset="0"/>
              </a:rPr>
              <a:t>„Dětem“ (1953)</a:t>
            </a:r>
            <a:endParaRPr lang="cs-CZ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i="1" dirty="0" smtClean="0">
                <a:latin typeface="Calibri" pitchFamily="34" charset="0"/>
              </a:rPr>
              <a:t>«</a:t>
            </a:r>
            <a:r>
              <a:rPr lang="ru-RU" sz="4000" b="1" dirty="0" smtClean="0"/>
              <a:t>КЕМ </a:t>
            </a:r>
            <a:r>
              <a:rPr lang="ru-RU" sz="4000" b="1" smtClean="0"/>
              <a:t>БЫТЬ?</a:t>
            </a:r>
            <a:r>
              <a:rPr lang="ru-RU" sz="4000" i="1" smtClean="0">
                <a:latin typeface="Calibri" pitchFamily="34" charset="0"/>
              </a:rPr>
              <a:t>»</a:t>
            </a:r>
            <a:endParaRPr lang="cs-CZ" sz="4000" b="1" dirty="0"/>
          </a:p>
        </p:txBody>
      </p:sp>
      <p:pic>
        <p:nvPicPr>
          <p:cNvPr id="4" name="Zástupný symbol pro obsah 3" descr="102239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844824"/>
            <a:ext cx="2880320" cy="3810000"/>
          </a:xfrm>
        </p:spPr>
      </p:pic>
      <p:pic>
        <p:nvPicPr>
          <p:cNvPr id="6" name="Obrázek 5" descr="0_cdf3c_30c0ed3a_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1916832"/>
            <a:ext cx="5688632" cy="3672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i="1" dirty="0" smtClean="0">
                <a:latin typeface="Calibri" pitchFamily="34" charset="0"/>
              </a:rPr>
              <a:t>«</a:t>
            </a:r>
            <a:r>
              <a:rPr lang="ru-RU" sz="3500" b="1" dirty="0" smtClean="0"/>
              <a:t>ЧТО ТАКОЕ ХОРОШО И ЧТО ТАКОЕ ПЛОХО</a:t>
            </a:r>
            <a:r>
              <a:rPr lang="ru-RU" sz="3600" i="1" dirty="0" smtClean="0">
                <a:latin typeface="Calibri" pitchFamily="34" charset="0"/>
              </a:rPr>
              <a:t>»</a:t>
            </a:r>
            <a:endParaRPr lang="cs-CZ" sz="3500" b="1" dirty="0"/>
          </a:p>
        </p:txBody>
      </p:sp>
      <p:pic>
        <p:nvPicPr>
          <p:cNvPr id="4" name="Zástupný symbol pro obsah 3" descr="047808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340768"/>
            <a:ext cx="3240360" cy="4392488"/>
          </a:xfrm>
        </p:spPr>
      </p:pic>
      <p:pic>
        <p:nvPicPr>
          <p:cNvPr id="5" name="Obrázek 4" descr="13313196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772816"/>
            <a:ext cx="316835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РЕКОМЕНДУЕМАЯ ЛИТЕРАТУРА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?v=I44Ibyfhxf0</a:t>
            </a:r>
            <a:endParaRPr lang="ru-RU" dirty="0" smtClean="0"/>
          </a:p>
          <a:p>
            <a:pPr>
              <a:buNone/>
            </a:pPr>
            <a:r>
              <a:rPr lang="cs-CZ" dirty="0" smtClean="0"/>
              <a:t>= </a:t>
            </a:r>
            <a:r>
              <a:rPr lang="ru-RU" dirty="0" smtClean="0"/>
              <a:t>мультфильм по книге В.Маяковского </a:t>
            </a:r>
            <a:r>
              <a:rPr lang="ru-RU" i="1" dirty="0" smtClean="0">
                <a:latin typeface="Calibri" pitchFamily="34" charset="0"/>
              </a:rPr>
              <a:t>«</a:t>
            </a:r>
            <a:r>
              <a:rPr lang="ru-RU" dirty="0" smtClean="0"/>
              <a:t>Что такое хорошо и что такое плохо</a:t>
            </a:r>
            <a:r>
              <a:rPr lang="ru-RU" i="1" dirty="0" smtClean="0">
                <a:latin typeface="Calibri" pitchFamily="34" charset="0"/>
              </a:rPr>
              <a:t>»</a:t>
            </a:r>
            <a:endParaRPr lang="ru-RU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ИСПОЛЬЗУЕМАЯ ЛИТЕРАТУРА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MAJAKOVSKIJ, </a:t>
            </a:r>
            <a:r>
              <a:rPr lang="cs-CZ" dirty="0" err="1" smtClean="0"/>
              <a:t>Vladimir</a:t>
            </a:r>
            <a:r>
              <a:rPr lang="cs-CZ" dirty="0" smtClean="0"/>
              <a:t> </a:t>
            </a:r>
            <a:r>
              <a:rPr lang="cs-CZ" dirty="0" err="1" smtClean="0"/>
              <a:t>Vladimirovič</a:t>
            </a:r>
            <a:r>
              <a:rPr lang="cs-CZ" dirty="0" smtClean="0"/>
              <a:t>. </a:t>
            </a:r>
            <a:r>
              <a:rPr lang="cs-CZ" i="1" dirty="0" err="1" smtClean="0"/>
              <a:t>Detjam</a:t>
            </a:r>
            <a:r>
              <a:rPr lang="cs-CZ" dirty="0" smtClean="0"/>
              <a:t>. Moskva: </a:t>
            </a:r>
            <a:r>
              <a:rPr lang="cs-CZ" dirty="0" err="1" smtClean="0"/>
              <a:t>Detgiz</a:t>
            </a:r>
            <a:r>
              <a:rPr lang="cs-CZ" dirty="0" smtClean="0"/>
              <a:t>, 1955, 109 s.</a:t>
            </a:r>
            <a:endParaRPr lang="en-US" dirty="0" smtClean="0"/>
          </a:p>
          <a:p>
            <a:r>
              <a:rPr lang="cs-CZ" dirty="0" err="1" smtClean="0"/>
              <a:t>Arzamasceva</a:t>
            </a:r>
            <a:r>
              <a:rPr lang="cs-CZ" dirty="0" smtClean="0"/>
              <a:t> I. </a:t>
            </a:r>
            <a:r>
              <a:rPr lang="cs-CZ" i="1" dirty="0" err="1" smtClean="0"/>
              <a:t>Russkije</a:t>
            </a:r>
            <a:r>
              <a:rPr lang="cs-CZ" i="1" dirty="0" smtClean="0"/>
              <a:t> </a:t>
            </a:r>
            <a:r>
              <a:rPr lang="cs-CZ" i="1" dirty="0" err="1" smtClean="0"/>
              <a:t>detskije</a:t>
            </a:r>
            <a:r>
              <a:rPr lang="cs-CZ" i="1" dirty="0" smtClean="0"/>
              <a:t> pisateli XX veka: </a:t>
            </a:r>
            <a:r>
              <a:rPr lang="cs-CZ" i="1" dirty="0" err="1" smtClean="0"/>
              <a:t>biobibliografičeskij</a:t>
            </a:r>
            <a:r>
              <a:rPr lang="cs-CZ" i="1" dirty="0" smtClean="0"/>
              <a:t> </a:t>
            </a:r>
            <a:r>
              <a:rPr lang="cs-CZ" i="1" dirty="0" err="1" smtClean="0"/>
              <a:t>slovar</a:t>
            </a:r>
            <a:r>
              <a:rPr lang="cs-CZ" i="1" dirty="0" smtClean="0"/>
              <a:t>'</a:t>
            </a:r>
            <a:r>
              <a:rPr lang="cs-CZ" dirty="0" smtClean="0"/>
              <a:t>. 3-e </a:t>
            </a:r>
            <a:r>
              <a:rPr lang="cs-CZ" dirty="0" err="1" smtClean="0"/>
              <a:t>izd</a:t>
            </a:r>
            <a:r>
              <a:rPr lang="cs-CZ" dirty="0" smtClean="0"/>
              <a:t>., </a:t>
            </a:r>
            <a:r>
              <a:rPr lang="cs-CZ" dirty="0" err="1" smtClean="0"/>
              <a:t>pererabotannoje</a:t>
            </a:r>
            <a:r>
              <a:rPr lang="cs-CZ" dirty="0" smtClean="0"/>
              <a:t>. Moskva: Flinta, 2001, 512 s. ISBN 5893493605.</a:t>
            </a:r>
          </a:p>
          <a:p>
            <a:r>
              <a:rPr lang="cs-CZ" dirty="0" smtClean="0"/>
              <a:t>ZUBAREVA, </a:t>
            </a:r>
            <a:r>
              <a:rPr lang="cs-CZ" dirty="0" err="1" smtClean="0"/>
              <a:t>Jevgenija</a:t>
            </a:r>
            <a:r>
              <a:rPr lang="cs-CZ" dirty="0" smtClean="0"/>
              <a:t> </a:t>
            </a:r>
            <a:r>
              <a:rPr lang="cs-CZ" dirty="0" err="1" smtClean="0"/>
              <a:t>Jevgen</a:t>
            </a:r>
            <a:r>
              <a:rPr lang="cs-CZ" dirty="0" smtClean="0"/>
              <a:t>'</a:t>
            </a:r>
            <a:r>
              <a:rPr lang="cs-CZ" dirty="0" err="1" smtClean="0"/>
              <a:t>jeva</a:t>
            </a:r>
            <a:r>
              <a:rPr lang="cs-CZ" dirty="0" smtClean="0"/>
              <a:t>. </a:t>
            </a:r>
            <a:r>
              <a:rPr lang="cs-CZ" i="1" dirty="0" err="1" smtClean="0"/>
              <a:t>Detskaja</a:t>
            </a:r>
            <a:r>
              <a:rPr lang="cs-CZ" i="1" dirty="0" smtClean="0"/>
              <a:t> literatura: </a:t>
            </a:r>
            <a:r>
              <a:rPr lang="cs-CZ" i="1" dirty="0" err="1" smtClean="0"/>
              <a:t>učebnik</a:t>
            </a:r>
            <a:r>
              <a:rPr lang="cs-CZ" dirty="0" smtClean="0"/>
              <a:t>. Moskva: </a:t>
            </a:r>
            <a:r>
              <a:rPr lang="cs-CZ" dirty="0" err="1" smtClean="0"/>
              <a:t>Vysšaja</a:t>
            </a:r>
            <a:r>
              <a:rPr lang="cs-CZ" dirty="0" smtClean="0"/>
              <a:t> škola, 2004, 550 s. ISBN 5060045366. </a:t>
            </a:r>
          </a:p>
          <a:p>
            <a:r>
              <a:rPr lang="cs-CZ" dirty="0" smtClean="0"/>
              <a:t>ARZAMASCEVA, </a:t>
            </a:r>
            <a:r>
              <a:rPr lang="cs-CZ" dirty="0" err="1" smtClean="0"/>
              <a:t>Irina</a:t>
            </a:r>
            <a:r>
              <a:rPr lang="cs-CZ" dirty="0" smtClean="0"/>
              <a:t> </a:t>
            </a:r>
            <a:r>
              <a:rPr lang="cs-CZ" dirty="0" err="1" smtClean="0"/>
              <a:t>Nikolajevna</a:t>
            </a:r>
            <a:r>
              <a:rPr lang="cs-CZ" dirty="0" smtClean="0"/>
              <a:t> a </a:t>
            </a:r>
            <a:r>
              <a:rPr lang="cs-CZ" dirty="0" err="1" smtClean="0"/>
              <a:t>Sofija</a:t>
            </a:r>
            <a:r>
              <a:rPr lang="cs-CZ" dirty="0" smtClean="0"/>
              <a:t> </a:t>
            </a:r>
            <a:r>
              <a:rPr lang="cs-CZ" dirty="0" err="1" smtClean="0"/>
              <a:t>Anatol</a:t>
            </a:r>
            <a:r>
              <a:rPr lang="cs-CZ" dirty="0" smtClean="0"/>
              <a:t>'</a:t>
            </a:r>
            <a:r>
              <a:rPr lang="cs-CZ" dirty="0" err="1" smtClean="0"/>
              <a:t>jevna</a:t>
            </a:r>
            <a:r>
              <a:rPr lang="cs-CZ" dirty="0" smtClean="0"/>
              <a:t> NIKOLAJEVA. </a:t>
            </a:r>
            <a:r>
              <a:rPr lang="cs-CZ" i="1" dirty="0" err="1" smtClean="0"/>
              <a:t>Detskaja</a:t>
            </a:r>
            <a:r>
              <a:rPr lang="cs-CZ" i="1" dirty="0" smtClean="0"/>
              <a:t> literatura: </a:t>
            </a:r>
            <a:r>
              <a:rPr lang="cs-CZ" i="1" dirty="0" err="1" smtClean="0"/>
              <a:t>učebnik</a:t>
            </a:r>
            <a:r>
              <a:rPr lang="cs-CZ" dirty="0" smtClean="0"/>
              <a:t>. 5-e </a:t>
            </a:r>
            <a:r>
              <a:rPr lang="cs-CZ" dirty="0" err="1" smtClean="0"/>
              <a:t>izd</a:t>
            </a:r>
            <a:r>
              <a:rPr lang="cs-CZ" dirty="0" smtClean="0"/>
              <a:t>., </a:t>
            </a:r>
            <a:r>
              <a:rPr lang="cs-CZ" dirty="0" err="1" smtClean="0"/>
              <a:t>ispravlennoje</a:t>
            </a:r>
            <a:r>
              <a:rPr lang="cs-CZ" dirty="0" smtClean="0"/>
              <a:t>. Moskva: </a:t>
            </a:r>
            <a:r>
              <a:rPr lang="cs-CZ" dirty="0" err="1" smtClean="0"/>
              <a:t>Izdatel</a:t>
            </a:r>
            <a:r>
              <a:rPr lang="cs-CZ" dirty="0" smtClean="0"/>
              <a:t>'</a:t>
            </a:r>
            <a:r>
              <a:rPr lang="cs-CZ" dirty="0" err="1" smtClean="0"/>
              <a:t>skij</a:t>
            </a:r>
            <a:r>
              <a:rPr lang="cs-CZ" dirty="0" smtClean="0"/>
              <a:t> centr </a:t>
            </a:r>
            <a:r>
              <a:rPr lang="cs-CZ" dirty="0" err="1" smtClean="0"/>
              <a:t>Akademija</a:t>
            </a:r>
            <a:r>
              <a:rPr lang="cs-CZ" dirty="0" smtClean="0"/>
              <a:t>, 2008, 574 s. ISBN 9785769546204.</a:t>
            </a:r>
            <a:endParaRPr lang="ru-RU" dirty="0" smtClean="0"/>
          </a:p>
          <a:p>
            <a:r>
              <a:rPr lang="cs-CZ" dirty="0" smtClean="0"/>
              <a:t>http://az.lib.ru/m/majakowskij_w_w/text_0680.shtml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СПАСИБО ЗА ВНИМАНИЕ</a:t>
            </a:r>
            <a:endParaRPr lang="cs-CZ" b="1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772816"/>
            <a:ext cx="5040560" cy="41764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1478227166_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8280920" cy="63367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АВТОБИОГРАФИЯ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русский советский поэт, драматург, киносценарист, кинорежиссёр, киноактёр, художник, редактор журналов </a:t>
            </a:r>
            <a:r>
              <a:rPr lang="cs-CZ" dirty="0" smtClean="0"/>
              <a:t>«</a:t>
            </a:r>
            <a:r>
              <a:rPr lang="ru-RU" dirty="0" smtClean="0"/>
              <a:t>ЛЕФ</a:t>
            </a:r>
            <a:r>
              <a:rPr lang="cs-CZ" dirty="0" smtClean="0"/>
              <a:t>»</a:t>
            </a:r>
            <a:r>
              <a:rPr lang="ru-RU" dirty="0" smtClean="0"/>
              <a:t>, </a:t>
            </a:r>
            <a:r>
              <a:rPr lang="cs-CZ" dirty="0" smtClean="0"/>
              <a:t>«</a:t>
            </a:r>
            <a:r>
              <a:rPr lang="cs-CZ" dirty="0" err="1" smtClean="0"/>
              <a:t>Новый</a:t>
            </a:r>
            <a:r>
              <a:rPr lang="cs-CZ" dirty="0" smtClean="0"/>
              <a:t> ЛЕФ»</a:t>
            </a:r>
          </a:p>
          <a:p>
            <a:pPr algn="just"/>
            <a:r>
              <a:rPr lang="cs-CZ" dirty="0" err="1" smtClean="0"/>
              <a:t>родился</a:t>
            </a:r>
            <a:r>
              <a:rPr lang="cs-CZ" dirty="0" smtClean="0"/>
              <a:t> в </a:t>
            </a:r>
            <a:r>
              <a:rPr lang="cs-CZ" dirty="0" err="1" smtClean="0"/>
              <a:t>Грузии</a:t>
            </a:r>
            <a:r>
              <a:rPr lang="cs-CZ" dirty="0" smtClean="0"/>
              <a:t> в </a:t>
            </a:r>
            <a:r>
              <a:rPr lang="cs-CZ" dirty="0" err="1" smtClean="0"/>
              <a:t>семье</a:t>
            </a:r>
            <a:r>
              <a:rPr lang="cs-CZ" dirty="0" smtClean="0"/>
              <a:t> </a:t>
            </a:r>
            <a:r>
              <a:rPr lang="cs-CZ" dirty="0" err="1" smtClean="0"/>
              <a:t>лесничего</a:t>
            </a:r>
            <a:endParaRPr lang="ru-RU" dirty="0" smtClean="0"/>
          </a:p>
          <a:p>
            <a:pPr algn="just"/>
            <a:r>
              <a:rPr lang="ru-RU" dirty="0" smtClean="0"/>
              <a:t>вступил в </a:t>
            </a:r>
            <a:r>
              <a:rPr lang="ru-RU" b="1" dirty="0" smtClean="0"/>
              <a:t>РСДРП</a:t>
            </a:r>
            <a:r>
              <a:rPr lang="ru-RU" dirty="0" smtClean="0"/>
              <a:t>(Российскую социал-демократическую рабочую партию)</a:t>
            </a:r>
            <a:endParaRPr lang="cs-CZ" dirty="0" smtClean="0"/>
          </a:p>
          <a:p>
            <a:pPr algn="just"/>
            <a:r>
              <a:rPr lang="cs-CZ" dirty="0" err="1" smtClean="0"/>
              <a:t>За</a:t>
            </a:r>
            <a:r>
              <a:rPr lang="cs-CZ" dirty="0" smtClean="0"/>
              <a:t> </a:t>
            </a:r>
            <a:r>
              <a:rPr lang="cs-CZ" dirty="0" err="1" smtClean="0"/>
              <a:t>революционную</a:t>
            </a:r>
            <a:r>
              <a:rPr lang="cs-CZ" dirty="0" smtClean="0"/>
              <a:t> </a:t>
            </a:r>
            <a:r>
              <a:rPr lang="cs-CZ" dirty="0" err="1" smtClean="0"/>
              <a:t>деятельность</a:t>
            </a:r>
            <a:r>
              <a:rPr lang="cs-CZ" dirty="0" smtClean="0"/>
              <a:t> </a:t>
            </a:r>
            <a:r>
              <a:rPr lang="cs-CZ" b="1" dirty="0" err="1" smtClean="0"/>
              <a:t>трижды</a:t>
            </a:r>
            <a:r>
              <a:rPr lang="cs-CZ" b="1" dirty="0" smtClean="0"/>
              <a:t> </a:t>
            </a:r>
            <a:r>
              <a:rPr lang="cs-CZ" b="1" dirty="0" err="1" smtClean="0"/>
              <a:t>подвергался</a:t>
            </a:r>
            <a:r>
              <a:rPr lang="cs-CZ" b="1" dirty="0" smtClean="0"/>
              <a:t> </a:t>
            </a:r>
            <a:r>
              <a:rPr lang="cs-CZ" b="1" dirty="0" err="1" smtClean="0"/>
              <a:t>арестам</a:t>
            </a:r>
            <a:endParaRPr lang="cs-CZ" b="1" dirty="0" smtClean="0"/>
          </a:p>
          <a:p>
            <a:pPr algn="just"/>
            <a:r>
              <a:rPr lang="ru-RU" dirty="0" smtClean="0"/>
              <a:t>После революции 1917 года Маяковский </a:t>
            </a:r>
            <a:r>
              <a:rPr lang="ru-RU" b="1" dirty="0" smtClean="0"/>
              <a:t>создал друппу ЛЕФ – Левый Фронт искусств</a:t>
            </a:r>
            <a:endParaRPr lang="ru-RU" dirty="0" smtClean="0"/>
          </a:p>
          <a:p>
            <a:pPr algn="just"/>
            <a:r>
              <a:rPr lang="ru-RU" dirty="0" smtClean="0"/>
              <a:t>в</a:t>
            </a:r>
            <a:r>
              <a:rPr lang="cs-CZ" dirty="0" smtClean="0"/>
              <a:t> 1919 </a:t>
            </a:r>
            <a:r>
              <a:rPr lang="cs-CZ" dirty="0" err="1" smtClean="0"/>
              <a:t>он</a:t>
            </a:r>
            <a:r>
              <a:rPr lang="cs-CZ" dirty="0" smtClean="0"/>
              <a:t> </a:t>
            </a:r>
            <a:r>
              <a:rPr lang="cs-CZ" dirty="0" err="1" smtClean="0"/>
              <a:t>начинает</a:t>
            </a:r>
            <a:r>
              <a:rPr lang="cs-CZ" dirty="0" smtClean="0"/>
              <a:t> </a:t>
            </a:r>
            <a:r>
              <a:rPr lang="cs-CZ" dirty="0" err="1" smtClean="0"/>
              <a:t>работать</a:t>
            </a:r>
            <a:r>
              <a:rPr lang="cs-CZ" dirty="0" smtClean="0"/>
              <a:t> </a:t>
            </a:r>
            <a:r>
              <a:rPr lang="cs-CZ" dirty="0" err="1" smtClean="0"/>
              <a:t>не</a:t>
            </a:r>
            <a:r>
              <a:rPr lang="cs-CZ" dirty="0" smtClean="0"/>
              <a:t> </a:t>
            </a:r>
            <a:r>
              <a:rPr lang="cs-CZ" dirty="0" err="1" smtClean="0"/>
              <a:t>только</a:t>
            </a:r>
            <a:r>
              <a:rPr lang="cs-CZ" dirty="0" smtClean="0"/>
              <a:t> </a:t>
            </a:r>
            <a:r>
              <a:rPr lang="cs-CZ" dirty="0" err="1" smtClean="0"/>
              <a:t>как</a:t>
            </a:r>
            <a:r>
              <a:rPr lang="cs-CZ" dirty="0" smtClean="0"/>
              <a:t> </a:t>
            </a:r>
            <a:r>
              <a:rPr lang="cs-CZ" dirty="0" err="1" smtClean="0"/>
              <a:t>поэт</a:t>
            </a:r>
            <a:r>
              <a:rPr lang="cs-CZ" dirty="0" smtClean="0"/>
              <a:t>, </a:t>
            </a:r>
            <a:r>
              <a:rPr lang="cs-CZ" dirty="0" err="1" smtClean="0"/>
              <a:t>но</a:t>
            </a:r>
            <a:r>
              <a:rPr lang="cs-CZ" dirty="0" smtClean="0"/>
              <a:t> и </a:t>
            </a:r>
            <a:r>
              <a:rPr lang="ru-RU" dirty="0" smtClean="0"/>
              <a:t>как </a:t>
            </a:r>
            <a:r>
              <a:rPr lang="cs-CZ" b="1" dirty="0" err="1" smtClean="0"/>
              <a:t>художник</a:t>
            </a:r>
            <a:r>
              <a:rPr lang="cs-CZ" dirty="0" smtClean="0"/>
              <a:t> (</a:t>
            </a:r>
            <a:r>
              <a:rPr lang="cs-CZ" dirty="0" err="1" smtClean="0"/>
              <a:t>знаменитые</a:t>
            </a:r>
            <a:r>
              <a:rPr lang="cs-CZ" dirty="0" smtClean="0"/>
              <a:t> </a:t>
            </a:r>
            <a:r>
              <a:rPr lang="cs-CZ" dirty="0" err="1" smtClean="0"/>
              <a:t>плакаты</a:t>
            </a:r>
            <a:r>
              <a:rPr lang="cs-CZ" dirty="0" smtClean="0"/>
              <a:t> </a:t>
            </a:r>
            <a:r>
              <a:rPr lang="cs-CZ" b="1" dirty="0" smtClean="0"/>
              <a:t>«</a:t>
            </a:r>
            <a:r>
              <a:rPr lang="cs-CZ" b="1" dirty="0" err="1" smtClean="0"/>
              <a:t>Окна</a:t>
            </a:r>
            <a:r>
              <a:rPr lang="cs-CZ" b="1" dirty="0" smtClean="0"/>
              <a:t> РОСТА»</a:t>
            </a:r>
            <a:r>
              <a:rPr lang="cs-CZ" dirty="0" smtClean="0"/>
              <a:t>)</a:t>
            </a:r>
            <a:r>
              <a:rPr lang="ru-RU" dirty="0" smtClean="0"/>
              <a:t> </a:t>
            </a:r>
            <a:endParaRPr lang="cs-CZ" dirty="0" smtClean="0"/>
          </a:p>
          <a:p>
            <a:pPr algn="just"/>
            <a:r>
              <a:rPr lang="ru-RU" dirty="0" smtClean="0"/>
              <a:t>в</a:t>
            </a:r>
            <a:r>
              <a:rPr lang="cs-CZ" dirty="0" smtClean="0"/>
              <a:t> </a:t>
            </a:r>
            <a:r>
              <a:rPr lang="cs-CZ" dirty="0" err="1" smtClean="0"/>
              <a:t>творчестве</a:t>
            </a:r>
            <a:r>
              <a:rPr lang="cs-CZ" dirty="0" smtClean="0"/>
              <a:t> </a:t>
            </a:r>
            <a:r>
              <a:rPr lang="cs-CZ" dirty="0" err="1" smtClean="0"/>
              <a:t>Маяковского</a:t>
            </a:r>
            <a:r>
              <a:rPr lang="cs-CZ" dirty="0" smtClean="0"/>
              <a:t> </a:t>
            </a:r>
            <a:r>
              <a:rPr lang="cs-CZ" dirty="0" err="1" smtClean="0"/>
              <a:t>должное</a:t>
            </a:r>
            <a:r>
              <a:rPr lang="cs-CZ" dirty="0" smtClean="0"/>
              <a:t> </a:t>
            </a:r>
            <a:r>
              <a:rPr lang="cs-CZ" dirty="0" err="1" smtClean="0"/>
              <a:t>место</a:t>
            </a:r>
            <a:r>
              <a:rPr lang="cs-CZ" dirty="0" smtClean="0"/>
              <a:t> </a:t>
            </a:r>
            <a:r>
              <a:rPr lang="cs-CZ" dirty="0" err="1" smtClean="0"/>
              <a:t>занимают</a:t>
            </a:r>
            <a:r>
              <a:rPr lang="cs-CZ" dirty="0" smtClean="0"/>
              <a:t> </a:t>
            </a:r>
            <a:r>
              <a:rPr lang="cs-CZ" dirty="0" err="1" smtClean="0"/>
              <a:t>сценарии</a:t>
            </a:r>
            <a:r>
              <a:rPr lang="cs-CZ" dirty="0" smtClean="0"/>
              <a:t> к </a:t>
            </a:r>
            <a:r>
              <a:rPr lang="cs-CZ" dirty="0" err="1" smtClean="0"/>
              <a:t>фильмам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Plakat_mayakowski_gros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3544455" cy="4989041"/>
          </a:xfrm>
        </p:spPr>
      </p:pic>
      <p:pic>
        <p:nvPicPr>
          <p:cNvPr id="5" name="Obrázek 4" descr="0_138f4_6918fee0_X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2132856"/>
            <a:ext cx="4935984" cy="4584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ТВОРЧЕСТВО ДЛЯ ДЕТЕЙ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творчество для детей</a:t>
            </a:r>
            <a:r>
              <a:rPr lang="ru-RU" dirty="0" smtClean="0"/>
              <a:t> – с 1918 г.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рассматривая его как составную часть общей </a:t>
            </a:r>
            <a:r>
              <a:rPr lang="ru-RU" b="1" dirty="0" smtClean="0"/>
              <a:t>программы строительства социализма </a:t>
            </a:r>
            <a:r>
              <a:rPr lang="ru-RU" dirty="0" smtClean="0"/>
              <a:t>и формирования социалистической культуры</a:t>
            </a:r>
          </a:p>
          <a:p>
            <a:pPr algn="just"/>
            <a:endParaRPr lang="cs-CZ" dirty="0" smtClean="0"/>
          </a:p>
          <a:p>
            <a:pPr algn="just"/>
            <a:r>
              <a:rPr lang="ru-RU" dirty="0" smtClean="0"/>
              <a:t>Маяковский написал для детей </a:t>
            </a:r>
            <a:r>
              <a:rPr lang="ru-RU" b="1" dirty="0" smtClean="0"/>
              <a:t>более 20 произведений</a:t>
            </a:r>
          </a:p>
          <a:p>
            <a:pPr algn="just"/>
            <a:endParaRPr lang="cs-CZ" b="1" dirty="0" smtClean="0"/>
          </a:p>
          <a:p>
            <a:pPr algn="just"/>
            <a:r>
              <a:rPr lang="ru-RU" dirty="0" smtClean="0"/>
              <a:t>создал несколько сценариев детских фильмов. 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ТЕМЫ ЕГО СТИХОТВОРЕНИЙ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Труд</a:t>
            </a:r>
            <a:r>
              <a:rPr lang="ru-RU" dirty="0" smtClean="0"/>
              <a:t> („Кем быть?</a:t>
            </a:r>
            <a:r>
              <a:rPr lang="cs-CZ" dirty="0" smtClean="0"/>
              <a:t> “</a:t>
            </a:r>
            <a:r>
              <a:rPr lang="ru-RU" dirty="0" smtClean="0"/>
              <a:t>), практически во всех его детских произведениях</a:t>
            </a:r>
            <a:endParaRPr lang="cs-CZ" dirty="0" smtClean="0"/>
          </a:p>
          <a:p>
            <a:endParaRPr lang="ru-RU" dirty="0" smtClean="0"/>
          </a:p>
          <a:p>
            <a:r>
              <a:rPr lang="ru-RU" b="1" dirty="0" smtClean="0"/>
              <a:t>Пионеры</a:t>
            </a:r>
            <a:r>
              <a:rPr lang="ru-RU" dirty="0" smtClean="0"/>
              <a:t> („Песня</a:t>
            </a:r>
            <a:r>
              <a:rPr lang="cs-CZ" dirty="0" smtClean="0"/>
              <a:t>-</a:t>
            </a:r>
            <a:r>
              <a:rPr lang="ru-RU" dirty="0" smtClean="0"/>
              <a:t>молния</a:t>
            </a:r>
            <a:r>
              <a:rPr lang="cs-CZ" dirty="0" smtClean="0"/>
              <a:t>“)</a:t>
            </a:r>
            <a:r>
              <a:rPr lang="ru-RU" dirty="0" smtClean="0"/>
              <a:t>, </a:t>
            </a:r>
            <a:r>
              <a:rPr lang="cs-CZ" dirty="0" smtClean="0"/>
              <a:t>(</a:t>
            </a:r>
            <a:r>
              <a:rPr lang="ru-RU" dirty="0" smtClean="0"/>
              <a:t>,,Возьмем винтовки новые</a:t>
            </a:r>
            <a:r>
              <a:rPr lang="cs-CZ" dirty="0" smtClean="0"/>
              <a:t>“) </a:t>
            </a:r>
            <a:r>
              <a:rPr lang="ru-RU" dirty="0" smtClean="0"/>
              <a:t>или </a:t>
            </a:r>
            <a:r>
              <a:rPr lang="cs-CZ" dirty="0" smtClean="0"/>
              <a:t>(</a:t>
            </a:r>
            <a:r>
              <a:rPr lang="ru-RU" dirty="0" smtClean="0"/>
              <a:t>,,Майская песенка</a:t>
            </a:r>
            <a:r>
              <a:rPr lang="cs-CZ" dirty="0" smtClean="0"/>
              <a:t>“ )</a:t>
            </a:r>
          </a:p>
          <a:p>
            <a:endParaRPr lang="ru-RU" dirty="0" smtClean="0"/>
          </a:p>
          <a:p>
            <a:r>
              <a:rPr lang="ru-RU" b="1" dirty="0" smtClean="0"/>
              <a:t>Природа</a:t>
            </a:r>
            <a:r>
              <a:rPr lang="cs-CZ" dirty="0" smtClean="0"/>
              <a:t> (</a:t>
            </a:r>
            <a:r>
              <a:rPr lang="ru-RU" dirty="0" smtClean="0"/>
              <a:t>„Майская песенка―, „Мы вас ждем товарищ птица, отчего вам не летится?</a:t>
            </a:r>
            <a:r>
              <a:rPr lang="cs-CZ" dirty="0" smtClean="0"/>
              <a:t>“)</a:t>
            </a:r>
          </a:p>
          <a:p>
            <a:endParaRPr lang="ru-RU" dirty="0" smtClean="0"/>
          </a:p>
          <a:p>
            <a:r>
              <a:rPr lang="ru-RU" b="1" dirty="0" smtClean="0"/>
              <a:t>Путешествие</a:t>
            </a:r>
            <a:r>
              <a:rPr lang="cs-CZ" dirty="0" smtClean="0"/>
              <a:t> </a:t>
            </a:r>
            <a:r>
              <a:rPr lang="ru-RU" dirty="0" smtClean="0"/>
              <a:t>(„Прочти и катай в Париж и Китай</a:t>
            </a:r>
            <a:r>
              <a:rPr lang="cs-CZ" dirty="0" smtClean="0"/>
              <a:t> “</a:t>
            </a:r>
            <a:r>
              <a:rPr lang="ru-RU" dirty="0" smtClean="0"/>
              <a:t>, или „Гуляем</a:t>
            </a:r>
            <a:r>
              <a:rPr lang="cs-CZ" dirty="0" smtClean="0"/>
              <a:t>“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Список детских стихов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1. 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Возьмем винтовки новые</a:t>
            </a:r>
          </a:p>
          <a:p>
            <a:r>
              <a:rPr lang="ru-RU" dirty="0" smtClean="0"/>
              <a:t>2. Гуляем</a:t>
            </a:r>
          </a:p>
          <a:p>
            <a:r>
              <a:rPr lang="ru-RU" dirty="0" smtClean="0"/>
              <a:t>3. История Власа - лентяя и лоботряса</a:t>
            </a:r>
          </a:p>
          <a:p>
            <a:r>
              <a:rPr lang="ru-RU" dirty="0" smtClean="0"/>
              <a:t>4. 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Кем быть?</a:t>
            </a:r>
          </a:p>
          <a:p>
            <a:r>
              <a:rPr lang="ru-RU" dirty="0" smtClean="0"/>
              <a:t>5. 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Конь-огонь</a:t>
            </a:r>
          </a:p>
          <a:p>
            <a:r>
              <a:rPr lang="ru-RU" dirty="0" smtClean="0"/>
              <a:t>6. 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Майская песенка</a:t>
            </a:r>
          </a:p>
          <a:p>
            <a:r>
              <a:rPr lang="ru-RU" dirty="0" smtClean="0"/>
              <a:t>7. 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Мы вас ждем, товарищ птица, отчего вам не летится?</a:t>
            </a:r>
          </a:p>
          <a:p>
            <a:r>
              <a:rPr lang="ru-RU" dirty="0" smtClean="0"/>
              <a:t>8. Песня-молния</a:t>
            </a:r>
          </a:p>
          <a:p>
            <a:r>
              <a:rPr lang="ru-RU" dirty="0" smtClean="0"/>
              <a:t>9. Прочти и катай в Париж и в Китай</a:t>
            </a:r>
          </a:p>
          <a:p>
            <a:r>
              <a:rPr lang="ru-RU" dirty="0" smtClean="0"/>
              <a:t>10. Сказка о Пете, толстом ребенке, и о Симе, который тонкий - Его первый произведение для малышей (1925)</a:t>
            </a:r>
          </a:p>
          <a:p>
            <a:r>
              <a:rPr lang="ru-RU" dirty="0" smtClean="0"/>
              <a:t>11. 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Что ни страница, - то слон, то львица</a:t>
            </a:r>
            <a:r>
              <a:rPr lang="ru-RU" dirty="0" smtClean="0"/>
              <a:t> (1926)</a:t>
            </a:r>
          </a:p>
          <a:p>
            <a:r>
              <a:rPr lang="ru-RU" dirty="0" smtClean="0"/>
              <a:t>12. 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Что такое хорошо и что такое плохо? </a:t>
            </a:r>
            <a:r>
              <a:rPr lang="ru-RU" dirty="0" smtClean="0"/>
              <a:t>(1925) - самая удачная из всего написанного Маяковским для детей.</a:t>
            </a:r>
          </a:p>
          <a:p>
            <a:r>
              <a:rPr lang="ru-RU" dirty="0" smtClean="0"/>
              <a:t>13. Эта книжечка моя про моря и про маяк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/>
              <a:t>ГЕРОИ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мальчики, которые отличаются определенными чертами человека нового времени, они, например, активны и любопытны=&gt; </a:t>
            </a:r>
            <a:r>
              <a:rPr lang="ru-RU" b="1" dirty="0" smtClean="0"/>
              <a:t>пионери, школьники, труженики и обычные советские дети</a:t>
            </a:r>
            <a:endParaRPr lang="cs-CZ" b="1" dirty="0" smtClean="0"/>
          </a:p>
          <a:p>
            <a:pPr algn="just"/>
            <a:endParaRPr lang="cs-CZ" b="1" dirty="0" smtClean="0"/>
          </a:p>
          <a:p>
            <a:pPr algn="just"/>
            <a:endParaRPr lang="en-US" b="1" dirty="0" smtClean="0"/>
          </a:p>
          <a:p>
            <a:pPr algn="just"/>
            <a:endParaRPr lang="cs-CZ" b="1" dirty="0"/>
          </a:p>
        </p:txBody>
      </p:sp>
      <p:pic>
        <p:nvPicPr>
          <p:cNvPr id="5" name="Obrázek 4" descr="маяковский конь-огон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717032"/>
            <a:ext cx="7416824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ЧЕРТЫ ЕГО ПРОИЗВЕДЕНИЙ ДЛЯ ДЕТЕЙ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Разнообразны жанры детских стихов Маяковского</a:t>
            </a:r>
            <a:r>
              <a:rPr lang="cs-CZ" dirty="0" smtClean="0"/>
              <a:t>: </a:t>
            </a:r>
            <a:r>
              <a:rPr lang="ru-RU" b="1" dirty="0" smtClean="0"/>
              <a:t>сатиристические стихи, рассказы в стихах (напр. о животных), сказка, поэтический рассказ, пионерские песенки, политическая лирика, стихотворный фельетон и публицистический очерк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лесенка</a:t>
            </a:r>
            <a:r>
              <a:rPr lang="ru-RU" dirty="0" smtClean="0"/>
              <a:t> – способ записи стиха Маяковского</a:t>
            </a:r>
          </a:p>
          <a:p>
            <a:pPr algn="just">
              <a:buNone/>
            </a:pPr>
            <a:r>
              <a:rPr lang="ru-RU" dirty="0" smtClean="0"/>
              <a:t>                   - разбивка слова на отдельные слоги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1274</TotalTime>
  <Words>607</Words>
  <Application>Microsoft Office PowerPoint</Application>
  <PresentationFormat>Předvádění na obrazovce (4:3)</PresentationFormat>
  <Paragraphs>97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Владимир Маяковский</vt:lpstr>
      <vt:lpstr>Snímek 2</vt:lpstr>
      <vt:lpstr>АВТОБИОГРАФИЯ</vt:lpstr>
      <vt:lpstr>Snímek 4</vt:lpstr>
      <vt:lpstr>ТВОРЧЕСТВО ДЛЯ ДЕТЕЙ</vt:lpstr>
      <vt:lpstr>ТЕМЫ ЕГО СТИХОТВОРЕНИЙ</vt:lpstr>
      <vt:lpstr>Список детских стихов </vt:lpstr>
      <vt:lpstr>ГЕРОИ</vt:lpstr>
      <vt:lpstr>ЧЕРТЫ ЕГО ПРОИЗВЕДЕНИЙ ДЛЯ ДЕТЕЙ</vt:lpstr>
      <vt:lpstr>ЧЕРТЫ ЕГО ПРОИЗВЕДЕНИЙ ДЛЯ ДЕТЕЙ</vt:lpstr>
      <vt:lpstr>ЧЕРТЫ ЕГО ПРОИЗВЕДЕНИЙ ДЛЯ ДЕТЕЙ</vt:lpstr>
      <vt:lpstr>ЧЕРТЫ ЕГО ПРОИЗВЕДЕНИЙ ДЛЯ ДЕТЕЙ</vt:lpstr>
      <vt:lpstr>ПЕРЕВОДЫ НА ЧЕШСКИЙ ЯЗЫК</vt:lpstr>
      <vt:lpstr>«КЕМ БЫТЬ?»</vt:lpstr>
      <vt:lpstr>«ЧТО ТАКОЕ ХОРОШО И ЧТО ТАКОЕ ПЛОХО»</vt:lpstr>
      <vt:lpstr>РЕКОМЕНДУЕМАЯ ЛИТЕРАТУРА</vt:lpstr>
      <vt:lpstr>ИСПОЛЬЗУЕМАЯ ЛИТЕРАТУРА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Маяковский</dc:title>
  <dc:creator>Kalvodova</dc:creator>
  <cp:lastModifiedBy>Kalvodova</cp:lastModifiedBy>
  <cp:revision>50</cp:revision>
  <dcterms:created xsi:type="dcterms:W3CDTF">2014-10-14T19:14:29Z</dcterms:created>
  <dcterms:modified xsi:type="dcterms:W3CDTF">2014-12-11T13:03:03Z</dcterms:modified>
</cp:coreProperties>
</file>