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6" r:id="rId6"/>
    <p:sldId id="267" r:id="rId7"/>
    <p:sldId id="265" r:id="rId8"/>
    <p:sldId id="270" r:id="rId9"/>
    <p:sldId id="261" r:id="rId10"/>
    <p:sldId id="262" r:id="rId11"/>
    <p:sldId id="268" r:id="rId12"/>
    <p:sldId id="26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262-A620-4230-845D-78EC4E71A06D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728F-0792-4A4A-A1DB-CCE5D52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7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262-A620-4230-845D-78EC4E71A06D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728F-0792-4A4A-A1DB-CCE5D52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5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262-A620-4230-845D-78EC4E71A06D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728F-0792-4A4A-A1DB-CCE5D52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262-A620-4230-845D-78EC4E71A06D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728F-0792-4A4A-A1DB-CCE5D52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262-A620-4230-845D-78EC4E71A06D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728F-0792-4A4A-A1DB-CCE5D52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4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262-A620-4230-845D-78EC4E71A06D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728F-0792-4A4A-A1DB-CCE5D52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3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262-A620-4230-845D-78EC4E71A06D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728F-0792-4A4A-A1DB-CCE5D52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5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262-A620-4230-845D-78EC4E71A06D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728F-0792-4A4A-A1DB-CCE5D52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9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262-A620-4230-845D-78EC4E71A06D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728F-0792-4A4A-A1DB-CCE5D52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262-A620-4230-845D-78EC4E71A06D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728F-0792-4A4A-A1DB-CCE5D52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2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7262-A620-4230-845D-78EC4E71A06D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728F-0792-4A4A-A1DB-CCE5D52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86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7262-A620-4230-845D-78EC4E71A06D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5728F-0792-4A4A-A1DB-CCE5D52F4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44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3tpqY3TPc4-" TargetMode="External"/><Relationship Id="rId3" Type="http://schemas.openxmlformats.org/officeDocument/2006/relationships/hyperlink" Target="https://www.youtube.com/watch?v=uqGw8avTBVA-" TargetMode="External"/><Relationship Id="rId7" Type="http://schemas.openxmlformats.org/officeDocument/2006/relationships/hyperlink" Target="https://www.youtube.com/watch?v=LQTMog6BtIo-" TargetMode="External"/><Relationship Id="rId2" Type="http://schemas.openxmlformats.org/officeDocument/2006/relationships/hyperlink" Target="https://www.youtube.com/watch?v=8rrJKlQEqO4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-spaQLg0Fc-" TargetMode="External"/><Relationship Id="rId5" Type="http://schemas.openxmlformats.org/officeDocument/2006/relationships/hyperlink" Target="https://www.youtube.com/watch?v=mkoQfADN09w-" TargetMode="External"/><Relationship Id="rId10" Type="http://schemas.openxmlformats.org/officeDocument/2006/relationships/hyperlink" Target="https://www.youtube.com/watch?v=t2G0DdDRYMQ-" TargetMode="External"/><Relationship Id="rId4" Type="http://schemas.openxmlformats.org/officeDocument/2006/relationships/hyperlink" Target="https://www.youtube.com/watch?v=3aLl7qE1acY-" TargetMode="External"/><Relationship Id="rId9" Type="http://schemas.openxmlformats.org/officeDocument/2006/relationships/hyperlink" Target="https://www.youtube.com/watch?v=h29wYoxKoo0-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Tatiana Al-Farra\Desktop\маршак\marsh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3" y="620688"/>
            <a:ext cx="907955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Шалтай-Болтай</a:t>
            </a:r>
            <a:r>
              <a:rPr lang="ru-RU" dirty="0" smtClean="0"/>
              <a:t/>
            </a:r>
            <a:br>
              <a:rPr lang="ru-RU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7427168" cy="4349079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Шалтай-Болтай</a:t>
            </a:r>
          </a:p>
          <a:p>
            <a:pPr marL="0" indent="0">
              <a:buNone/>
            </a:pPr>
            <a:r>
              <a:rPr lang="ru-RU" dirty="0"/>
              <a:t>Сидел на стене.</a:t>
            </a:r>
          </a:p>
          <a:p>
            <a:pPr marL="0" indent="0">
              <a:buNone/>
            </a:pPr>
            <a:r>
              <a:rPr lang="ru-RU" dirty="0"/>
              <a:t>Шалтай-Болтай</a:t>
            </a:r>
          </a:p>
          <a:p>
            <a:pPr marL="0" indent="0">
              <a:buNone/>
            </a:pPr>
            <a:r>
              <a:rPr lang="ru-RU" dirty="0"/>
              <a:t>Свалился во сне.</a:t>
            </a:r>
          </a:p>
          <a:p>
            <a:pPr marL="0" indent="0">
              <a:buNone/>
            </a:pPr>
            <a:r>
              <a:rPr lang="ru-RU" dirty="0"/>
              <a:t>Вся королевская конница,</a:t>
            </a:r>
          </a:p>
          <a:p>
            <a:pPr marL="0" indent="0">
              <a:buNone/>
            </a:pPr>
            <a:r>
              <a:rPr lang="ru-RU" dirty="0"/>
              <a:t>Вся королевская рать</a:t>
            </a:r>
          </a:p>
          <a:p>
            <a:pPr marL="0" indent="0">
              <a:buNone/>
            </a:pPr>
            <a:r>
              <a:rPr lang="ru-RU" dirty="0"/>
              <a:t>Не может Шалтая,</a:t>
            </a:r>
          </a:p>
          <a:p>
            <a:pPr marL="0" indent="0">
              <a:buNone/>
            </a:pPr>
            <a:r>
              <a:rPr lang="ru-RU" dirty="0"/>
              <a:t>Не может Болтая,</a:t>
            </a:r>
          </a:p>
          <a:p>
            <a:pPr marL="0" indent="0">
              <a:buNone/>
            </a:pPr>
            <a:r>
              <a:rPr lang="ru-RU" dirty="0" smtClean="0"/>
              <a:t>Шалтая-Болтая,</a:t>
            </a:r>
          </a:p>
          <a:p>
            <a:pPr marL="0" indent="0">
              <a:buNone/>
            </a:pPr>
            <a:r>
              <a:rPr lang="ru-RU" dirty="0" smtClean="0"/>
              <a:t>Болтая-Шалтая,</a:t>
            </a:r>
          </a:p>
          <a:p>
            <a:pPr marL="0" indent="0">
              <a:buNone/>
            </a:pPr>
            <a:r>
              <a:rPr lang="ru-RU" dirty="0" smtClean="0"/>
              <a:t>Шалтая-Болтая собрать!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en-GB" dirty="0" smtClean="0"/>
              <a:t>Humpty Dumpty sat on a wall,</a:t>
            </a:r>
            <a:br>
              <a:rPr lang="en-GB" dirty="0" smtClean="0"/>
            </a:br>
            <a:r>
              <a:rPr lang="en-GB" dirty="0" smtClean="0"/>
              <a:t>Humpty Dumpty had a great fall.</a:t>
            </a:r>
            <a:br>
              <a:rPr lang="en-GB" dirty="0" smtClean="0"/>
            </a:br>
            <a:r>
              <a:rPr lang="en-GB" dirty="0" smtClean="0"/>
              <a:t>All the king's horses,</a:t>
            </a:r>
            <a:br>
              <a:rPr lang="en-GB" dirty="0" smtClean="0"/>
            </a:br>
            <a:r>
              <a:rPr lang="en-GB" dirty="0" smtClean="0"/>
              <a:t>And all the king's men,</a:t>
            </a:r>
            <a:br>
              <a:rPr lang="en-GB" dirty="0" smtClean="0"/>
            </a:br>
            <a:r>
              <a:rPr lang="en-GB" dirty="0" smtClean="0"/>
              <a:t>Couldn't put Humpty together again.</a:t>
            </a:r>
            <a:endParaRPr lang="en-GB" dirty="0"/>
          </a:p>
        </p:txBody>
      </p:sp>
      <p:pic>
        <p:nvPicPr>
          <p:cNvPr id="4099" name="Picture 3" descr="C:\Users\Tatiana Al-Farra\Desktop\маршак\7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97434"/>
            <a:ext cx="5057395" cy="26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Издания книг С.Я.Маршака в СССР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При жизни С.Я. Маршака было выпущено 44 </a:t>
            </a:r>
            <a:r>
              <a:rPr lang="ru-RU" sz="2400" b="1" dirty="0" smtClean="0"/>
              <a:t>моноиздания.</a:t>
            </a:r>
            <a:endParaRPr lang="en-GB" sz="2400" b="1" dirty="0"/>
          </a:p>
        </p:txBody>
      </p:sp>
      <p:pic>
        <p:nvPicPr>
          <p:cNvPr id="5122" name="Picture 2" descr="C:\Users\Tatiana Al-Farra\Desktop\маршак\d0657a2089691b52d947738e20b6e3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51" y="4098287"/>
            <a:ext cx="2747449" cy="27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atiana Al-Farra\Desktop\маршак\u11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04109"/>
            <a:ext cx="2256599" cy="25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atiana Al-Farra\Desktop\маршак\1350068037-0043360-www.nevsepic.com.u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93" y="4369161"/>
            <a:ext cx="207055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atiana Al-Farra\Desktop\маршак\d17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" y="4296288"/>
            <a:ext cx="2048785" cy="259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atiana Al-Farra\Desktop\маршак\90135739200750e8288709b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52" y="1499274"/>
            <a:ext cx="2071034" cy="27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Tatiana Al-Farra\Desktop\маршак\0146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0" y="1545211"/>
            <a:ext cx="3370705" cy="27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Tatiana Al-Farra\Desktop\маршак\3249_4322_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36" y="1545211"/>
            <a:ext cx="1865278" cy="26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Tatiana Al-Farra\Desktop\маршак\0_84ea5_207a0b0_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99275"/>
            <a:ext cx="2058370" cy="280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9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05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Издания книга С.Я. Маршака в Чехии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1" y="764704"/>
            <a:ext cx="8674509" cy="53614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  <a:r>
              <a:rPr lang="en-GB" b="1" dirty="0" err="1" smtClean="0"/>
              <a:t>Pře</a:t>
            </a:r>
            <a:r>
              <a:rPr lang="en-US" b="1" dirty="0" err="1" smtClean="0"/>
              <a:t>kladatel</a:t>
            </a:r>
            <a:r>
              <a:rPr lang="en-US" b="1" dirty="0" smtClean="0"/>
              <a:t> </a:t>
            </a:r>
            <a:r>
              <a:rPr lang="en-GB" b="1" dirty="0" err="1" smtClean="0"/>
              <a:t>Jiří</a:t>
            </a:r>
            <a:r>
              <a:rPr lang="en-GB" b="1" dirty="0" smtClean="0"/>
              <a:t> </a:t>
            </a:r>
            <a:r>
              <a:rPr lang="en-GB" b="1" dirty="0"/>
              <a:t>V. Svoboda.</a:t>
            </a:r>
          </a:p>
        </p:txBody>
      </p:sp>
      <p:pic>
        <p:nvPicPr>
          <p:cNvPr id="6146" name="Picture 2" descr="C:\Users\Tatiana Al-Farra\Desktop\маршак\big_kluci-v-kleci-21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" y="4005064"/>
            <a:ext cx="181855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atiana Al-Farra\Desktop\маршак\feca4avo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84" y="4005064"/>
            <a:ext cx="4811249" cy="283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atiana Al-Farra\Desktop\маршак\gal-16940-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985517"/>
            <a:ext cx="2483768" cy="288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atiana Al-Farra\Desktop\маршак\0188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42" y="1380118"/>
            <a:ext cx="1878458" cy="262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Tatiana Al-Farra\Desktop\маршак\171922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52" y="1449895"/>
            <a:ext cx="2428744" cy="25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Tatiana Al-Farra\Desktop\маршак\1526016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18" y="1412776"/>
            <a:ext cx="18866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Tatiana Al-Farra\Desktop\маршак\954186_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92" y="1380119"/>
            <a:ext cx="1618716" cy="26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Tatiana Al-Farra\Desktop\маршак\1933210_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94" y="1449894"/>
            <a:ext cx="1349657" cy="25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Мультфильмы по произведениям Маршака: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www.youtube.com/watch?v=8rrJKlQEqO4</a:t>
            </a:r>
            <a:r>
              <a:rPr lang="ru-RU" sz="1800" dirty="0" smtClean="0">
                <a:hlinkClick r:id="rId2"/>
              </a:rPr>
              <a:t>-</a:t>
            </a:r>
            <a:r>
              <a:rPr lang="ru-RU" sz="1800" dirty="0" smtClean="0"/>
              <a:t> «Багаж»</a:t>
            </a:r>
          </a:p>
          <a:p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www.youtube.com/watch?v=uqGw8avTBVA</a:t>
            </a:r>
            <a:r>
              <a:rPr lang="ru-RU" sz="1800" dirty="0" smtClean="0">
                <a:hlinkClick r:id="rId3"/>
              </a:rPr>
              <a:t>-</a:t>
            </a:r>
            <a:r>
              <a:rPr lang="ru-RU" sz="1800" dirty="0" smtClean="0"/>
              <a:t> «Кошкин дом»</a:t>
            </a:r>
          </a:p>
          <a:p>
            <a:r>
              <a:rPr lang="en-GB" sz="1800" dirty="0">
                <a:hlinkClick r:id="rId4"/>
              </a:rPr>
              <a:t>https://</a:t>
            </a:r>
            <a:r>
              <a:rPr lang="en-GB" sz="1800" dirty="0" smtClean="0">
                <a:hlinkClick r:id="rId4"/>
              </a:rPr>
              <a:t>www.youtube.com/watch?v=3aLl7qE1acY</a:t>
            </a:r>
            <a:r>
              <a:rPr lang="ru-RU" sz="1800" dirty="0" smtClean="0">
                <a:hlinkClick r:id="rId4"/>
              </a:rPr>
              <a:t>-</a:t>
            </a:r>
            <a:r>
              <a:rPr lang="ru-RU" sz="1800" dirty="0" smtClean="0"/>
              <a:t> «Двенадцать месяцев»</a:t>
            </a:r>
          </a:p>
          <a:p>
            <a:r>
              <a:rPr lang="en-GB" sz="1800" dirty="0">
                <a:hlinkClick r:id="rId5"/>
              </a:rPr>
              <a:t>https://</a:t>
            </a:r>
            <a:r>
              <a:rPr lang="en-GB" sz="1800" dirty="0" smtClean="0">
                <a:hlinkClick r:id="rId5"/>
              </a:rPr>
              <a:t>www.youtube.com/watch?v=mkoQfADN09w</a:t>
            </a:r>
            <a:r>
              <a:rPr lang="ru-RU" sz="1800" dirty="0" smtClean="0">
                <a:hlinkClick r:id="rId5"/>
              </a:rPr>
              <a:t>-</a:t>
            </a:r>
            <a:r>
              <a:rPr lang="ru-RU" sz="1800" dirty="0" smtClean="0"/>
              <a:t> «Вот какой рассеянный»</a:t>
            </a:r>
          </a:p>
          <a:p>
            <a:r>
              <a:rPr lang="en-GB" sz="1800" dirty="0">
                <a:hlinkClick r:id="rId6"/>
              </a:rPr>
              <a:t>https://www.youtube.com/watch?v=--</a:t>
            </a:r>
            <a:r>
              <a:rPr lang="en-GB" sz="1800" dirty="0" smtClean="0">
                <a:hlinkClick r:id="rId6"/>
              </a:rPr>
              <a:t>spaQLg0Fc</a:t>
            </a:r>
            <a:r>
              <a:rPr lang="ru-RU" sz="1800" dirty="0" smtClean="0">
                <a:hlinkClick r:id="rId6"/>
              </a:rPr>
              <a:t>-</a:t>
            </a:r>
            <a:r>
              <a:rPr lang="ru-RU" sz="1800" dirty="0" smtClean="0"/>
              <a:t> «Сказка о глупом мышонке»</a:t>
            </a:r>
          </a:p>
          <a:p>
            <a:r>
              <a:rPr lang="en-GB" sz="1800" dirty="0">
                <a:hlinkClick r:id="rId7"/>
              </a:rPr>
              <a:t>https://</a:t>
            </a:r>
            <a:r>
              <a:rPr lang="en-GB" sz="1800" dirty="0" smtClean="0">
                <a:hlinkClick r:id="rId7"/>
              </a:rPr>
              <a:t>www.youtube.com/watch?v=LQTMog6BtIo</a:t>
            </a:r>
            <a:r>
              <a:rPr lang="ru-RU" sz="1800" dirty="0" smtClean="0">
                <a:hlinkClick r:id="rId7"/>
              </a:rPr>
              <a:t>-</a:t>
            </a:r>
            <a:r>
              <a:rPr lang="ru-RU" sz="1800" dirty="0" smtClean="0"/>
              <a:t> «Терем-Теремок»</a:t>
            </a:r>
          </a:p>
          <a:p>
            <a:r>
              <a:rPr lang="en-GB" sz="1800" dirty="0">
                <a:hlinkClick r:id="rId8"/>
              </a:rPr>
              <a:t>https://</a:t>
            </a:r>
            <a:r>
              <a:rPr lang="en-GB" sz="1800" dirty="0" smtClean="0">
                <a:hlinkClick r:id="rId8"/>
              </a:rPr>
              <a:t>www.youtube.com/watch?v=y3tpqY3TPc4</a:t>
            </a:r>
            <a:r>
              <a:rPr lang="ru-RU" sz="1800" dirty="0" smtClean="0">
                <a:hlinkClick r:id="rId8"/>
              </a:rPr>
              <a:t>-</a:t>
            </a:r>
            <a:r>
              <a:rPr lang="ru-RU" sz="1800" dirty="0" smtClean="0"/>
              <a:t> «Усатый-полосатый»</a:t>
            </a:r>
          </a:p>
          <a:p>
            <a:r>
              <a:rPr lang="en-GB" sz="1800" dirty="0">
                <a:hlinkClick r:id="rId9"/>
              </a:rPr>
              <a:t>https://</a:t>
            </a:r>
            <a:r>
              <a:rPr lang="en-GB" sz="1800" dirty="0" smtClean="0">
                <a:hlinkClick r:id="rId9"/>
              </a:rPr>
              <a:t>www.youtube.com/watch?v=h29wYoxKoo0</a:t>
            </a:r>
            <a:r>
              <a:rPr lang="ru-RU" sz="1800" dirty="0" smtClean="0">
                <a:hlinkClick r:id="rId9"/>
              </a:rPr>
              <a:t>-</a:t>
            </a:r>
            <a:r>
              <a:rPr lang="ru-RU" sz="1800" dirty="0" smtClean="0"/>
              <a:t> «Детки в клетке»</a:t>
            </a:r>
          </a:p>
          <a:p>
            <a:r>
              <a:rPr lang="en-GB" sz="1800" dirty="0">
                <a:hlinkClick r:id="rId10"/>
              </a:rPr>
              <a:t>https://</a:t>
            </a:r>
            <a:r>
              <a:rPr lang="en-GB" sz="1800" dirty="0" smtClean="0">
                <a:hlinkClick r:id="rId10"/>
              </a:rPr>
              <a:t>www.youtube.com/watch?v=t2G0DdDRYMQ</a:t>
            </a:r>
            <a:r>
              <a:rPr lang="ru-RU" sz="1800" dirty="0" smtClean="0">
                <a:hlinkClick r:id="rId10"/>
              </a:rPr>
              <a:t>-</a:t>
            </a:r>
            <a:r>
              <a:rPr lang="ru-RU" sz="1800" dirty="0" smtClean="0"/>
              <a:t> «Пожар»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6919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1739" y="404663"/>
            <a:ext cx="417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Биография</a:t>
            </a:r>
            <a:endParaRPr lang="en-GB" sz="36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412776"/>
            <a:ext cx="87939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Маршак Самуил Яковлевич </a:t>
            </a:r>
            <a:r>
              <a:rPr lang="ru-RU" sz="2000" dirty="0"/>
              <a:t>родился </a:t>
            </a:r>
            <a:r>
              <a:rPr lang="ru-RU" sz="2000" b="1" dirty="0"/>
              <a:t>22 октября (3 ноября н.с.) 1887 года</a:t>
            </a:r>
            <a:r>
              <a:rPr lang="en-GB" sz="2000" dirty="0"/>
              <a:t> </a:t>
            </a:r>
            <a:r>
              <a:rPr lang="ru-RU" sz="2000" dirty="0"/>
              <a:t>в Воронеже в небогатой еврейской семье заводского техника</a:t>
            </a:r>
            <a:r>
              <a:rPr lang="ru-RU" sz="2000" dirty="0" smtClean="0"/>
              <a:t>.</a:t>
            </a:r>
          </a:p>
          <a:p>
            <a:endParaRPr lang="en-GB" sz="2000" dirty="0"/>
          </a:p>
          <a:p>
            <a:r>
              <a:rPr lang="ru-RU" sz="2000" b="1" dirty="0" smtClean="0"/>
              <a:t>-</a:t>
            </a:r>
            <a:r>
              <a:rPr lang="ru-RU" sz="2000" b="1" dirty="0"/>
              <a:t> </a:t>
            </a:r>
            <a:r>
              <a:rPr lang="ru-RU" sz="2000" b="1" dirty="0" smtClean="0"/>
              <a:t>В </a:t>
            </a:r>
            <a:r>
              <a:rPr lang="ru-RU" sz="2000" b="1" dirty="0"/>
              <a:t>период с 1898 по 1906 </a:t>
            </a:r>
            <a:r>
              <a:rPr lang="ru-RU" sz="2000" dirty="0"/>
              <a:t>годы</a:t>
            </a:r>
            <a:r>
              <a:rPr lang="en-GB" sz="2000" dirty="0"/>
              <a:t> </a:t>
            </a:r>
            <a:r>
              <a:rPr lang="ru-RU" sz="2000" dirty="0"/>
              <a:t>учился в Острогожской 3-й Петербургской и Ялтинской гимназиях.</a:t>
            </a:r>
            <a:endParaRPr lang="en-GB" sz="2000" dirty="0"/>
          </a:p>
          <a:p>
            <a:r>
              <a:rPr lang="ru-RU" sz="2000" dirty="0"/>
              <a:t> </a:t>
            </a:r>
            <a:endParaRPr lang="en-GB" sz="2000" dirty="0"/>
          </a:p>
          <a:p>
            <a:r>
              <a:rPr lang="ru-RU" sz="2000" b="1" dirty="0" smtClean="0"/>
              <a:t>-В </a:t>
            </a:r>
            <a:r>
              <a:rPr lang="ru-RU" sz="2000" b="1" dirty="0"/>
              <a:t>конце сентября 1912 года</a:t>
            </a:r>
            <a:r>
              <a:rPr lang="en-GB" sz="2000" dirty="0"/>
              <a:t> </a:t>
            </a:r>
            <a:r>
              <a:rPr lang="ru-RU" sz="2000" dirty="0"/>
              <a:t>С. Я. Маршак</a:t>
            </a:r>
            <a:r>
              <a:rPr lang="en-GB" sz="2000" dirty="0"/>
              <a:t> </a:t>
            </a:r>
            <a:r>
              <a:rPr lang="ru-RU" sz="2000" dirty="0"/>
              <a:t>и его супруга отправились в Англию. Там Маршак учился сначала в политехникуме, затем в Лондонском университете.</a:t>
            </a:r>
            <a:endParaRPr lang="en-GB" sz="2000" dirty="0"/>
          </a:p>
          <a:p>
            <a:r>
              <a:rPr lang="ru-RU" sz="2000" dirty="0"/>
              <a:t> </a:t>
            </a:r>
            <a:endParaRPr lang="en-GB" sz="2000" dirty="0"/>
          </a:p>
          <a:p>
            <a:r>
              <a:rPr lang="ru-RU" sz="2000" b="1" dirty="0" smtClean="0"/>
              <a:t>-В </a:t>
            </a:r>
            <a:r>
              <a:rPr lang="ru-RU" sz="2000" b="1" dirty="0"/>
              <a:t>1914 году </a:t>
            </a:r>
            <a:r>
              <a:rPr lang="ru-RU" sz="2000" dirty="0"/>
              <a:t>Маршак</a:t>
            </a:r>
            <a:r>
              <a:rPr lang="en-GB" sz="2000" dirty="0"/>
              <a:t> </a:t>
            </a:r>
            <a:r>
              <a:rPr lang="ru-RU" sz="2000" dirty="0"/>
              <a:t>вернулся на родину, публиковал свои переводы в журналах «Северные записки» и «Русская мысль». В военные годы занимался помощью детям беженцев.</a:t>
            </a:r>
            <a:endParaRPr lang="en-GB" sz="2000" dirty="0"/>
          </a:p>
          <a:p>
            <a:r>
              <a:rPr lang="ru-RU" sz="2000" b="1" dirty="0"/>
              <a:t> 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327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5312"/>
            <a:ext cx="8686800" cy="61926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dirty="0" smtClean="0"/>
              <a:t>- В </a:t>
            </a:r>
            <a:r>
              <a:rPr lang="ru-RU" sz="4200" b="1" dirty="0"/>
              <a:t>1920 году</a:t>
            </a:r>
            <a:r>
              <a:rPr lang="en-GB" sz="4200" dirty="0"/>
              <a:t> </a:t>
            </a:r>
            <a:r>
              <a:rPr lang="ru-RU" sz="4200" dirty="0"/>
              <a:t>в Екатеринодаре Маршак создает один из первых в России детских театров и пишет для него пьесы</a:t>
            </a:r>
            <a:r>
              <a:rPr lang="ru-RU" sz="4200" dirty="0" smtClean="0"/>
              <a:t>.</a:t>
            </a:r>
          </a:p>
          <a:p>
            <a:pPr>
              <a:buFontTx/>
              <a:buChar char="-"/>
            </a:pPr>
            <a:endParaRPr lang="en-GB" sz="4200" dirty="0"/>
          </a:p>
          <a:p>
            <a:pPr marL="0" indent="0">
              <a:buNone/>
            </a:pPr>
            <a:r>
              <a:rPr lang="ru-RU" sz="4200" b="1" dirty="0" smtClean="0"/>
              <a:t> - В </a:t>
            </a:r>
            <a:r>
              <a:rPr lang="ru-RU" sz="4200" b="1" dirty="0"/>
              <a:t>1923 году</a:t>
            </a:r>
            <a:r>
              <a:rPr lang="en-GB" sz="4200" dirty="0"/>
              <a:t> </a:t>
            </a:r>
            <a:r>
              <a:rPr lang="ru-RU" sz="4200" dirty="0"/>
              <a:t>он выпускает свои первые стихотворные детские книги</a:t>
            </a:r>
            <a:r>
              <a:rPr lang="en-GB" sz="4200" dirty="0"/>
              <a:t> </a:t>
            </a:r>
            <a:r>
              <a:rPr lang="ru-RU" sz="4200" b="1" dirty="0"/>
              <a:t>"Дом, который построил Джек"</a:t>
            </a:r>
            <a:r>
              <a:rPr lang="ru-RU" sz="4200" dirty="0"/>
              <a:t>,</a:t>
            </a:r>
            <a:r>
              <a:rPr lang="en-GB" sz="4200" dirty="0"/>
              <a:t> </a:t>
            </a:r>
            <a:r>
              <a:rPr lang="ru-RU" sz="4200" b="1" dirty="0"/>
              <a:t>"Детки в клетке",</a:t>
            </a:r>
            <a:r>
              <a:rPr lang="en-GB" sz="4200" b="1" dirty="0"/>
              <a:t> </a:t>
            </a:r>
            <a:r>
              <a:rPr lang="en-GB" sz="4200" dirty="0"/>
              <a:t> </a:t>
            </a:r>
            <a:r>
              <a:rPr lang="ru-RU" sz="4200" b="1" dirty="0"/>
              <a:t>"Сказка о глупом мышонке</a:t>
            </a:r>
            <a:r>
              <a:rPr lang="ru-RU" sz="4200" b="1" dirty="0" smtClean="0"/>
              <a:t>".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ru-RU" sz="4200" dirty="0"/>
              <a:t> </a:t>
            </a:r>
            <a:r>
              <a:rPr lang="ru-RU" sz="4200" b="1" dirty="0" smtClean="0"/>
              <a:t>- В </a:t>
            </a:r>
            <a:r>
              <a:rPr lang="ru-RU" sz="4200" b="1" dirty="0"/>
              <a:t>1923 году Самуил Маршак</a:t>
            </a:r>
            <a:r>
              <a:rPr lang="en-GB" sz="4200" dirty="0"/>
              <a:t> </a:t>
            </a:r>
            <a:r>
              <a:rPr lang="ru-RU" sz="4200" dirty="0"/>
              <a:t>организовал детский журнал "Воробей".</a:t>
            </a:r>
            <a:endParaRPr lang="en-GB" sz="4200" dirty="0"/>
          </a:p>
          <a:p>
            <a:pPr marL="0" indent="0">
              <a:buNone/>
            </a:pPr>
            <a:r>
              <a:rPr lang="ru-RU" sz="4200" b="1" dirty="0" smtClean="0"/>
              <a:t> </a:t>
            </a:r>
            <a:endParaRPr lang="en-GB" sz="4200" dirty="0"/>
          </a:p>
          <a:p>
            <a:pPr marL="0" indent="0">
              <a:buNone/>
            </a:pPr>
            <a:r>
              <a:rPr lang="ru-RU" sz="4200" b="1" dirty="0" smtClean="0"/>
              <a:t> - В </a:t>
            </a:r>
            <a:r>
              <a:rPr lang="ru-RU" sz="4200" b="1" dirty="0"/>
              <a:t>1938 году Маршак</a:t>
            </a:r>
            <a:r>
              <a:rPr lang="en-GB" sz="4200" dirty="0"/>
              <a:t> </a:t>
            </a:r>
            <a:r>
              <a:rPr lang="ru-RU" sz="4200" dirty="0"/>
              <a:t>переселился в </a:t>
            </a:r>
            <a:r>
              <a:rPr lang="ru-RU" sz="4200" dirty="0" smtClean="0"/>
              <a:t>Москву. В </a:t>
            </a:r>
            <a:r>
              <a:rPr lang="ru-RU" sz="4200" dirty="0"/>
              <a:t>послевоенные годы вышла книги стихов Маршака —</a:t>
            </a:r>
            <a:r>
              <a:rPr lang="en-GB" sz="4200" dirty="0"/>
              <a:t> </a:t>
            </a:r>
            <a:r>
              <a:rPr lang="ru-RU" sz="4200" b="1" dirty="0"/>
              <a:t>"Почта военная"</a:t>
            </a:r>
            <a:r>
              <a:rPr lang="ru-RU" sz="4200" dirty="0"/>
              <a:t>,</a:t>
            </a:r>
            <a:r>
              <a:rPr lang="en-GB" sz="4200" dirty="0"/>
              <a:t> </a:t>
            </a:r>
            <a:r>
              <a:rPr lang="ru-RU" sz="4200" b="1" dirty="0"/>
              <a:t>"Быль-небылица"</a:t>
            </a:r>
            <a:r>
              <a:rPr lang="ru-RU" sz="4200" dirty="0"/>
              <a:t>, поэтическая энциклопедия</a:t>
            </a:r>
            <a:r>
              <a:rPr lang="en-GB" sz="4200" dirty="0"/>
              <a:t> </a:t>
            </a:r>
            <a:r>
              <a:rPr lang="ru-RU" sz="4200" b="1" dirty="0"/>
              <a:t>"Веселое путешествие от А до Я</a:t>
            </a:r>
            <a:r>
              <a:rPr lang="ru-RU" sz="4200" b="1" dirty="0" smtClean="0"/>
              <a:t>"</a:t>
            </a:r>
            <a:r>
              <a:rPr lang="ru-RU" sz="4200" dirty="0" smtClean="0"/>
              <a:t>.</a:t>
            </a:r>
          </a:p>
          <a:p>
            <a:pPr marL="0" indent="0">
              <a:buNone/>
            </a:pPr>
            <a:endParaRPr lang="ru-RU" sz="4200" dirty="0" smtClean="0"/>
          </a:p>
          <a:p>
            <a:pPr marL="0" indent="0">
              <a:buNone/>
            </a:pPr>
            <a:r>
              <a:rPr lang="ru-RU" sz="4200" b="1" dirty="0" smtClean="0"/>
              <a:t> - В </a:t>
            </a:r>
            <a:r>
              <a:rPr lang="ru-RU" sz="4200" b="1" dirty="0"/>
              <a:t>1960 году Маршак</a:t>
            </a:r>
            <a:r>
              <a:rPr lang="en-GB" sz="4200" dirty="0"/>
              <a:t> </a:t>
            </a:r>
            <a:r>
              <a:rPr lang="ru-RU" sz="4200" dirty="0"/>
              <a:t>публикует автобиографическую повесть</a:t>
            </a:r>
            <a:r>
              <a:rPr lang="en-GB" sz="4200" dirty="0"/>
              <a:t> </a:t>
            </a:r>
            <a:r>
              <a:rPr lang="ru-RU" sz="4200" b="1" dirty="0"/>
              <a:t>"В начале жизни</a:t>
            </a:r>
            <a:r>
              <a:rPr lang="ru-RU" sz="4200" b="1" dirty="0" smtClean="0"/>
              <a:t>"</a:t>
            </a:r>
            <a:r>
              <a:rPr lang="ru-RU" sz="4200" dirty="0" smtClean="0"/>
              <a:t>.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ru-RU" sz="4200" b="1" dirty="0" smtClean="0"/>
              <a:t> - В </a:t>
            </a:r>
            <a:r>
              <a:rPr lang="ru-RU" sz="4200" b="1" dirty="0"/>
              <a:t>1961 году</a:t>
            </a:r>
            <a:r>
              <a:rPr lang="en-GB" sz="4200" dirty="0"/>
              <a:t> </a:t>
            </a:r>
            <a:r>
              <a:rPr lang="ru-RU" sz="4200" dirty="0"/>
              <a:t>— сборник статей и заметок о поэтическом </a:t>
            </a:r>
            <a:r>
              <a:rPr lang="ru-RU" sz="4200" dirty="0" smtClean="0"/>
              <a:t>мастерстве</a:t>
            </a:r>
            <a:r>
              <a:rPr lang="en-GB" sz="4200" dirty="0"/>
              <a:t> </a:t>
            </a:r>
            <a:r>
              <a:rPr lang="ru-RU" sz="4200" b="1" dirty="0"/>
              <a:t>"Воспитание словом</a:t>
            </a:r>
            <a:r>
              <a:rPr lang="ru-RU" sz="4200" b="1" dirty="0" smtClean="0"/>
              <a:t>"</a:t>
            </a:r>
            <a:r>
              <a:rPr lang="ru-RU" sz="4200" dirty="0" smtClean="0"/>
              <a:t>.</a:t>
            </a:r>
          </a:p>
          <a:p>
            <a:pPr marL="0" indent="0">
              <a:buNone/>
            </a:pPr>
            <a:r>
              <a:rPr lang="ru-RU" sz="4200" dirty="0"/>
              <a:t> </a:t>
            </a:r>
            <a:endParaRPr lang="en-GB" sz="4200" dirty="0"/>
          </a:p>
          <a:p>
            <a:pPr marL="0" indent="0">
              <a:buNone/>
            </a:pPr>
            <a:r>
              <a:rPr lang="ru-RU" sz="4200" b="1" dirty="0" smtClean="0"/>
              <a:t>- 4 </a:t>
            </a:r>
            <a:r>
              <a:rPr lang="ru-RU" sz="4200" b="1" dirty="0"/>
              <a:t>июля 1964 года Самуил Яковлевич Маршак</a:t>
            </a:r>
            <a:r>
              <a:rPr lang="en-GB" sz="4200" dirty="0"/>
              <a:t> </a:t>
            </a:r>
            <a:r>
              <a:rPr lang="ru-RU" sz="4200" dirty="0"/>
              <a:t>скончался в Москве. Похоронен на Новодевичьем кладбище.</a:t>
            </a:r>
            <a:endParaRPr lang="en-GB" sz="42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39552" y="-98522"/>
            <a:ext cx="80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Биография</a:t>
            </a:r>
            <a:endParaRPr lang="en-GB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Tatiana Al-Farra\Desktop\маршак\0_83f28_98e7c19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420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tiana Al-Farra\Desktop\маршак\93189153_4099063_1905060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435" y="3645024"/>
            <a:ext cx="6051176" cy="320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atiana Al-Farra\Desktop\маршак\0001-001-mne-dosadno-chto-nam-pochti-nechego-protivopostavit-malenkom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15497"/>
            <a:ext cx="2747403" cy="36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atiana Al-Farra\Desktop\маршак\s.marshak-a-chto-u-vas-chit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14096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9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95288" y="476250"/>
            <a:ext cx="8291512" cy="626511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9600" b="1" dirty="0" smtClean="0"/>
              <a:t>Маршак-поэт</a:t>
            </a:r>
          </a:p>
          <a:p>
            <a:pPr marL="0" indent="0" algn="ctr">
              <a:buNone/>
            </a:pPr>
            <a:r>
              <a:rPr lang="ru-RU" sz="5100" b="1" dirty="0" smtClean="0"/>
              <a:t>Особенности поэзии </a:t>
            </a:r>
            <a:r>
              <a:rPr lang="ru-RU" sz="5100" b="1" dirty="0" smtClean="0"/>
              <a:t>С.Я.Маршака</a:t>
            </a:r>
          </a:p>
          <a:p>
            <a:pPr marL="0" indent="0" algn="ctr">
              <a:buNone/>
            </a:pPr>
            <a:r>
              <a:rPr lang="ru-RU" sz="5100" b="1" dirty="0"/>
              <a:t>Девиз«Большая литература для маленьких»</a:t>
            </a:r>
            <a:endParaRPr lang="ru-RU" sz="5100" b="1" dirty="0" smtClean="0"/>
          </a:p>
          <a:p>
            <a:r>
              <a:rPr lang="ru-RU" sz="3400" dirty="0" smtClean="0"/>
              <a:t>Поэзия </a:t>
            </a:r>
            <a:r>
              <a:rPr lang="ru-RU" sz="3400" dirty="0"/>
              <a:t>для детей</a:t>
            </a:r>
            <a:r>
              <a:rPr lang="en-GB" sz="3400" dirty="0"/>
              <a:t> </a:t>
            </a:r>
            <a:r>
              <a:rPr lang="ru-RU" sz="3400" dirty="0"/>
              <a:t>составляет главную часть творчества Маршака. </a:t>
            </a:r>
            <a:r>
              <a:rPr lang="ru-RU" sz="3400" b="1" dirty="0" smtClean="0"/>
              <a:t>Это </a:t>
            </a:r>
            <a:r>
              <a:rPr lang="ru-RU" sz="3400" b="1" dirty="0"/>
              <a:t>«Детки в клетке», сказки о глупом и умном мышонке, «Багаж», «Почта», «Пожар», «Вот какой рассеянный» и пр</a:t>
            </a:r>
            <a:r>
              <a:rPr lang="ru-RU" sz="3400" dirty="0"/>
              <a:t>. </a:t>
            </a:r>
            <a:endParaRPr lang="ru-RU" sz="3400" dirty="0" smtClean="0"/>
          </a:p>
          <a:p>
            <a:r>
              <a:rPr lang="ru-RU" sz="3400" b="1" dirty="0" smtClean="0"/>
              <a:t>Темы </a:t>
            </a:r>
            <a:r>
              <a:rPr lang="ru-RU" sz="3400" b="1" dirty="0"/>
              <a:t>и сюжеты стихо­творений </a:t>
            </a:r>
            <a:r>
              <a:rPr lang="ru-RU" sz="3400" dirty="0" smtClean="0"/>
              <a:t>всегда </a:t>
            </a:r>
            <a:r>
              <a:rPr lang="ru-RU" sz="3400" dirty="0"/>
              <a:t>остро совре­менны, </a:t>
            </a:r>
            <a:r>
              <a:rPr lang="ru-RU" sz="3400" b="1" dirty="0"/>
              <a:t>затрагивают</a:t>
            </a:r>
            <a:r>
              <a:rPr lang="ru-RU" sz="3400" dirty="0"/>
              <a:t> не только мирок детской комнаты, как это бывало в дореволюционной поэзии, а </a:t>
            </a:r>
            <a:r>
              <a:rPr lang="ru-RU" sz="3400" b="1" dirty="0"/>
              <a:t>весь большой мир</a:t>
            </a:r>
            <a:r>
              <a:rPr lang="ru-RU" sz="3400" dirty="0"/>
              <a:t>, с его смешными, драматическими и героическими сторонами. </a:t>
            </a:r>
            <a:endParaRPr lang="ru-RU" sz="3400" dirty="0" smtClean="0"/>
          </a:p>
          <a:p>
            <a:r>
              <a:rPr lang="ru-RU" sz="3400" dirty="0" smtClean="0"/>
              <a:t>Все</a:t>
            </a:r>
            <a:r>
              <a:rPr lang="ru-RU" sz="3400" dirty="0"/>
              <a:t>, что выходило из-под пера Маршака, полно </a:t>
            </a:r>
            <a:r>
              <a:rPr lang="ru-RU" sz="3400" b="1" dirty="0"/>
              <a:t>разнообразного </a:t>
            </a:r>
            <a:r>
              <a:rPr lang="ru-RU" sz="3400" b="1" dirty="0" smtClean="0"/>
              <a:t>движе­ния.</a:t>
            </a:r>
          </a:p>
          <a:p>
            <a:r>
              <a:rPr lang="ru-RU" sz="3400" dirty="0" smtClean="0"/>
              <a:t>Максимум </a:t>
            </a:r>
            <a:r>
              <a:rPr lang="ru-RU" sz="3400" dirty="0"/>
              <a:t>внимания Маршак уделял </a:t>
            </a:r>
            <a:r>
              <a:rPr lang="ru-RU" sz="3400" b="1" dirty="0"/>
              <a:t>композиции стихотворе­ния</a:t>
            </a:r>
            <a:r>
              <a:rPr lang="ru-RU" sz="3400" dirty="0"/>
              <a:t>; не теряя цельности, оно </a:t>
            </a:r>
            <a:r>
              <a:rPr lang="ru-RU" sz="3400" b="1" dirty="0"/>
              <a:t>разбивается на ряд маленьких </a:t>
            </a:r>
            <a:r>
              <a:rPr lang="ru-RU" sz="3400" b="1" dirty="0" smtClean="0"/>
              <a:t>стихотворений</a:t>
            </a:r>
            <a:r>
              <a:rPr lang="ru-RU" sz="3400" b="1" dirty="0"/>
              <a:t>, легких для </a:t>
            </a:r>
            <a:r>
              <a:rPr lang="ru-RU" sz="3400" b="1" dirty="0" smtClean="0"/>
              <a:t>запоминания</a:t>
            </a:r>
            <a:r>
              <a:rPr lang="ru-RU" sz="3400" dirty="0" smtClean="0"/>
              <a:t>. </a:t>
            </a:r>
          </a:p>
          <a:p>
            <a:r>
              <a:rPr lang="ru-RU" sz="3400" dirty="0" smtClean="0"/>
              <a:t>Особенно </a:t>
            </a:r>
            <a:r>
              <a:rPr lang="ru-RU" sz="3400" dirty="0"/>
              <a:t>хороши у Маршака такие жанры, как </a:t>
            </a:r>
            <a:r>
              <a:rPr lang="ru-RU" sz="3400" b="1" dirty="0"/>
              <a:t>стихотворный рассказ, анекдотическая история, цикл лирических миниатюр.</a:t>
            </a:r>
            <a:endParaRPr lang="en-GB" sz="3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2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51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Публицистические и дидактические произведения С.Я.Маршака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323528" y="1340768"/>
            <a:ext cx="7704856" cy="52629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Особая заслуга Маршака — создание публицистической по­эзии для детей. Множество его стихотворений и поэм посвящено темам труда и гражданского воспитания. Наиболее известны </a:t>
            </a:r>
            <a:r>
              <a:rPr lang="ru-RU" sz="2400" b="1" dirty="0" smtClean="0"/>
              <a:t>«Книжка про книжки», «Детям нашего двора», «Шко­ла на колесах», «Костер в снегу».</a:t>
            </a:r>
          </a:p>
          <a:p>
            <a:endParaRPr lang="ru-RU" sz="2400" dirty="0" smtClean="0"/>
          </a:p>
          <a:p>
            <a:r>
              <a:rPr lang="ru-RU" sz="2400" dirty="0" smtClean="0"/>
              <a:t>Первый политический памфлет для дошкольников —</a:t>
            </a:r>
            <a:r>
              <a:rPr lang="en-GB" sz="2400" b="1" dirty="0" smtClean="0"/>
              <a:t> </a:t>
            </a:r>
            <a:r>
              <a:rPr lang="ru-RU" sz="2400" b="1" dirty="0" smtClean="0"/>
              <a:t>«Мис­тер-Твистер»</a:t>
            </a:r>
            <a:r>
              <a:rPr lang="en-GB" sz="2400" dirty="0" smtClean="0"/>
              <a:t> </a:t>
            </a:r>
            <a:r>
              <a:rPr lang="ru-RU" sz="2400" dirty="0" smtClean="0"/>
              <a:t>(1933). Тема столкновения двух миров — социализ­ма и капитализма —под пером Маршака получила блестящее художествен­ное решение.</a:t>
            </a:r>
          </a:p>
          <a:p>
            <a:endParaRPr lang="ru-RU" sz="2400" dirty="0" smtClean="0"/>
          </a:p>
          <a:p>
            <a:r>
              <a:rPr lang="ru-RU" sz="2400" dirty="0" smtClean="0"/>
              <a:t> Дидактические произведения </a:t>
            </a:r>
            <a:r>
              <a:rPr lang="ru-RU" sz="2400" b="1" dirty="0" smtClean="0"/>
              <a:t>:«Пожар», «Почта», «Война с Днепром»</a:t>
            </a:r>
            <a:endParaRPr lang="en-GB" sz="2400" b="1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21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Маршак-драматург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В</a:t>
            </a:r>
            <a:r>
              <a:rPr lang="en-GB" b="1" dirty="0"/>
              <a:t> </a:t>
            </a:r>
            <a:r>
              <a:rPr lang="ru-RU" b="1" dirty="0"/>
              <a:t>1943 году Маршак создает пьесу-сказку «Двенадцать ме­сяцев</a:t>
            </a:r>
            <a:r>
              <a:rPr lang="ru-RU" b="1" dirty="0" smtClean="0"/>
              <a:t>.</a:t>
            </a:r>
            <a:r>
              <a:rPr lang="ru-RU" dirty="0" smtClean="0"/>
              <a:t>. </a:t>
            </a:r>
            <a:r>
              <a:rPr lang="ru-RU" dirty="0"/>
              <a:t>Бли­же всего к пьесе Маршака словацкая народная сказка «</a:t>
            </a:r>
            <a:r>
              <a:rPr lang="ru-RU" dirty="0" smtClean="0"/>
              <a:t>Двенадцать </a:t>
            </a:r>
            <a:r>
              <a:rPr lang="ru-RU" dirty="0"/>
              <a:t>месяцев», которую в 1857 году обработала и пересказала </a:t>
            </a:r>
            <a:r>
              <a:rPr lang="ru-RU" b="1" dirty="0"/>
              <a:t>чеш­ская писательница Божена Немцова.</a:t>
            </a:r>
            <a:r>
              <a:rPr lang="ru-RU" dirty="0"/>
              <a:t>Но</a:t>
            </a:r>
            <a:r>
              <a:rPr lang="ru-RU" b="1" dirty="0"/>
              <a:t> </a:t>
            </a:r>
            <a:r>
              <a:rPr lang="ru-RU" dirty="0"/>
              <a:t>Маршак не ограничился пересказом давно бытующего сюжета, а расширил и обогатил его. В пье­се-сказке Маршака вечный конфликт между трудолюбием и праздностью приобретает социальные черты благодаря разработке сюжетной линии, связанной с маленькой королевой и ее </a:t>
            </a:r>
            <a:r>
              <a:rPr lang="ru-RU" dirty="0" smtClean="0"/>
              <a:t>придвор­ными</a:t>
            </a:r>
          </a:p>
          <a:p>
            <a:r>
              <a:rPr lang="ru-RU" dirty="0" smtClean="0"/>
              <a:t>Композиция </a:t>
            </a:r>
            <a:r>
              <a:rPr lang="ru-RU" dirty="0"/>
              <a:t>пьесы интересна тем, что действие то </a:t>
            </a:r>
            <a:r>
              <a:rPr lang="ru-RU" dirty="0" smtClean="0"/>
              <a:t>разворачивается </a:t>
            </a:r>
            <a:r>
              <a:rPr lang="ru-RU" dirty="0"/>
              <a:t>в русском сказочном пространстве и с русскими героями (лес, изба; солдат, звери, мачеха и дочка), то перекидывается в пространство западных сказок (королевский дворец; «западные» королева, профессор, гофмейстерина, канцлер, послы, проку­рор). </a:t>
            </a:r>
            <a:r>
              <a:rPr lang="ru-RU" dirty="0" smtClean="0"/>
              <a:t>Атмосфера </a:t>
            </a:r>
            <a:r>
              <a:rPr lang="ru-RU" dirty="0"/>
              <a:t>этого чудесного мира созда­ется Маршаком на основе традиций фольклора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Другие пьесы: «Кошкин дом», «Терем-Теремок»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tiana Al-Farra\Desktop\маршак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5558"/>
            <a:ext cx="5300072" cy="38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tiana Al-Farra\Desktop\маршак\76f0d28f5d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851920" cy="54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tiana Al-Farra\Desktop\маршак\121219_0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3385997"/>
            <a:ext cx="5300072" cy="35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60486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9200" b="1" dirty="0" smtClean="0"/>
              <a:t>Маршак -переводчик</a:t>
            </a:r>
          </a:p>
          <a:p>
            <a:pPr marL="0" indent="0">
              <a:buNone/>
            </a:pPr>
            <a:r>
              <a:rPr lang="ru-RU" sz="7200" dirty="0" smtClean="0"/>
              <a:t>Маршак</a:t>
            </a:r>
            <a:r>
              <a:rPr lang="ru-RU" sz="7200" dirty="0"/>
              <a:t> — автор ставших классическими переводов сонетов </a:t>
            </a:r>
            <a:r>
              <a:rPr lang="ru-RU" sz="7200" b="1" dirty="0"/>
              <a:t>Вильяма Шекспира, песен и баллад Роберта Бёрнса, стихов Уильяма Блейка, У. Вордсворта, Дж. Китса, Р. Киплинга, Э. Лира, А. А. Милна, Дж. Остин, Ованеса Туманяна</a:t>
            </a:r>
            <a:r>
              <a:rPr lang="ru-RU" sz="7200" dirty="0"/>
              <a:t>, а также произведений украинских, белорусских, литовских, армянских и других поэтов. Переводил также стихи </a:t>
            </a:r>
            <a:r>
              <a:rPr lang="ru-RU" sz="7200" b="1" dirty="0"/>
              <a:t>Мао </a:t>
            </a:r>
            <a:r>
              <a:rPr lang="ru-RU" sz="7200" b="1" dirty="0" smtClean="0"/>
              <a:t>Цзэдуна.</a:t>
            </a:r>
            <a:r>
              <a:rPr lang="ru-RU" sz="7200" dirty="0" smtClean="0"/>
              <a:t>Под редакцией Маршака вышел перевод  </a:t>
            </a:r>
            <a:r>
              <a:rPr lang="ru-RU" sz="7200" b="1" dirty="0" smtClean="0"/>
              <a:t>«Чиполлино»  итальянского писателя Джанни Родари.</a:t>
            </a:r>
          </a:p>
          <a:p>
            <a:pPr marL="0" indent="0">
              <a:buNone/>
            </a:pPr>
            <a:r>
              <a:rPr lang="ru-RU" sz="7200" b="1" dirty="0" smtClean="0"/>
              <a:t>Детские </a:t>
            </a:r>
            <a:r>
              <a:rPr lang="ru-RU" sz="7200" b="1" dirty="0"/>
              <a:t>переводы С. Маршака </a:t>
            </a:r>
            <a:endParaRPr lang="ru-RU" sz="7200" dirty="0"/>
          </a:p>
          <a:p>
            <a:pPr marL="0" indent="0">
              <a:buNone/>
            </a:pPr>
            <a:r>
              <a:rPr lang="ru-RU" sz="7200" b="1" dirty="0" smtClean="0"/>
              <a:t>"</a:t>
            </a:r>
            <a:r>
              <a:rPr lang="ru-RU" sz="7200" b="1" dirty="0"/>
              <a:t>Дом, который построил Джек", </a:t>
            </a:r>
            <a:endParaRPr lang="ru-RU" sz="7200" b="1" dirty="0" smtClean="0"/>
          </a:p>
          <a:p>
            <a:pPr marL="0" indent="0">
              <a:buNone/>
            </a:pPr>
            <a:r>
              <a:rPr lang="ru-RU" sz="7200" b="1" dirty="0" smtClean="0"/>
              <a:t>"</a:t>
            </a:r>
            <a:r>
              <a:rPr lang="ru-RU" sz="7200" b="1" dirty="0"/>
              <a:t>Шалтай - Болтай</a:t>
            </a:r>
            <a:r>
              <a:rPr lang="ru-RU" sz="7200" b="1" dirty="0" smtClean="0"/>
              <a:t>",</a:t>
            </a:r>
          </a:p>
          <a:p>
            <a:pPr marL="0" indent="0">
              <a:buNone/>
            </a:pPr>
            <a:r>
              <a:rPr lang="ru-RU" sz="7200" b="1" dirty="0" smtClean="0"/>
              <a:t> </a:t>
            </a:r>
            <a:r>
              <a:rPr lang="ru-RU" sz="7200" b="1" dirty="0"/>
              <a:t>"Потеряли котятки на дороге перчатки</a:t>
            </a:r>
            <a:r>
              <a:rPr lang="ru-RU" sz="7200" b="1" dirty="0" smtClean="0"/>
              <a:t>".</a:t>
            </a:r>
          </a:p>
          <a:p>
            <a:pPr marL="0" indent="0">
              <a:buNone/>
            </a:pPr>
            <a:endParaRPr lang="ru-RU" sz="7200" b="1" dirty="0" smtClean="0"/>
          </a:p>
          <a:p>
            <a:pPr marL="0" indent="0">
              <a:buNone/>
            </a:pPr>
            <a:r>
              <a:rPr lang="ru-RU" sz="7200" dirty="0" smtClean="0"/>
              <a:t>В </a:t>
            </a:r>
            <a:r>
              <a:rPr lang="ru-RU" sz="7200" dirty="0"/>
              <a:t>его переводах сохраняется упругость и звонкость, первозданные народные краски английского фольклора. 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1" dirty="0"/>
              <a:t>Переводы сонетов Шекспира 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Cонеты </a:t>
            </a:r>
            <a:r>
              <a:rPr lang="ru-RU" sz="7200" dirty="0"/>
              <a:t>Шекспира в переводах Маршака - это перевод не только с языка на язык, но и со стиля на стиль, и заслуга Маршака - в том, что он сумел передать идеологию автора, дух шекспировской ренессансной поэзии. 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b="1" dirty="0" smtClean="0"/>
          </a:p>
          <a:p>
            <a:pPr marL="0" indent="0">
              <a:buNone/>
            </a:pPr>
            <a:r>
              <a:rPr lang="ru-RU" sz="7200" b="1" i="1" dirty="0" smtClean="0"/>
              <a:t>Творческое </a:t>
            </a:r>
            <a:r>
              <a:rPr lang="ru-RU" sz="7200" b="1" i="1" dirty="0"/>
              <a:t>кредо Маршака: воспроизводить не букву - буквой, но юмор - юмором, красоту - красотой; главное же - переводить надо не любого автора, а только того, в которого жарко влюблен, который близок по биению сердца. </a:t>
            </a:r>
            <a:endParaRPr lang="ru-RU" sz="7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8648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233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Биография</vt:lpstr>
      <vt:lpstr>PowerPoint Presentation</vt:lpstr>
      <vt:lpstr>PowerPoint Presentation</vt:lpstr>
      <vt:lpstr>Публицистические и дидактические произведения С.Я.Маршака</vt:lpstr>
      <vt:lpstr>Маршак-драматург</vt:lpstr>
      <vt:lpstr>PowerPoint Presentation</vt:lpstr>
      <vt:lpstr>PowerPoint Presentation</vt:lpstr>
      <vt:lpstr>Шалтай-Болтай </vt:lpstr>
      <vt:lpstr>Издания книг С.Я.Маршака в СССР </vt:lpstr>
      <vt:lpstr>Издания книга С.Я. Маршака в Чехии</vt:lpstr>
      <vt:lpstr>Мультфильмы по произведениям Маршака: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Tatiana Al-Farra</dc:creator>
  <cp:lastModifiedBy>Tatiana Al-Farra</cp:lastModifiedBy>
  <cp:revision>24</cp:revision>
  <dcterms:created xsi:type="dcterms:W3CDTF">2014-10-23T17:25:41Z</dcterms:created>
  <dcterms:modified xsi:type="dcterms:W3CDTF">2014-12-05T21:10:42Z</dcterms:modified>
</cp:coreProperties>
</file>