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5" r:id="rId10"/>
    <p:sldId id="267" r:id="rId11"/>
    <p:sldId id="263" r:id="rId12"/>
    <p:sldId id="264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3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3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1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0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4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8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9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6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FB40-B567-4CAE-A824-8D1C4373554B}" type="datetimeFigureOut">
              <a:rPr lang="cs-CZ" smtClean="0"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0D9C-5BA3-4E69-BE19-7EB6DC717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3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youtube.com/watch?v=L8rK1xSXQW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EBM7gOpmvV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F86y77xTZ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0367" y="698582"/>
            <a:ext cx="9144000" cy="1655762"/>
          </a:xfrm>
        </p:spPr>
        <p:txBody>
          <a:bodyPr>
            <a:normAutofit fontScale="25000" lnSpcReduction="20000"/>
          </a:bodyPr>
          <a:lstStyle/>
          <a:p>
            <a:pPr algn="r"/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Batang" panose="02030600000101010101" pitchFamily="18" charset="-127"/>
              </a:rPr>
              <a:t>Даниил Иванович Хармс  </a:t>
            </a:r>
            <a:endParaRPr lang="cs-CZ" sz="26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Batang" panose="02030600000101010101" pitchFamily="18" charset="-127"/>
            </a:endParaRPr>
          </a:p>
          <a:p>
            <a:r>
              <a:rPr lang="ru-RU" sz="17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Batang" panose="02030600000101010101" pitchFamily="18" charset="-127"/>
              </a:rPr>
              <a:t>Поэтика </a:t>
            </a:r>
            <a:r>
              <a:rPr lang="ru-RU" sz="17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Batang" panose="02030600000101010101" pitchFamily="18" charset="-127"/>
              </a:rPr>
              <a:t>творчества для </a:t>
            </a:r>
            <a:r>
              <a:rPr lang="ru-RU" sz="17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Batang" panose="02030600000101010101" pitchFamily="18" charset="-127"/>
              </a:rPr>
              <a:t>детей</a:t>
            </a:r>
            <a:endParaRPr lang="cs-CZ" sz="17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Batang" panose="02030600000101010101" pitchFamily="18" charset="-127"/>
            </a:endParaRPr>
          </a:p>
          <a:p>
            <a:endParaRPr lang="cs-CZ" sz="17600" dirty="0">
              <a:solidFill>
                <a:srgbClr val="FF0000"/>
              </a:solidFill>
              <a:latin typeface="Constantia" panose="02030602050306030303" pitchFamily="18" charset="0"/>
              <a:ea typeface="Batang" panose="02030600000101010101" pitchFamily="18" charset="-127"/>
            </a:endParaRPr>
          </a:p>
          <a:p>
            <a:endParaRPr lang="cs-CZ" sz="17600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cs-CZ" sz="17600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cs-CZ" sz="17600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cs-CZ" sz="80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                                                       </a:t>
            </a:r>
            <a:r>
              <a:rPr lang="cs-CZ" sz="8000" b="1" dirty="0" smtClean="0">
                <a:solidFill>
                  <a:schemeClr val="bg1"/>
                </a:solidFill>
                <a:latin typeface="Constantia" panose="02030602050306030303" pitchFamily="18" charset="0"/>
                <a:ea typeface="Batang" panose="02030600000101010101" pitchFamily="18" charset="-127"/>
              </a:rPr>
              <a:t>Veronika Rašovská, 391773</a:t>
            </a:r>
            <a:endParaRPr lang="cs-CZ" sz="8000" b="1" dirty="0">
              <a:solidFill>
                <a:schemeClr val="bg1"/>
              </a:solidFill>
              <a:latin typeface="Constantia" panose="02030602050306030303" pitchFamily="18" charset="0"/>
              <a:ea typeface="Batang" panose="02030600000101010101" pitchFamily="18" charset="-127"/>
            </a:endParaRPr>
          </a:p>
          <a:p>
            <a:endParaRPr lang="cs-CZ" dirty="0" smtClean="0">
              <a:solidFill>
                <a:srgbClr val="FF0000"/>
              </a:solidFill>
              <a:latin typeface="Constantia" panose="02030602050306030303" pitchFamily="18" charset="0"/>
              <a:ea typeface="Batang" panose="02030600000101010101" pitchFamily="18" charset="-127"/>
            </a:endParaRPr>
          </a:p>
          <a:p>
            <a:endParaRPr lang="cs-CZ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cs-CZ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cs-CZ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cs-CZ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cs-CZ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cs-CZ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96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9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96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9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96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endParaRPr lang="cs-CZ" sz="9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r>
              <a:rPr lang="cs-CZ" sz="9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08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ОБЭРИУТЫ в детской литературе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Приход поэтов группы </a:t>
            </a:r>
            <a:r>
              <a:rPr lang="ru-RU" dirty="0" err="1" smtClean="0">
                <a:latin typeface="Constantia" panose="02030602050306030303" pitchFamily="18" charset="0"/>
              </a:rPr>
              <a:t>Обэриу</a:t>
            </a:r>
            <a:r>
              <a:rPr lang="ru-RU" dirty="0" smtClean="0">
                <a:latin typeface="Constantia" panose="02030602050306030303" pitchFamily="18" charset="0"/>
              </a:rPr>
              <a:t> в детскую литер</a:t>
            </a:r>
            <a:r>
              <a:rPr lang="cs-CZ" dirty="0" smtClean="0">
                <a:latin typeface="Constantia" panose="02030602050306030303" pitchFamily="18" charset="0"/>
              </a:rPr>
              <a:t>a</a:t>
            </a:r>
            <a:r>
              <a:rPr lang="ru-RU" dirty="0" smtClean="0">
                <a:latin typeface="Constantia" panose="02030602050306030303" pitchFamily="18" charset="0"/>
              </a:rPr>
              <a:t>туру не был случайным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Помимо жительской необходимости причина лежала в сближении их исканий с алогизмом детской жизни, которая вся - сдвиг и неточность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Свои произведения </a:t>
            </a:r>
            <a:r>
              <a:rPr lang="ru-RU" dirty="0" err="1" smtClean="0">
                <a:latin typeface="Constantia" panose="02030602050306030303" pitchFamily="18" charset="0"/>
              </a:rPr>
              <a:t>Обэриуты</a:t>
            </a:r>
            <a:r>
              <a:rPr lang="ru-RU" dirty="0" smtClean="0">
                <a:latin typeface="Constantia" panose="02030602050306030303" pitchFamily="18" charset="0"/>
              </a:rPr>
              <a:t> печатали в основном в детских журналах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Самый значительный след в русской литературе для детей оставил </a:t>
            </a:r>
            <a:r>
              <a:rPr lang="ru-RU" dirty="0">
                <a:latin typeface="Constantia" panose="02030602050306030303" pitchFamily="18" charset="0"/>
              </a:rPr>
              <a:t>Д. </a:t>
            </a:r>
            <a:r>
              <a:rPr lang="cs-CZ" dirty="0" smtClean="0">
                <a:latin typeface="Constantia" panose="02030602050306030303" pitchFamily="18" charset="0"/>
              </a:rPr>
              <a:t>X</a:t>
            </a:r>
            <a:r>
              <a:rPr lang="ru-RU" dirty="0" err="1" smtClean="0">
                <a:latin typeface="Constantia" panose="02030602050306030303" pitchFamily="18" charset="0"/>
              </a:rPr>
              <a:t>армс</a:t>
            </a:r>
            <a:r>
              <a:rPr lang="ru-RU" dirty="0" smtClean="0">
                <a:latin typeface="Constantia" panose="02030602050306030303" pitchFamily="18" charset="0"/>
              </a:rPr>
              <a:t>, несмотря на его неоднократные признания, что детей он не любит</a:t>
            </a:r>
          </a:p>
          <a:p>
            <a:endParaRPr lang="cs-CZ" dirty="0"/>
          </a:p>
        </p:txBody>
      </p:sp>
      <p:pic>
        <p:nvPicPr>
          <p:cNvPr id="4" name="Obrázek 3" descr="Весёлый старичок - купить, цена, описание - Хармс Даниил Кие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11"/>
            <a:ext cx="1410789" cy="168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kidpix: Д. Хармс. &quot;Сказки, загадки, случаи...&quot;. Иллюстраторы: Юрий Дунский и Александр Лепетухин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66" y="5712822"/>
            <a:ext cx="2473234" cy="11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Тигр на улиц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575" y="5011"/>
            <a:ext cx="1114425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9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Даниил Иванович Хармс и детская литература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В конце 1927 года Самуил Маршак, Николай Олейников и Борис Житков привлекают членов ОБЭРИУ к работе в детской литературе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С конца 1920-х по конец 1930-х годов Хармс активно сотрудничал с детскими журналами «</a:t>
            </a:r>
            <a:r>
              <a:rPr lang="cs-CZ" dirty="0" smtClean="0">
                <a:latin typeface="Constantia" panose="02030602050306030303" pitchFamily="18" charset="0"/>
              </a:rPr>
              <a:t>E</a:t>
            </a:r>
            <a:r>
              <a:rPr lang="ru-RU" dirty="0" smtClean="0">
                <a:latin typeface="Constantia" panose="02030602050306030303" pitchFamily="18" charset="0"/>
              </a:rPr>
              <a:t>ж», «Чиж», «Сверчок», «Октябрята», где публиковались его стихи, рассказы, подписи к рисункам, шуточные рекламы и головоломки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Хармс очень ответственно подходил к работе в детской литературе, которая была для него постоянным и почти единственным источником дохода</a:t>
            </a:r>
          </a:p>
          <a:p>
            <a:endParaRPr lang="cs-CZ" dirty="0"/>
          </a:p>
        </p:txBody>
      </p:sp>
      <p:pic>
        <p:nvPicPr>
          <p:cNvPr id="4" name="Obrázek 3" descr="Книготорговая группа &quot;ПродаЛитЪ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40" y="4362994"/>
            <a:ext cx="1889759" cy="249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Даниил Хармс. Игра Скачать бесплатн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451" cy="169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Очень страшная история 1994 - купить книгу в Киеве: цены, описание, отзывы - интернет-магазин - TopBooks - 5-87973-002-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5771"/>
            <a:ext cx="1114697" cy="150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Аванта+ :: ДетскаяКлассика. Стих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510" y="-1"/>
            <a:ext cx="1210490" cy="1628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1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Даниил Иванович Хармс и детская литература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В период с 1928 по 1931 годы вышло </a:t>
            </a:r>
            <a:r>
              <a:rPr lang="ru-RU" b="1" dirty="0" smtClean="0">
                <a:latin typeface="Constantia" panose="02030602050306030303" pitchFamily="18" charset="0"/>
              </a:rPr>
              <a:t>9 иллюстрированных книжек стихов и рассказов для детей</a:t>
            </a:r>
            <a:r>
              <a:rPr lang="ru-RU" dirty="0" smtClean="0">
                <a:latin typeface="Constantia" panose="02030602050306030303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Constantia" panose="02030602050306030303" pitchFamily="18" charset="0"/>
              </a:rPr>
              <a:t>Озорная пробка</a:t>
            </a:r>
            <a:endParaRPr lang="cs-CZ" b="1" i="1" dirty="0" smtClean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Constantia" panose="02030602050306030303" pitchFamily="18" charset="0"/>
              </a:rPr>
              <a:t>О том, как Колька Панкин летал в Бразилию, а Петька Ершов ничему не верил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Constantia" panose="02030602050306030303" pitchFamily="18" charset="0"/>
              </a:rPr>
              <a:t>Театр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Constantia" panose="02030602050306030303" pitchFamily="18" charset="0"/>
              </a:rPr>
              <a:t>Во-первых и во-вторых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Constantia" panose="02030602050306030303" pitchFamily="18" charset="0"/>
              </a:rPr>
              <a:t>Иван </a:t>
            </a:r>
            <a:r>
              <a:rPr lang="ru-RU" b="1" i="1" dirty="0" err="1" smtClean="0">
                <a:latin typeface="Constantia" panose="02030602050306030303" pitchFamily="18" charset="0"/>
              </a:rPr>
              <a:t>Иваныч</a:t>
            </a:r>
            <a:r>
              <a:rPr lang="ru-RU" b="1" i="1" dirty="0" smtClean="0">
                <a:latin typeface="Constantia" panose="02030602050306030303" pitchFamily="18" charset="0"/>
              </a:rPr>
              <a:t> Самовар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Constantia" panose="02030602050306030303" pitchFamily="18" charset="0"/>
              </a:rPr>
              <a:t>О том, как старушка чернила покупала</a:t>
            </a:r>
            <a:endParaRPr lang="cs-CZ" b="1" i="1" dirty="0" smtClean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Constantia" panose="02030602050306030303" pitchFamily="18" charset="0"/>
              </a:rPr>
              <a:t>Игра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Constantia" panose="02030602050306030303" pitchFamily="18" charset="0"/>
              </a:rPr>
              <a:t>О том, как папа застрелил мне хорька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Constantia" panose="02030602050306030303" pitchFamily="18" charset="0"/>
              </a:rPr>
              <a:t>Миллион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В 1937 году вышла книга Вильгельма Буша </a:t>
            </a:r>
            <a:r>
              <a:rPr lang="ru-RU" b="1" i="1" dirty="0" err="1" smtClean="0">
                <a:latin typeface="Constantia" panose="02030602050306030303" pitchFamily="18" charset="0"/>
              </a:rPr>
              <a:t>Плих</a:t>
            </a:r>
            <a:r>
              <a:rPr lang="ru-RU" b="1" i="1" dirty="0" smtClean="0">
                <a:latin typeface="Constantia" panose="02030602050306030303" pitchFamily="18" charset="0"/>
              </a:rPr>
              <a:t> и Плюх </a:t>
            </a:r>
            <a:r>
              <a:rPr lang="ru-RU" dirty="0" smtClean="0">
                <a:latin typeface="Constantia" panose="02030602050306030303" pitchFamily="18" charset="0"/>
              </a:rPr>
              <a:t>в переводе Хармса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В 1940 году вышла книга Хармса </a:t>
            </a:r>
            <a:r>
              <a:rPr lang="ru-RU" b="1" i="1" dirty="0" smtClean="0">
                <a:latin typeface="Constantia" panose="02030602050306030303" pitchFamily="18" charset="0"/>
              </a:rPr>
              <a:t>Лиса и заяц</a:t>
            </a:r>
            <a:r>
              <a:rPr lang="ru-RU" dirty="0" smtClean="0">
                <a:latin typeface="Constantia" panose="02030602050306030303" pitchFamily="18" charset="0"/>
              </a:rPr>
              <a:t>, а в 1944 году отдельным изданием, но анонимно, было выпущено стихотворение </a:t>
            </a:r>
            <a:r>
              <a:rPr lang="ru-RU" b="1" i="1" dirty="0" smtClean="0">
                <a:latin typeface="Constantia" panose="02030602050306030303" pitchFamily="18" charset="0"/>
              </a:rPr>
              <a:t>Удивительная кошка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Также при жизни писателя выходили отдельные издания написанного совместно с </a:t>
            </a:r>
            <a:r>
              <a:rPr lang="ru-RU" dirty="0" err="1" smtClean="0">
                <a:latin typeface="Constantia" panose="02030602050306030303" pitchFamily="18" charset="0"/>
              </a:rPr>
              <a:t>С</a:t>
            </a:r>
            <a:r>
              <a:rPr lang="ru-RU" dirty="0" smtClean="0">
                <a:latin typeface="Constantia" panose="02030602050306030303" pitchFamily="18" charset="0"/>
              </a:rPr>
              <a:t>. Маршаком стихотворения </a:t>
            </a:r>
            <a:r>
              <a:rPr lang="ru-RU" b="1" i="1" dirty="0" smtClean="0">
                <a:latin typeface="Constantia" panose="02030602050306030303" pitchFamily="18" charset="0"/>
              </a:rPr>
              <a:t>Весёлые чижи </a:t>
            </a:r>
            <a:r>
              <a:rPr lang="ru-RU" dirty="0" smtClean="0">
                <a:latin typeface="Constantia" panose="02030602050306030303" pitchFamily="18" charset="0"/>
              </a:rPr>
              <a:t>и книги </a:t>
            </a:r>
            <a:r>
              <a:rPr lang="ru-RU" b="1" i="1" dirty="0" smtClean="0">
                <a:latin typeface="Constantia" panose="02030602050306030303" pitchFamily="18" charset="0"/>
              </a:rPr>
              <a:t>Рассказы в картинках</a:t>
            </a:r>
            <a:r>
              <a:rPr lang="ru-RU" dirty="0" smtClean="0">
                <a:latin typeface="Constantia" panose="02030602050306030303" pitchFamily="18" charset="0"/>
              </a:rPr>
              <a:t>, текст которой написан Хармсом, Ниной </a:t>
            </a:r>
            <a:r>
              <a:rPr lang="ru-RU" dirty="0" err="1" smtClean="0">
                <a:latin typeface="Constantia" panose="02030602050306030303" pitchFamily="18" charset="0"/>
              </a:rPr>
              <a:t>Гернет</a:t>
            </a:r>
            <a:r>
              <a:rPr lang="ru-RU" dirty="0" smtClean="0">
                <a:latin typeface="Constantia" panose="02030602050306030303" pitchFamily="18" charset="0"/>
              </a:rPr>
              <a:t> и Натальей </a:t>
            </a:r>
            <a:r>
              <a:rPr lang="ru-RU" dirty="0" err="1" smtClean="0">
                <a:latin typeface="Constantia" panose="02030602050306030303" pitchFamily="18" charset="0"/>
              </a:rPr>
              <a:t>Дилакторской</a:t>
            </a:r>
            <a:endParaRPr lang="cs-CZ" dirty="0">
              <a:latin typeface="Constantia" panose="02030602050306030303" pitchFamily="18" charset="0"/>
            </a:endParaRPr>
          </a:p>
        </p:txBody>
      </p:sp>
      <p:pic>
        <p:nvPicPr>
          <p:cNvPr id="5" name="Obrázek 4" descr="Плих и Плюх - Даниил Харм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314" y="2191567"/>
            <a:ext cx="2601686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Диафильмы, автор которых В. Перцов - Баю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743" cy="162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Стена ВКонтакт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314" y="5869577"/>
            <a:ext cx="2220686" cy="988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9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Поэзия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Обэриутов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детском чтении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Поэзия о детстве и для детей в 20-е годы переживала пору невиданного обновления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Связано это было с расцветом «взрослой поэзии», которая представляла собой своего рода экспериментальную лабораторию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Развитие детской поэзии проходило под влиянием футуристов, а также поэтов</a:t>
            </a:r>
            <a:r>
              <a:rPr lang="cs-CZ" dirty="0" smtClean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-</a:t>
            </a:r>
            <a:r>
              <a:rPr lang="cs-CZ" dirty="0" smtClean="0">
                <a:latin typeface="Constantia" panose="02030602050306030303" pitchFamily="18" charset="0"/>
              </a:rPr>
              <a:t> </a:t>
            </a:r>
            <a:r>
              <a:rPr lang="ru-RU" i="1" dirty="0" smtClean="0">
                <a:latin typeface="Constantia" panose="02030602050306030303" pitchFamily="18" charset="0"/>
              </a:rPr>
              <a:t>«</a:t>
            </a:r>
            <a:r>
              <a:rPr lang="ru-RU" i="1" dirty="0" err="1" smtClean="0">
                <a:latin typeface="Constantia" panose="02030602050306030303" pitchFamily="18" charset="0"/>
              </a:rPr>
              <a:t>заумников</a:t>
            </a:r>
            <a:r>
              <a:rPr lang="ru-RU" i="1" dirty="0" smtClean="0">
                <a:latin typeface="Constantia" panose="02030602050306030303" pitchFamily="18" charset="0"/>
              </a:rPr>
              <a:t>»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Поэты</a:t>
            </a:r>
            <a:r>
              <a:rPr lang="cs-CZ" dirty="0" smtClean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-</a:t>
            </a:r>
            <a:r>
              <a:rPr lang="cs-CZ" dirty="0" smtClean="0">
                <a:latin typeface="Constantia" panose="02030602050306030303" pitchFamily="18" charset="0"/>
              </a:rPr>
              <a:t> </a:t>
            </a:r>
            <a:r>
              <a:rPr lang="cs-CZ" dirty="0">
                <a:latin typeface="Constantia" panose="02030602050306030303" pitchFamily="18" charset="0"/>
              </a:rPr>
              <a:t>O</a:t>
            </a:r>
            <a:r>
              <a:rPr lang="ru-RU" dirty="0" err="1" smtClean="0">
                <a:latin typeface="Constantia" panose="02030602050306030303" pitchFamily="18" charset="0"/>
              </a:rPr>
              <a:t>бэриуты</a:t>
            </a:r>
            <a:r>
              <a:rPr lang="ru-RU" dirty="0" smtClean="0">
                <a:latin typeface="Constantia" panose="02030602050306030303" pitchFamily="18" charset="0"/>
              </a:rPr>
              <a:t> развивали эти идеи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Поэты группы ОБЕРИУ однозначно входят в золотой фонд детской поэзии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Исходной точкой провозглашалось детское видение мира: </a:t>
            </a:r>
            <a:r>
              <a:rPr lang="ru-RU" b="1" i="1" dirty="0" smtClean="0">
                <a:latin typeface="Constantia" panose="02030602050306030303" pitchFamily="18" charset="0"/>
              </a:rPr>
              <a:t>«Ребёнок мудр, потому что он не знает условных, привнесенных в жизнь порядков, он первый сказал, что король гол, и тем самым открыл всем глаза»</a:t>
            </a:r>
          </a:p>
          <a:p>
            <a:endParaRPr lang="cs-CZ" dirty="0"/>
          </a:p>
        </p:txBody>
      </p:sp>
      <p:pic>
        <p:nvPicPr>
          <p:cNvPr id="4" name="Obrázek 3" descr="Детский портал: мультфильмы, кино, аудиосказки, игрушки - Вы знаете (Д. Хармс) - 14. Иг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0194" cy="158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Игра, игра, игра Хармс, Д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223" y="-20001"/>
            <a:ext cx="992777" cy="1710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6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Поэзия Хармса (как члена группы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Обэриу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 в детском чтении  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Стихотворение </a:t>
            </a:r>
            <a:r>
              <a:rPr lang="ru-RU" b="1" i="1" dirty="0" smtClean="0">
                <a:latin typeface="Constantia" panose="02030602050306030303" pitchFamily="18" charset="0"/>
              </a:rPr>
              <a:t>Цирк </a:t>
            </a:r>
            <a:r>
              <a:rPr lang="ru-RU" b="1" i="1" dirty="0" err="1" smtClean="0">
                <a:latin typeface="Constantia" panose="02030602050306030303" pitchFamily="18" charset="0"/>
              </a:rPr>
              <a:t>Принтинпрам</a:t>
            </a:r>
            <a:r>
              <a:rPr lang="ru-RU" dirty="0" smtClean="0">
                <a:latin typeface="Constantia" panose="02030602050306030303" pitchFamily="18" charset="0"/>
              </a:rPr>
              <a:t>, в котором невероятное представление состоит из удивительных номеров (слово </a:t>
            </a:r>
            <a:r>
              <a:rPr lang="ru-RU" i="1" dirty="0" smtClean="0">
                <a:latin typeface="Constantia" panose="02030602050306030303" pitchFamily="18" charset="0"/>
              </a:rPr>
              <a:t>номер</a:t>
            </a:r>
            <a:r>
              <a:rPr lang="ru-RU" dirty="0" smtClean="0">
                <a:latin typeface="Constantia" panose="02030602050306030303" pitchFamily="18" charset="0"/>
              </a:rPr>
              <a:t> в данном случае имеет дополнительное значение числа);</a:t>
            </a:r>
            <a:r>
              <a:rPr lang="cs-CZ" dirty="0" smtClean="0">
                <a:latin typeface="Constantia" panose="02030602050306030303" pitchFamily="18" charset="0"/>
              </a:rPr>
              <a:t> </a:t>
            </a:r>
            <a:r>
              <a:rPr lang="az-Cyrl-AZ" dirty="0" smtClean="0">
                <a:latin typeface="Constantia" panose="02030602050306030303" pitchFamily="18" charset="0"/>
              </a:rPr>
              <a:t>к</a:t>
            </a:r>
            <a:r>
              <a:rPr lang="ru-RU" dirty="0" err="1" smtClean="0">
                <a:latin typeface="Constantia" panose="02030602050306030303" pitchFamily="18" charset="0"/>
              </a:rPr>
              <a:t>лоуны</a:t>
            </a:r>
            <a:r>
              <a:rPr lang="ru-RU" dirty="0" smtClean="0">
                <a:latin typeface="Constantia" panose="02030602050306030303" pitchFamily="18" charset="0"/>
              </a:rPr>
              <a:t>, силачи, учёные ласточки и комары, тигры и бобры не просто актерствуют, но и представляют математические игры</a:t>
            </a:r>
            <a:endParaRPr lang="cs-CZ" dirty="0"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Constantia" panose="02030602050306030303" pitchFamily="18" charset="0"/>
              </a:rPr>
              <a:t>черта</a:t>
            </a:r>
            <a:r>
              <a:rPr lang="ru-RU" dirty="0" smtClean="0">
                <a:latin typeface="Constantia" panose="02030602050306030303" pitchFamily="18" charset="0"/>
              </a:rPr>
              <a:t>: ОБЕРИУТЫ обратились к математике, геометрии, физике, </a:t>
            </a:r>
            <a:r>
              <a:rPr lang="ru-RU" dirty="0">
                <a:latin typeface="Constantia" panose="02030602050306030303" pitchFamily="18" charset="0"/>
              </a:rPr>
              <a:t>логике</a:t>
            </a:r>
            <a:r>
              <a:rPr lang="ru-RU" dirty="0" smtClean="0">
                <a:latin typeface="Constantia" panose="02030602050306030303" pitchFamily="18" charset="0"/>
              </a:rPr>
              <a:t>, астрономии и естественным дисциплинам (отказались от поисков в сферах мистико-религиозных, этико-философских)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«Детское» стихотворение Хармса </a:t>
            </a:r>
            <a:r>
              <a:rPr lang="ru-RU" b="1" i="1" dirty="0" smtClean="0">
                <a:latin typeface="Constantia" panose="02030602050306030303" pitchFamily="18" charset="0"/>
              </a:rPr>
              <a:t>О том, как папа застрелил мне хорька</a:t>
            </a:r>
            <a:r>
              <a:rPr lang="ru-RU" dirty="0" smtClean="0">
                <a:latin typeface="Constantia" panose="02030602050306030303" pitchFamily="18" charset="0"/>
              </a:rPr>
              <a:t> на первый взгляд </a:t>
            </a:r>
            <a:r>
              <a:rPr lang="ru-RU" dirty="0" err="1" smtClean="0">
                <a:latin typeface="Constantia" panose="02030602050306030303" pitchFamily="18" charset="0"/>
              </a:rPr>
              <a:t>амораьно</a:t>
            </a:r>
            <a:endParaRPr lang="cs-CZ" dirty="0"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Constantia" panose="02030602050306030303" pitchFamily="18" charset="0"/>
              </a:rPr>
              <a:t>черта:</a:t>
            </a:r>
            <a:r>
              <a:rPr lang="ru-RU" dirty="0" smtClean="0">
                <a:latin typeface="Constantia" panose="02030602050306030303" pitchFamily="18" charset="0"/>
              </a:rPr>
              <a:t> ОБЕРИУТЫ бесстрастно и педантично анализировали реальные или вымышленные случаи, поэтому их творчество оценивалось как жёсткое или находящееся вне этики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Стихотворение </a:t>
            </a:r>
            <a:r>
              <a:rPr lang="cs-CZ" dirty="0" err="1">
                <a:latin typeface="Constantia" panose="02030602050306030303" pitchFamily="18" charset="0"/>
              </a:rPr>
              <a:t>X</a:t>
            </a:r>
            <a:r>
              <a:rPr lang="ru-RU" dirty="0" err="1" smtClean="0">
                <a:latin typeface="Constantia" panose="02030602050306030303" pitchFamily="18" charset="0"/>
              </a:rPr>
              <a:t>армса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b="1" i="1" dirty="0" smtClean="0">
                <a:latin typeface="Constantia" panose="02030602050306030303" pitchFamily="18" charset="0"/>
              </a:rPr>
              <a:t>Умная Маша и её бабушка считается </a:t>
            </a:r>
            <a:r>
              <a:rPr lang="ru-RU" dirty="0" smtClean="0">
                <a:latin typeface="Constantia" panose="02030602050306030303" pitchFamily="18" charset="0"/>
              </a:rPr>
              <a:t>является</a:t>
            </a:r>
            <a:r>
              <a:rPr lang="cs-CZ" b="1" i="1" dirty="0" smtClean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очень ироничным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Constantia" panose="02030602050306030303" pitchFamily="18" charset="0"/>
              </a:rPr>
              <a:t>черта: </a:t>
            </a:r>
            <a:r>
              <a:rPr lang="ru-RU" dirty="0" smtClean="0">
                <a:latin typeface="Constantia" panose="02030602050306030303" pitchFamily="18" charset="0"/>
              </a:rPr>
              <a:t>ОБЕРИУТЫ по-своему </a:t>
            </a:r>
            <a:r>
              <a:rPr lang="ru-RU" dirty="0">
                <a:latin typeface="Constantia" panose="02030602050306030303" pitchFamily="18" charset="0"/>
              </a:rPr>
              <a:t>решили </a:t>
            </a:r>
            <a:r>
              <a:rPr lang="ru-RU" dirty="0" smtClean="0">
                <a:latin typeface="Constantia" panose="02030602050306030303" pitchFamily="18" charset="0"/>
              </a:rPr>
              <a:t>весьма трудную в детской литературе проблему иронии (известно, что из всех видов комического дети позднее всего воспринимают именно иронию)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В эк</a:t>
            </a:r>
            <a:r>
              <a:rPr lang="cs-CZ" dirty="0" smtClean="0">
                <a:latin typeface="Constantia" panose="02030602050306030303" pitchFamily="18" charset="0"/>
              </a:rPr>
              <a:t>c</a:t>
            </a:r>
            <a:r>
              <a:rPr lang="ru-RU" dirty="0" err="1" smtClean="0">
                <a:latin typeface="Constantia" panose="02030602050306030303" pitchFamily="18" charset="0"/>
              </a:rPr>
              <a:t>центрике</a:t>
            </a:r>
            <a:r>
              <a:rPr lang="ru-RU" dirty="0" smtClean="0">
                <a:latin typeface="Constantia" panose="02030602050306030303" pitchFamily="18" charset="0"/>
              </a:rPr>
              <a:t>, игре, интеллектуализме, в игнорировании этических и политических тем видимы приметы </a:t>
            </a:r>
            <a:r>
              <a:rPr lang="ru-RU" i="1" dirty="0" smtClean="0">
                <a:latin typeface="Constantia" panose="02030602050306030303" pitchFamily="18" charset="0"/>
              </a:rPr>
              <a:t>«</a:t>
            </a:r>
            <a:r>
              <a:rPr lang="ru-RU" i="1" dirty="0" err="1" smtClean="0">
                <a:latin typeface="Constantia" panose="02030602050306030303" pitchFamily="18" charset="0"/>
              </a:rPr>
              <a:t>обэриутского</a:t>
            </a:r>
            <a:r>
              <a:rPr lang="ru-RU" i="1" dirty="0" smtClean="0">
                <a:latin typeface="Constantia" panose="02030602050306030303" pitchFamily="18" charset="0"/>
              </a:rPr>
              <a:t> стиля» </a:t>
            </a:r>
            <a:r>
              <a:rPr lang="ru-RU" dirty="0" smtClean="0">
                <a:latin typeface="Constantia" panose="02030602050306030303" pitchFamily="18" charset="0"/>
              </a:rPr>
              <a:t>детской книги</a:t>
            </a:r>
            <a:r>
              <a:rPr lang="cs-CZ" dirty="0" smtClean="0">
                <a:latin typeface="Constantia" panose="02030602050306030303" pitchFamily="18" charset="0"/>
              </a:rPr>
              <a:t> X</a:t>
            </a:r>
            <a:r>
              <a:rPr lang="ru-RU" dirty="0" err="1" smtClean="0">
                <a:latin typeface="Constantia" panose="02030602050306030303" pitchFamily="18" charset="0"/>
              </a:rPr>
              <a:t>армса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Хармс, как все </a:t>
            </a:r>
            <a:r>
              <a:rPr lang="ru-RU" dirty="0" err="1">
                <a:latin typeface="Constantia" panose="02030602050306030303" pitchFamily="18" charset="0"/>
              </a:rPr>
              <a:t>Обэриуты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в стихотворениях использует </a:t>
            </a:r>
            <a:r>
              <a:rPr lang="ru-RU" b="1" dirty="0" smtClean="0">
                <a:latin typeface="Constantia" panose="02030602050306030303" pitchFamily="18" charset="0"/>
              </a:rPr>
              <a:t>заумный язык</a:t>
            </a:r>
            <a:endParaRPr lang="cs-CZ" b="1" dirty="0">
              <a:latin typeface="Constantia" panose="02030602050306030303" pitchFamily="18" charset="0"/>
            </a:endParaRPr>
          </a:p>
        </p:txBody>
      </p:sp>
      <p:pic>
        <p:nvPicPr>
          <p:cNvPr id="4" name="Obrázek 3" descr="http://s56.radikal.ru/i154/1102/6f/670cb47f7bc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91" y="6026331"/>
            <a:ext cx="4961709" cy="83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Писатель Юрий Дмитриевич Владимиров - лучшие книги, фото и биография автора Юрий Дмитриевич Владимиров в интернет магазине OZO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3371" cy="1576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5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Цели детской поэзии Хармса (как члена группы ОБЕРИУ)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Представители этой группы хотели: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Constantia" panose="02030602050306030303" pitchFamily="18" charset="0"/>
              </a:rPr>
              <a:t>культивировать свежий взгляд </a:t>
            </a:r>
            <a:r>
              <a:rPr lang="ru-RU" dirty="0" smtClean="0">
                <a:latin typeface="Constantia" panose="02030602050306030303" pitchFamily="18" charset="0"/>
              </a:rPr>
              <a:t>ребёнка</a:t>
            </a:r>
            <a:r>
              <a:rPr lang="ru-RU" i="1" dirty="0" smtClean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или взрослого чудака, удивляющегося и восхищающегося всем, что находится вокруг и что для большинства стало банальным и скучным (напр. </a:t>
            </a:r>
            <a:r>
              <a:rPr lang="ru-RU" b="1" i="1" dirty="0" smtClean="0">
                <a:latin typeface="Constantia" panose="02030602050306030303" pitchFamily="18" charset="0"/>
              </a:rPr>
              <a:t>Мы забрались в траву... </a:t>
            </a:r>
            <a:r>
              <a:rPr lang="ru-RU" dirty="0" smtClean="0">
                <a:latin typeface="Constantia" panose="02030602050306030303" pitchFamily="18" charset="0"/>
              </a:rPr>
              <a:t>Хармса)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Constantia" panose="02030602050306030303" pitchFamily="18" charset="0"/>
              </a:rPr>
              <a:t>говорить с ребёнком </a:t>
            </a:r>
            <a:r>
              <a:rPr lang="ru-RU" dirty="0" smtClean="0">
                <a:latin typeface="Constantia" panose="02030602050306030303" pitchFamily="18" charset="0"/>
              </a:rPr>
              <a:t>о вещах, традиционно не входивших в разряд детского сознания (напр. о проблемах искусства)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Constantia" panose="02030602050306030303" pitchFamily="18" charset="0"/>
              </a:rPr>
              <a:t>знакомить детей</a:t>
            </a:r>
            <a:r>
              <a:rPr lang="ru-RU" dirty="0" smtClean="0">
                <a:latin typeface="Constantia" panose="02030602050306030303" pitchFamily="18" charset="0"/>
              </a:rPr>
              <a:t>, понятной им формой, с общественными проблемами (напр. стихотворение Хармса </a:t>
            </a:r>
            <a:r>
              <a:rPr lang="ru-RU" b="1" i="1" dirty="0" smtClean="0">
                <a:latin typeface="Constantia" panose="02030602050306030303" pitchFamily="18" charset="0"/>
              </a:rPr>
              <a:t>Про собаку </a:t>
            </a:r>
            <a:r>
              <a:rPr lang="ru-RU" b="1" i="1" dirty="0" err="1" smtClean="0">
                <a:latin typeface="Constantia" panose="02030602050306030303" pitchFamily="18" charset="0"/>
              </a:rPr>
              <a:t>Бубубу</a:t>
            </a:r>
            <a:r>
              <a:rPr lang="ru-RU" b="1" i="1" dirty="0" smtClean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показывает детям на понятном языке взгляд обывателя на искусство)</a:t>
            </a:r>
          </a:p>
        </p:txBody>
      </p:sp>
      <p:pic>
        <p:nvPicPr>
          <p:cNvPr id="4" name="Obrázek 3" descr="Московская семь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5623" cy="169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Стихи для детей Д. Хармса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latin typeface="Constantia" panose="02030602050306030303" pitchFamily="18" charset="0"/>
              </a:rPr>
              <a:t>Врун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Кошки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Иван </a:t>
            </a:r>
            <a:r>
              <a:rPr lang="ru-RU" b="1" i="1" dirty="0" err="1" smtClean="0">
                <a:latin typeface="Constantia" panose="02030602050306030303" pitchFamily="18" charset="0"/>
              </a:rPr>
              <a:t>Иваныч</a:t>
            </a:r>
            <a:r>
              <a:rPr lang="ru-RU" b="1" i="1" dirty="0" smtClean="0">
                <a:latin typeface="Constantia" panose="02030602050306030303" pitchFamily="18" charset="0"/>
              </a:rPr>
              <a:t> Самовар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Веселый старичок</a:t>
            </a:r>
            <a:r>
              <a:rPr lang="cs-CZ" b="1" i="1" dirty="0" smtClean="0">
                <a:latin typeface="Constantia" panose="02030602050306030303" pitchFamily="18" charset="0"/>
              </a:rPr>
              <a:t> </a:t>
            </a:r>
            <a:endParaRPr lang="ru-RU" b="1" i="1" dirty="0" smtClean="0">
              <a:latin typeface="Constantia" panose="02030602050306030303" pitchFamily="18" charset="0"/>
            </a:endParaRPr>
          </a:p>
          <a:p>
            <a:r>
              <a:rPr lang="ru-RU" b="1" i="1" dirty="0" smtClean="0">
                <a:latin typeface="Constantia" panose="02030602050306030303" pitchFamily="18" charset="0"/>
              </a:rPr>
              <a:t>Игра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Удивительная кошка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Почему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Веселые чижи</a:t>
            </a:r>
            <a:r>
              <a:rPr lang="cs-CZ" b="1" i="1" dirty="0" smtClean="0">
                <a:latin typeface="Constantia" panose="02030602050306030303" pitchFamily="18" charset="0"/>
              </a:rPr>
              <a:t> </a:t>
            </a:r>
            <a:endParaRPr lang="ru-RU" b="1" i="1" dirty="0" smtClean="0">
              <a:latin typeface="Constantia" panose="02030602050306030303" pitchFamily="18" charset="0"/>
            </a:endParaRPr>
          </a:p>
          <a:p>
            <a:r>
              <a:rPr lang="ru-RU" b="1" i="1" dirty="0" smtClean="0">
                <a:latin typeface="Constantia" panose="02030602050306030303" pitchFamily="18" charset="0"/>
              </a:rPr>
              <a:t>Очень-очень вкусный пирог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Из дома вышел человек</a:t>
            </a:r>
            <a:endParaRPr lang="cs-CZ" b="1" i="1" dirty="0" smtClean="0">
              <a:latin typeface="Constantia" panose="02030602050306030303" pitchFamily="18" charset="0"/>
            </a:endParaRPr>
          </a:p>
          <a:p>
            <a:r>
              <a:rPr lang="ru-RU" b="1" i="1" dirty="0" smtClean="0">
                <a:latin typeface="Constantia" panose="02030602050306030303" pitchFamily="18" charset="0"/>
              </a:rPr>
              <a:t>Очень страшная история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Иван </a:t>
            </a:r>
            <a:r>
              <a:rPr lang="ru-RU" b="1" i="1" dirty="0" err="1" smtClean="0">
                <a:latin typeface="Constantia" panose="02030602050306030303" pitchFamily="18" charset="0"/>
              </a:rPr>
              <a:t>Топорышкин</a:t>
            </a:r>
            <a:endParaRPr lang="ru-RU" b="1" i="1" dirty="0" smtClean="0">
              <a:latin typeface="Constantia" panose="02030602050306030303" pitchFamily="18" charset="0"/>
            </a:endParaRPr>
          </a:p>
          <a:p>
            <a:r>
              <a:rPr lang="ru-RU" b="1" i="1" dirty="0" smtClean="0">
                <a:latin typeface="Constantia" panose="02030602050306030303" pitchFamily="18" charset="0"/>
              </a:rPr>
              <a:t>Бульдог и таксик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Театр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Долго учат лошадей</a:t>
            </a:r>
          </a:p>
          <a:p>
            <a:endParaRPr lang="cs-CZ" dirty="0"/>
          </a:p>
        </p:txBody>
      </p:sp>
      <p:pic>
        <p:nvPicPr>
          <p:cNvPr id="8" name="Obrázek 7" descr="Отзывы о книге Веселый старичок Даниил Хармс - Интернет магазин &quot;стол заказов E5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88" y="1442448"/>
            <a:ext cx="4920344" cy="410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Хармс Даниил Ивано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36" y="3628935"/>
            <a:ext cx="3693115" cy="299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Live4Fun - чувство юмора Рунета. Новые истории на Live4Fun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09" y="1560060"/>
            <a:ext cx="2323011" cy="2632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2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Стихи для детей Д. Хармса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latin typeface="Constantia" panose="02030602050306030303" pitchFamily="18" charset="0"/>
              </a:rPr>
              <a:t>Кораблик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Как Володя быстро под гору летел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Ночь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Уж я бегал, бегал, бегал…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Буря мчится. Снег летит…</a:t>
            </a:r>
          </a:p>
          <a:p>
            <a:r>
              <a:rPr lang="ru-RU" b="1" i="1" dirty="0" err="1" smtClean="0">
                <a:latin typeface="Constantia" panose="02030602050306030303" pitchFamily="18" charset="0"/>
              </a:rPr>
              <a:t>Крысаков</a:t>
            </a:r>
            <a:r>
              <a:rPr lang="ru-RU" b="1" i="1" dirty="0" smtClean="0">
                <a:latin typeface="Constantia" panose="02030602050306030303" pitchFamily="18" charset="0"/>
              </a:rPr>
              <a:t> и две собачки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Мы спешим сегодня в школу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Искала старушка букашек в цветах…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Цирк </a:t>
            </a:r>
            <a:r>
              <a:rPr lang="ru-RU" b="1" i="1" dirty="0" err="1" smtClean="0">
                <a:latin typeface="Constantia" panose="02030602050306030303" pitchFamily="18" charset="0"/>
              </a:rPr>
              <a:t>Принтинпрам</a:t>
            </a:r>
            <a:endParaRPr lang="ru-RU" b="1" i="1" dirty="0" smtClean="0">
              <a:latin typeface="Constantia" panose="02030602050306030303" pitchFamily="18" charset="0"/>
            </a:endParaRPr>
          </a:p>
          <a:p>
            <a:r>
              <a:rPr lang="ru-RU" b="1" i="1" dirty="0" smtClean="0">
                <a:latin typeface="Constantia" panose="02030602050306030303" pitchFamily="18" charset="0"/>
              </a:rPr>
              <a:t>Кто кого перехитрил?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Еду-еду на коне…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Неожиданный улов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Га-</a:t>
            </a:r>
            <a:r>
              <a:rPr lang="ru-RU" b="1" i="1" dirty="0" err="1" smtClean="0">
                <a:latin typeface="Constantia" panose="02030602050306030303" pitchFamily="18" charset="0"/>
              </a:rPr>
              <a:t>ра</a:t>
            </a:r>
            <a:r>
              <a:rPr lang="ru-RU" b="1" i="1" dirty="0" smtClean="0">
                <a:latin typeface="Constantia" panose="02030602050306030303" pitchFamily="18" charset="0"/>
              </a:rPr>
              <a:t>-</a:t>
            </a:r>
            <a:r>
              <a:rPr lang="ru-RU" b="1" i="1" dirty="0" err="1" smtClean="0">
                <a:latin typeface="Constantia" panose="02030602050306030303" pitchFamily="18" charset="0"/>
              </a:rPr>
              <a:t>рар</a:t>
            </a:r>
            <a:r>
              <a:rPr lang="ru-RU" b="1" i="1" dirty="0" smtClean="0">
                <a:latin typeface="Constantia" panose="02030602050306030303" pitchFamily="18" charset="0"/>
              </a:rPr>
              <a:t>!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О том, как папа застрелил мне хорька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Миллион</a:t>
            </a:r>
            <a:r>
              <a:rPr lang="cs-CZ" b="1" i="1" dirty="0" smtClean="0">
                <a:latin typeface="Constantia" panose="02030602050306030303" pitchFamily="18" charset="0"/>
              </a:rPr>
              <a:t> </a:t>
            </a:r>
            <a:r>
              <a:rPr lang="az-Cyrl-AZ" dirty="0" smtClean="0">
                <a:latin typeface="Constantia" panose="02030602050306030303" pitchFamily="18" charset="0"/>
              </a:rPr>
              <a:t>и другие</a:t>
            </a:r>
            <a:endParaRPr lang="cs-CZ" dirty="0">
              <a:latin typeface="Constantia" panose="02030602050306030303" pitchFamily="18" charset="0"/>
            </a:endParaRPr>
          </a:p>
        </p:txBody>
      </p:sp>
      <p:pic>
        <p:nvPicPr>
          <p:cNvPr id="4" name="Obrázek 3" descr="Стихи для детей Развитие детей. Онлайн игры. Сказки. Раскраски. Алфавит. Карточки. Математика. Здоров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92" y="1503045"/>
            <a:ext cx="4598262" cy="301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Принтинпрам. Сборник стихов для детей Хармс, Д.; Введенский, А.; Владимиров, Ю. и др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1" y="3011397"/>
            <a:ext cx="3611880" cy="3165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1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Проза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Обэриут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 в детском чтении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Особое место в новой детской литературе заняла </a:t>
            </a:r>
            <a:r>
              <a:rPr lang="ru-RU" b="1" dirty="0" smtClean="0">
                <a:latin typeface="Constantia" panose="02030602050306030303" pitchFamily="18" charset="0"/>
              </a:rPr>
              <a:t>сказка</a:t>
            </a:r>
            <a:r>
              <a:rPr lang="ru-RU" dirty="0" smtClean="0">
                <a:latin typeface="Constantia" panose="02030602050306030303" pitchFamily="18" charset="0"/>
              </a:rPr>
              <a:t>, выступившая наследницей русской литературной сказки XIX века</a:t>
            </a:r>
          </a:p>
          <a:p>
            <a:r>
              <a:rPr lang="ru-RU" dirty="0" err="1" smtClean="0">
                <a:latin typeface="Constantia" panose="02030602050306030303" pitchFamily="18" charset="0"/>
              </a:rPr>
              <a:t>Kак</a:t>
            </a:r>
            <a:r>
              <a:rPr lang="ru-RU" dirty="0" smtClean="0">
                <a:latin typeface="Constantia" panose="02030602050306030303" pitchFamily="18" charset="0"/>
              </a:rPr>
              <a:t> никогда близко сказка новой эпохи соприкасается также с европейской и американской сказочной традицией</a:t>
            </a:r>
            <a:endParaRPr lang="cs-CZ" dirty="0" smtClean="0">
              <a:latin typeface="Constantia" panose="02030602050306030303" pitchFamily="18" charset="0"/>
            </a:endParaRPr>
          </a:p>
          <a:p>
            <a:r>
              <a:rPr lang="ru-RU" dirty="0" smtClean="0">
                <a:latin typeface="Constantia" panose="02030602050306030303" pitchFamily="18" charset="0"/>
              </a:rPr>
              <a:t>Огромную роль в развитии детской сказки новой эпохи сыграла именно группа </a:t>
            </a:r>
            <a:r>
              <a:rPr lang="ru-RU" dirty="0" err="1" smtClean="0">
                <a:latin typeface="Constantia" panose="02030602050306030303" pitchFamily="18" charset="0"/>
              </a:rPr>
              <a:t>Обэриутов</a:t>
            </a:r>
            <a:r>
              <a:rPr lang="ru-RU" dirty="0" smtClean="0">
                <a:latin typeface="Constantia" panose="02030602050306030303" pitchFamily="18" charset="0"/>
              </a:rPr>
              <a:t> во главе с Д. Хармсом</a:t>
            </a:r>
            <a:endParaRPr lang="cs-CZ" dirty="0">
              <a:latin typeface="Constantia" panose="02030602050306030303" pitchFamily="18" charset="0"/>
            </a:endParaRPr>
          </a:p>
        </p:txBody>
      </p:sp>
      <p:pic>
        <p:nvPicPr>
          <p:cNvPr id="5" name="Obrázek 4" descr="BookReader - Во-первых и во-вторых (Хармс Даниил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091" y="4859383"/>
            <a:ext cx="2751909" cy="199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Даниил Хармс: Пушкин против Гоголя: Дневник пользователя Angola: Дневники - женская социальная сеть myJulia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29051"/>
            <a:ext cx="2751909" cy="192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3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Сказки, рассказы и небылицы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Д. Хармса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atin typeface="Constantia" panose="02030602050306030303" pitchFamily="18" charset="0"/>
              </a:rPr>
              <a:t>Во-первых и во-вторых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О том, как старушка чернила покупала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О том, как Колька Панкин летал в Бразилию, а Петька Ершов ничему не верил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Профессор </a:t>
            </a:r>
            <a:r>
              <a:rPr lang="ru-RU" b="1" i="1" dirty="0" err="1" smtClean="0">
                <a:latin typeface="Constantia" panose="02030602050306030303" pitchFamily="18" charset="0"/>
              </a:rPr>
              <a:t>Трубочкин</a:t>
            </a:r>
            <a:endParaRPr lang="ru-RU" b="1" i="1" dirty="0" smtClean="0">
              <a:latin typeface="Constantia" panose="02030602050306030303" pitchFamily="18" charset="0"/>
            </a:endParaRPr>
          </a:p>
          <a:p>
            <a:r>
              <a:rPr lang="ru-RU" b="1" i="1" dirty="0" smtClean="0">
                <a:latin typeface="Constantia" panose="02030602050306030303" pitchFamily="18" charset="0"/>
              </a:rPr>
              <a:t>17 лошадей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Как Маша заставила осла везти ее в город</a:t>
            </a:r>
            <a:r>
              <a:rPr lang="cs-CZ" b="1" i="1" dirty="0" smtClean="0">
                <a:latin typeface="Constantia" panose="02030602050306030303" pitchFamily="18" charset="0"/>
              </a:rPr>
              <a:t> </a:t>
            </a:r>
            <a:endParaRPr lang="ru-RU" b="1" i="1" dirty="0" smtClean="0">
              <a:latin typeface="Constantia" panose="02030602050306030303" pitchFamily="18" charset="0"/>
            </a:endParaRPr>
          </a:p>
          <a:p>
            <a:r>
              <a:rPr lang="ru-RU" b="1" i="1" dirty="0" smtClean="0">
                <a:latin typeface="Constantia" panose="02030602050306030303" pitchFamily="18" charset="0"/>
              </a:rPr>
              <a:t>Про собаку </a:t>
            </a:r>
            <a:r>
              <a:rPr lang="ru-RU" b="1" i="1" dirty="0" err="1" smtClean="0">
                <a:latin typeface="Constantia" panose="02030602050306030303" pitchFamily="18" charset="0"/>
              </a:rPr>
              <a:t>Бубубу</a:t>
            </a:r>
            <a:endParaRPr lang="ru-RU" b="1" i="1" dirty="0" smtClean="0">
              <a:latin typeface="Constantia" panose="02030602050306030303" pitchFamily="18" charset="0"/>
            </a:endParaRPr>
          </a:p>
          <a:p>
            <a:r>
              <a:rPr lang="ru-RU" b="1" i="1" dirty="0" smtClean="0">
                <a:latin typeface="Constantia" panose="02030602050306030303" pitchFamily="18" charset="0"/>
              </a:rPr>
              <a:t>Ломка костей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Пушкин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Перо Золотого Орла</a:t>
            </a:r>
            <a:r>
              <a:rPr lang="cs-CZ" dirty="0" smtClean="0">
                <a:latin typeface="Constantia" panose="02030602050306030303" pitchFamily="18" charset="0"/>
              </a:rPr>
              <a:t> </a:t>
            </a:r>
            <a:r>
              <a:rPr lang="az-Cyrl-AZ" dirty="0" smtClean="0">
                <a:latin typeface="Constantia" panose="02030602050306030303" pitchFamily="18" charset="0"/>
              </a:rPr>
              <a:t>и другие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 smtClean="0">
              <a:latin typeface="Constantia" panose="02030602050306030303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  <p:pic>
        <p:nvPicPr>
          <p:cNvPr id="4" name="Obrázek 3" descr="Диафильмы, автор которых В. Перцов - Баю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94" y="3108961"/>
            <a:ext cx="3866606" cy="374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3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Даниил Иванович Хармс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z-Cyrl-AZ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Настоящая фамилия </a:t>
            </a:r>
            <a:r>
              <a:rPr lang="cs-CZ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– </a:t>
            </a:r>
            <a:r>
              <a:rPr lang="az-Cyrl-AZ" i="1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Ювачёв</a:t>
            </a:r>
            <a:endParaRPr lang="cs-CZ" i="1" dirty="0" smtClean="0">
              <a:latin typeface="Constantia" panose="02030602050306030303" pitchFamily="18" charset="0"/>
              <a:ea typeface="Batang" panose="02030600000101010101" pitchFamily="18" charset="-127"/>
            </a:endParaRPr>
          </a:p>
          <a:p>
            <a:r>
              <a:rPr lang="az-Cyrl-AZ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Псевдоним – </a:t>
            </a:r>
            <a:r>
              <a:rPr lang="az-Cyrl-AZ" i="1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Хармс</a:t>
            </a:r>
            <a:r>
              <a:rPr lang="cs-CZ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 /</a:t>
            </a:r>
            <a:r>
              <a:rPr lang="ru-RU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Даниил </a:t>
            </a:r>
            <a:r>
              <a:rPr lang="ru-RU" dirty="0" err="1" smtClean="0">
                <a:latin typeface="Constantia" panose="02030602050306030303" pitchFamily="18" charset="0"/>
                <a:ea typeface="Batang" panose="02030600000101010101" pitchFamily="18" charset="-127"/>
              </a:rPr>
              <a:t>Ювачёв</a:t>
            </a:r>
            <a:r>
              <a:rPr lang="ru-RU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 выбирает себе псевдоним Хармс; исследователи выдвинули несколько версий его происхождения, находя истоки в английском, немецком, французском языках, иврите, санскрите; в рукописях писателя встречается около сорока псевдонимов (</a:t>
            </a:r>
            <a:r>
              <a:rPr lang="ru-RU" i="1" dirty="0" err="1" smtClean="0">
                <a:latin typeface="Constantia" panose="02030602050306030303" pitchFamily="18" charset="0"/>
                <a:ea typeface="Batang" panose="02030600000101010101" pitchFamily="18" charset="-127"/>
              </a:rPr>
              <a:t>Ххармс</a:t>
            </a:r>
            <a:r>
              <a:rPr lang="ru-RU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, </a:t>
            </a:r>
            <a:r>
              <a:rPr lang="ru-RU" i="1" dirty="0" err="1" smtClean="0">
                <a:latin typeface="Constantia" panose="02030602050306030303" pitchFamily="18" charset="0"/>
                <a:ea typeface="Batang" panose="02030600000101010101" pitchFamily="18" charset="-127"/>
              </a:rPr>
              <a:t>Хаармсъ</a:t>
            </a:r>
            <a:r>
              <a:rPr lang="ru-RU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, </a:t>
            </a:r>
            <a:r>
              <a:rPr lang="ru-RU" i="1" dirty="0" err="1" smtClean="0">
                <a:latin typeface="Constantia" panose="02030602050306030303" pitchFamily="18" charset="0"/>
                <a:ea typeface="Batang" panose="02030600000101010101" pitchFamily="18" charset="-127"/>
              </a:rPr>
              <a:t>Дандан</a:t>
            </a:r>
            <a:r>
              <a:rPr lang="ru-RU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, </a:t>
            </a:r>
            <a:r>
              <a:rPr lang="ru-RU" i="1" dirty="0" err="1" smtClean="0">
                <a:latin typeface="Constantia" panose="02030602050306030303" pitchFamily="18" charset="0"/>
                <a:ea typeface="Batang" panose="02030600000101010101" pitchFamily="18" charset="-127"/>
              </a:rPr>
              <a:t>Чармс</a:t>
            </a:r>
            <a:r>
              <a:rPr lang="ru-RU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, </a:t>
            </a:r>
            <a:r>
              <a:rPr lang="ru-RU" i="1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Карл Иванович </a:t>
            </a:r>
            <a:r>
              <a:rPr lang="ru-RU" i="1" dirty="0" err="1" smtClean="0">
                <a:latin typeface="Constantia" panose="02030602050306030303" pitchFamily="18" charset="0"/>
                <a:ea typeface="Batang" panose="02030600000101010101" pitchFamily="18" charset="-127"/>
              </a:rPr>
              <a:t>Шустерлинг</a:t>
            </a:r>
            <a:r>
              <a:rPr lang="ru-RU" i="1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 </a:t>
            </a:r>
            <a:r>
              <a:rPr lang="ru-RU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и другие)</a:t>
            </a:r>
            <a:r>
              <a:rPr lang="cs-CZ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/</a:t>
            </a:r>
          </a:p>
          <a:p>
            <a:r>
              <a:rPr lang="cs-CZ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3</a:t>
            </a:r>
            <a:r>
              <a:rPr lang="ru-RU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0 декабря 1905, Санкт-Петербург </a:t>
            </a:r>
            <a:r>
              <a:rPr lang="cs-CZ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-</a:t>
            </a:r>
            <a:r>
              <a:rPr lang="ru-RU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 2 февраля 1942, Ленинград</a:t>
            </a:r>
            <a:endParaRPr lang="cs-CZ" dirty="0" smtClean="0">
              <a:latin typeface="Constantia" panose="02030602050306030303" pitchFamily="18" charset="0"/>
              <a:ea typeface="Batang" panose="02030600000101010101" pitchFamily="18" charset="-127"/>
            </a:endParaRPr>
          </a:p>
          <a:p>
            <a:r>
              <a:rPr lang="az-Cyrl-AZ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Русский писатель и поэт</a:t>
            </a:r>
            <a:endParaRPr lang="cs-CZ" dirty="0" smtClean="0">
              <a:latin typeface="Constantia" panose="02030602050306030303" pitchFamily="18" charset="0"/>
              <a:ea typeface="Batang" panose="02030600000101010101" pitchFamily="18" charset="-127"/>
            </a:endParaRPr>
          </a:p>
          <a:p>
            <a:r>
              <a:rPr lang="az-Cyrl-AZ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Участник объединения </a:t>
            </a:r>
            <a:r>
              <a:rPr lang="az-Cyrl-AZ" i="1" dirty="0" smtClean="0">
                <a:latin typeface="Constantia" panose="02030602050306030303" pitchFamily="18" charset="0"/>
                <a:ea typeface="Batang" panose="02030600000101010101" pitchFamily="18" charset="-127"/>
              </a:rPr>
              <a:t>ОБЭРИУ</a:t>
            </a:r>
            <a:endParaRPr lang="cs-CZ" i="1" dirty="0">
              <a:latin typeface="Constantia" panose="02030602050306030303" pitchFamily="18" charset="0"/>
              <a:ea typeface="Batang" panose="02030600000101010101" pitchFamily="18" charset="-127"/>
            </a:endParaRPr>
          </a:p>
        </p:txBody>
      </p:sp>
      <p:pic>
        <p:nvPicPr>
          <p:cNvPr id="4" name="Obrázek 3" descr="Руссо - Хлебников, Ван Гог - Харм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5720" cy="172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8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Игры для детей Д. Хармса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Д. Хармс создал также несколько игр для детей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Увлекательной для ребёнка становилась напр. игра </a:t>
            </a:r>
            <a:r>
              <a:rPr lang="ru-RU" b="1" dirty="0" smtClean="0">
                <a:latin typeface="Constantia" panose="02030602050306030303" pitchFamily="18" charset="0"/>
              </a:rPr>
              <a:t>«подскажи словечко» </a:t>
            </a:r>
            <a:r>
              <a:rPr lang="ru-RU" b="1" i="1" dirty="0" smtClean="0">
                <a:latin typeface="Constantia" panose="02030602050306030303" pitchFamily="18" charset="0"/>
              </a:rPr>
              <a:t>(«Ошибка», «Очень-очень вкусный пирог» </a:t>
            </a:r>
            <a:r>
              <a:rPr lang="ru-RU" dirty="0" smtClean="0">
                <a:latin typeface="Constantia" panose="02030602050306030303" pitchFamily="18" charset="0"/>
              </a:rPr>
              <a:t>Хармса) 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Другие игры заключались напр. в необходимости найти отгадку на рисунке, который становится неотъемлемой частью произведения и т. п.</a:t>
            </a:r>
            <a:endParaRPr lang="cs-CZ" dirty="0">
              <a:latin typeface="Constantia" panose="02030602050306030303" pitchFamily="18" charset="0"/>
            </a:endParaRPr>
          </a:p>
        </p:txBody>
      </p:sp>
      <p:pic>
        <p:nvPicPr>
          <p:cNvPr id="6" name="Obrázek 5" descr="Игра, игра, игра Хармс, Д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234" y="4484915"/>
            <a:ext cx="3622766" cy="2373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6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Русская периодика ХХ века для детей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Constantia" panose="02030602050306030303" pitchFamily="18" charset="0"/>
              </a:rPr>
              <a:t>Детская периодика </a:t>
            </a:r>
            <a:r>
              <a:rPr lang="ru-RU" dirty="0" smtClean="0">
                <a:latin typeface="Constantia" panose="02030602050306030303" pitchFamily="18" charset="0"/>
              </a:rPr>
              <a:t>в ХХ веке завоевывает достойное место в литературной и социальной сфере, однако не прекращаются и дискуссионные высказывания по поводу нужности и направленности этого типа изданий</a:t>
            </a:r>
          </a:p>
          <a:p>
            <a:pPr algn="just"/>
            <a:r>
              <a:rPr lang="ru-RU" b="1" dirty="0" smtClean="0">
                <a:latin typeface="Constantia" panose="02030602050306030303" pitchFamily="18" charset="0"/>
              </a:rPr>
              <a:t>Публицистикой в области детской литературы </a:t>
            </a:r>
            <a:r>
              <a:rPr lang="ru-RU" dirty="0" smtClean="0">
                <a:latin typeface="Constantia" panose="02030602050306030303" pitchFamily="18" charset="0"/>
              </a:rPr>
              <a:t>занимались </a:t>
            </a:r>
            <a:r>
              <a:rPr lang="ru-RU" dirty="0" err="1" smtClean="0">
                <a:latin typeface="Constantia" panose="02030602050306030303" pitchFamily="18" charset="0"/>
              </a:rPr>
              <a:t>Обэриуты</a:t>
            </a:r>
            <a:r>
              <a:rPr lang="ru-RU" dirty="0" smtClean="0">
                <a:latin typeface="Constantia" panose="02030602050306030303" pitchFamily="18" charset="0"/>
              </a:rPr>
              <a:t> (именно Д. Хармс и другие)</a:t>
            </a:r>
          </a:p>
          <a:p>
            <a:pPr algn="just"/>
            <a:r>
              <a:rPr lang="ru-RU" dirty="0" err="1" smtClean="0">
                <a:latin typeface="Constantia" panose="02030602050306030303" pitchFamily="18" charset="0"/>
              </a:rPr>
              <a:t>Обэ</a:t>
            </a:r>
            <a:r>
              <a:rPr lang="cs-CZ" dirty="0" smtClean="0">
                <a:latin typeface="Constantia" panose="02030602050306030303" pitchFamily="18" charset="0"/>
              </a:rPr>
              <a:t>p</a:t>
            </a:r>
            <a:r>
              <a:rPr lang="ru-RU" dirty="0" err="1" smtClean="0">
                <a:latin typeface="Constantia" panose="02030602050306030303" pitchFamily="18" charset="0"/>
              </a:rPr>
              <a:t>иуты</a:t>
            </a:r>
            <a:r>
              <a:rPr lang="ru-RU" dirty="0" smtClean="0">
                <a:latin typeface="Constantia" panose="02030602050306030303" pitchFamily="18" charset="0"/>
              </a:rPr>
              <a:t> публиковали напр. в журналах </a:t>
            </a:r>
            <a:r>
              <a:rPr lang="cs-CZ" b="1" i="1" dirty="0" smtClean="0">
                <a:latin typeface="Constantia" panose="02030602050306030303" pitchFamily="18" charset="0"/>
              </a:rPr>
              <a:t>E</a:t>
            </a:r>
            <a:r>
              <a:rPr lang="ru-RU" b="1" i="1" dirty="0" smtClean="0">
                <a:latin typeface="Constantia" panose="02030602050306030303" pitchFamily="18" charset="0"/>
              </a:rPr>
              <a:t>ж</a:t>
            </a:r>
            <a:r>
              <a:rPr lang="ru-RU" dirty="0" smtClean="0">
                <a:latin typeface="Constantia" panose="02030602050306030303" pitchFamily="18" charset="0"/>
              </a:rPr>
              <a:t>, </a:t>
            </a:r>
            <a:r>
              <a:rPr lang="ru-RU" b="1" i="1" dirty="0" smtClean="0">
                <a:latin typeface="Constantia" panose="02030602050306030303" pitchFamily="18" charset="0"/>
              </a:rPr>
              <a:t>Чиж</a:t>
            </a:r>
            <a:r>
              <a:rPr lang="ru-RU" dirty="0" smtClean="0">
                <a:latin typeface="Constantia" panose="02030602050306030303" pitchFamily="18" charset="0"/>
              </a:rPr>
              <a:t>, </a:t>
            </a:r>
            <a:r>
              <a:rPr lang="ru-RU" b="1" i="1" dirty="0" smtClean="0">
                <a:latin typeface="Constantia" panose="02030602050306030303" pitchFamily="18" charset="0"/>
              </a:rPr>
              <a:t>Сверчок</a:t>
            </a:r>
            <a:r>
              <a:rPr lang="cs-CZ" dirty="0" smtClean="0">
                <a:latin typeface="Constantia" panose="02030602050306030303" pitchFamily="18" charset="0"/>
              </a:rPr>
              <a:t> </a:t>
            </a:r>
            <a:r>
              <a:rPr lang="az-Cyrl-AZ" dirty="0" smtClean="0">
                <a:latin typeface="Constantia" panose="02030602050306030303" pitchFamily="18" charset="0"/>
              </a:rPr>
              <a:t>или</a:t>
            </a:r>
            <a:r>
              <a:rPr lang="cs-CZ" dirty="0" smtClean="0">
                <a:latin typeface="Constantia" panose="02030602050306030303" pitchFamily="18" charset="0"/>
              </a:rPr>
              <a:t> </a:t>
            </a:r>
            <a:r>
              <a:rPr lang="ru-RU" b="1" i="1" dirty="0" smtClean="0">
                <a:latin typeface="Constantia" panose="02030602050306030303" pitchFamily="18" charset="0"/>
              </a:rPr>
              <a:t>Октябрята</a:t>
            </a:r>
            <a:endParaRPr lang="cs-CZ" b="1" i="1" dirty="0" smtClean="0">
              <a:latin typeface="Constantia" panose="02030602050306030303" pitchFamily="18" charset="0"/>
            </a:endParaRPr>
          </a:p>
          <a:p>
            <a:pPr algn="just"/>
            <a:r>
              <a:rPr lang="cs-CZ" dirty="0">
                <a:latin typeface="Constantia" panose="02030602050306030303" pitchFamily="18" charset="0"/>
              </a:rPr>
              <a:t>O</a:t>
            </a:r>
            <a:r>
              <a:rPr lang="ru-RU" dirty="0" smtClean="0">
                <a:latin typeface="Constantia" panose="02030602050306030303" pitchFamily="18" charset="0"/>
              </a:rPr>
              <a:t>ни делали </a:t>
            </a:r>
            <a:r>
              <a:rPr lang="ru-RU" b="1" dirty="0" smtClean="0">
                <a:latin typeface="Constantia" panose="02030602050306030303" pitchFamily="18" charset="0"/>
              </a:rPr>
              <a:t>весёлые</a:t>
            </a:r>
            <a:r>
              <a:rPr lang="ru-RU" dirty="0" smtClean="0">
                <a:latin typeface="Constantia" panose="02030602050306030303" pitchFamily="18" charset="0"/>
              </a:rPr>
              <a:t>, </a:t>
            </a:r>
            <a:r>
              <a:rPr lang="ru-RU" b="1" dirty="0" smtClean="0">
                <a:latin typeface="Constantia" panose="02030602050306030303" pitchFamily="18" charset="0"/>
              </a:rPr>
              <a:t>н</a:t>
            </a:r>
            <a:r>
              <a:rPr lang="cs-CZ" b="1" dirty="0" smtClean="0">
                <a:latin typeface="Constantia" panose="02030602050306030303" pitchFamily="18" charset="0"/>
              </a:rPr>
              <a:t>a</a:t>
            </a:r>
            <a:r>
              <a:rPr lang="ru-RU" b="1" dirty="0" err="1" smtClean="0">
                <a:latin typeface="Constantia" panose="02030602050306030303" pitchFamily="18" charset="0"/>
              </a:rPr>
              <a:t>полненные</a:t>
            </a:r>
            <a:r>
              <a:rPr lang="ru-RU" b="1" dirty="0" smtClean="0">
                <a:latin typeface="Constantia" panose="02030602050306030303" pitchFamily="18" charset="0"/>
              </a:rPr>
              <a:t> юмором</a:t>
            </a:r>
            <a:r>
              <a:rPr lang="ru-RU" dirty="0" smtClean="0">
                <a:latin typeface="Constantia" panose="02030602050306030303" pitchFamily="18" charset="0"/>
              </a:rPr>
              <a:t>, </a:t>
            </a:r>
            <a:r>
              <a:rPr lang="ru-RU" b="1" dirty="0" smtClean="0">
                <a:latin typeface="Constantia" panose="02030602050306030303" pitchFamily="18" charset="0"/>
              </a:rPr>
              <a:t>пародийностью и мягкой сатирой </a:t>
            </a:r>
            <a:r>
              <a:rPr lang="ru-RU" dirty="0" smtClean="0">
                <a:latin typeface="Constantia" panose="02030602050306030303" pitchFamily="18" charset="0"/>
              </a:rPr>
              <a:t>журналы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cs-CZ" dirty="0" err="1">
                <a:latin typeface="Constantia" panose="02030602050306030303" pitchFamily="18" charset="0"/>
              </a:rPr>
              <a:t>Однако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при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этом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редакция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их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очень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ответственно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относилась</a:t>
            </a:r>
            <a:r>
              <a:rPr lang="cs-CZ" dirty="0">
                <a:latin typeface="Constantia" panose="02030602050306030303" pitchFamily="18" charset="0"/>
              </a:rPr>
              <a:t> к </a:t>
            </a:r>
            <a:r>
              <a:rPr lang="cs-CZ" dirty="0" err="1">
                <a:latin typeface="Constantia" panose="02030602050306030303" pitchFamily="18" charset="0"/>
              </a:rPr>
              <a:t>вопросам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детского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воспитания</a:t>
            </a:r>
            <a:r>
              <a:rPr lang="cs-CZ" dirty="0">
                <a:latin typeface="Constantia" panose="02030602050306030303" pitchFamily="18" charset="0"/>
              </a:rPr>
              <a:t> и </a:t>
            </a:r>
            <a:r>
              <a:rPr lang="cs-CZ" dirty="0" err="1">
                <a:latin typeface="Constantia" panose="02030602050306030303" pitchFamily="18" charset="0"/>
              </a:rPr>
              <a:t>стремилась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не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только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b="1" dirty="0" err="1">
                <a:latin typeface="Constantia" panose="02030602050306030303" pitchFamily="18" charset="0"/>
              </a:rPr>
              <a:t>формировать</a:t>
            </a:r>
            <a:r>
              <a:rPr lang="cs-CZ" b="1" dirty="0">
                <a:latin typeface="Constantia" panose="02030602050306030303" pitchFamily="18" charset="0"/>
              </a:rPr>
              <a:t> у </a:t>
            </a:r>
            <a:r>
              <a:rPr lang="cs-CZ" b="1" dirty="0" err="1">
                <a:latin typeface="Constantia" panose="02030602050306030303" pitchFamily="18" charset="0"/>
              </a:rPr>
              <a:t>своих</a:t>
            </a:r>
            <a:r>
              <a:rPr lang="cs-CZ" b="1" dirty="0">
                <a:latin typeface="Constantia" panose="02030602050306030303" pitchFamily="18" charset="0"/>
              </a:rPr>
              <a:t> </a:t>
            </a:r>
            <a:r>
              <a:rPr lang="cs-CZ" b="1" dirty="0" err="1">
                <a:latin typeface="Constantia" panose="02030602050306030303" pitchFamily="18" charset="0"/>
              </a:rPr>
              <a:t>читателей</a:t>
            </a:r>
            <a:r>
              <a:rPr lang="cs-CZ" b="1" dirty="0">
                <a:latin typeface="Constantia" panose="02030602050306030303" pitchFamily="18" charset="0"/>
              </a:rPr>
              <a:t> </a:t>
            </a:r>
            <a:r>
              <a:rPr lang="cs-CZ" b="1" dirty="0" err="1" smtClean="0">
                <a:latin typeface="Constantia" panose="02030602050306030303" pitchFamily="18" charset="0"/>
              </a:rPr>
              <a:t>высокиe</a:t>
            </a:r>
            <a:r>
              <a:rPr lang="cs-CZ" b="1" dirty="0" smtClean="0">
                <a:latin typeface="Constantia" panose="02030602050306030303" pitchFamily="18" charset="0"/>
              </a:rPr>
              <a:t> </a:t>
            </a:r>
            <a:r>
              <a:rPr lang="cs-CZ" b="1" dirty="0" err="1">
                <a:latin typeface="Constantia" panose="02030602050306030303" pitchFamily="18" charset="0"/>
              </a:rPr>
              <a:t>морально-нравственные</a:t>
            </a:r>
            <a:r>
              <a:rPr lang="cs-CZ" b="1" dirty="0">
                <a:latin typeface="Constantia" panose="02030602050306030303" pitchFamily="18" charset="0"/>
              </a:rPr>
              <a:t> </a:t>
            </a:r>
            <a:r>
              <a:rPr lang="cs-CZ" b="1" dirty="0" err="1">
                <a:latin typeface="Constantia" panose="02030602050306030303" pitchFamily="18" charset="0"/>
              </a:rPr>
              <a:t>установки</a:t>
            </a:r>
            <a:r>
              <a:rPr lang="cs-CZ" b="1" dirty="0">
                <a:latin typeface="Constantia" panose="02030602050306030303" pitchFamily="18" charset="0"/>
              </a:rPr>
              <a:t>, </a:t>
            </a:r>
            <a:r>
              <a:rPr lang="cs-CZ" b="1" dirty="0" err="1">
                <a:latin typeface="Constantia" panose="02030602050306030303" pitchFamily="18" charset="0"/>
              </a:rPr>
              <a:t>но</a:t>
            </a:r>
            <a:r>
              <a:rPr lang="cs-CZ" b="1" dirty="0">
                <a:latin typeface="Constantia" panose="02030602050306030303" pitchFamily="18" charset="0"/>
              </a:rPr>
              <a:t> и </a:t>
            </a:r>
            <a:r>
              <a:rPr lang="cs-CZ" b="1" dirty="0" err="1">
                <a:latin typeface="Constantia" panose="02030602050306030303" pitchFamily="18" charset="0"/>
              </a:rPr>
              <a:t>сделать</a:t>
            </a:r>
            <a:r>
              <a:rPr lang="cs-CZ" b="1" dirty="0">
                <a:latin typeface="Constantia" panose="02030602050306030303" pitchFamily="18" charset="0"/>
              </a:rPr>
              <a:t> </a:t>
            </a:r>
            <a:r>
              <a:rPr lang="cs-CZ" b="1" dirty="0" err="1">
                <a:latin typeface="Constantia" panose="02030602050306030303" pitchFamily="18" charset="0"/>
              </a:rPr>
              <a:t>их</a:t>
            </a:r>
            <a:r>
              <a:rPr lang="cs-CZ" b="1" dirty="0">
                <a:latin typeface="Constantia" panose="02030602050306030303" pitchFamily="18" charset="0"/>
              </a:rPr>
              <a:t> </a:t>
            </a:r>
            <a:r>
              <a:rPr lang="cs-CZ" b="1" dirty="0" err="1">
                <a:latin typeface="Constantia" panose="02030602050306030303" pitchFamily="18" charset="0"/>
              </a:rPr>
              <a:t>заинтересованными</a:t>
            </a:r>
            <a:r>
              <a:rPr lang="cs-CZ" b="1" dirty="0">
                <a:latin typeface="Constantia" panose="02030602050306030303" pitchFamily="18" charset="0"/>
              </a:rPr>
              <a:t> и </a:t>
            </a:r>
            <a:r>
              <a:rPr lang="cs-CZ" b="1" dirty="0" err="1">
                <a:latin typeface="Constantia" panose="02030602050306030303" pitchFamily="18" charset="0"/>
              </a:rPr>
              <a:t>деятельными</a:t>
            </a:r>
            <a:r>
              <a:rPr lang="cs-CZ" b="1" dirty="0">
                <a:latin typeface="Constantia" panose="02030602050306030303" pitchFamily="18" charset="0"/>
              </a:rPr>
              <a:t> </a:t>
            </a:r>
            <a:r>
              <a:rPr lang="cs-CZ" b="1" dirty="0" err="1">
                <a:latin typeface="Constantia" panose="02030602050306030303" pitchFamily="18" charset="0"/>
              </a:rPr>
              <a:t>участниками</a:t>
            </a:r>
            <a:r>
              <a:rPr lang="cs-CZ" b="1" dirty="0">
                <a:latin typeface="Constantia" panose="02030602050306030303" pitchFamily="18" charset="0"/>
              </a:rPr>
              <a:t> </a:t>
            </a:r>
            <a:r>
              <a:rPr lang="cs-CZ" b="1" dirty="0" err="1">
                <a:latin typeface="Constantia" panose="02030602050306030303" pitchFamily="18" charset="0"/>
              </a:rPr>
              <a:t>происходящих</a:t>
            </a:r>
            <a:r>
              <a:rPr lang="cs-CZ" b="1" dirty="0">
                <a:latin typeface="Constantia" panose="02030602050306030303" pitchFamily="18" charset="0"/>
              </a:rPr>
              <a:t> в </a:t>
            </a:r>
            <a:r>
              <a:rPr lang="cs-CZ" b="1" dirty="0" err="1">
                <a:latin typeface="Constantia" panose="02030602050306030303" pitchFamily="18" charset="0"/>
              </a:rPr>
              <a:t>стране</a:t>
            </a:r>
            <a:r>
              <a:rPr lang="cs-CZ" b="1" dirty="0">
                <a:latin typeface="Constantia" panose="02030602050306030303" pitchFamily="18" charset="0"/>
              </a:rPr>
              <a:t> </a:t>
            </a:r>
            <a:r>
              <a:rPr lang="cs-CZ" b="1" dirty="0" err="1" smtClean="0">
                <a:latin typeface="Constantia" panose="02030602050306030303" pitchFamily="18" charset="0"/>
              </a:rPr>
              <a:t>событий</a:t>
            </a:r>
            <a:endParaRPr lang="cs-CZ" b="1" dirty="0">
              <a:latin typeface="Constantia" panose="02030602050306030303" pitchFamily="18" charset="0"/>
            </a:endParaRPr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0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Публицистика для детей - журнал Еж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 smtClean="0">
                <a:latin typeface="Constantia" panose="02030602050306030303" pitchFamily="18" charset="0"/>
              </a:rPr>
              <a:t>Еж</a:t>
            </a:r>
            <a:r>
              <a:rPr lang="ru-RU" dirty="0" smtClean="0">
                <a:latin typeface="Constantia" panose="02030602050306030303" pitchFamily="18" charset="0"/>
              </a:rPr>
              <a:t>, который можно было расшифровать и как аббревиатуру </a:t>
            </a:r>
            <a:r>
              <a:rPr lang="ru-RU" b="1" i="1" dirty="0" smtClean="0">
                <a:latin typeface="Constantia" panose="02030602050306030303" pitchFamily="18" charset="0"/>
              </a:rPr>
              <a:t>«Ежемесячный журнал»</a:t>
            </a:r>
            <a:r>
              <a:rPr lang="ru-RU" dirty="0" smtClean="0">
                <a:latin typeface="Constantia" panose="02030602050306030303" pitchFamily="18" charset="0"/>
              </a:rPr>
              <a:t>,</a:t>
            </a:r>
            <a:r>
              <a:rPr lang="ru-RU" b="1" i="1" dirty="0" smtClean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просуществовал с 1928 по 1935 г.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b="1" i="1" dirty="0" smtClean="0">
                <a:latin typeface="Constantia" panose="02030602050306030303" pitchFamily="18" charset="0"/>
              </a:rPr>
              <a:t>Еж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cs-CZ" dirty="0" err="1" smtClean="0">
                <a:latin typeface="Constantia" panose="02030602050306030303" pitchFamily="18" charset="0"/>
              </a:rPr>
              <a:t>был</a:t>
            </a:r>
            <a:r>
              <a:rPr lang="cs-CZ" dirty="0" smtClean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рассчитан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на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b="1" dirty="0" err="1">
                <a:latin typeface="Constantia" panose="02030602050306030303" pitchFamily="18" charset="0"/>
              </a:rPr>
              <a:t>средний</a:t>
            </a:r>
            <a:r>
              <a:rPr lang="cs-CZ" b="1" dirty="0">
                <a:latin typeface="Constantia" panose="02030602050306030303" pitchFamily="18" charset="0"/>
              </a:rPr>
              <a:t> </a:t>
            </a:r>
            <a:r>
              <a:rPr lang="cs-CZ" b="1" dirty="0" err="1">
                <a:latin typeface="Constantia" panose="02030602050306030303" pitchFamily="18" charset="0"/>
              </a:rPr>
              <a:t>школьный</a:t>
            </a:r>
            <a:r>
              <a:rPr lang="cs-CZ" b="1" dirty="0">
                <a:latin typeface="Constantia" panose="02030602050306030303" pitchFamily="18" charset="0"/>
              </a:rPr>
              <a:t> </a:t>
            </a:r>
            <a:r>
              <a:rPr lang="cs-CZ" b="1" dirty="0" err="1">
                <a:latin typeface="Constantia" panose="02030602050306030303" pitchFamily="18" charset="0"/>
              </a:rPr>
              <a:t>возраст</a:t>
            </a:r>
            <a:endParaRPr lang="ru-RU" b="1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Основатель и редактор - </a:t>
            </a:r>
            <a:r>
              <a:rPr lang="ru-RU" b="1" dirty="0" smtClean="0">
                <a:latin typeface="Constantia" panose="02030602050306030303" pitchFamily="18" charset="0"/>
              </a:rPr>
              <a:t>Н. М. Олейников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В создании п</a:t>
            </a:r>
            <a:r>
              <a:rPr lang="cs-CZ" dirty="0" err="1" smtClean="0">
                <a:latin typeface="Constantia" panose="02030602050306030303" pitchFamily="18" charset="0"/>
              </a:rPr>
              <a:t>ep</a:t>
            </a:r>
            <a:r>
              <a:rPr lang="ru-RU" dirty="0" err="1" smtClean="0">
                <a:latin typeface="Constantia" panose="02030602050306030303" pitchFamily="18" charset="0"/>
              </a:rPr>
              <a:t>вых</a:t>
            </a:r>
            <a:r>
              <a:rPr lang="ru-RU" dirty="0" smtClean="0">
                <a:latin typeface="Constantia" panose="02030602050306030303" pitchFamily="18" charset="0"/>
              </a:rPr>
              <a:t> номеров принимали участие бывшие сотрудники </a:t>
            </a:r>
            <a:r>
              <a:rPr lang="ru-RU" b="1" i="1" dirty="0" smtClean="0">
                <a:latin typeface="Constantia" panose="02030602050306030303" pitchFamily="18" charset="0"/>
              </a:rPr>
              <a:t>Нового Робинзона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Привлекался широкий круг авторов: Е. Шварц, С. Маршак, </a:t>
            </a:r>
            <a:r>
              <a:rPr lang="ru-RU" b="1" dirty="0" smtClean="0">
                <a:latin typeface="Constantia" panose="02030602050306030303" pitchFamily="18" charset="0"/>
              </a:rPr>
              <a:t>Д. Хармс</a:t>
            </a:r>
            <a:r>
              <a:rPr lang="ru-RU" dirty="0" smtClean="0">
                <a:latin typeface="Constantia" panose="02030602050306030303" pitchFamily="18" charset="0"/>
              </a:rPr>
              <a:t>, Л. Успенский, </a:t>
            </a:r>
            <a:r>
              <a:rPr lang="ru-RU" dirty="0" err="1" smtClean="0">
                <a:latin typeface="Constantia" panose="02030602050306030303" pitchFamily="18" charset="0"/>
              </a:rPr>
              <a:t>Ю.Тынянов</a:t>
            </a:r>
            <a:r>
              <a:rPr lang="ru-RU" dirty="0" smtClean="0">
                <a:latin typeface="Constantia" panose="02030602050306030303" pitchFamily="18" charset="0"/>
              </a:rPr>
              <a:t>, Н. Заболоцкий и другие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Журнал знакомил детей с </a:t>
            </a:r>
            <a:r>
              <a:rPr lang="ru-RU" b="1" dirty="0" smtClean="0">
                <a:latin typeface="Constantia" panose="02030602050306030303" pitchFamily="18" charset="0"/>
              </a:rPr>
              <a:t>произведениями не только современной поэзии и прозы, но и с классикой, русской и зарубежной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Многие публицистические материалы, которые в других журналах оказались бы одноразовыми (напр. переводные статьи), до сих пор воспринимаются как увлекательные рассказы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Опыт </a:t>
            </a:r>
            <a:r>
              <a:rPr lang="ru-RU" b="1" i="1" dirty="0" smtClean="0">
                <a:latin typeface="Constantia" panose="02030602050306030303" pitchFamily="18" charset="0"/>
              </a:rPr>
              <a:t>Ежа</a:t>
            </a:r>
            <a:r>
              <a:rPr lang="ru-RU" dirty="0" smtClean="0">
                <a:latin typeface="Constantia" panose="02030602050306030303" pitchFamily="18" charset="0"/>
              </a:rPr>
              <a:t> изучается, начиная с 70-х годов и до наших дней, значение его непреходяще для детской периодики России ХХ в</a:t>
            </a:r>
            <a:endParaRPr lang="cs-CZ" dirty="0" smtClean="0">
              <a:latin typeface="Constantia" panose="02030602050306030303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  <p:pic>
        <p:nvPicPr>
          <p:cNvPr id="4" name="Obrázek 3" descr="Хармс, Даниил Иванович QuickiWi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40" y="5773782"/>
            <a:ext cx="1889759" cy="1084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6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Публицистика для детей - журнал Чиж 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1500" b="1" i="1" dirty="0" smtClean="0">
                <a:latin typeface="Constantia" panose="02030602050306030303" pitchFamily="18" charset="0"/>
              </a:rPr>
              <a:t>Чиж</a:t>
            </a:r>
            <a:r>
              <a:rPr lang="ru-RU" sz="1500" dirty="0" smtClean="0">
                <a:latin typeface="Constantia" panose="02030602050306030303" pitchFamily="18" charset="0"/>
              </a:rPr>
              <a:t> расшифровывался как </a:t>
            </a:r>
            <a:r>
              <a:rPr lang="ru-RU" sz="1500" b="1" i="1" dirty="0" smtClean="0">
                <a:latin typeface="Constantia" panose="02030602050306030303" pitchFamily="18" charset="0"/>
              </a:rPr>
              <a:t>«Чрезвычайно интересный журнал»</a:t>
            </a:r>
          </a:p>
          <a:p>
            <a:pPr algn="just"/>
            <a:r>
              <a:rPr lang="cs-CZ" sz="1500" dirty="0">
                <a:latin typeface="Constantia" panose="02030602050306030303" pitchFamily="18" charset="0"/>
              </a:rPr>
              <a:t>C</a:t>
            </a:r>
            <a:r>
              <a:rPr lang="ru-RU" sz="1500" dirty="0" err="1" smtClean="0">
                <a:latin typeface="Constantia" panose="02030602050306030303" pitchFamily="18" charset="0"/>
              </a:rPr>
              <a:t>воеобразный</a:t>
            </a:r>
            <a:r>
              <a:rPr lang="ru-RU" sz="1500" dirty="0" smtClean="0">
                <a:latin typeface="Constantia" panose="02030602050306030303" pitchFamily="18" charset="0"/>
              </a:rPr>
              <a:t> журнал </a:t>
            </a:r>
            <a:r>
              <a:rPr lang="ru-RU" sz="1500" b="1" dirty="0" smtClean="0">
                <a:latin typeface="Constantia" panose="02030602050306030303" pitchFamily="18" charset="0"/>
              </a:rPr>
              <a:t>для дошкольников и младших школьников </a:t>
            </a:r>
          </a:p>
          <a:p>
            <a:pPr algn="just"/>
            <a:r>
              <a:rPr lang="ru-RU" sz="1500" dirty="0" smtClean="0">
                <a:latin typeface="Constantia" panose="02030602050306030303" pitchFamily="18" charset="0"/>
              </a:rPr>
              <a:t>Весёлый </a:t>
            </a:r>
            <a:r>
              <a:rPr lang="ru-RU" sz="1500" b="1" i="1" dirty="0" smtClean="0">
                <a:latin typeface="Constantia" panose="02030602050306030303" pitchFamily="18" charset="0"/>
              </a:rPr>
              <a:t>Чиж</a:t>
            </a:r>
            <a:r>
              <a:rPr lang="ru-RU" sz="1500" dirty="0" smtClean="0">
                <a:latin typeface="Constantia" panose="02030602050306030303" pitchFamily="18" charset="0"/>
              </a:rPr>
              <a:t> просуществовал с 1930 по 1941 г.</a:t>
            </a:r>
          </a:p>
          <a:p>
            <a:pPr algn="just"/>
            <a:r>
              <a:rPr lang="ru-RU" sz="1500" dirty="0" smtClean="0">
                <a:latin typeface="Constantia" panose="02030602050306030303" pitchFamily="18" charset="0"/>
              </a:rPr>
              <a:t>Общность членов редакции и авторов, территориальное единство (редакции располагались в одной комнате), а главное - сходство целей и задач объединяли оба журнала (</a:t>
            </a:r>
            <a:r>
              <a:rPr lang="ru-RU" sz="1500" b="1" i="1" dirty="0" smtClean="0">
                <a:latin typeface="Constantia" panose="02030602050306030303" pitchFamily="18" charset="0"/>
              </a:rPr>
              <a:t>Еж, Чиж</a:t>
            </a:r>
            <a:r>
              <a:rPr lang="ru-RU" sz="1500" dirty="0" smtClean="0">
                <a:latin typeface="Constantia" panose="02030602050306030303" pitchFamily="18" charset="0"/>
              </a:rPr>
              <a:t>)</a:t>
            </a:r>
          </a:p>
          <a:p>
            <a:pPr algn="just"/>
            <a:r>
              <a:rPr lang="ru-RU" sz="1500" dirty="0" smtClean="0">
                <a:latin typeface="Constantia" panose="02030602050306030303" pitchFamily="18" charset="0"/>
              </a:rPr>
              <a:t>В журнале принимали участие Н. Олейников, Е. Шварц, М. Ильич, С. Маршак, </a:t>
            </a:r>
            <a:r>
              <a:rPr lang="ru-RU" sz="1500" b="1" dirty="0" smtClean="0">
                <a:latin typeface="Constantia" panose="02030602050306030303" pitchFamily="18" charset="0"/>
              </a:rPr>
              <a:t>Д. Хармс</a:t>
            </a:r>
            <a:r>
              <a:rPr lang="ru-RU" sz="1500" dirty="0" smtClean="0">
                <a:latin typeface="Constantia" panose="02030602050306030303" pitchFamily="18" charset="0"/>
              </a:rPr>
              <a:t>, А. Введенский, Ю. Владимирович, Н. Заболоцкий и другие</a:t>
            </a:r>
          </a:p>
          <a:p>
            <a:pPr algn="just"/>
            <a:r>
              <a:rPr lang="ru-RU" sz="1500" dirty="0" smtClean="0">
                <a:latin typeface="Constantia" panose="02030602050306030303" pitchFamily="18" charset="0"/>
              </a:rPr>
              <a:t>Для первого номера журнала Д. Хармс и С. Маршак написали звонкое стихотворение </a:t>
            </a:r>
            <a:r>
              <a:rPr lang="ru-RU" sz="1500" b="1" i="1" dirty="0" smtClean="0">
                <a:latin typeface="Constantia" panose="02030602050306030303" pitchFamily="18" charset="0"/>
              </a:rPr>
              <a:t>Весёлые чижи</a:t>
            </a:r>
          </a:p>
          <a:p>
            <a:pPr algn="just"/>
            <a:r>
              <a:rPr lang="ru-RU" sz="1500" dirty="0" smtClean="0">
                <a:latin typeface="Constantia" panose="02030602050306030303" pitchFamily="18" charset="0"/>
              </a:rPr>
              <a:t>В журнале был постоянный раздел </a:t>
            </a:r>
            <a:r>
              <a:rPr lang="ru-RU" sz="1500" b="1" i="1" dirty="0" smtClean="0">
                <a:latin typeface="Constantia" panose="02030602050306030303" pitchFamily="18" charset="0"/>
              </a:rPr>
              <a:t>Школа Чижа</a:t>
            </a:r>
            <a:r>
              <a:rPr lang="ru-RU" sz="1500" dirty="0" smtClean="0">
                <a:latin typeface="Constantia" panose="02030602050306030303" pitchFamily="18" charset="0"/>
              </a:rPr>
              <a:t>, задачей которого было учить дошкольников самым простым вещам (пол мыт, молоко наливать, хлеб резать...)</a:t>
            </a:r>
          </a:p>
          <a:p>
            <a:pPr algn="just"/>
            <a:r>
              <a:rPr lang="ru-RU" sz="1500" dirty="0" smtClean="0">
                <a:latin typeface="Constantia" panose="02030602050306030303" pitchFamily="18" charset="0"/>
              </a:rPr>
              <a:t>Редакция журнала стремилась к активному общению с читателем (например анкеты обращенные к родителям и воспитателям)</a:t>
            </a:r>
          </a:p>
          <a:p>
            <a:pPr algn="just"/>
            <a:r>
              <a:rPr lang="ru-RU" sz="1500" dirty="0" smtClean="0">
                <a:latin typeface="Constantia" panose="02030602050306030303" pitchFamily="18" charset="0"/>
              </a:rPr>
              <a:t>В Чиже печатались произведения разных жанров: </a:t>
            </a:r>
            <a:r>
              <a:rPr lang="ru-RU" sz="1500" b="1" dirty="0" smtClean="0">
                <a:latin typeface="Constantia" panose="02030602050306030303" pitchFamily="18" charset="0"/>
              </a:rPr>
              <a:t>сказки, рассказы, очерки, стихи, зага</a:t>
            </a:r>
            <a:r>
              <a:rPr lang="ru-RU" sz="15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д</a:t>
            </a:r>
            <a:r>
              <a:rPr lang="ru-RU" sz="1500" b="1" dirty="0" smtClean="0">
                <a:latin typeface="Constantia" panose="02030602050306030303" pitchFamily="18" charset="0"/>
              </a:rPr>
              <a:t>ки</a:t>
            </a:r>
            <a:endParaRPr lang="cs-CZ" sz="1500" b="1" dirty="0" smtClean="0">
              <a:latin typeface="Constantia" panose="02030602050306030303" pitchFamily="18" charset="0"/>
            </a:endParaRPr>
          </a:p>
          <a:p>
            <a:pPr algn="just"/>
            <a:r>
              <a:rPr lang="cs-CZ" sz="1500" dirty="0" err="1" smtClean="0">
                <a:latin typeface="Constantia" panose="02030602050306030303" pitchFamily="18" charset="0"/>
              </a:rPr>
              <a:t>Критика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конца</a:t>
            </a:r>
            <a:r>
              <a:rPr lang="cs-CZ" sz="1500" dirty="0" smtClean="0">
                <a:latin typeface="Constantia" panose="02030602050306030303" pitchFamily="18" charset="0"/>
              </a:rPr>
              <a:t> 30-х </a:t>
            </a:r>
            <a:r>
              <a:rPr lang="cs-CZ" sz="1500" dirty="0" err="1" smtClean="0">
                <a:latin typeface="Constantia" panose="02030602050306030303" pitchFamily="18" charset="0"/>
              </a:rPr>
              <a:t>годов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отмечала</a:t>
            </a:r>
            <a:r>
              <a:rPr lang="cs-CZ" sz="1500" dirty="0" smtClean="0">
                <a:latin typeface="Constantia" panose="02030602050306030303" pitchFamily="18" charset="0"/>
              </a:rPr>
              <a:t>, </a:t>
            </a:r>
            <a:r>
              <a:rPr lang="cs-CZ" sz="1500" dirty="0" err="1" smtClean="0">
                <a:latin typeface="Constantia" panose="02030602050306030303" pitchFamily="18" charset="0"/>
              </a:rPr>
              <a:t>что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Чиж</a:t>
            </a:r>
            <a:r>
              <a:rPr lang="cs-CZ" sz="1500" dirty="0" smtClean="0">
                <a:latin typeface="Constantia" panose="02030602050306030303" pitchFamily="18" charset="0"/>
              </a:rPr>
              <a:t> - </a:t>
            </a:r>
            <a:r>
              <a:rPr lang="cs-CZ" sz="1500" dirty="0" err="1" smtClean="0">
                <a:latin typeface="Constantia" panose="02030602050306030303" pitchFamily="18" charset="0"/>
              </a:rPr>
              <a:t>интересный</a:t>
            </a:r>
            <a:r>
              <a:rPr lang="cs-CZ" sz="1500" dirty="0" smtClean="0">
                <a:latin typeface="Constantia" panose="02030602050306030303" pitchFamily="18" charset="0"/>
              </a:rPr>
              <a:t> и </a:t>
            </a:r>
            <a:r>
              <a:rPr lang="cs-CZ" sz="1500" dirty="0" err="1" smtClean="0">
                <a:latin typeface="Constantia" panose="02030602050306030303" pitchFamily="18" charset="0"/>
              </a:rPr>
              <a:t>содержательный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журнал</a:t>
            </a:r>
            <a:r>
              <a:rPr lang="cs-CZ" sz="1500" dirty="0" smtClean="0">
                <a:latin typeface="Constantia" panose="02030602050306030303" pitchFamily="18" charset="0"/>
              </a:rPr>
              <a:t>, </a:t>
            </a:r>
            <a:r>
              <a:rPr lang="cs-CZ" sz="1500" dirty="0" err="1" smtClean="0">
                <a:latin typeface="Constantia" panose="02030602050306030303" pitchFamily="18" charset="0"/>
              </a:rPr>
              <a:t>что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он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хорошо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справляется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со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своей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задачей</a:t>
            </a:r>
            <a:r>
              <a:rPr lang="cs-CZ" sz="1500" dirty="0" smtClean="0">
                <a:latin typeface="Constantia" panose="02030602050306030303" pitchFamily="18" charset="0"/>
              </a:rPr>
              <a:t> - </a:t>
            </a:r>
            <a:r>
              <a:rPr lang="cs-CZ" sz="1500" dirty="0" err="1" smtClean="0">
                <a:latin typeface="Constantia" panose="02030602050306030303" pitchFamily="18" charset="0"/>
              </a:rPr>
              <a:t>обеспечивать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материал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b="1" dirty="0" err="1" smtClean="0">
                <a:latin typeface="Constantia" panose="02030602050306030303" pitchFamily="18" charset="0"/>
              </a:rPr>
              <a:t>дл</a:t>
            </a:r>
            <a:r>
              <a:rPr lang="az-Cyrl-AZ" sz="1500" b="1" dirty="0" smtClean="0">
                <a:latin typeface="Constantia" panose="02030602050306030303" pitchFamily="18" charset="0"/>
              </a:rPr>
              <a:t>я</a:t>
            </a:r>
            <a:r>
              <a:rPr lang="cs-CZ" sz="1500" b="1" dirty="0" smtClean="0">
                <a:latin typeface="Constantia" panose="02030602050306030303" pitchFamily="18" charset="0"/>
              </a:rPr>
              <a:t> </a:t>
            </a:r>
            <a:r>
              <a:rPr lang="cs-CZ" sz="1500" b="1" dirty="0" err="1" smtClean="0">
                <a:latin typeface="Constantia" panose="02030602050306030303" pitchFamily="18" charset="0"/>
              </a:rPr>
              <a:t>самого</a:t>
            </a:r>
            <a:r>
              <a:rPr lang="cs-CZ" sz="1500" b="1" dirty="0" smtClean="0">
                <a:latin typeface="Constantia" panose="02030602050306030303" pitchFamily="18" charset="0"/>
              </a:rPr>
              <a:t> </a:t>
            </a:r>
            <a:r>
              <a:rPr lang="cs-CZ" sz="1500" b="1" dirty="0" err="1" smtClean="0">
                <a:latin typeface="Constantia" panose="02030602050306030303" pitchFamily="18" charset="0"/>
              </a:rPr>
              <a:t>маленького</a:t>
            </a:r>
            <a:r>
              <a:rPr lang="cs-CZ" sz="1500" b="1" dirty="0" smtClean="0">
                <a:latin typeface="Constantia" panose="02030602050306030303" pitchFamily="18" charset="0"/>
              </a:rPr>
              <a:t> </a:t>
            </a:r>
            <a:r>
              <a:rPr lang="cs-CZ" sz="1500" b="1" dirty="0" err="1" smtClean="0">
                <a:latin typeface="Constantia" panose="02030602050306030303" pitchFamily="18" charset="0"/>
              </a:rPr>
              <a:t>читателья</a:t>
            </a:r>
            <a:endParaRPr lang="cs-CZ" sz="1500" b="1" dirty="0" smtClean="0">
              <a:latin typeface="Constantia" panose="02030602050306030303" pitchFamily="18" charset="0"/>
            </a:endParaRPr>
          </a:p>
          <a:p>
            <a:pPr algn="just"/>
            <a:r>
              <a:rPr lang="cs-CZ" sz="1500" dirty="0" err="1" smtClean="0">
                <a:latin typeface="Constantia" panose="02030602050306030303" pitchFamily="18" charset="0"/>
              </a:rPr>
              <a:t>Чиж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сумел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творчески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ответить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на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требования</a:t>
            </a:r>
            <a:r>
              <a:rPr lang="cs-CZ" sz="1500" dirty="0" smtClean="0">
                <a:latin typeface="Constantia" panose="02030602050306030303" pitchFamily="18" charset="0"/>
              </a:rPr>
              <a:t>, </a:t>
            </a:r>
            <a:r>
              <a:rPr lang="cs-CZ" sz="1500" dirty="0" err="1" smtClean="0">
                <a:latin typeface="Constantia" panose="02030602050306030303" pitchFamily="18" charset="0"/>
              </a:rPr>
              <a:t>связанные</a:t>
            </a:r>
            <a:r>
              <a:rPr lang="cs-CZ" sz="1500" dirty="0" smtClean="0">
                <a:latin typeface="Constantia" panose="02030602050306030303" pitchFamily="18" charset="0"/>
              </a:rPr>
              <a:t> с </a:t>
            </a:r>
            <a:r>
              <a:rPr lang="cs-CZ" sz="1500" dirty="0" err="1" smtClean="0">
                <a:latin typeface="Constantia" panose="02030602050306030303" pitchFamily="18" charset="0"/>
              </a:rPr>
              <a:t>его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спецификой</a:t>
            </a:r>
            <a:r>
              <a:rPr lang="cs-CZ" sz="1500" dirty="0" smtClean="0">
                <a:latin typeface="Constantia" panose="02030602050306030303" pitchFamily="18" charset="0"/>
              </a:rPr>
              <a:t>: </a:t>
            </a:r>
            <a:r>
              <a:rPr lang="cs-CZ" sz="1500" dirty="0" err="1" smtClean="0">
                <a:latin typeface="Constantia" panose="02030602050306030303" pitchFamily="18" charset="0"/>
              </a:rPr>
              <a:t>ведь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его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маленький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читатель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больше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слушатель</a:t>
            </a:r>
            <a:r>
              <a:rPr lang="cs-CZ" sz="1500" dirty="0" smtClean="0">
                <a:latin typeface="Constantia" panose="02030602050306030303" pitchFamily="18" charset="0"/>
              </a:rPr>
              <a:t>, а </a:t>
            </a:r>
            <a:r>
              <a:rPr lang="cs-CZ" sz="1500" dirty="0" err="1" smtClean="0">
                <a:latin typeface="Constantia" panose="02030602050306030303" pitchFamily="18" charset="0"/>
              </a:rPr>
              <a:t>первые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впечатления</a:t>
            </a:r>
            <a:r>
              <a:rPr lang="cs-CZ" sz="1500" dirty="0" smtClean="0">
                <a:latin typeface="Constantia" panose="02030602050306030303" pitchFamily="18" charset="0"/>
              </a:rPr>
              <a:t> - </a:t>
            </a:r>
            <a:r>
              <a:rPr lang="cs-CZ" sz="1500" dirty="0" err="1" smtClean="0">
                <a:latin typeface="Constantia" panose="02030602050306030303" pitchFamily="18" charset="0"/>
              </a:rPr>
              <a:t>самые</a:t>
            </a:r>
            <a:r>
              <a:rPr lang="cs-CZ" sz="1500" dirty="0" smtClean="0">
                <a:latin typeface="Constantia" panose="02030602050306030303" pitchFamily="18" charset="0"/>
              </a:rPr>
              <a:t> </a:t>
            </a:r>
            <a:r>
              <a:rPr lang="cs-CZ" sz="1500" dirty="0" err="1" smtClean="0">
                <a:latin typeface="Constantia" panose="02030602050306030303" pitchFamily="18" charset="0"/>
              </a:rPr>
              <a:t>глубокие</a:t>
            </a:r>
            <a:r>
              <a:rPr lang="cs-CZ" sz="1500" dirty="0" smtClean="0">
                <a:latin typeface="Constantia" panose="02030602050306030303" pitchFamily="18" charset="0"/>
              </a:rPr>
              <a:t> и </a:t>
            </a:r>
            <a:r>
              <a:rPr lang="cs-CZ" sz="1500" dirty="0" err="1" smtClean="0">
                <a:latin typeface="Constantia" panose="02030602050306030303" pitchFamily="18" charset="0"/>
              </a:rPr>
              <a:t>сильные</a:t>
            </a:r>
            <a:endParaRPr lang="cs-CZ" sz="15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Constantia" panose="02030602050306030303" pitchFamily="18" charset="0"/>
              </a:rPr>
              <a:t> </a:t>
            </a:r>
            <a:endParaRPr lang="cs-CZ" sz="1200" dirty="0">
              <a:latin typeface="Constantia" panose="02030602050306030303" pitchFamily="18" charset="0"/>
            </a:endParaRPr>
          </a:p>
        </p:txBody>
      </p:sp>
      <p:pic>
        <p:nvPicPr>
          <p:cNvPr id="4" name="Obrázek 3" descr="Маршак в искусстве - Диафильмы - С. Маршак, Д. Хармс &quot;Веселые чижи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3371" cy="161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Веселые чижи Маршак, С.; Хармс, Д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0" y="5599610"/>
            <a:ext cx="1402080" cy="125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7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Язык детской литературы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ОБЭРИУ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(в том числе Д.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армса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Самый значимый для </a:t>
            </a:r>
            <a:r>
              <a:rPr lang="cs-CZ" dirty="0" err="1">
                <a:latin typeface="Constantia" panose="02030602050306030303" pitchFamily="18" charset="0"/>
              </a:rPr>
              <a:t>O</a:t>
            </a:r>
            <a:r>
              <a:rPr lang="ru-RU" dirty="0" err="1" smtClean="0">
                <a:latin typeface="Constantia" panose="02030602050306030303" pitchFamily="18" charset="0"/>
              </a:rPr>
              <a:t>бэриутов</a:t>
            </a:r>
            <a:r>
              <a:rPr lang="ru-RU" dirty="0" smtClean="0">
                <a:latin typeface="Constantia" panose="02030602050306030303" pitchFamily="18" charset="0"/>
              </a:rPr>
              <a:t> вид игры - </a:t>
            </a:r>
            <a:r>
              <a:rPr lang="ru-RU" b="1" dirty="0" smtClean="0">
                <a:latin typeface="Constantia" panose="02030602050306030303" pitchFamily="18" charset="0"/>
              </a:rPr>
              <a:t>игра со словом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Писатели </a:t>
            </a:r>
            <a:r>
              <a:rPr lang="ru-RU" b="1" dirty="0" smtClean="0">
                <a:latin typeface="Constantia" panose="02030602050306030303" pitchFamily="18" charset="0"/>
              </a:rPr>
              <a:t>играют со словом</a:t>
            </a:r>
            <a:r>
              <a:rPr lang="ru-RU" dirty="0" smtClean="0">
                <a:latin typeface="Constantia" panose="02030602050306030303" pitchFamily="18" charset="0"/>
              </a:rPr>
              <a:t>, варьируя его на разные лады, как бы пробуя на вкус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Излюбленный приём - </a:t>
            </a:r>
            <a:r>
              <a:rPr lang="ru-RU" b="1" dirty="0" smtClean="0">
                <a:latin typeface="Constantia" panose="02030602050306030303" pitchFamily="18" charset="0"/>
              </a:rPr>
              <a:t>путаница 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Путаница у Хармса приобретает немного философский характер - путаница выражает </a:t>
            </a:r>
            <a:r>
              <a:rPr lang="ru-RU" b="1" dirty="0" smtClean="0">
                <a:latin typeface="Constantia" panose="02030602050306030303" pitchFamily="18" charset="0"/>
              </a:rPr>
              <a:t>алогизм</a:t>
            </a:r>
            <a:r>
              <a:rPr lang="ru-RU" dirty="0" smtClean="0">
                <a:latin typeface="Constantia" panose="02030602050306030303" pitchFamily="18" charset="0"/>
              </a:rPr>
              <a:t> жизни (</a:t>
            </a:r>
            <a:r>
              <a:rPr lang="ru-RU" b="1" i="1" dirty="0" smtClean="0">
                <a:latin typeface="Constantia" panose="02030602050306030303" pitchFamily="18" charset="0"/>
              </a:rPr>
              <a:t>Иван </a:t>
            </a:r>
            <a:r>
              <a:rPr lang="ru-RU" b="1" i="1" dirty="0" err="1" smtClean="0">
                <a:latin typeface="Constantia" panose="02030602050306030303" pitchFamily="18" charset="0"/>
              </a:rPr>
              <a:t>Топорышкин</a:t>
            </a:r>
            <a:r>
              <a:rPr lang="ru-RU" b="1" i="1" dirty="0" smtClean="0">
                <a:latin typeface="Constantia" panose="02030602050306030303" pitchFamily="18" charset="0"/>
              </a:rPr>
              <a:t>, О том, как старушка чернила покупала, Столяр Кушаков</a:t>
            </a:r>
            <a:r>
              <a:rPr lang="ru-RU" dirty="0" smtClean="0">
                <a:latin typeface="Constantia" panose="02030602050306030303" pitchFamily="18" charset="0"/>
              </a:rPr>
              <a:t>)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Характерно для поэзии </a:t>
            </a:r>
            <a:r>
              <a:rPr lang="ru-RU" dirty="0" err="1" smtClean="0">
                <a:latin typeface="Constantia" panose="02030602050306030303" pitchFamily="18" charset="0"/>
              </a:rPr>
              <a:t>Обэриутов</a:t>
            </a:r>
            <a:r>
              <a:rPr lang="ru-RU" dirty="0" smtClean="0">
                <a:latin typeface="Constantia" panose="02030602050306030303" pitchFamily="18" charset="0"/>
              </a:rPr>
              <a:t>, в частности Хармса, </a:t>
            </a:r>
            <a:r>
              <a:rPr lang="ru-RU" b="1" dirty="0" smtClean="0">
                <a:latin typeface="Constantia" panose="02030602050306030303" pitchFamily="18" charset="0"/>
              </a:rPr>
              <a:t>использование нелепиц</a:t>
            </a:r>
            <a:r>
              <a:rPr lang="ru-RU" dirty="0" smtClean="0">
                <a:latin typeface="Constantia" panose="02030602050306030303" pitchFamily="18" charset="0"/>
              </a:rPr>
              <a:t>, которые с восторгом принимаются детьми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В поэзии для детей они активно используются </a:t>
            </a:r>
            <a:r>
              <a:rPr lang="ru-RU" b="1" dirty="0" smtClean="0">
                <a:latin typeface="Constantia" panose="02030602050306030303" pitchFamily="18" charset="0"/>
              </a:rPr>
              <a:t>повторы</a:t>
            </a:r>
            <a:r>
              <a:rPr lang="ru-RU" dirty="0" smtClean="0">
                <a:latin typeface="Constantia" panose="02030602050306030303" pitchFamily="18" charset="0"/>
              </a:rPr>
              <a:t>, которые активизируют самые разные средства: </a:t>
            </a:r>
            <a:r>
              <a:rPr lang="ru-RU" b="1" dirty="0" smtClean="0">
                <a:latin typeface="Constantia" panose="02030602050306030303" pitchFamily="18" charset="0"/>
              </a:rPr>
              <a:t>звукоподражание, свободную разбивку на слоги, звукопись, </a:t>
            </a:r>
            <a:r>
              <a:rPr lang="ru-RU" b="1" dirty="0" err="1" smtClean="0">
                <a:latin typeface="Constantia" panose="02030602050306030303" pitchFamily="18" charset="0"/>
              </a:rPr>
              <a:t>паронимию</a:t>
            </a:r>
            <a:r>
              <a:rPr lang="ru-RU" b="1" dirty="0" smtClean="0">
                <a:latin typeface="Constantia" panose="02030602050306030303" pitchFamily="18" charset="0"/>
              </a:rPr>
              <a:t>, метатезы </a:t>
            </a:r>
            <a:r>
              <a:rPr lang="ru-RU" dirty="0" smtClean="0">
                <a:latin typeface="Constantia" panose="02030602050306030303" pitchFamily="18" charset="0"/>
              </a:rPr>
              <a:t>и т. д.</a:t>
            </a:r>
          </a:p>
          <a:p>
            <a:r>
              <a:rPr lang="ru-RU" dirty="0" err="1" smtClean="0">
                <a:latin typeface="Constantia" panose="02030602050306030303" pitchFamily="18" charset="0"/>
              </a:rPr>
              <a:t>Обэриуты</a:t>
            </a:r>
            <a:r>
              <a:rPr lang="ru-RU" dirty="0" smtClean="0">
                <a:latin typeface="Constantia" panose="02030602050306030303" pitchFamily="18" charset="0"/>
              </a:rPr>
              <a:t> использовали </a:t>
            </a:r>
            <a:r>
              <a:rPr lang="ru-RU" b="1" dirty="0" smtClean="0">
                <a:latin typeface="Constantia" panose="02030602050306030303" pitchFamily="18" charset="0"/>
              </a:rPr>
              <a:t>заумный язык </a:t>
            </a:r>
            <a:endParaRPr lang="cs-CZ" b="1" dirty="0">
              <a:latin typeface="Constantia" panose="02030602050306030303" pitchFamily="18" charset="0"/>
            </a:endParaRPr>
          </a:p>
        </p:txBody>
      </p:sp>
      <p:pic>
        <p:nvPicPr>
          <p:cNvPr id="4" name="Obrázek 3" descr="KHARMS' ILLUSTRATI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17" y="5654675"/>
            <a:ext cx="4630783" cy="120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Значение Хармса (и ОБЭРИУ) не только для детской литер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туры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Особенное значение для истории русской детской литературы имеет то, что Хармс и Введенский являются мировыми основоположниками литературы абсурда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Данное обстоятельство доказывает, что детская литература может быть полигоном для </a:t>
            </a:r>
            <a:r>
              <a:rPr lang="ru-RU" b="1" dirty="0" smtClean="0">
                <a:latin typeface="Constantia" panose="02030602050306030303" pitchFamily="18" charset="0"/>
              </a:rPr>
              <a:t>самых смелых экспериментов</a:t>
            </a:r>
            <a:r>
              <a:rPr lang="ru-RU" dirty="0" smtClean="0">
                <a:latin typeface="Constantia" panose="02030602050306030303" pitchFamily="18" charset="0"/>
              </a:rPr>
              <a:t>, что она в иных случаях может опережать генеральное движение литературы для взрослых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Детская литература Д. Хармса и других </a:t>
            </a:r>
            <a:r>
              <a:rPr lang="ru-RU" dirty="0" err="1" smtClean="0">
                <a:latin typeface="Constantia" panose="02030602050306030303" pitchFamily="18" charset="0"/>
              </a:rPr>
              <a:t>Обэриутов</a:t>
            </a:r>
            <a:r>
              <a:rPr lang="ru-RU" dirty="0" smtClean="0">
                <a:latin typeface="Constantia" panose="02030602050306030303" pitchFamily="18" charset="0"/>
              </a:rPr>
              <a:t> имеет огромное значение</a:t>
            </a:r>
            <a:r>
              <a:rPr lang="cs-CZ" dirty="0" smtClean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не только для детей, а также для взрослых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Благодаря </a:t>
            </a:r>
            <a:r>
              <a:rPr lang="ru-RU" dirty="0" err="1" smtClean="0">
                <a:latin typeface="Constantia" panose="02030602050306030303" pitchFamily="18" charset="0"/>
              </a:rPr>
              <a:t>Обэриутам</a:t>
            </a:r>
            <a:r>
              <a:rPr lang="ru-RU" dirty="0" smtClean="0">
                <a:latin typeface="Constantia" panose="02030602050306030303" pitchFamily="18" charset="0"/>
              </a:rPr>
              <a:t> был задействован практически весь арсенал жанров детского игрового фольклора: </a:t>
            </a:r>
            <a:r>
              <a:rPr lang="ru-RU" b="1" dirty="0" smtClean="0">
                <a:latin typeface="Constantia" panose="02030602050306030303" pitchFamily="18" charset="0"/>
              </a:rPr>
              <a:t>считалки, </a:t>
            </a:r>
            <a:r>
              <a:rPr lang="ru-RU" b="1" dirty="0">
                <a:latin typeface="Constantia" panose="02030602050306030303" pitchFamily="18" charset="0"/>
              </a:rPr>
              <a:t>дразнилки</a:t>
            </a:r>
            <a:r>
              <a:rPr lang="ru-RU" b="1" dirty="0" smtClean="0">
                <a:latin typeface="Constantia" panose="02030602050306030303" pitchFamily="18" charset="0"/>
              </a:rPr>
              <a:t>, скороговорки, перевертыши, </a:t>
            </a:r>
            <a:r>
              <a:rPr lang="ru-RU" b="1" dirty="0" err="1" smtClean="0">
                <a:latin typeface="Constantia" panose="02030602050306030303" pitchFamily="18" charset="0"/>
              </a:rPr>
              <a:t>нескладухи</a:t>
            </a:r>
            <a:endParaRPr lang="ru-RU" b="1" dirty="0" smtClean="0">
              <a:latin typeface="Constantia" panose="02030602050306030303" pitchFamily="18" charset="0"/>
            </a:endParaRPr>
          </a:p>
          <a:p>
            <a:r>
              <a:rPr lang="ru-RU" dirty="0" smtClean="0">
                <a:latin typeface="Constantia" panose="02030602050306030303" pitchFamily="18" charset="0"/>
              </a:rPr>
              <a:t>Несмотря на короткую историю группы (1927-1930), </a:t>
            </a:r>
            <a:r>
              <a:rPr lang="ru-RU" dirty="0" err="1" smtClean="0">
                <a:latin typeface="Constantia" panose="02030602050306030303" pitchFamily="18" charset="0"/>
              </a:rPr>
              <a:t>Обэриуты</a:t>
            </a:r>
            <a:r>
              <a:rPr lang="ru-RU" dirty="0" smtClean="0">
                <a:latin typeface="Constantia" panose="02030602050306030303" pitchFamily="18" charset="0"/>
              </a:rPr>
              <a:t> успели </a:t>
            </a:r>
            <a:r>
              <a:rPr lang="ru-RU" b="1" dirty="0" smtClean="0">
                <a:latin typeface="Constantia" panose="02030602050306030303" pitchFamily="18" charset="0"/>
              </a:rPr>
              <a:t>революционизировать язык современной поэзии</a:t>
            </a:r>
          </a:p>
          <a:p>
            <a:r>
              <a:rPr lang="ru-RU" dirty="0" err="1" smtClean="0">
                <a:latin typeface="Constantia" panose="02030602050306030303" pitchFamily="18" charset="0"/>
              </a:rPr>
              <a:t>Обэриуты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b="1" dirty="0" smtClean="0">
                <a:latin typeface="Constantia" panose="02030602050306030303" pitchFamily="18" charset="0"/>
              </a:rPr>
              <a:t>создали новый поэтический язык</a:t>
            </a:r>
            <a:r>
              <a:rPr lang="ru-RU" dirty="0" smtClean="0">
                <a:latin typeface="Constantia" panose="02030602050306030303" pitchFamily="18" charset="0"/>
              </a:rPr>
              <a:t>, выявили новый или, наоборот, изначальный смысл слова, освободили язык от канонов и штампов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5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Batang" panose="02030600000101010101" pitchFamily="18" charset="-127"/>
              </a:rPr>
              <a:t>Экранизации произведений Хармса /напр./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1987 </a:t>
            </a:r>
            <a:r>
              <a:rPr lang="cs-CZ" dirty="0" smtClean="0">
                <a:latin typeface="Constantia" panose="02030602050306030303" pitchFamily="18" charset="0"/>
              </a:rPr>
              <a:t>-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b="1" i="1" dirty="0" smtClean="0">
                <a:latin typeface="Constantia" panose="02030602050306030303" pitchFamily="18" charset="0"/>
              </a:rPr>
              <a:t>Самовар Иван </a:t>
            </a:r>
            <a:r>
              <a:rPr lang="ru-RU" b="1" i="1" dirty="0" err="1" smtClean="0">
                <a:latin typeface="Constantia" panose="02030602050306030303" pitchFamily="18" charset="0"/>
              </a:rPr>
              <a:t>Иваныч</a:t>
            </a:r>
            <a:r>
              <a:rPr lang="ru-RU" dirty="0" smtClean="0">
                <a:latin typeface="Constantia" panose="02030602050306030303" pitchFamily="18" charset="0"/>
              </a:rPr>
              <a:t>, мультфильм по мотивам стихотворений Хармса для детей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onstantia" panose="02030602050306030303" pitchFamily="18" charset="0"/>
              </a:rPr>
              <a:t>Ссылка: </a:t>
            </a:r>
            <a:r>
              <a:rPr lang="cs-CZ" dirty="0" smtClean="0">
                <a:latin typeface="Constantia" panose="02030602050306030303" pitchFamily="18" charset="0"/>
                <a:hlinkClick r:id="rId2"/>
              </a:rPr>
              <a:t>https://www.youtube.com/watch?v=L8rK1xSXQWM</a:t>
            </a:r>
            <a:endParaRPr lang="cs-CZ" dirty="0" smtClean="0">
              <a:latin typeface="Constantia" panose="02030602050306030303" pitchFamily="18" charset="0"/>
            </a:endParaRPr>
          </a:p>
          <a:p>
            <a:r>
              <a:rPr lang="ru-RU" dirty="0" smtClean="0">
                <a:latin typeface="Constantia" panose="02030602050306030303" pitchFamily="18" charset="0"/>
              </a:rPr>
              <a:t>1989 </a:t>
            </a:r>
            <a:r>
              <a:rPr lang="cs-CZ" dirty="0" smtClean="0">
                <a:latin typeface="Constantia" panose="02030602050306030303" pitchFamily="18" charset="0"/>
              </a:rPr>
              <a:t>-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b="1" i="1" dirty="0" smtClean="0">
                <a:latin typeface="Constantia" panose="02030602050306030303" pitchFamily="18" charset="0"/>
              </a:rPr>
              <a:t>Путешествие</a:t>
            </a:r>
            <a:r>
              <a:rPr lang="ru-RU" dirty="0" smtClean="0">
                <a:latin typeface="Constantia" panose="02030602050306030303" pitchFamily="18" charset="0"/>
              </a:rPr>
              <a:t>, мультфильм по мотивам рассказа для детей </a:t>
            </a:r>
            <a:r>
              <a:rPr lang="ru-RU" b="1" i="1" dirty="0" smtClean="0">
                <a:latin typeface="Constantia" panose="02030602050306030303" pitchFamily="18" charset="0"/>
              </a:rPr>
              <a:t>Во-первых и во-вторых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1991 </a:t>
            </a:r>
            <a:r>
              <a:rPr lang="cs-CZ" dirty="0" smtClean="0">
                <a:latin typeface="Constantia" panose="02030602050306030303" pitchFamily="18" charset="0"/>
              </a:rPr>
              <a:t>-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b="1" i="1" dirty="0" smtClean="0">
                <a:latin typeface="Constantia" panose="02030602050306030303" pitchFamily="18" charset="0"/>
              </a:rPr>
              <a:t>Сказка</a:t>
            </a:r>
            <a:r>
              <a:rPr lang="ru-RU" dirty="0" smtClean="0">
                <a:latin typeface="Constantia" panose="02030602050306030303" pitchFamily="18" charset="0"/>
              </a:rPr>
              <a:t>, экранизация одноимённого произведения, студия </a:t>
            </a:r>
            <a:r>
              <a:rPr lang="ru-RU" dirty="0" err="1" smtClean="0">
                <a:latin typeface="Constantia" panose="02030602050306030303" pitchFamily="18" charset="0"/>
              </a:rPr>
              <a:t>Союзмультфильм</a:t>
            </a:r>
            <a:endParaRPr lang="cs-CZ" dirty="0">
              <a:latin typeface="Constantia" panose="02030602050306030303" pitchFamily="18" charset="0"/>
            </a:endParaRPr>
          </a:p>
        </p:txBody>
      </p:sp>
      <p:pic>
        <p:nvPicPr>
          <p:cNvPr id="6" name="Obrázek 5" descr="Ролик: Иван Иваныч Самовар по Д. Хармсу - наша домашняя СКАЗКА - 1.02.13 - Звездный порта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59" y="4598633"/>
            <a:ext cx="6093041" cy="2199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9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Фильмы о Хармсе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1989 </a:t>
            </a:r>
            <a:r>
              <a:rPr lang="cs-CZ" dirty="0" smtClean="0">
                <a:latin typeface="Constantia" panose="02030602050306030303" pitchFamily="18" charset="0"/>
              </a:rPr>
              <a:t>- </a:t>
            </a:r>
            <a:r>
              <a:rPr lang="ru-RU" b="1" i="1" dirty="0" smtClean="0">
                <a:latin typeface="Constantia" panose="02030602050306030303" pitchFamily="18" charset="0"/>
              </a:rPr>
              <a:t>Страсти по Хармсу</a:t>
            </a:r>
            <a:r>
              <a:rPr lang="ru-RU" dirty="0" smtClean="0">
                <a:latin typeface="Constantia" panose="02030602050306030303" pitchFamily="18" charset="0"/>
              </a:rPr>
              <a:t>, документальный телефильм (режиссёр Л. </a:t>
            </a:r>
            <a:r>
              <a:rPr lang="ru-RU" dirty="0" err="1" smtClean="0">
                <a:latin typeface="Constantia" panose="02030602050306030303" pitchFamily="18" charset="0"/>
              </a:rPr>
              <a:t>Костричкин</a:t>
            </a:r>
            <a:r>
              <a:rPr lang="ru-RU" dirty="0" smtClean="0">
                <a:latin typeface="Constantia" panose="02030602050306030303" pitchFamily="18" charset="0"/>
              </a:rPr>
              <a:t>)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2006 </a:t>
            </a:r>
            <a:r>
              <a:rPr lang="cs-CZ" dirty="0" smtClean="0">
                <a:latin typeface="Constantia" panose="02030602050306030303" pitchFamily="18" charset="0"/>
              </a:rPr>
              <a:t>- </a:t>
            </a:r>
            <a:r>
              <a:rPr lang="ru-RU" b="1" i="1" dirty="0" smtClean="0">
                <a:latin typeface="Constantia" panose="02030602050306030303" pitchFamily="18" charset="0"/>
              </a:rPr>
              <a:t>Три левых часа. Хармс. </a:t>
            </a:r>
            <a:r>
              <a:rPr lang="ru-RU" i="1" dirty="0" smtClean="0">
                <a:latin typeface="Constantia" panose="02030602050306030303" pitchFamily="18" charset="0"/>
              </a:rPr>
              <a:t>Другая линия</a:t>
            </a:r>
            <a:r>
              <a:rPr lang="ru-RU" dirty="0" smtClean="0">
                <a:latin typeface="Constantia" panose="02030602050306030303" pitchFamily="18" charset="0"/>
              </a:rPr>
              <a:t>, документальный фильм (режиссёр Варвара </a:t>
            </a:r>
            <a:r>
              <a:rPr lang="ru-RU" dirty="0" err="1" smtClean="0">
                <a:latin typeface="Constantia" panose="02030602050306030303" pitchFamily="18" charset="0"/>
              </a:rPr>
              <a:t>Уризченко</a:t>
            </a:r>
            <a:r>
              <a:rPr lang="ru-RU" dirty="0" smtClean="0">
                <a:latin typeface="Constantia" panose="02030602050306030303" pitchFamily="18" charset="0"/>
              </a:rPr>
              <a:t>)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2008 </a:t>
            </a:r>
            <a:r>
              <a:rPr lang="cs-CZ" dirty="0" smtClean="0">
                <a:latin typeface="Constantia" panose="02030602050306030303" pitchFamily="18" charset="0"/>
              </a:rPr>
              <a:t>-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b="1" i="1" dirty="0" smtClean="0">
                <a:latin typeface="Constantia" panose="02030602050306030303" pitchFamily="18" charset="0"/>
              </a:rPr>
              <a:t>Рукописи не горят… Фильм 2-й. Дело Даниила Хармса и Александра Введенского</a:t>
            </a:r>
            <a:r>
              <a:rPr lang="cs-CZ" dirty="0" smtClean="0">
                <a:latin typeface="Constantia" panose="02030602050306030303" pitchFamily="18" charset="0"/>
              </a:rPr>
              <a:t> -</a:t>
            </a:r>
            <a:r>
              <a:rPr lang="ru-RU" dirty="0" smtClean="0">
                <a:latin typeface="Constantia" panose="02030602050306030303" pitchFamily="18" charset="0"/>
              </a:rPr>
              <a:t> документальный фильм (режиссёр Сергей </a:t>
            </a:r>
            <a:r>
              <a:rPr lang="ru-RU" dirty="0" err="1" smtClean="0">
                <a:latin typeface="Constantia" panose="02030602050306030303" pitchFamily="18" charset="0"/>
              </a:rPr>
              <a:t>Головецкий</a:t>
            </a:r>
            <a:r>
              <a:rPr lang="ru-RU" dirty="0" smtClean="0">
                <a:latin typeface="Constantia" panose="02030602050306030303" pitchFamily="18" charset="0"/>
              </a:rPr>
              <a:t>)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2013 </a:t>
            </a:r>
            <a:r>
              <a:rPr lang="cs-CZ" dirty="0" smtClean="0">
                <a:latin typeface="Constantia" panose="02030602050306030303" pitchFamily="18" charset="0"/>
              </a:rPr>
              <a:t>-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b="1" i="1" dirty="0" smtClean="0">
                <a:latin typeface="Constantia" panose="02030602050306030303" pitchFamily="18" charset="0"/>
              </a:rPr>
              <a:t>За окно</a:t>
            </a:r>
            <a:r>
              <a:rPr lang="ru-RU" i="1" dirty="0" smtClean="0">
                <a:latin typeface="Constantia" panose="02030602050306030303" pitchFamily="18" charset="0"/>
              </a:rPr>
              <a:t>. </a:t>
            </a:r>
            <a:r>
              <a:rPr lang="ru-RU" b="1" i="1" dirty="0" smtClean="0">
                <a:latin typeface="Constantia" panose="02030602050306030303" pitchFamily="18" charset="0"/>
              </a:rPr>
              <a:t>Рассказы из жизни Хармса</a:t>
            </a:r>
            <a:r>
              <a:rPr lang="ru-RU" dirty="0" smtClean="0">
                <a:latin typeface="Constantia" panose="02030602050306030303" pitchFamily="18" charset="0"/>
              </a:rPr>
              <a:t>, анимационный (режиссёр Михаил Сафронов)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Constantia" panose="02030602050306030303" pitchFamily="18" charset="0"/>
              </a:rPr>
              <a:t>За окно. Рассказы из жизни Хармса </a:t>
            </a:r>
            <a:r>
              <a:rPr lang="ru-RU" dirty="0" smtClean="0">
                <a:latin typeface="Constantia" panose="02030602050306030303" pitchFamily="18" charset="0"/>
              </a:rPr>
              <a:t>- трейлер анимационного фильма, Ссылка</a:t>
            </a:r>
            <a:r>
              <a:rPr lang="cs-CZ" dirty="0" smtClean="0">
                <a:latin typeface="Constantia" panose="02030602050306030303" pitchFamily="18" charset="0"/>
              </a:rPr>
              <a:t>: </a:t>
            </a:r>
            <a:r>
              <a:rPr lang="cs-CZ" dirty="0" smtClean="0">
                <a:latin typeface="Constantia" panose="02030602050306030303" pitchFamily="18" charset="0"/>
                <a:hlinkClick r:id="rId2"/>
              </a:rPr>
              <a:t>https://www.youtube.com/watch?v=EBM7gOpmvVs</a:t>
            </a:r>
            <a:endParaRPr lang="cs-CZ" dirty="0" smtClean="0">
              <a:latin typeface="Constantia" panose="02030602050306030303" pitchFamily="18" charset="0"/>
            </a:endParaRPr>
          </a:p>
        </p:txBody>
      </p:sp>
      <p:pic>
        <p:nvPicPr>
          <p:cNvPr id="4" name="Obrázek 3" descr="Журнал &quot;Сеанс&quot; 20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8823" cy="15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ЗА ОКНО. РАССКАЗЫ ИЗ ЖИЗНИ ХАРМС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27" y="-1"/>
            <a:ext cx="3456373" cy="1597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6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Музыка о Хармсе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Constantia" panose="02030602050306030303" pitchFamily="18" charset="0"/>
              </a:rPr>
              <a:t>Легенда о табаке </a:t>
            </a:r>
            <a:r>
              <a:rPr lang="cs-CZ" dirty="0">
                <a:latin typeface="Constantia" panose="02030602050306030303" pitchFamily="18" charset="0"/>
              </a:rPr>
              <a:t>-</a:t>
            </a:r>
            <a:r>
              <a:rPr lang="ru-RU" dirty="0" smtClean="0">
                <a:latin typeface="Constantia" panose="02030602050306030303" pitchFamily="18" charset="0"/>
              </a:rPr>
              <a:t> песня Александра Галича, посвящённая Даниилу Хармсу, 1969 год.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Ссылка: </a:t>
            </a:r>
            <a:r>
              <a:rPr lang="cs-CZ" dirty="0" smtClean="0">
                <a:latin typeface="Constantia" panose="02030602050306030303" pitchFamily="18" charset="0"/>
                <a:hlinkClick r:id="rId2"/>
              </a:rPr>
              <a:t>https://www.youtube.com/watch?v=KF86y77xTZo</a:t>
            </a:r>
            <a:endParaRPr lang="cs-CZ" dirty="0" smtClean="0">
              <a:latin typeface="Constantia" panose="02030602050306030303" pitchFamily="18" charset="0"/>
            </a:endParaRPr>
          </a:p>
          <a:p>
            <a:r>
              <a:rPr lang="ru-RU" dirty="0" smtClean="0">
                <a:latin typeface="Constantia" panose="02030602050306030303" pitchFamily="18" charset="0"/>
              </a:rPr>
              <a:t>Поёт: </a:t>
            </a:r>
            <a:r>
              <a:rPr lang="ru-RU" b="1" dirty="0" smtClean="0">
                <a:latin typeface="Constantia" panose="02030602050306030303" pitchFamily="18" charset="0"/>
              </a:rPr>
              <a:t>Сергей Валерианович Чесноков </a:t>
            </a:r>
            <a:r>
              <a:rPr lang="ru-RU" dirty="0" smtClean="0">
                <a:latin typeface="Constantia" panose="02030602050306030303" pitchFamily="18" charset="0"/>
              </a:rPr>
              <a:t>(р. 29 июня 1943, СССР) </a:t>
            </a:r>
            <a:r>
              <a:rPr lang="cs-CZ" dirty="0" smtClean="0">
                <a:latin typeface="Constantia" panose="02030602050306030303" pitchFamily="18" charset="0"/>
              </a:rPr>
              <a:t>-</a:t>
            </a:r>
            <a:r>
              <a:rPr lang="ru-RU" dirty="0" smtClean="0">
                <a:latin typeface="Constantia" panose="02030602050306030303" pitchFamily="18" charset="0"/>
              </a:rPr>
              <a:t> российский ученый, математик, социолог, культуролог, музыкант</a:t>
            </a: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Невероятная цитата Д. Хармса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ru-RU" sz="5400" i="1" dirty="0" smtClean="0">
                <a:latin typeface="Constantia" panose="02030602050306030303" pitchFamily="18" charset="0"/>
              </a:rPr>
              <a:t>«Я не люблю детей, стариков, старух и благоразумных пожилых!»</a:t>
            </a:r>
          </a:p>
        </p:txBody>
      </p:sp>
    </p:spTree>
    <p:extLst>
      <p:ext uri="{BB962C8B-B14F-4D97-AF65-F5344CB8AC3E}">
        <p14:creationId xmlns:p14="http://schemas.microsoft.com/office/powerpoint/2010/main" val="13487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Д. Хармс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</a:t>
            </a:r>
            <a:r>
              <a:rPr lang="az-Cyrl-A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емья и учёба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Даниил </a:t>
            </a:r>
            <a:r>
              <a:rPr lang="ru-RU" dirty="0" err="1" smtClean="0">
                <a:latin typeface="Constantia" panose="02030602050306030303" pitchFamily="18" charset="0"/>
              </a:rPr>
              <a:t>Ювачёв</a:t>
            </a:r>
            <a:r>
              <a:rPr lang="ru-RU" dirty="0" smtClean="0">
                <a:latin typeface="Constantia" panose="02030602050306030303" pitchFamily="18" charset="0"/>
              </a:rPr>
              <a:t> родился в семье Ивана Павловича </a:t>
            </a:r>
            <a:r>
              <a:rPr lang="ru-RU" dirty="0" err="1" smtClean="0">
                <a:latin typeface="Constantia" panose="02030602050306030303" pitchFamily="18" charset="0"/>
              </a:rPr>
              <a:t>Ювачёва</a:t>
            </a:r>
            <a:r>
              <a:rPr lang="ru-RU" dirty="0" smtClean="0">
                <a:latin typeface="Constantia" panose="02030602050306030303" pitchFamily="18" charset="0"/>
              </a:rPr>
              <a:t> и Надежды Ивановны </a:t>
            </a:r>
            <a:r>
              <a:rPr lang="ru-RU" dirty="0" err="1" smtClean="0">
                <a:latin typeface="Constantia" panose="02030602050306030303" pitchFamily="18" charset="0"/>
              </a:rPr>
              <a:t>Ювачёвой</a:t>
            </a:r>
            <a:endParaRPr lang="cs-CZ" dirty="0">
              <a:latin typeface="Constantia" panose="02030602050306030303" pitchFamily="18" charset="0"/>
            </a:endParaRPr>
          </a:p>
          <a:p>
            <a:r>
              <a:rPr lang="ru-RU" dirty="0" smtClean="0">
                <a:latin typeface="Constantia" panose="02030602050306030303" pitchFamily="18" charset="0"/>
              </a:rPr>
              <a:t>И. П. </a:t>
            </a:r>
            <a:r>
              <a:rPr lang="ru-RU" dirty="0" err="1" smtClean="0">
                <a:latin typeface="Constantia" panose="02030602050306030303" pitchFamily="18" charset="0"/>
              </a:rPr>
              <a:t>Ювачёв</a:t>
            </a:r>
            <a:r>
              <a:rPr lang="ru-RU" dirty="0" smtClean="0">
                <a:latin typeface="Constantia" panose="02030602050306030303" pitchFamily="18" charset="0"/>
              </a:rPr>
              <a:t> был революционером-народовольцем, сосланным на Сахалин и ставшим духовным писателем</a:t>
            </a:r>
            <a:r>
              <a:rPr lang="cs-CZ" dirty="0" smtClean="0">
                <a:latin typeface="Constantia" panose="02030602050306030303" pitchFamily="18" charset="0"/>
              </a:rPr>
              <a:t>, o</a:t>
            </a:r>
            <a:r>
              <a:rPr lang="ru-RU" dirty="0" err="1" smtClean="0">
                <a:latin typeface="Constantia" panose="02030602050306030303" pitchFamily="18" charset="0"/>
              </a:rPr>
              <a:t>тец</a:t>
            </a:r>
            <a:r>
              <a:rPr lang="ru-RU" dirty="0" smtClean="0">
                <a:latin typeface="Constantia" panose="02030602050306030303" pitchFamily="18" charset="0"/>
              </a:rPr>
              <a:t> Хармса был знаком с А. П. Чеховым, Л. Н. Толстым, М. А. Волошиным и Н. А. Морозовым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В 1915</a:t>
            </a:r>
            <a:r>
              <a:rPr lang="cs-CZ" dirty="0" smtClean="0">
                <a:latin typeface="Constantia" panose="02030602050306030303" pitchFamily="18" charset="0"/>
              </a:rPr>
              <a:t> - </a:t>
            </a:r>
            <a:r>
              <a:rPr lang="ru-RU" dirty="0" smtClean="0">
                <a:latin typeface="Constantia" panose="02030602050306030303" pitchFamily="18" charset="0"/>
              </a:rPr>
              <a:t>1918 годах Даниил </a:t>
            </a:r>
            <a:r>
              <a:rPr lang="ru-RU" dirty="0" err="1" smtClean="0">
                <a:latin typeface="Constantia" panose="02030602050306030303" pitchFamily="18" charset="0"/>
              </a:rPr>
              <a:t>Ювачёв</a:t>
            </a:r>
            <a:r>
              <a:rPr lang="ru-RU" dirty="0" smtClean="0">
                <a:latin typeface="Constantia" panose="02030602050306030303" pitchFamily="18" charset="0"/>
              </a:rPr>
              <a:t> обучался в средней школе, входившей в состав Главного немецкого училища Святого Петра, в 1922</a:t>
            </a:r>
            <a:r>
              <a:rPr lang="cs-CZ" dirty="0" smtClean="0">
                <a:latin typeface="Constantia" panose="02030602050306030303" pitchFamily="18" charset="0"/>
              </a:rPr>
              <a:t> - </a:t>
            </a:r>
            <a:r>
              <a:rPr lang="ru-RU" dirty="0" smtClean="0">
                <a:latin typeface="Constantia" panose="02030602050306030303" pitchFamily="18" charset="0"/>
              </a:rPr>
              <a:t>1924 годах </a:t>
            </a:r>
            <a:r>
              <a:rPr lang="cs-CZ" dirty="0" smtClean="0">
                <a:latin typeface="Constantia" panose="02030602050306030303" pitchFamily="18" charset="0"/>
              </a:rPr>
              <a:t>-</a:t>
            </a:r>
            <a:r>
              <a:rPr lang="ru-RU" dirty="0" smtClean="0">
                <a:latin typeface="Constantia" panose="02030602050306030303" pitchFamily="18" charset="0"/>
              </a:rPr>
              <a:t> во 2-й </a:t>
            </a:r>
            <a:r>
              <a:rPr lang="ru-RU" dirty="0" err="1" smtClean="0">
                <a:latin typeface="Constantia" panose="02030602050306030303" pitchFamily="18" charset="0"/>
              </a:rPr>
              <a:t>Детскосельской</a:t>
            </a:r>
            <a:r>
              <a:rPr lang="ru-RU" dirty="0" smtClean="0">
                <a:latin typeface="Constantia" panose="02030602050306030303" pitchFamily="18" charset="0"/>
              </a:rPr>
              <a:t> единой трудовой школе, с 1924 года </a:t>
            </a:r>
            <a:r>
              <a:rPr lang="cs-CZ" dirty="0" smtClean="0">
                <a:latin typeface="Constantia" panose="02030602050306030303" pitchFamily="18" charset="0"/>
              </a:rPr>
              <a:t>-</a:t>
            </a:r>
            <a:r>
              <a:rPr lang="ru-RU" dirty="0" smtClean="0">
                <a:latin typeface="Constantia" panose="02030602050306030303" pitchFamily="18" charset="0"/>
              </a:rPr>
              <a:t> в Первом ленинградском </a:t>
            </a:r>
            <a:r>
              <a:rPr lang="ru-RU" dirty="0" err="1" smtClean="0">
                <a:latin typeface="Constantia" panose="02030602050306030303" pitchFamily="18" charset="0"/>
              </a:rPr>
              <a:t>электротехникуме</a:t>
            </a:r>
            <a:r>
              <a:rPr lang="ru-RU" dirty="0" smtClean="0">
                <a:latin typeface="Constantia" panose="02030602050306030303" pitchFamily="18" charset="0"/>
              </a:rPr>
              <a:t> (отчислен в феврале 1926 года)</a:t>
            </a:r>
            <a:endParaRPr lang="cs-CZ" dirty="0">
              <a:latin typeface="Constantia" panose="02030602050306030303" pitchFamily="18" charset="0"/>
            </a:endParaRPr>
          </a:p>
        </p:txBody>
      </p:sp>
      <p:pic>
        <p:nvPicPr>
          <p:cNvPr id="4" name="Obrázek 3" descr="poltora_bobra - Даниил Хармс. Очередная невинная жертва стал…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0320" cy="169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2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Отрывок: проза (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 собаку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Бубубу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Д. Хармс)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2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Жила-была собака. Звали собаку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Закричишь: «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!» — и собака из-под кровати выбежит, то со стола соскочит, то из-под дивана вылезет.</a:t>
            </a: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Вот перед вами семь картинок. Посмотрите и скажите, на каких картинках собака есть, а на каких картинках собаки нет. И пока собаку на картинках ищете, то, чтобы скорее её найти, зовите потихонечку: «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!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</a:t>
            </a:r>
            <a:r>
              <a:rPr lang="ru-RU" sz="1200" b="1" dirty="0" smtClean="0">
                <a:latin typeface="Constantia" panose="02030602050306030303" pitchFamily="18" charset="0"/>
              </a:rPr>
              <a:t>!»</a:t>
            </a: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Про собаку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Бубубу</a:t>
            </a:r>
            <a:endParaRPr lang="ru-RU" sz="1200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Жила была очень умная собака. Звали ее </a:t>
            </a:r>
            <a:r>
              <a:rPr lang="ru-RU" sz="1200" b="1" dirty="0" err="1" smtClean="0">
                <a:latin typeface="Constantia" panose="02030602050306030303" pitchFamily="18" charset="0"/>
              </a:rPr>
              <a:t>Бубубу</a:t>
            </a:r>
            <a:r>
              <a:rPr lang="ru-RU" sz="1200" b="1" dirty="0" smtClean="0"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Она была такая умная, что умела даже рисовать.</a:t>
            </a: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И вот однажды она нарисовала картину. Но никто не мог понять, что было на картине нарисовано.</a:t>
            </a: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Прибежала Мышка-Малышка, посмотрела на картинку, понюхала раму и сказала:</a:t>
            </a: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— Нет, я не знаю, что на картине нарисовано. Может быть, сыр, пи-пи-пи! А может быть — свечка, </a:t>
            </a:r>
            <a:r>
              <a:rPr lang="ru-RU" sz="1200" b="1" dirty="0" err="1" smtClean="0">
                <a:latin typeface="Constantia" panose="02030602050306030303" pitchFamily="18" charset="0"/>
              </a:rPr>
              <a:t>пю-пю-пю</a:t>
            </a:r>
            <a:r>
              <a:rPr lang="ru-RU" sz="1200" b="1" dirty="0" smtClean="0">
                <a:latin typeface="Constantia" panose="02030602050306030303" pitchFamily="18" charset="0"/>
              </a:rPr>
              <a:t>?</a:t>
            </a: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Пришел петух Ерофей. Встал на цыпочки, посмотрел на картину и сказал:</a:t>
            </a: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— Нет, я не знаю, что на картине нарисовано. Может быть, это пшенная каша, ку-ка-ре-ку! А может быть — это деревянное корыто, ре-ку-ка-ре!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9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Отрывок: проза (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 собаку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Бубубу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Д. Хармс)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2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sz="12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Constantia" panose="02030602050306030303" pitchFamily="18" charset="0"/>
              </a:rPr>
              <a:t>Пришла </a:t>
            </a:r>
            <a:r>
              <a:rPr lang="ru-RU" sz="1200" b="1" dirty="0">
                <a:latin typeface="Constantia" panose="02030602050306030303" pitchFamily="18" charset="0"/>
              </a:rPr>
              <a:t>Уточка-</a:t>
            </a:r>
            <a:r>
              <a:rPr lang="ru-RU" sz="1200" b="1" dirty="0" err="1">
                <a:latin typeface="Constantia" panose="02030602050306030303" pitchFamily="18" charset="0"/>
              </a:rPr>
              <a:t>Анюточка</a:t>
            </a:r>
            <a:r>
              <a:rPr lang="ru-RU" sz="1200" b="1" dirty="0">
                <a:latin typeface="Constantia" panose="02030602050306030303" pitchFamily="18" charset="0"/>
              </a:rPr>
              <a:t>. Посмотрела на картину с одного бока и сказала:</a:t>
            </a:r>
          </a:p>
          <a:p>
            <a:pPr marL="0" indent="0">
              <a:buNone/>
            </a:pPr>
            <a:r>
              <a:rPr lang="ru-RU" sz="1200" b="1" dirty="0">
                <a:latin typeface="Constantia" panose="02030602050306030303" pitchFamily="18" charset="0"/>
              </a:rPr>
              <a:t>— Кря-кря-кря!</a:t>
            </a:r>
          </a:p>
          <a:p>
            <a:pPr marL="0" indent="0">
              <a:buNone/>
            </a:pPr>
            <a:r>
              <a:rPr lang="ru-RU" sz="1200" b="1" dirty="0">
                <a:latin typeface="Constantia" panose="02030602050306030303" pitchFamily="18" charset="0"/>
              </a:rPr>
              <a:t>Это завитушка,</a:t>
            </a:r>
          </a:p>
          <a:p>
            <a:pPr marL="0" indent="0">
              <a:buNone/>
            </a:pPr>
            <a:r>
              <a:rPr lang="ru-RU" sz="1200" b="1" dirty="0">
                <a:latin typeface="Constantia" panose="02030602050306030303" pitchFamily="18" charset="0"/>
              </a:rPr>
              <a:t>Кря-кря-кря!</a:t>
            </a:r>
          </a:p>
          <a:p>
            <a:pPr marL="0" indent="0">
              <a:buNone/>
            </a:pPr>
            <a:r>
              <a:rPr lang="ru-RU" sz="1200" b="1" dirty="0">
                <a:latin typeface="Constantia" panose="02030602050306030303" pitchFamily="18" charset="0"/>
              </a:rPr>
              <a:t>Может быть, лягушка.</a:t>
            </a:r>
          </a:p>
          <a:p>
            <a:pPr marL="0" indent="0">
              <a:buNone/>
            </a:pPr>
            <a:r>
              <a:rPr lang="ru-RU" sz="1200" b="1" dirty="0">
                <a:latin typeface="Constantia" panose="02030602050306030303" pitchFamily="18" charset="0"/>
              </a:rPr>
              <a:t>А потом посмотрела на картину с другого бока и сказала:</a:t>
            </a:r>
          </a:p>
          <a:p>
            <a:pPr marL="0" indent="0">
              <a:buNone/>
            </a:pPr>
            <a:r>
              <a:rPr lang="ru-RU" sz="1200" b="1" dirty="0">
                <a:latin typeface="Constantia" panose="02030602050306030303" pitchFamily="18" charset="0"/>
              </a:rPr>
              <a:t>— Кря-кря-кря!</a:t>
            </a:r>
          </a:p>
          <a:p>
            <a:pPr marL="0" indent="0">
              <a:buNone/>
            </a:pPr>
            <a:r>
              <a:rPr lang="ru-RU" sz="1200" b="1" dirty="0">
                <a:latin typeface="Constantia" panose="02030602050306030303" pitchFamily="18" charset="0"/>
              </a:rPr>
              <a:t>Это не лягушка.</a:t>
            </a:r>
          </a:p>
          <a:p>
            <a:pPr marL="0" indent="0">
              <a:buNone/>
            </a:pPr>
            <a:r>
              <a:rPr lang="ru-RU" sz="1200" b="1" dirty="0">
                <a:latin typeface="Constantia" panose="02030602050306030303" pitchFamily="18" charset="0"/>
              </a:rPr>
              <a:t>Кря-кря-кря!</a:t>
            </a:r>
          </a:p>
          <a:p>
            <a:pPr marL="0" indent="0">
              <a:buNone/>
            </a:pPr>
            <a:r>
              <a:rPr lang="ru-RU" sz="1200" b="1" dirty="0">
                <a:latin typeface="Constantia" panose="02030602050306030303" pitchFamily="18" charset="0"/>
              </a:rPr>
              <a:t>Это завитушка!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5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Отрывок: проза (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 собаку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Бубубу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Д. Хармс)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Прибежала обезьяна Марья Тимофеевна, почесала бок, посмотрела на картину и сказала: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— Бал-бал-бал-бал.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Бол-бол-бол-бол.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— Эй! — крикнули обезьяне, — говори понятнее!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А она опять: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— </a:t>
            </a:r>
            <a:r>
              <a:rPr lang="ru-RU" sz="2500" b="1" dirty="0" err="1" smtClean="0">
                <a:latin typeface="Constantia" panose="02030602050306030303" pitchFamily="18" charset="0"/>
              </a:rPr>
              <a:t>Лок</a:t>
            </a:r>
            <a:r>
              <a:rPr lang="ru-RU" sz="2500" b="1" dirty="0" smtClean="0">
                <a:latin typeface="Constantia" panose="02030602050306030303" pitchFamily="18" charset="0"/>
              </a:rPr>
              <a:t>! </a:t>
            </a:r>
            <a:r>
              <a:rPr lang="ru-RU" sz="2500" b="1" dirty="0" err="1" smtClean="0">
                <a:latin typeface="Constantia" panose="02030602050306030303" pitchFamily="18" charset="0"/>
              </a:rPr>
              <a:t>вок</a:t>
            </a:r>
            <a:r>
              <a:rPr lang="ru-RU" sz="2500" b="1" dirty="0" smtClean="0">
                <a:latin typeface="Constantia" panose="02030602050306030303" pitchFamily="18" charset="0"/>
              </a:rPr>
              <a:t>! мок! рок!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Лук! Лак! Лик! Лек!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— А ну тебя! — крикнули обезьяне. — Непонятно ты говоришь!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А обезьяна почесала ногой затылок и убежала.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Наконец, пришел знаменитый художник Иван </a:t>
            </a:r>
            <a:r>
              <a:rPr lang="ru-RU" sz="2500" b="1" dirty="0" err="1" smtClean="0">
                <a:latin typeface="Constantia" panose="02030602050306030303" pitchFamily="18" charset="0"/>
              </a:rPr>
              <a:t>Иваныч</a:t>
            </a:r>
            <a:r>
              <a:rPr lang="ru-RU" sz="2500" b="1" dirty="0" smtClean="0">
                <a:latin typeface="Constantia" panose="02030602050306030303" pitchFamily="18" charset="0"/>
              </a:rPr>
              <a:t> </a:t>
            </a:r>
            <a:r>
              <a:rPr lang="ru-RU" sz="2500" b="1" dirty="0" err="1" smtClean="0">
                <a:latin typeface="Constantia" panose="02030602050306030303" pitchFamily="18" charset="0"/>
              </a:rPr>
              <a:t>Пнёв</a:t>
            </a:r>
            <a:r>
              <a:rPr lang="ru-RU" sz="2500" b="1" dirty="0" smtClean="0">
                <a:latin typeface="Constantia" panose="02030602050306030303" pitchFamily="18" charset="0"/>
              </a:rPr>
              <a:t>. Он долго ерошил волосы и смотрел на картину и наконец сказал: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— Нет, никто не знает, что нарисовано на картине, и я не знаю.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Тут вышла умная собака </a:t>
            </a:r>
            <a:r>
              <a:rPr lang="ru-RU" sz="2500" b="1" dirty="0" err="1" smtClean="0">
                <a:latin typeface="Constantia" panose="02030602050306030303" pitchFamily="18" charset="0"/>
              </a:rPr>
              <a:t>Бубубу</a:t>
            </a:r>
            <a:r>
              <a:rPr lang="ru-RU" sz="2500" b="1" dirty="0" smtClean="0">
                <a:latin typeface="Constantia" panose="02030602050306030303" pitchFamily="18" charset="0"/>
              </a:rPr>
              <a:t>, взглянула на свою картину и закричала: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— Ах-ах! </a:t>
            </a:r>
            <a:r>
              <a:rPr lang="ru-RU" sz="2500" b="1" dirty="0" err="1" smtClean="0">
                <a:latin typeface="Constantia" panose="02030602050306030303" pitchFamily="18" charset="0"/>
              </a:rPr>
              <a:t>Ав-ав</a:t>
            </a:r>
            <a:r>
              <a:rPr lang="ru-RU" sz="2500" b="1" dirty="0" smtClean="0">
                <a:latin typeface="Constantia" panose="02030602050306030303" pitchFamily="18" charset="0"/>
              </a:rPr>
              <a:t>! Да ведь картина-то повернута к вам не той стороной. Ведь вы смотрите на заднюю сторону картины. Вот смотрите!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И с этими словами собака </a:t>
            </a:r>
            <a:r>
              <a:rPr lang="ru-RU" sz="2500" b="1" dirty="0" err="1" smtClean="0">
                <a:latin typeface="Constantia" panose="02030602050306030303" pitchFamily="18" charset="0"/>
              </a:rPr>
              <a:t>Бубубу</a:t>
            </a:r>
            <a:r>
              <a:rPr lang="ru-RU" sz="2500" b="1" dirty="0" smtClean="0">
                <a:latin typeface="Constantia" panose="02030602050306030303" pitchFamily="18" charset="0"/>
              </a:rPr>
              <a:t> повернула картину.</a:t>
            </a: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Картина была такая замечательная, что мы решили напечатать ее в 1-м номере журнала «Чиж» 1936 года.</a:t>
            </a:r>
            <a:endParaRPr lang="cs-CZ" sz="2500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2500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2500" b="1" dirty="0" smtClean="0">
                <a:latin typeface="Constantia" panose="02030602050306030303" pitchFamily="18" charset="0"/>
              </a:rPr>
              <a:t>(1935)</a:t>
            </a:r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5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Отрывок: поэзия (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 том, как папа застрелил мне хорька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Д. Хармс)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Как-то вечером домой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Возвращался папа мой.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Возвращался папа мой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Поздно по полю домой.</a:t>
            </a:r>
          </a:p>
          <a:p>
            <a:pPr marL="0" indent="0">
              <a:buNone/>
            </a:pPr>
            <a:endParaRPr lang="ru-RU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Папа смотрит и глядит —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На земле хорёк сидит.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На земле хорёк сидит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И на папу не глядит.</a:t>
            </a:r>
          </a:p>
          <a:p>
            <a:pPr marL="0" indent="0">
              <a:buNone/>
            </a:pPr>
            <a:endParaRPr lang="ru-RU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Папа думает: «Хорёк —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Замечательный зверёк.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Замечательный зверёк,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Если только он хорёк».</a:t>
            </a:r>
          </a:p>
          <a:p>
            <a:pPr marL="0" indent="0">
              <a:buNone/>
            </a:pPr>
            <a:endParaRPr lang="ru-RU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А хорёк сидел, сидел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И на папу поглядел.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И на папу поглядел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И уж больше не сидел.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01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Отрывок: поэзия (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 том, как папа застрелил мне хорька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Д. Хармс)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Папа сразу побежал,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Он винтовку заряжал,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Очень быстро заряжал,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Чтоб хорёк не убежал.</a:t>
            </a:r>
          </a:p>
          <a:p>
            <a:pPr marL="0" indent="0">
              <a:buNone/>
            </a:pPr>
            <a:endParaRPr lang="ru-RU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А хорёк бежит к реке.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От кустов невдалеке,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А за ним невдалеке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Мчится папа к той реке.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Папа сердится, кричит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И патронами бренчит,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И винтовочкой бренчит,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— Подожди меня! — кричит,</a:t>
            </a:r>
          </a:p>
          <a:p>
            <a:pPr marL="0" indent="0">
              <a:buNone/>
            </a:pPr>
            <a:endParaRPr lang="ru-RU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А хорёк, поднявши хвост,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Удирает через мост.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Мчится с визгом через мост,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К небесам поднявши хвост.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Отрывок: поэзия (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 том, как папа застрелил мне хорька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Д. Хармс)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Папа щелкает курком,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Да с пригорка кувырком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Полетел он кувырком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И — в погоню за хорьком.</a:t>
            </a:r>
          </a:p>
          <a:p>
            <a:pPr marL="0" indent="0">
              <a:buNone/>
            </a:pPr>
            <a:endParaRPr lang="ru-RU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А ружьё в его руках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Загремело — тарарах!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Как ударит — тарарах!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Так и прыгнуло в руках.</a:t>
            </a:r>
          </a:p>
          <a:p>
            <a:pPr marL="0" indent="0">
              <a:buNone/>
            </a:pPr>
            <a:endParaRPr lang="ru-RU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Папа в сторону бежит,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А хорёк уже лежит.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На земле хорёк лежит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И от папы не бежит.</a:t>
            </a:r>
          </a:p>
          <a:p>
            <a:pPr marL="0" indent="0">
              <a:buNone/>
            </a:pPr>
            <a:endParaRPr lang="ru-RU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Тут скорее папа мой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Потащил хорька домой.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И принес его домой,</a:t>
            </a:r>
          </a:p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Взяв за лапку, папа мой.</a:t>
            </a:r>
          </a:p>
          <a:p>
            <a:endParaRPr lang="cs-CZ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Отрывок: поэзия (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 том, как папа застрелил мне хорька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Д. Хармс)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00" b="1" dirty="0" smtClean="0">
                <a:latin typeface="Constantia" panose="02030602050306030303" pitchFamily="18" charset="0"/>
              </a:rPr>
              <a:t>Я был рад, в ладоши бил,</a:t>
            </a:r>
          </a:p>
          <a:p>
            <a:pPr marL="0" indent="0">
              <a:buNone/>
            </a:pPr>
            <a:r>
              <a:rPr lang="ru-RU" sz="900" b="1" dirty="0" smtClean="0">
                <a:latin typeface="Constantia" panose="02030602050306030303" pitchFamily="18" charset="0"/>
              </a:rPr>
              <a:t>Из хорька себе набил</a:t>
            </a:r>
          </a:p>
          <a:p>
            <a:pPr marL="0" indent="0">
              <a:buNone/>
            </a:pPr>
            <a:r>
              <a:rPr lang="ru-RU" sz="900" b="1" dirty="0" smtClean="0">
                <a:latin typeface="Constantia" panose="02030602050306030303" pitchFamily="18" charset="0"/>
              </a:rPr>
              <a:t>Стружкой чучело набил,</a:t>
            </a:r>
          </a:p>
          <a:p>
            <a:pPr marL="0" indent="0">
              <a:buNone/>
            </a:pPr>
            <a:r>
              <a:rPr lang="ru-RU" sz="900" b="1" dirty="0" smtClean="0">
                <a:latin typeface="Constantia" panose="02030602050306030303" pitchFamily="18" charset="0"/>
              </a:rPr>
              <a:t>И опять в ладоши бил.</a:t>
            </a:r>
          </a:p>
          <a:p>
            <a:pPr marL="0" indent="0">
              <a:buNone/>
            </a:pPr>
            <a:endParaRPr lang="ru-RU" sz="900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900" b="1" dirty="0" smtClean="0">
                <a:latin typeface="Constantia" panose="02030602050306030303" pitchFamily="18" charset="0"/>
              </a:rPr>
              <a:t>Вот пред вами мой хорёк</a:t>
            </a:r>
          </a:p>
          <a:p>
            <a:pPr marL="0" indent="0">
              <a:buNone/>
            </a:pPr>
            <a:r>
              <a:rPr lang="ru-RU" sz="900" b="1" dirty="0" smtClean="0">
                <a:latin typeface="Constantia" panose="02030602050306030303" pitchFamily="18" charset="0"/>
              </a:rPr>
              <a:t>На странице поперёк</a:t>
            </a:r>
          </a:p>
          <a:p>
            <a:pPr marL="0" indent="0">
              <a:buNone/>
            </a:pPr>
            <a:r>
              <a:rPr lang="ru-RU" sz="900" b="1" dirty="0" smtClean="0">
                <a:latin typeface="Constantia" panose="02030602050306030303" pitchFamily="18" charset="0"/>
              </a:rPr>
              <a:t>Нарисован поперёк</a:t>
            </a:r>
          </a:p>
          <a:p>
            <a:pPr marL="0" indent="0">
              <a:buNone/>
            </a:pPr>
            <a:r>
              <a:rPr lang="ru-RU" sz="900" b="1" dirty="0" smtClean="0">
                <a:latin typeface="Constantia" panose="02030602050306030303" pitchFamily="18" charset="0"/>
              </a:rPr>
              <a:t>Перед вами мой хорёк.</a:t>
            </a:r>
          </a:p>
          <a:p>
            <a:pPr marL="0" indent="0">
              <a:buNone/>
            </a:pPr>
            <a:endParaRPr lang="ru-RU" sz="900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900" b="1" dirty="0" smtClean="0">
                <a:latin typeface="Constantia" panose="02030602050306030303" pitchFamily="18" charset="0"/>
              </a:rPr>
              <a:t>(1929)</a:t>
            </a:r>
            <a:endParaRPr lang="cs-CZ" sz="9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Список использованной литературы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>
                <a:latin typeface="Constantia" panose="02030602050306030303" pitchFamily="18" charset="0"/>
              </a:rPr>
              <a:t>HRALA, Milan. </a:t>
            </a:r>
            <a:r>
              <a:rPr lang="cs-CZ" sz="1600" i="1" dirty="0" smtClean="0">
                <a:latin typeface="Constantia" panose="02030602050306030303" pitchFamily="18" charset="0"/>
              </a:rPr>
              <a:t>Ruská moderní literatura 1890-2000</a:t>
            </a:r>
            <a:r>
              <a:rPr lang="cs-CZ" sz="1600" dirty="0" smtClean="0">
                <a:latin typeface="Constantia" panose="02030602050306030303" pitchFamily="18" charset="0"/>
              </a:rPr>
              <a:t>. Vyd. 1. Praha: Karolinum, 2007, 767 s. ISBN 9788024612010</a:t>
            </a:r>
          </a:p>
          <a:p>
            <a:r>
              <a:rPr lang="cs-CZ" sz="1600" dirty="0" smtClean="0">
                <a:latin typeface="Constantia" panose="02030602050306030303" pitchFamily="18" charset="0"/>
              </a:rPr>
              <a:t>KASACK, Wolfgang. </a:t>
            </a:r>
            <a:r>
              <a:rPr lang="cs-CZ" sz="1600" i="1" dirty="0" smtClean="0">
                <a:latin typeface="Constantia" panose="02030602050306030303" pitchFamily="18" charset="0"/>
              </a:rPr>
              <a:t>Slovník ruské literatury 20. století</a:t>
            </a:r>
            <a:r>
              <a:rPr lang="cs-CZ" sz="1600" dirty="0" smtClean="0">
                <a:latin typeface="Constantia" panose="02030602050306030303" pitchFamily="18" charset="0"/>
              </a:rPr>
              <a:t>. Praha: </a:t>
            </a:r>
            <a:r>
              <a:rPr lang="cs-CZ" sz="1600" dirty="0" err="1" smtClean="0">
                <a:latin typeface="Constantia" panose="02030602050306030303" pitchFamily="18" charset="0"/>
              </a:rPr>
              <a:t>Votobia</a:t>
            </a:r>
            <a:r>
              <a:rPr lang="cs-CZ" sz="1600" dirty="0" smtClean="0">
                <a:latin typeface="Constantia" panose="02030602050306030303" pitchFamily="18" charset="0"/>
              </a:rPr>
              <a:t>, 2000, 622 s. ISBN 8072200844.</a:t>
            </a:r>
          </a:p>
          <a:p>
            <a:r>
              <a:rPr lang="cs-CZ" sz="1600" dirty="0" smtClean="0">
                <a:latin typeface="Constantia" panose="02030602050306030303" pitchFamily="18" charset="0"/>
              </a:rPr>
              <a:t>ZAHRÁDKA, Miroslav. </a:t>
            </a:r>
            <a:r>
              <a:rPr lang="cs-CZ" sz="1600" i="1" dirty="0" smtClean="0">
                <a:latin typeface="Constantia" panose="02030602050306030303" pitchFamily="18" charset="0"/>
              </a:rPr>
              <a:t>Ruská literatura XX. století</a:t>
            </a:r>
            <a:r>
              <a:rPr lang="cs-CZ" sz="1600" dirty="0" smtClean="0">
                <a:latin typeface="Constantia" panose="02030602050306030303" pitchFamily="18" charset="0"/>
              </a:rPr>
              <a:t>: </a:t>
            </a:r>
            <a:r>
              <a:rPr lang="cs-CZ" sz="1600" i="1" dirty="0" smtClean="0">
                <a:latin typeface="Constantia" panose="02030602050306030303" pitchFamily="18" charset="0"/>
              </a:rPr>
              <a:t>(literární proudy a osobnosti)</a:t>
            </a:r>
            <a:r>
              <a:rPr lang="cs-CZ" sz="1600" dirty="0" smtClean="0">
                <a:latin typeface="Constantia" panose="02030602050306030303" pitchFamily="18" charset="0"/>
              </a:rPr>
              <a:t>. Olomouc: </a:t>
            </a:r>
            <a:r>
              <a:rPr lang="cs-CZ" sz="1600" dirty="0" err="1" smtClean="0">
                <a:latin typeface="Constantia" panose="02030602050306030303" pitchFamily="18" charset="0"/>
              </a:rPr>
              <a:t>Periplum</a:t>
            </a:r>
            <a:r>
              <a:rPr lang="cs-CZ" sz="1600" dirty="0" smtClean="0">
                <a:latin typeface="Constantia" panose="02030602050306030303" pitchFamily="18" charset="0"/>
              </a:rPr>
              <a:t>, 2003, 236 s. ISBN 8086624080.</a:t>
            </a:r>
          </a:p>
          <a:p>
            <a:r>
              <a:rPr lang="ru-RU" sz="1600" dirty="0" smtClean="0">
                <a:latin typeface="Constantia" panose="02030602050306030303" pitchFamily="18" charset="0"/>
              </a:rPr>
              <a:t>AРЗАМАСЦЕВА, Ирина Никола</a:t>
            </a:r>
            <a:r>
              <a:rPr lang="cs-CZ" sz="1600" dirty="0" smtClean="0">
                <a:latin typeface="Constantia" panose="02030602050306030303" pitchFamily="18" charset="0"/>
              </a:rPr>
              <a:t>e</a:t>
            </a:r>
            <a:r>
              <a:rPr lang="ru-RU" sz="1600" dirty="0" err="1" smtClean="0">
                <a:latin typeface="Constantia" panose="02030602050306030303" pitchFamily="18" charset="0"/>
              </a:rPr>
              <a:t>вна</a:t>
            </a:r>
            <a:r>
              <a:rPr lang="ru-RU" sz="1600" dirty="0" smtClean="0">
                <a:latin typeface="Constantia" panose="02030602050306030303" pitchFamily="18" charset="0"/>
              </a:rPr>
              <a:t> и София </a:t>
            </a:r>
            <a:r>
              <a:rPr lang="ru-RU" sz="1600" dirty="0" err="1" smtClean="0">
                <a:latin typeface="Constantia" panose="02030602050306030303" pitchFamily="18" charset="0"/>
              </a:rPr>
              <a:t>Aнатольевна</a:t>
            </a:r>
            <a:r>
              <a:rPr lang="ru-RU" sz="1600" dirty="0" smtClean="0">
                <a:latin typeface="Constantia" panose="02030602050306030303" pitchFamily="18" charset="0"/>
              </a:rPr>
              <a:t> НИКОЛАЕВА. </a:t>
            </a:r>
            <a:r>
              <a:rPr lang="ru-RU" sz="1600" i="1" dirty="0" smtClean="0">
                <a:latin typeface="Constantia" panose="02030602050306030303" pitchFamily="18" charset="0"/>
              </a:rPr>
              <a:t>Детская литература</a:t>
            </a:r>
            <a:r>
              <a:rPr lang="ru-RU" sz="1600" dirty="0" smtClean="0">
                <a:latin typeface="Constantia" panose="02030602050306030303" pitchFamily="18" charset="0"/>
              </a:rPr>
              <a:t>: учебник. 5-e изд., исправленное. </a:t>
            </a:r>
            <a:r>
              <a:rPr lang="ru-RU" sz="1600" dirty="0" err="1" smtClean="0">
                <a:latin typeface="Constantia" panose="02030602050306030303" pitchFamily="18" charset="0"/>
              </a:rPr>
              <a:t>Moсква</a:t>
            </a:r>
            <a:r>
              <a:rPr lang="ru-RU" sz="1600" dirty="0" smtClean="0">
                <a:latin typeface="Constantia" panose="02030602050306030303" pitchFamily="18" charset="0"/>
              </a:rPr>
              <a:t>: Издательский центр </a:t>
            </a:r>
            <a:r>
              <a:rPr lang="ru-RU" sz="1600" dirty="0" err="1" smtClean="0">
                <a:latin typeface="Constantia" panose="02030602050306030303" pitchFamily="18" charset="0"/>
              </a:rPr>
              <a:t>Aкадемия</a:t>
            </a:r>
            <a:r>
              <a:rPr lang="ru-RU" sz="1600" dirty="0" smtClean="0">
                <a:latin typeface="Constantia" panose="02030602050306030303" pitchFamily="18" charset="0"/>
              </a:rPr>
              <a:t>, 2008, 574 с. ISBN 9785769546204.</a:t>
            </a:r>
            <a:endParaRPr lang="cs-CZ" sz="1600" dirty="0" smtClean="0">
              <a:latin typeface="Constantia" panose="02030602050306030303" pitchFamily="18" charset="0"/>
            </a:endParaRPr>
          </a:p>
          <a:p>
            <a:r>
              <a:rPr lang="ru-RU" sz="1600" dirty="0" smtClean="0">
                <a:latin typeface="Constantia" panose="02030602050306030303" pitchFamily="18" charset="0"/>
              </a:rPr>
              <a:t>ЗУБАРЕВА, Евгения Евгеньева. </a:t>
            </a:r>
            <a:r>
              <a:rPr lang="ru-RU" sz="1600" i="1" dirty="0" smtClean="0">
                <a:latin typeface="Constantia" panose="02030602050306030303" pitchFamily="18" charset="0"/>
              </a:rPr>
              <a:t>Детская литература: учебник</a:t>
            </a:r>
            <a:r>
              <a:rPr lang="ru-RU" sz="1600" dirty="0" smtClean="0">
                <a:latin typeface="Constantia" panose="02030602050306030303" pitchFamily="18" charset="0"/>
              </a:rPr>
              <a:t>. Москва: Высшая школа, 2004, 550 с. ISBN 5060045366.</a:t>
            </a:r>
            <a:endParaRPr lang="cs-CZ" sz="1600" dirty="0" smtClean="0">
              <a:latin typeface="Constantia" panose="02030602050306030303" pitchFamily="18" charset="0"/>
            </a:endParaRPr>
          </a:p>
          <a:p>
            <a:r>
              <a:rPr lang="ru-RU" sz="1600" dirty="0" smtClean="0">
                <a:latin typeface="Constantia" panose="02030602050306030303" pitchFamily="18" charset="0"/>
              </a:rPr>
              <a:t>ПАЗИЛОВ, В. </a:t>
            </a:r>
            <a:r>
              <a:rPr lang="ru-RU" sz="1600" i="1" dirty="0" smtClean="0">
                <a:latin typeface="Constantia" panose="02030602050306030303" pitchFamily="18" charset="0"/>
              </a:rPr>
              <a:t>Русские писатели и поэты: краткий биографический словарь</a:t>
            </a:r>
            <a:r>
              <a:rPr lang="ru-RU" sz="1600" dirty="0" smtClean="0">
                <a:latin typeface="Constantia" panose="02030602050306030303" pitchFamily="18" charset="0"/>
              </a:rPr>
              <a:t>. </a:t>
            </a:r>
            <a:r>
              <a:rPr lang="ru-RU" sz="1600" dirty="0" err="1" smtClean="0">
                <a:latin typeface="Constantia" panose="02030602050306030303" pitchFamily="18" charset="0"/>
              </a:rPr>
              <a:t>Mосква</a:t>
            </a:r>
            <a:r>
              <a:rPr lang="ru-RU" sz="1600" dirty="0" smtClean="0">
                <a:latin typeface="Constantia" panose="02030602050306030303" pitchFamily="18" charset="0"/>
              </a:rPr>
              <a:t>: </a:t>
            </a:r>
            <a:r>
              <a:rPr lang="ru-RU" sz="1600" dirty="0" err="1" smtClean="0">
                <a:latin typeface="Constantia" panose="02030602050306030303" pitchFamily="18" charset="0"/>
              </a:rPr>
              <a:t>Ripol</a:t>
            </a:r>
            <a:r>
              <a:rPr lang="ru-RU" sz="1600" dirty="0" smtClean="0">
                <a:latin typeface="Constantia" panose="02030602050306030303" pitchFamily="18" charset="0"/>
              </a:rPr>
              <a:t> </a:t>
            </a:r>
            <a:r>
              <a:rPr lang="ru-RU" sz="1600" dirty="0" err="1" smtClean="0">
                <a:latin typeface="Constantia" panose="02030602050306030303" pitchFamily="18" charset="0"/>
              </a:rPr>
              <a:t>klassik</a:t>
            </a:r>
            <a:r>
              <a:rPr lang="ru-RU" sz="1600" dirty="0" smtClean="0">
                <a:latin typeface="Constantia" panose="02030602050306030303" pitchFamily="18" charset="0"/>
              </a:rPr>
              <a:t>, 1999, 574 с. ISBN 5790504264.</a:t>
            </a:r>
          </a:p>
          <a:p>
            <a:r>
              <a:rPr lang="ru-RU" sz="1600" i="1" dirty="0" smtClean="0">
                <a:latin typeface="Constantia" panose="02030602050306030303" pitchFamily="18" charset="0"/>
              </a:rPr>
              <a:t>История русской литературы XX века, 20-50-е годы: литературный процесс</a:t>
            </a:r>
            <a:r>
              <a:rPr lang="ru-RU" sz="1600" dirty="0" smtClean="0">
                <a:latin typeface="Constantia" panose="02030602050306030303" pitchFamily="18" charset="0"/>
              </a:rPr>
              <a:t>. Москва: Издательство Московского университета, 2006, 773 с. ISBN 5211061195.</a:t>
            </a:r>
            <a:endParaRPr lang="cs-CZ" sz="1600" dirty="0" smtClean="0">
              <a:latin typeface="Constantia" panose="02030602050306030303" pitchFamily="18" charset="0"/>
            </a:endParaRPr>
          </a:p>
          <a:p>
            <a:r>
              <a:rPr lang="cs-CZ" sz="1600" dirty="0" smtClean="0">
                <a:latin typeface="Constantia" panose="02030602050306030303" pitchFamily="18" charset="0"/>
              </a:rPr>
              <a:t>ru.wikipedia.org</a:t>
            </a:r>
          </a:p>
          <a:p>
            <a:pPr marL="0" indent="0">
              <a:buNone/>
            </a:pPr>
            <a:endParaRPr lang="cs-CZ" sz="11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3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az-Cyrl-A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Спасибо за внимание! </a:t>
            </a:r>
            <a:r>
              <a:rPr lang="cs-C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sym typeface="Wingdings" panose="05000000000000000000" pitchFamily="2" charset="2"/>
              </a:rPr>
              <a:t></a:t>
            </a:r>
          </a:p>
          <a:p>
            <a:endParaRPr lang="cs-CZ" dirty="0"/>
          </a:p>
        </p:txBody>
      </p:sp>
      <p:pic>
        <p:nvPicPr>
          <p:cNvPr id="6" name="Obrázek 5" descr="Стена ВКонтакт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3135086"/>
            <a:ext cx="7419703" cy="2104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6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Д. Хармс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- </a:t>
            </a:r>
            <a:r>
              <a:rPr lang="az-Cyrl-A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начало литературного творчества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В 1924</a:t>
            </a:r>
            <a:r>
              <a:rPr lang="cs-CZ" dirty="0" smtClean="0">
                <a:latin typeface="Constantia" panose="02030602050306030303" pitchFamily="18" charset="0"/>
              </a:rPr>
              <a:t> - </a:t>
            </a:r>
            <a:r>
              <a:rPr lang="ru-RU" dirty="0" smtClean="0">
                <a:latin typeface="Constantia" panose="02030602050306030303" pitchFamily="18" charset="0"/>
              </a:rPr>
              <a:t>1926 годах Хармс начинает участвовать в литературной жизни Ленинграда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Для этого периода характерно обращение Хармса к «заумному» творчеству, которое произошло под влиянием работ </a:t>
            </a:r>
            <a:r>
              <a:rPr lang="ru-RU" dirty="0" err="1" smtClean="0">
                <a:latin typeface="Constantia" panose="02030602050306030303" pitchFamily="18" charset="0"/>
              </a:rPr>
              <a:t>Велимира</a:t>
            </a:r>
            <a:r>
              <a:rPr lang="ru-RU" dirty="0" smtClean="0">
                <a:latin typeface="Constantia" panose="02030602050306030303" pitchFamily="18" charset="0"/>
              </a:rPr>
              <a:t> Хлебникова, Алексея Кручёных, Александра Туфанова, Казимира Малевича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 В 1925 году Хармс познакомился с участниками поэтическо-философского кружка </a:t>
            </a:r>
            <a:r>
              <a:rPr lang="ru-RU" i="1" dirty="0" smtClean="0">
                <a:latin typeface="Constantia" panose="02030602050306030303" pitchFamily="18" charset="0"/>
              </a:rPr>
              <a:t>«</a:t>
            </a:r>
            <a:r>
              <a:rPr lang="ru-RU" i="1" dirty="0" err="1" smtClean="0">
                <a:latin typeface="Constantia" panose="02030602050306030303" pitchFamily="18" charset="0"/>
              </a:rPr>
              <a:t>чинарей</a:t>
            </a:r>
            <a:r>
              <a:rPr lang="ru-RU" i="1" dirty="0" smtClean="0">
                <a:latin typeface="Constantia" panose="02030602050306030303" pitchFamily="18" charset="0"/>
              </a:rPr>
              <a:t>»</a:t>
            </a:r>
            <a:r>
              <a:rPr lang="ru-RU" dirty="0" smtClean="0">
                <a:latin typeface="Constantia" panose="02030602050306030303" pitchFamily="18" charset="0"/>
              </a:rPr>
              <a:t>,</a:t>
            </a:r>
            <a:r>
              <a:rPr lang="ru-RU" i="1" dirty="0" smtClean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куда входили Александр Введенский, Леонид </a:t>
            </a:r>
            <a:r>
              <a:rPr lang="ru-RU" dirty="0" err="1" smtClean="0">
                <a:latin typeface="Constantia" panose="02030602050306030303" pitchFamily="18" charset="0"/>
              </a:rPr>
              <a:t>Липавский</a:t>
            </a:r>
            <a:r>
              <a:rPr lang="ru-RU" dirty="0" smtClean="0">
                <a:latin typeface="Constantia" panose="02030602050306030303" pitchFamily="18" charset="0"/>
              </a:rPr>
              <a:t>, Яков </a:t>
            </a:r>
            <a:r>
              <a:rPr lang="ru-RU" dirty="0" err="1" smtClean="0">
                <a:latin typeface="Constantia" panose="02030602050306030303" pitchFamily="18" charset="0"/>
              </a:rPr>
              <a:t>Друскин</a:t>
            </a:r>
            <a:r>
              <a:rPr lang="ru-RU" dirty="0" smtClean="0">
                <a:latin typeface="Constantia" panose="02030602050306030303" pitchFamily="18" charset="0"/>
              </a:rPr>
              <a:t> и другие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С 1926 года Хармс активно пытается объединить силы «левых» писателей и художников Ленинграда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В 1926</a:t>
            </a:r>
            <a:r>
              <a:rPr lang="cs-CZ" dirty="0" smtClean="0">
                <a:latin typeface="Constantia" panose="02030602050306030303" pitchFamily="18" charset="0"/>
              </a:rPr>
              <a:t> - </a:t>
            </a:r>
            <a:r>
              <a:rPr lang="ru-RU" dirty="0" smtClean="0">
                <a:latin typeface="Constantia" panose="02030602050306030303" pitchFamily="18" charset="0"/>
              </a:rPr>
              <a:t>1927 годы он организует несколько литературных объединений (</a:t>
            </a:r>
            <a:r>
              <a:rPr lang="ru-RU" i="1" dirty="0" smtClean="0">
                <a:latin typeface="Constantia" panose="02030602050306030303" pitchFamily="18" charset="0"/>
              </a:rPr>
              <a:t>«Левый фланг», «Академия левых классиков»</a:t>
            </a:r>
            <a:r>
              <a:rPr lang="ru-RU" dirty="0" smtClean="0">
                <a:latin typeface="Constantia" panose="02030602050306030303" pitchFamily="18" charset="0"/>
              </a:rPr>
              <a:t>)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Осенью 1927 года группа писателей во главе с Хармсом получает окончательное название </a:t>
            </a:r>
            <a:r>
              <a:rPr lang="cs-CZ" dirty="0" smtClean="0">
                <a:latin typeface="Constantia" panose="02030602050306030303" pitchFamily="18" charset="0"/>
              </a:rPr>
              <a:t>-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i="1" dirty="0" smtClean="0">
                <a:latin typeface="Constantia" panose="02030602050306030303" pitchFamily="18" charset="0"/>
              </a:rPr>
              <a:t>ОБЭРИУ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В конце 1927 года Самуил Маршак, Николай Олейников и Борис Житков привлекают членов ОБЭРИУ к работе в детской литературе</a:t>
            </a:r>
            <a:r>
              <a:rPr lang="cs-CZ" dirty="0" smtClean="0">
                <a:latin typeface="Constantia" panose="02030602050306030303" pitchFamily="18" charset="0"/>
              </a:rPr>
              <a:t> (</a:t>
            </a:r>
            <a:r>
              <a:rPr lang="ru-RU" dirty="0" smtClean="0">
                <a:latin typeface="Constantia" panose="02030602050306030303" pitchFamily="18" charset="0"/>
              </a:rPr>
              <a:t>детской литературой занимается </a:t>
            </a:r>
            <a:r>
              <a:rPr lang="cs-CZ" dirty="0" smtClean="0">
                <a:latin typeface="Constantia" panose="02030602050306030303" pitchFamily="18" charset="0"/>
              </a:rPr>
              <a:t>X</a:t>
            </a:r>
            <a:r>
              <a:rPr lang="ru-RU" dirty="0" err="1" smtClean="0">
                <a:latin typeface="Constantia" panose="02030602050306030303" pitchFamily="18" charset="0"/>
              </a:rPr>
              <a:t>армс</a:t>
            </a:r>
            <a:r>
              <a:rPr lang="ru-RU" dirty="0" smtClean="0">
                <a:latin typeface="Constantia" panose="02030602050306030303" pitchFamily="18" charset="0"/>
              </a:rPr>
              <a:t> до 1931 года</a:t>
            </a:r>
            <a:r>
              <a:rPr lang="cs-CZ" dirty="0" smtClean="0">
                <a:latin typeface="Constantia" panose="02030602050306030303" pitchFamily="18" charset="0"/>
              </a:rPr>
              <a:t>)</a:t>
            </a:r>
          </a:p>
          <a:p>
            <a:endParaRPr lang="cs-CZ" dirty="0" smtClean="0"/>
          </a:p>
        </p:txBody>
      </p:sp>
      <p:pic>
        <p:nvPicPr>
          <p:cNvPr id="4" name="Obrázek 3" descr="мировоззрение Записи в рубрике мировоззрение Дневник Ниранджани : LiveInternet - Российский Сервис Онлайн-Дневник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2080" cy="169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9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Д. Хармс - арест и ссылка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В декабре 1931 года Хармс, Введенский, </a:t>
            </a:r>
            <a:r>
              <a:rPr lang="ru-RU" dirty="0" err="1" smtClean="0">
                <a:latin typeface="Constantia" panose="02030602050306030303" pitchFamily="18" charset="0"/>
              </a:rPr>
              <a:t>Бахтерев</a:t>
            </a:r>
            <a:r>
              <a:rPr lang="ru-RU" dirty="0" smtClean="0">
                <a:latin typeface="Constantia" panose="02030602050306030303" pitchFamily="18" charset="0"/>
              </a:rPr>
              <a:t> были арестованы по обвинению в участии в «антисоветской группе писателей» (поводом для ареста стала их работа в детской литературе, а не шумные эпатирующие выступления </a:t>
            </a:r>
            <a:r>
              <a:rPr lang="cs-CZ" dirty="0" err="1">
                <a:latin typeface="Constantia" panose="02030602050306030303" pitchFamily="18" charset="0"/>
              </a:rPr>
              <a:t>O</a:t>
            </a:r>
            <a:r>
              <a:rPr lang="ru-RU" dirty="0" err="1" smtClean="0">
                <a:latin typeface="Constantia" panose="02030602050306030303" pitchFamily="18" charset="0"/>
              </a:rPr>
              <a:t>бэриутов</a:t>
            </a:r>
            <a:r>
              <a:rPr lang="ru-RU" dirty="0" smtClean="0">
                <a:latin typeface="Constantia" panose="02030602050306030303" pitchFamily="18" charset="0"/>
              </a:rPr>
              <a:t>)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Хармс был приговорен к трём годам исправительных лагерей 21 марта 1932 года (в тексте приговора употреблён термин «концлагерь»)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23 мая 1932 года приговор был заменён высылкой («минус 12»), и поэт отправился в Курск, где уже находился высланный Александр Введенский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Хармс приехал в Курск 13 июля 1932 года и поселился в доме № 16 на </a:t>
            </a:r>
            <a:r>
              <a:rPr lang="ru-RU" dirty="0" err="1" smtClean="0">
                <a:latin typeface="Constantia" panose="02030602050306030303" pitchFamily="18" charset="0"/>
              </a:rPr>
              <a:t>Первышевской</a:t>
            </a:r>
            <a:r>
              <a:rPr lang="ru-RU" dirty="0" smtClean="0">
                <a:latin typeface="Constantia" panose="02030602050306030303" pitchFamily="18" charset="0"/>
              </a:rPr>
              <a:t> улице 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 В Ленинград Хармс вернулся 12 октября 1932 года</a:t>
            </a:r>
            <a:endParaRPr lang="cs-CZ" dirty="0">
              <a:latin typeface="Constantia" panose="02030602050306030303" pitchFamily="18" charset="0"/>
            </a:endParaRPr>
          </a:p>
        </p:txBody>
      </p:sp>
      <p:pic>
        <p:nvPicPr>
          <p:cNvPr id="4" name="Obrázek 3" descr="Литературные имена - Библиотека-филиал 10 им. А.Купри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2377" cy="171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s://upload.wikimedia.org/wikipedia/commons/thumb/4/4d/Dom16_pervysheva_01.JPG/1280px-Dom16_pervysheva_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480" y="5356860"/>
            <a:ext cx="2001520" cy="150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95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Д. Хармс - "период возвращённой свободы" (1932 - 1941)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После возвращения из ссылки в жизни Хармса наступает новый период: 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Constantia" panose="02030602050306030303" pitchFamily="18" charset="0"/>
              </a:rPr>
              <a:t>публичные выступления ОБЭРИУ прекращаются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Constantia" panose="02030602050306030303" pitchFamily="18" charset="0"/>
              </a:rPr>
              <a:t>снижается количество выходящих детских книг писателя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Constantia" panose="02030602050306030303" pitchFamily="18" charset="0"/>
              </a:rPr>
              <a:t>его материальное положение становится очень тяжёлым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Constantia" panose="02030602050306030303" pitchFamily="18" charset="0"/>
              </a:rPr>
              <a:t>в творчестве Хармса намечается переход от поэзии к прозе</a:t>
            </a:r>
            <a:endParaRPr lang="cs-CZ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Летом 1934 года Хармс женится на Марине </a:t>
            </a:r>
            <a:r>
              <a:rPr lang="ru-RU" dirty="0" err="1" smtClean="0">
                <a:latin typeface="Constantia" panose="02030602050306030303" pitchFamily="18" charset="0"/>
              </a:rPr>
              <a:t>Малич</a:t>
            </a:r>
            <a:endParaRPr lang="cs-CZ" dirty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Он продолжает общаться с Александром Введенским, Леонидом </a:t>
            </a:r>
            <a:r>
              <a:rPr lang="ru-RU" dirty="0" err="1" smtClean="0">
                <a:latin typeface="Constantia" panose="02030602050306030303" pitchFamily="18" charset="0"/>
              </a:rPr>
              <a:t>Липавским</a:t>
            </a:r>
            <a:r>
              <a:rPr lang="ru-RU" dirty="0" smtClean="0">
                <a:latin typeface="Constantia" panose="02030602050306030303" pitchFamily="18" charset="0"/>
              </a:rPr>
              <a:t>, Яковом </a:t>
            </a:r>
            <a:r>
              <a:rPr lang="ru-RU" dirty="0" err="1" smtClean="0">
                <a:latin typeface="Constantia" panose="02030602050306030303" pitchFamily="18" charset="0"/>
              </a:rPr>
              <a:t>Друскиным</a:t>
            </a:r>
            <a:r>
              <a:rPr lang="ru-RU" dirty="0" smtClean="0">
                <a:latin typeface="Constantia" panose="02030602050306030303" pitchFamily="18" charset="0"/>
              </a:rPr>
              <a:t>, вместе с которыми составляет дружеский круг </a:t>
            </a:r>
            <a:r>
              <a:rPr lang="ru-RU" i="1" dirty="0" smtClean="0">
                <a:latin typeface="Constantia" panose="02030602050306030303" pitchFamily="18" charset="0"/>
              </a:rPr>
              <a:t>«</a:t>
            </a:r>
            <a:r>
              <a:rPr lang="ru-RU" i="1" dirty="0" err="1" smtClean="0">
                <a:latin typeface="Constantia" panose="02030602050306030303" pitchFamily="18" charset="0"/>
              </a:rPr>
              <a:t>чинарей</a:t>
            </a:r>
            <a:r>
              <a:rPr lang="ru-RU" i="1" dirty="0" smtClean="0">
                <a:latin typeface="Constantia" panose="02030602050306030303" pitchFamily="18" charset="0"/>
              </a:rPr>
              <a:t>»</a:t>
            </a:r>
            <a:endParaRPr lang="cs-CZ" i="1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Они встречаются несколько раз в месяц, чтобы обсудить недавно написанные произведения, различные философские вопросы</a:t>
            </a:r>
            <a:r>
              <a:rPr lang="cs-CZ" dirty="0" smtClean="0">
                <a:latin typeface="Constantia" panose="02030602050306030303" pitchFamily="18" charset="0"/>
              </a:rPr>
              <a:t> </a:t>
            </a:r>
            <a:r>
              <a:rPr lang="az-Cyrl-AZ" dirty="0" smtClean="0">
                <a:latin typeface="Constantia" panose="02030602050306030303" pitchFamily="18" charset="0"/>
              </a:rPr>
              <a:t>и т. п.</a:t>
            </a:r>
            <a:endParaRPr lang="cs-CZ" dirty="0">
              <a:latin typeface="Constantia" panose="02030602050306030303" pitchFamily="18" charset="0"/>
            </a:endParaRPr>
          </a:p>
        </p:txBody>
      </p:sp>
      <p:pic>
        <p:nvPicPr>
          <p:cNvPr id="4" name="Obrázek 3" descr="julichka_k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1749" cy="1515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5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Д. Хармс - второй период «неволи» и смерть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Constantia" panose="02030602050306030303" pitchFamily="18" charset="0"/>
              </a:rPr>
              <a:t>23 августа 1941 года Хармс арестован за распространение в своём окружении «клеветнических и пораженческих настроений» по доносу Антонины </a:t>
            </a:r>
            <a:r>
              <a:rPr lang="ru-RU" dirty="0" err="1" smtClean="0">
                <a:latin typeface="Constantia" panose="02030602050306030303" pitchFamily="18" charset="0"/>
              </a:rPr>
              <a:t>Оранжиреевой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Чтобы избежать расстрела, писатель симулировал сумасшествие; военный трибунал определил «по тяжести совершённого преступления» содержать Хармса в психиатрической больнице</a:t>
            </a: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Даниил Хармс умер 2 февраля 1942 года во время блокады Ленинграда, в наиболее тяжёлый по количеству голодных смертей месяц, в отделении психиатрии больницы тюрьмы «Кресты»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Жене Хармса Марине </a:t>
            </a:r>
            <a:r>
              <a:rPr lang="ru-RU" dirty="0" err="1" smtClean="0">
                <a:latin typeface="Constantia" panose="02030602050306030303" pitchFamily="18" charset="0"/>
              </a:rPr>
              <a:t>Малич</a:t>
            </a:r>
            <a:r>
              <a:rPr lang="ru-RU" dirty="0" smtClean="0">
                <a:latin typeface="Constantia" panose="02030602050306030303" pitchFamily="18" charset="0"/>
              </a:rPr>
              <a:t> было поначалу ложно сообщено, что он вывезен в Новосибирск</a:t>
            </a:r>
            <a:endParaRPr lang="cs-CZ" dirty="0">
              <a:latin typeface="Constantia" panose="02030602050306030303" pitchFamily="18" charset="0"/>
            </a:endParaRPr>
          </a:p>
        </p:txBody>
      </p:sp>
      <p:pic>
        <p:nvPicPr>
          <p:cNvPr id="4" name="Obrázek 3" descr="https://upload.wikimedia.org/wikipedia/commons/2/22/Krest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47656"/>
            <a:ext cx="2934789" cy="111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0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</a:t>
            </a:r>
            <a:r>
              <a:rPr lang="az-Cyrl-A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Э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РИУ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ru-RU" sz="3800" dirty="0" smtClean="0">
                <a:latin typeface="Constantia" panose="02030602050306030303" pitchFamily="18" charset="0"/>
              </a:rPr>
              <a:t>Ленинградская литературно-философская группа </a:t>
            </a:r>
            <a:r>
              <a:rPr lang="ru-RU" sz="3800" b="1" i="1" dirty="0" smtClean="0">
                <a:latin typeface="Constantia" panose="02030602050306030303" pitchFamily="18" charset="0"/>
              </a:rPr>
              <a:t>«Объединение реального искусства» </a:t>
            </a:r>
            <a:r>
              <a:rPr lang="ru-RU" sz="3800" dirty="0" smtClean="0">
                <a:latin typeface="Constantia" panose="02030602050306030303" pitchFamily="18" charset="0"/>
              </a:rPr>
              <a:t>вошла в историю </a:t>
            </a:r>
            <a:r>
              <a:rPr lang="ru-RU" sz="3800" dirty="0" err="1" smtClean="0">
                <a:latin typeface="Constantia" panose="02030602050306030303" pitchFamily="18" charset="0"/>
              </a:rPr>
              <a:t>авантгарда</a:t>
            </a:r>
            <a:r>
              <a:rPr lang="ru-RU" sz="3800" dirty="0" smtClean="0">
                <a:latin typeface="Constantia" panose="02030602050306030303" pitchFamily="18" charset="0"/>
              </a:rPr>
              <a:t> под сокращенным названием </a:t>
            </a:r>
            <a:r>
              <a:rPr lang="ru-RU" sz="3800" b="1" i="1" dirty="0" smtClean="0">
                <a:latin typeface="Constantia" panose="02030602050306030303" pitchFamily="18" charset="0"/>
              </a:rPr>
              <a:t>ОБЭРИУ</a:t>
            </a:r>
          </a:p>
          <a:p>
            <a:pPr algn="just"/>
            <a:r>
              <a:rPr lang="ru-RU" sz="3800" dirty="0" smtClean="0">
                <a:latin typeface="Constantia" panose="02030602050306030303" pitchFamily="18" charset="0"/>
              </a:rPr>
              <a:t>Эта аббревиатура, по мнению авторов, должна восприниматься читателем как </a:t>
            </a:r>
            <a:r>
              <a:rPr lang="ru-RU" sz="3800" i="1" dirty="0" smtClean="0">
                <a:latin typeface="Constantia" panose="02030602050306030303" pitchFamily="18" charset="0"/>
              </a:rPr>
              <a:t>знак бессмыслицы и нелепицы</a:t>
            </a:r>
          </a:p>
          <a:p>
            <a:pPr algn="just"/>
            <a:r>
              <a:rPr lang="ru-RU" sz="3800" dirty="0" smtClean="0">
                <a:latin typeface="Constantia" panose="02030602050306030303" pitchFamily="18" charset="0"/>
              </a:rPr>
              <a:t>Концептуальная идея - </a:t>
            </a:r>
            <a:r>
              <a:rPr lang="ru-RU" sz="3800" i="1" dirty="0" smtClean="0">
                <a:latin typeface="Constantia" panose="02030602050306030303" pitchFamily="18" charset="0"/>
              </a:rPr>
              <a:t>«познание мира вне искажающих реальность логических категорий и механизмов сознания»</a:t>
            </a:r>
          </a:p>
          <a:p>
            <a:pPr algn="just"/>
            <a:r>
              <a:rPr lang="ru-RU" sz="3800" dirty="0" smtClean="0">
                <a:latin typeface="Constantia" panose="02030602050306030303" pitchFamily="18" charset="0"/>
              </a:rPr>
              <a:t>В своём манифесте от 24 января 1928 года </a:t>
            </a:r>
            <a:r>
              <a:rPr lang="cs-CZ" sz="3800" dirty="0" err="1">
                <a:latin typeface="Constantia" panose="02030602050306030303" pitchFamily="18" charset="0"/>
              </a:rPr>
              <a:t>O</a:t>
            </a:r>
            <a:r>
              <a:rPr lang="ru-RU" sz="3800" dirty="0" err="1" smtClean="0">
                <a:latin typeface="Constantia" panose="02030602050306030303" pitchFamily="18" charset="0"/>
              </a:rPr>
              <a:t>бэриуты</a:t>
            </a:r>
            <a:r>
              <a:rPr lang="ru-RU" sz="3800" dirty="0" smtClean="0">
                <a:latin typeface="Constantia" panose="02030602050306030303" pitchFamily="18" charset="0"/>
              </a:rPr>
              <a:t> заявили, что они «люди реальные и конкретные до мозга костей»</a:t>
            </a:r>
          </a:p>
          <a:p>
            <a:pPr algn="just"/>
            <a:r>
              <a:rPr lang="ru-RU" sz="3800" dirty="0" smtClean="0">
                <a:latin typeface="Constantia" panose="02030602050306030303" pitchFamily="18" charset="0"/>
              </a:rPr>
              <a:t>В группу </a:t>
            </a:r>
            <a:r>
              <a:rPr lang="ru-RU" sz="3800" b="1" i="1" dirty="0" smtClean="0">
                <a:latin typeface="Constantia" panose="02030602050306030303" pitchFamily="18" charset="0"/>
              </a:rPr>
              <a:t>«</a:t>
            </a:r>
            <a:r>
              <a:rPr lang="ru-RU" sz="3800" b="1" i="1" dirty="0" err="1" smtClean="0">
                <a:latin typeface="Constantia" panose="02030602050306030303" pitchFamily="18" charset="0"/>
              </a:rPr>
              <a:t>чинарей</a:t>
            </a:r>
            <a:r>
              <a:rPr lang="ru-RU" sz="3800" b="1" i="1" dirty="0" smtClean="0">
                <a:latin typeface="Constantia" panose="02030602050306030303" pitchFamily="18" charset="0"/>
              </a:rPr>
              <a:t>»</a:t>
            </a:r>
            <a:r>
              <a:rPr lang="ru-RU" sz="3800" dirty="0" smtClean="0">
                <a:latin typeface="Constantia" panose="02030602050306030303" pitchFamily="18" charset="0"/>
              </a:rPr>
              <a:t>, как они себя называли, в разное время входили писатели А. Введенский, Н. Заболоцкий, Д. Хармс (самые важные) и другие</a:t>
            </a:r>
          </a:p>
          <a:p>
            <a:pPr algn="just"/>
            <a:r>
              <a:rPr lang="ru-RU" sz="3800" i="1" dirty="0" smtClean="0">
                <a:latin typeface="Constantia" panose="02030602050306030303" pitchFamily="18" charset="0"/>
              </a:rPr>
              <a:t>«Наше общество можно назвать обществом малограмотных учёных»</a:t>
            </a:r>
            <a:r>
              <a:rPr lang="ru-RU" sz="3800" dirty="0" smtClean="0">
                <a:latin typeface="Constantia" panose="02030602050306030303" pitchFamily="18" charset="0"/>
              </a:rPr>
              <a:t>,</a:t>
            </a:r>
            <a:r>
              <a:rPr lang="ru-RU" sz="3800" i="1" dirty="0" smtClean="0">
                <a:latin typeface="Constantia" panose="02030602050306030303" pitchFamily="18" charset="0"/>
              </a:rPr>
              <a:t> </a:t>
            </a:r>
            <a:r>
              <a:rPr lang="ru-RU" sz="3800" dirty="0" smtClean="0">
                <a:latin typeface="Constantia" panose="02030602050306030303" pitchFamily="18" charset="0"/>
              </a:rPr>
              <a:t>- говорил Хармс</a:t>
            </a:r>
          </a:p>
          <a:p>
            <a:pPr algn="just"/>
            <a:r>
              <a:rPr lang="ru-RU" sz="3800" dirty="0" smtClean="0">
                <a:latin typeface="Constantia" panose="02030602050306030303" pitchFamily="18" charset="0"/>
              </a:rPr>
              <a:t>В этом кружке ценились оригинальный интеллект и широкое образование, дающие право вырабатывать новую концепцию культуры</a:t>
            </a:r>
          </a:p>
          <a:p>
            <a:pPr algn="just"/>
            <a:r>
              <a:rPr lang="ru-RU" sz="3800" dirty="0" err="1" smtClean="0">
                <a:latin typeface="Constantia" panose="02030602050306030303" pitchFamily="18" charset="0"/>
              </a:rPr>
              <a:t>Обэриуты</a:t>
            </a:r>
            <a:r>
              <a:rPr lang="ru-RU" sz="3800" dirty="0" smtClean="0">
                <a:latin typeface="Constantia" panose="02030602050306030303" pitchFamily="18" charset="0"/>
              </a:rPr>
              <a:t> постарались вернуться к некоторым </a:t>
            </a:r>
            <a:r>
              <a:rPr lang="ru-RU" sz="3800" i="1" dirty="0" smtClean="0">
                <a:latin typeface="Constantia" panose="02030602050306030303" pitchFamily="18" charset="0"/>
              </a:rPr>
              <a:t>традициям модернизма, именно футуризма </a:t>
            </a:r>
            <a:r>
              <a:rPr lang="ru-RU" sz="3800" dirty="0" smtClean="0">
                <a:latin typeface="Constantia" panose="02030602050306030303" pitchFamily="18" charset="0"/>
              </a:rPr>
              <a:t>(обогатили футуризм их </a:t>
            </a:r>
            <a:r>
              <a:rPr lang="ru-RU" sz="3800" dirty="0" err="1" smtClean="0">
                <a:latin typeface="Constantia" panose="02030602050306030303" pitchFamily="18" charset="0"/>
              </a:rPr>
              <a:t>гротескностью</a:t>
            </a:r>
            <a:r>
              <a:rPr lang="ru-RU" sz="3800" dirty="0" smtClean="0">
                <a:latin typeface="Constantia" panose="02030602050306030303" pitchFamily="18" charset="0"/>
              </a:rPr>
              <a:t> и алогизмом)</a:t>
            </a:r>
          </a:p>
          <a:p>
            <a:pPr algn="just"/>
            <a:r>
              <a:rPr lang="ru-RU" sz="3800" dirty="0" smtClean="0">
                <a:latin typeface="Constantia" panose="02030602050306030303" pitchFamily="18" charset="0"/>
              </a:rPr>
              <a:t>Они культивировали поэтику абсурда</a:t>
            </a:r>
          </a:p>
          <a:p>
            <a:pPr algn="just"/>
            <a:r>
              <a:rPr lang="ru-RU" sz="3800" dirty="0" smtClean="0">
                <a:latin typeface="Constantia" panose="02030602050306030303" pitchFamily="18" charset="0"/>
              </a:rPr>
              <a:t>Синонимами для их творчества стали </a:t>
            </a:r>
            <a:r>
              <a:rPr lang="ru-RU" sz="3800" b="1" i="1" dirty="0" smtClean="0">
                <a:latin typeface="Constantia" panose="02030602050306030303" pitchFamily="18" charset="0"/>
              </a:rPr>
              <a:t>эпатаж и парадоксальность</a:t>
            </a:r>
          </a:p>
          <a:p>
            <a:pPr algn="just"/>
            <a:r>
              <a:rPr lang="ru-RU" sz="3800" dirty="0" smtClean="0">
                <a:latin typeface="Constantia" panose="02030602050306030303" pitchFamily="18" charset="0"/>
              </a:rPr>
              <a:t>С официальных мест их критиковали, они однако нашли выход - ушли в детскую литературу</a:t>
            </a:r>
            <a:endParaRPr lang="cs-CZ" sz="3800" dirty="0" smtClean="0">
              <a:latin typeface="Constantia" panose="02030602050306030303" pitchFamily="18" charset="0"/>
            </a:endParaRPr>
          </a:p>
        </p:txBody>
      </p:sp>
      <p:pic>
        <p:nvPicPr>
          <p:cNvPr id="4" name="Obrázek 3" descr="Машевский Алекс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9326" cy="18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ОБЭРИУ - Сайт учителя русского языка и литературы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310" y="0"/>
            <a:ext cx="234569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О культуре и авангард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260" y="4930775"/>
            <a:ext cx="1856740" cy="192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1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Судьба поэтов-шутов, пишущих детскую литературу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С начала 30-х годов критика игровой детской литературы становится всё более агрессивной, падают тиражи изданий, в которых печатались </a:t>
            </a:r>
            <a:r>
              <a:rPr lang="cs-CZ" dirty="0" err="1">
                <a:latin typeface="Constantia" panose="02030602050306030303" pitchFamily="18" charset="0"/>
              </a:rPr>
              <a:t>O</a:t>
            </a:r>
            <a:r>
              <a:rPr lang="ru-RU" dirty="0" err="1" smtClean="0">
                <a:latin typeface="Constantia" panose="02030602050306030303" pitchFamily="18" charset="0"/>
              </a:rPr>
              <a:t>бэриуты</a:t>
            </a:r>
            <a:r>
              <a:rPr lang="ru-RU" dirty="0" smtClean="0">
                <a:latin typeface="Constantia" panose="02030602050306030303" pitchFamily="18" charset="0"/>
              </a:rPr>
              <a:t>, в середине 30-х их публикации прекратились совсем</a:t>
            </a:r>
            <a:endParaRPr lang="cs-CZ" dirty="0" smtClean="0">
              <a:latin typeface="Constantia" panose="02030602050306030303" pitchFamily="18" charset="0"/>
            </a:endParaRPr>
          </a:p>
          <a:p>
            <a:r>
              <a:rPr lang="ru-RU" dirty="0" smtClean="0">
                <a:latin typeface="Constantia" panose="02030602050306030303" pitchFamily="18" charset="0"/>
              </a:rPr>
              <a:t>Круг </a:t>
            </a:r>
            <a:r>
              <a:rPr lang="cs-CZ" dirty="0" err="1">
                <a:latin typeface="Constantia" panose="02030602050306030303" pitchFamily="18" charset="0"/>
              </a:rPr>
              <a:t>O</a:t>
            </a:r>
            <a:r>
              <a:rPr lang="ru-RU" dirty="0" err="1" smtClean="0">
                <a:latin typeface="Constantia" panose="02030602050306030303" pitchFamily="18" charset="0"/>
              </a:rPr>
              <a:t>бэриутов</a:t>
            </a:r>
            <a:r>
              <a:rPr lang="ru-RU" dirty="0" smtClean="0">
                <a:latin typeface="Constantia" panose="02030602050306030303" pitchFamily="18" charset="0"/>
              </a:rPr>
              <a:t> начал редеть, и всё же оставшиеся участники группы продолжали общение и творческую работу</a:t>
            </a:r>
            <a:endParaRPr lang="cs-CZ" dirty="0" smtClean="0">
              <a:latin typeface="Constantia" panose="02030602050306030303" pitchFamily="18" charset="0"/>
            </a:endParaRPr>
          </a:p>
          <a:p>
            <a:r>
              <a:rPr lang="ru-RU" dirty="0" smtClean="0">
                <a:latin typeface="Constantia" panose="02030602050306030303" pitchFamily="18" charset="0"/>
              </a:rPr>
              <a:t>Потом все главные участники группы были арестованы, некоторые даже погибли в заключении</a:t>
            </a:r>
          </a:p>
          <a:p>
            <a:endParaRPr lang="cs-CZ" dirty="0"/>
          </a:p>
        </p:txBody>
      </p:sp>
      <p:pic>
        <p:nvPicPr>
          <p:cNvPr id="6" name="Obrázek 5" descr="Даниил Хармс. Фотогалере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075" y="4815840"/>
            <a:ext cx="3378926" cy="20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ВЕРЮ, ИБО АБСУРДН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2710"/>
            <a:ext cx="1514475" cy="1918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7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3844</Words>
  <Application>Microsoft Office PowerPoint</Application>
  <PresentationFormat>Širokoúhlá obrazovka</PresentationFormat>
  <Paragraphs>360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Batang</vt:lpstr>
      <vt:lpstr>Arial</vt:lpstr>
      <vt:lpstr>Calibri</vt:lpstr>
      <vt:lpstr>Calibri Light</vt:lpstr>
      <vt:lpstr>Constantia</vt:lpstr>
      <vt:lpstr>Wingdings</vt:lpstr>
      <vt:lpstr>Motiv Office</vt:lpstr>
      <vt:lpstr>Prezentace aplikace PowerPoint</vt:lpstr>
      <vt:lpstr>Даниил Иванович Хармс</vt:lpstr>
      <vt:lpstr>Д. Хармс - cемья и учёба</vt:lpstr>
      <vt:lpstr>Д. Хармс - начало литературного творчества</vt:lpstr>
      <vt:lpstr>Д. Хармс - арест и ссылка</vt:lpstr>
      <vt:lpstr>Д. Хармс - "период возвращённой свободы" (1932 - 1941)</vt:lpstr>
      <vt:lpstr>Д. Хармс - второй период «неволи» и смерть</vt:lpstr>
      <vt:lpstr>ОБЭРИУ</vt:lpstr>
      <vt:lpstr>Судьба поэтов-шутов, пишущих детскую литературу</vt:lpstr>
      <vt:lpstr>ОБЭРИУТЫ в детской литературе</vt:lpstr>
      <vt:lpstr>Даниил Иванович Хармс и детская литература</vt:lpstr>
      <vt:lpstr>Даниил Иванович Хармс и детская литература</vt:lpstr>
      <vt:lpstr>Поэзия Обэриутов в детском чтении</vt:lpstr>
      <vt:lpstr>Поэзия Хармса (как члена группы Обэриу) в детском чтении  </vt:lpstr>
      <vt:lpstr>Цели детской поэзии Хармса (как члена группы ОБЕРИУ)</vt:lpstr>
      <vt:lpstr>Стихи для детей Д. Хармса</vt:lpstr>
      <vt:lpstr>Стихи для детей Д. Хармса</vt:lpstr>
      <vt:lpstr>Проза Обэриутoв в детском чтении</vt:lpstr>
      <vt:lpstr>Сказки, рассказы и небылицы           Д. Хармса</vt:lpstr>
      <vt:lpstr>Игры для детей Д. Хармса</vt:lpstr>
      <vt:lpstr>Русская периодика ХХ века для детей</vt:lpstr>
      <vt:lpstr>Публицистика для детей - журнал Еж</vt:lpstr>
      <vt:lpstr>Публицистика для детей - журнал Чиж </vt:lpstr>
      <vt:lpstr>Язык детской литературы ОБЭРИУ (в том числе Д. Xармса)</vt:lpstr>
      <vt:lpstr>Значение Хармса (и ОБЭРИУ) не только для детской литерaтуры</vt:lpstr>
      <vt:lpstr>Экранизации произведений Хармса /напр./</vt:lpstr>
      <vt:lpstr>Фильмы о Хармсе</vt:lpstr>
      <vt:lpstr>Музыка о Хармсе</vt:lpstr>
      <vt:lpstr>Невероятная цитата Д. Хармса</vt:lpstr>
      <vt:lpstr>Отрывок: проза (Про собаку Бубубу - Д. Хармс)</vt:lpstr>
      <vt:lpstr>Отрывок: проза (Про собаку Бубубу - Д. Хармс)</vt:lpstr>
      <vt:lpstr>Отрывок: проза (Про собаку Бубубу - Д. Хармс)</vt:lpstr>
      <vt:lpstr>Отрывок: поэзия (О том, как папа застрелил мне хорька - Д. Хармс)</vt:lpstr>
      <vt:lpstr>Отрывок: поэзия (О том, как папа застрелил мне хорька - Д. Хармс)</vt:lpstr>
      <vt:lpstr>Отрывок: поэзия (О том, как папа застрелил мне хорька - Д. Хармс)</vt:lpstr>
      <vt:lpstr>Отрывок: поэзия (О том, как папа застрелил мне хорька - Д. Хармс)</vt:lpstr>
      <vt:lpstr>Список использованной литературы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Даниил Иванович Хармс  Поэтика творчества для детей</dc:title>
  <dc:creator>Veronika Rašovská</dc:creator>
  <cp:lastModifiedBy>Veronika Rašovská</cp:lastModifiedBy>
  <cp:revision>84</cp:revision>
  <dcterms:created xsi:type="dcterms:W3CDTF">2014-10-23T06:41:29Z</dcterms:created>
  <dcterms:modified xsi:type="dcterms:W3CDTF">2014-10-24T09:34:35Z</dcterms:modified>
</cp:coreProperties>
</file>