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8" r:id="rId12"/>
    <p:sldId id="265" r:id="rId13"/>
    <p:sldId id="266" r:id="rId14"/>
    <p:sldId id="267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34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78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5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62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94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92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69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40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89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49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4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7B27A-26E8-453B-BC8C-14AD4C8E6DA6}" type="datetimeFigureOut">
              <a:rPr lang="cs-CZ" smtClean="0"/>
              <a:t>14.12.2014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749C-BCEA-43E8-882C-0E078B011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67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efly.ru/_/o_gore_i_zlochastii/" TargetMode="External"/><Relationship Id="rId2" Type="http://schemas.openxmlformats.org/officeDocument/2006/relationships/hyperlink" Target="http://schooltask.ru/povest-o-gore-zlochastii-samoe-interesnoe-proizvedenie-drevnej-literatury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livelib.ru/boocover/1000027805/l/b10d/bez_avtora__Povest_o_GoreZlochast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317500"/>
            <a:ext cx="3898900" cy="565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istorydoc.edu.ru/attach.asp?a_no=29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317500"/>
            <a:ext cx="3771899" cy="565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526896" y="6194922"/>
            <a:ext cx="3436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Janina Krejčí, UČO 442346</a:t>
            </a:r>
          </a:p>
        </p:txBody>
      </p:sp>
    </p:spTree>
    <p:extLst>
      <p:ext uri="{BB962C8B-B14F-4D97-AF65-F5344CB8AC3E}">
        <p14:creationId xmlns:p14="http://schemas.microsoft.com/office/powerpoint/2010/main" val="7976519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54045" y="803569"/>
            <a:ext cx="948877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Впервые в русской литературе:</a:t>
            </a:r>
            <a:endParaRPr lang="cs-CZ" sz="32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р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аскрыта внутренняя жизнь героя</a:t>
            </a:r>
            <a:endParaRPr lang="cs-CZ" sz="32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д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раматически описана судьба падшего человека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использованы приёмы художественного обобщения</a:t>
            </a:r>
            <a:endParaRPr lang="cs-CZ" sz="32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67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3594" y="817604"/>
            <a:ext cx="851441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Приёмы художественного обобщения: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оздание собирательного образа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тсутствие собственных имён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ет названий городов, рек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сё сосредоточено на судьбе молодца, на его внутренних переживаниях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285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44600" y="719604"/>
            <a:ext cx="101981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Для повести характерны приёмы былинного стиля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2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cs-CZ" sz="2800" b="1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Устно-поэтические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былинные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эпитеты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в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повести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сочетаются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с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теми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же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предметами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что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и в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фольклоре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>
              <a:spcAft>
                <a:spcPts val="1200"/>
              </a:spcAft>
            </a:pPr>
            <a:endParaRPr lang="cs-CZ" sz="2800" b="1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 начале и в конце повести  - элементы книжного стиля (духовные стихи)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8580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7100" y="432763"/>
            <a:ext cx="10617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40"/>
              </a:lnSpc>
              <a:spcAft>
                <a:spcPts val="1200"/>
              </a:spcAf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В поэтике автора преобладает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:</a:t>
            </a:r>
            <a:endParaRPr lang="cs-CZ" sz="2800" dirty="0" smtClean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  <a:cs typeface="Tahoma" panose="020B0604030504040204" pitchFamily="34" charset="0"/>
            </a:endParaRPr>
          </a:p>
          <a:p>
            <a:pPr>
              <a:lnSpc>
                <a:spcPts val="2440"/>
              </a:lnSpc>
              <a:spcAft>
                <a:spcPts val="1200"/>
              </a:spcAft>
            </a:pPr>
            <a:endParaRPr lang="cs-CZ" sz="2800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ts val="244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народное стихосложение</a:t>
            </a:r>
            <a:endParaRPr lang="cs-CZ" sz="2800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ts val="244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фольклорные образы</a:t>
            </a:r>
            <a:endParaRPr lang="cs-CZ" sz="2800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ts val="244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устно-поэтический стиль и язык</a:t>
            </a:r>
            <a:endParaRPr lang="cs-CZ" sz="2800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>
              <a:lnSpc>
                <a:spcPts val="2440"/>
              </a:lnSpc>
              <a:spcAft>
                <a:spcPts val="1200"/>
              </a:spcAft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Обилие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разнородных связей с различными жанрами народной поэзии является признаком того, что 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«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Повесть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 о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Горе-Злочастии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»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представляет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собой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произведение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не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народного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, а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книжно-литературного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творчества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ahoma" panose="020B0604030504040204" pitchFamily="34" charset="0"/>
              </a:rPr>
              <a:t>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5200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06500" y="997516"/>
            <a:ext cx="1008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	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Повесть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находится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вне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жанровых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типов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народной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поэзии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;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ее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автор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создал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новый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оригинальный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вид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лиро-эпического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повествования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в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котором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сочетаются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устно-поэтические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стилевые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традиции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с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отголосками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средневековой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книжности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8335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9400" y="569026"/>
            <a:ext cx="9486900" cy="5495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4000" dirty="0" smtClean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cs-CZ" sz="28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2800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Кусков</a:t>
            </a:r>
            <a:r>
              <a:rPr lang="cs-CZ" sz="2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В.В.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История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древнерусской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литературы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—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Высшая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школа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1989.</a:t>
            </a:r>
            <a:endParaRPr lang="cs-CZ" sz="28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2800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Остапенко</a:t>
            </a:r>
            <a:r>
              <a:rPr lang="cs-CZ" sz="2800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И.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Древнерусские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повести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—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Пермь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Пермское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книжное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издательство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1991. </a:t>
            </a:r>
            <a:endParaRPr lang="cs-CZ" sz="28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800" u="sng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http://schooltask.ru/povest-o-gore-zlochastii-samoe-interesnoe-proizvedenie-drevnej-literatury/</a:t>
            </a:r>
            <a:endParaRPr lang="cs-CZ" sz="28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800" u="sng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http://www.briefly.ru/_/o_gore_i_zlochastii/</a:t>
            </a:r>
            <a:endParaRPr lang="cs-CZ" sz="28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8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76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37563" y="1685252"/>
            <a:ext cx="7872668" cy="12579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7200" dirty="0">
                <a:solidFill>
                  <a:srgbClr val="7F6000"/>
                </a:solidFill>
                <a:latin typeface="Mistral" panose="03090702030407020403" pitchFamily="66" charset="0"/>
                <a:ea typeface="Calibri" panose="020F0502020204030204" pitchFamily="34" charset="0"/>
                <a:cs typeface="Calibri" panose="020F0502020204030204" pitchFamily="34" charset="0"/>
              </a:rPr>
              <a:t>Благодарю</a:t>
            </a:r>
            <a:r>
              <a:rPr lang="ru-RU" sz="7200" dirty="0">
                <a:solidFill>
                  <a:srgbClr val="7F6000"/>
                </a:solidFill>
                <a:latin typeface="Mistral" panose="03090702030407020403" pitchFamily="66" charset="0"/>
                <a:ea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ru-RU" sz="7200" dirty="0">
                <a:solidFill>
                  <a:srgbClr val="7F6000"/>
                </a:solidFill>
                <a:latin typeface="Mistral" panose="03090702030407020403" pitchFamily="66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ru-RU" sz="7200" dirty="0">
                <a:solidFill>
                  <a:srgbClr val="7F6000"/>
                </a:solidFill>
                <a:latin typeface="Mistral" panose="03090702030407020403" pitchFamily="66" charset="0"/>
                <a:ea typeface="Calibri" panose="020F0502020204030204" pitchFamily="34" charset="0"/>
                <a:cs typeface="Vijaya" panose="020B0604020202020204" pitchFamily="34" charset="0"/>
              </a:rPr>
              <a:t> </a:t>
            </a:r>
            <a:r>
              <a:rPr lang="ru-RU" sz="7200" dirty="0" smtClean="0">
                <a:solidFill>
                  <a:srgbClr val="7F6000"/>
                </a:solidFill>
                <a:latin typeface="Mistral" panose="03090702030407020403" pitchFamily="66" charset="0"/>
                <a:ea typeface="Calibri" panose="020F0502020204030204" pitchFamily="34" charset="0"/>
                <a:cs typeface="Calibri" panose="020F0502020204030204" pitchFamily="34" charset="0"/>
              </a:rPr>
              <a:t>внимание</a:t>
            </a:r>
            <a:r>
              <a:rPr lang="ru-RU" sz="7200" dirty="0" smtClean="0">
                <a:solidFill>
                  <a:srgbClr val="7F6000"/>
                </a:solidFill>
                <a:latin typeface="Mistral" panose="03090702030407020403" pitchFamily="66" charset="0"/>
                <a:ea typeface="Calibri" panose="020F0502020204030204" pitchFamily="34" charset="0"/>
                <a:cs typeface="Vijaya" panose="020B0604020202020204" pitchFamily="34" charset="0"/>
              </a:rPr>
              <a:t> </a:t>
            </a: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img-fotki.yandex.ru/get/6304/34907849.55/0_8820e_b2fe1f0d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631" y="-152400"/>
            <a:ext cx="120015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638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47344" y="3160776"/>
            <a:ext cx="7583824" cy="32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Была найдена русским академиком А.Н.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Пыпиным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в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1856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г. 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285750" indent="-285750"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Ц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ельное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художественное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произведение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,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все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части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которого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нераздельно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связаны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единой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мыслью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о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несчастной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судьбе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людей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285750" indent="-285750"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64498" y="752779"/>
            <a:ext cx="1086667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«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Повесть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о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Горе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и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Злочастии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,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как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Горе-Злочастие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довело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моло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д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ца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во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иноческий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36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чин</a:t>
            </a: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»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endParaRPr lang="cs-CZ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13888" y="283761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cs-CZ" dirty="0"/>
          </a:p>
        </p:txBody>
      </p:sp>
      <p:pic>
        <p:nvPicPr>
          <p:cNvPr id="3076" name="Picture 4" descr="http://razukraska.ru/wp-content/gallery/svecha/svecha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17" y="2768003"/>
            <a:ext cx="2375458" cy="340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913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41562" y="646971"/>
            <a:ext cx="11165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Центральная тема повести — тема трагической судьбы молодого поколения, старающегося порвать со старыми формами семейно-бытового уклада, домостроевской моралью.</a:t>
            </a:r>
            <a:endParaRPr lang="cs-CZ" sz="2800" b="1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pic>
        <p:nvPicPr>
          <p:cNvPr id="2052" name="Picture 4" descr="http://svit-ok.com/wp-content/uploads/2014/05/starinny-j-svitok-s-surguchnoj-pechat-y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493" y="4056262"/>
            <a:ext cx="3021507" cy="201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41562" y="3114736"/>
            <a:ext cx="690546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Для повести характерны: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 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ереплетение эпоса и лирики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очетание эпического размаха и лирической задушевности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оэтика фольклора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есенная символика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0817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64367" y="1034482"/>
            <a:ext cx="96636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Судьба Молодца излагается в форме его жития, но повесть не имеет ничего общего с традиционной агиографией. Перед нами ти­пично светская бытовая биографическая повесть.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964367" y="3057276"/>
            <a:ext cx="98885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Б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ольшое социальное значение повести -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в правдивом изображении процесса образования деклассирован­ных элементов общества.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34385" y="4649183"/>
            <a:ext cx="99484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Повесть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написана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стихом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,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близким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к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былинному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.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На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её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язык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заметное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влияние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оказала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устная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народная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поэзия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7410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14799" y="624816"/>
            <a:ext cx="7194598" cy="350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 marR="95250">
              <a:lnSpc>
                <a:spcPts val="135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Segoe Script" panose="020B0504020000000003" pitchFamily="34" charset="0"/>
                <a:ea typeface="Gulim" panose="020B0600000101010101" pitchFamily="34" charset="-127"/>
                <a:cs typeface="Times New Roman" panose="02020603050405020304" pitchFamily="18" charset="0"/>
              </a:rPr>
              <a:t>Краткое содержание повести</a:t>
            </a:r>
            <a:endParaRPr lang="cs-CZ" sz="3200" b="1" dirty="0">
              <a:solidFill>
                <a:schemeClr val="accent2">
                  <a:lumMod val="50000"/>
                </a:schemeClr>
              </a:solidFill>
              <a:effectLst/>
              <a:latin typeface="Segoe Script" panose="020B0504020000000003" pitchFamily="34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69103" y="1430460"/>
            <a:ext cx="9618688" cy="49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2450" marR="95250" indent="-457200"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Рассказ о грехе Адама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Евы.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Наставления молодцу от родителей.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Молодец пытается жить своим умом, находит себе друзей, идет в кабак.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Наутро просыпается ограбленным.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Молодцу стыдно возвращаться, он уходит в дальние страны, встречает добрых людей.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Ведёт праведную жизнь, зарабатывает состояние, находит невесту.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30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646" y="0"/>
            <a:ext cx="11407514" cy="6288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2450" marR="95250" indent="-457200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Совершает ошибку – хвастается своими достижениями.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Его подслушивает Горе и решает погубить молодца. Становится его постоянным спутником.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Молодец пропивает деньги, теряет состояние, бросает невесту.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Долго и безуспешно пытается избавиться от Горя.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52450" marR="95250" indent="-457200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  <a:cs typeface="Times New Roman" panose="02020603050405020304" pitchFamily="18" charset="0"/>
              </a:rPr>
              <a:t>Уходит в монастырь, куда Горю закрыт путь.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2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1400" y="1263472"/>
            <a:ext cx="99441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244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Для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героя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и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автора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повести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монастырь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является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отнюдь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не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идеалом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праведной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жизни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а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последней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возможностью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спастись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от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своей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злочастной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доли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</a:p>
          <a:p>
            <a:pPr>
              <a:lnSpc>
                <a:spcPts val="2440"/>
              </a:lnSpc>
              <a:spcAft>
                <a:spcPts val="1200"/>
              </a:spcAft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>
              <a:lnSpc>
                <a:spcPts val="2440"/>
              </a:lnSpc>
              <a:spcAft>
                <a:spcPts val="1200"/>
              </a:spcAft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ts val="244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Автор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сочувствует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герою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и в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то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же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время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показывает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его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трагич­ность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.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Освященному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веками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традиционному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бытовому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укладу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он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не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может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противопоставить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ничего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кроме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своего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стремления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 к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свободе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cs-CZ" sz="2800" b="1" dirty="0">
              <a:solidFill>
                <a:schemeClr val="accent4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5294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14400" y="364948"/>
            <a:ext cx="1043315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Противопосталяются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два типа отношения к жизни: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р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одителей и 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«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добры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х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люд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ей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» —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большинств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а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стояще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го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на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страже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«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домостроевской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»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общественной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и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семейной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морали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;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м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олодц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а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воплощаю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щего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стремление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нового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поколения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к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свободной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b="1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жизни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40"/>
              </a:lnSpc>
              <a:spcAft>
                <a:spcPts val="1200"/>
              </a:spcAft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just">
              <a:lnSpc>
                <a:spcPts val="2440"/>
              </a:lnSpc>
              <a:spcAft>
                <a:spcPts val="1200"/>
              </a:spcAft>
            </a:pP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Наставления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родителей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и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советы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«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добрых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людей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»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касаются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общих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практических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вопросов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поведения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человека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и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лишены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религиозной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дидактики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endParaRPr lang="cs-CZ" sz="28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952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4361" y="800619"/>
            <a:ext cx="10418164" cy="497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Образ молодца - это образ безвольного бездомного бродяги, дошедшего до последней степени падения. 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Один из самых невзрачных персонажей в русской литературе.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Является представителем нового поколения и новых идей.</a:t>
            </a:r>
            <a:endParaRPr lang="cs-CZ" sz="2800" b="1" dirty="0" smtClean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ulim" panose="020B0600000101010101" pitchFamily="34" charset="-127"/>
                <a:ea typeface="Gulim" panose="020B0600000101010101" pitchFamily="34" charset="-127"/>
              </a:rPr>
              <a:t>Автор не осуждает своего героя, а сочувствует ему.</a:t>
            </a:r>
            <a:endParaRPr lang="cs-CZ" sz="2800" b="1" dirty="0">
              <a:solidFill>
                <a:schemeClr val="accent2">
                  <a:lumMod val="50000"/>
                </a:schemeClr>
              </a:solidFill>
              <a:effectLst/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8880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521</Words>
  <Application>Microsoft Office PowerPoint</Application>
  <PresentationFormat>Širokoúhlá obrazovka</PresentationFormat>
  <Paragraphs>70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7" baseType="lpstr">
      <vt:lpstr>Gulim</vt:lpstr>
      <vt:lpstr>Arial</vt:lpstr>
      <vt:lpstr>Calibri</vt:lpstr>
      <vt:lpstr>Calibri Light</vt:lpstr>
      <vt:lpstr>Mistral</vt:lpstr>
      <vt:lpstr>Segoe Script</vt:lpstr>
      <vt:lpstr>Tahoma</vt:lpstr>
      <vt:lpstr>Times New Roman</vt:lpstr>
      <vt:lpstr>Vijaya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41</cp:revision>
  <dcterms:created xsi:type="dcterms:W3CDTF">2014-11-28T18:14:08Z</dcterms:created>
  <dcterms:modified xsi:type="dcterms:W3CDTF">2014-12-14T19:49:11Z</dcterms:modified>
</cp:coreProperties>
</file>