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0"/>
  </p:notesMasterIdLst>
  <p:sldIdLst>
    <p:sldId id="256" r:id="rId2"/>
    <p:sldId id="257" r:id="rId3"/>
    <p:sldId id="260" r:id="rId4"/>
    <p:sldId id="264" r:id="rId5"/>
    <p:sldId id="265" r:id="rId6"/>
    <p:sldId id="267" r:id="rId7"/>
    <p:sldId id="268" r:id="rId8"/>
    <p:sldId id="298" r:id="rId9"/>
    <p:sldId id="299" r:id="rId10"/>
    <p:sldId id="269" r:id="rId11"/>
    <p:sldId id="271" r:id="rId12"/>
    <p:sldId id="259" r:id="rId13"/>
    <p:sldId id="272" r:id="rId14"/>
    <p:sldId id="273" r:id="rId15"/>
    <p:sldId id="258" r:id="rId16"/>
    <p:sldId id="262" r:id="rId17"/>
    <p:sldId id="275" r:id="rId18"/>
    <p:sldId id="276" r:id="rId19"/>
    <p:sldId id="277" r:id="rId20"/>
    <p:sldId id="278" r:id="rId21"/>
    <p:sldId id="280" r:id="rId22"/>
    <p:sldId id="281" r:id="rId23"/>
    <p:sldId id="279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7" r:id="rId37"/>
    <p:sldId id="294" r:id="rId38"/>
    <p:sldId id="295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EABE3-5284-427A-87B3-BCDA3145D39A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1C92-9928-4486-BE3E-08339A669B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02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1C92-9928-4486-BE3E-08339A669BF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3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3DBCD1-72F9-4A9B-A2C3-2F6CE4447D2D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8D0884-F439-4CB9-9398-3FEEDF0B50D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2636912"/>
            <a:ext cx="7543800" cy="2520280"/>
          </a:xfrm>
        </p:spPr>
        <p:txBody>
          <a:bodyPr/>
          <a:lstStyle/>
          <a:p>
            <a:r>
              <a:rPr lang="ru-RU" sz="4400" dirty="0">
                <a:latin typeface="Arial" pitchFamily="34" charset="0"/>
                <a:cs typeface="Arial" pitchFamily="34" charset="0"/>
              </a:rPr>
              <a:t>Переписка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ru-RU" sz="4400" dirty="0" smtClean="0">
                <a:latin typeface="Arial" pitchFamily="34" charset="0"/>
                <a:cs typeface="Arial" pitchFamily="34" charset="0"/>
              </a:rPr>
              <a:t>Андрея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Курбского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ru-RU" sz="44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4400" dirty="0">
                <a:latin typeface="Arial" pitchFamily="34" charset="0"/>
                <a:cs typeface="Arial" pitchFamily="34" charset="0"/>
              </a:rPr>
              <a:t>Иваном Грозным</a:t>
            </a:r>
            <a:r>
              <a:rPr lang="ru-RU" sz="4400" dirty="0"/>
              <a:t> 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2000" y="5373216"/>
            <a:ext cx="6858000" cy="341784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79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Феодалы</a:t>
            </a:r>
            <a:r>
              <a:rPr lang="ru-RU" dirty="0">
                <a:latin typeface="Arial" pitchFamily="34" charset="0"/>
                <a:cs typeface="Arial" pitchFamily="34" charset="0"/>
              </a:rPr>
              <a:t>, не согласные с политикой Ивана IV и боявшиеся расправы, стали покидать государство.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Среди </a:t>
            </a:r>
            <a:r>
              <a:rPr lang="ru-RU" dirty="0">
                <a:latin typeface="Arial" pitchFamily="34" charset="0"/>
                <a:cs typeface="Arial" pitchFamily="34" charset="0"/>
              </a:rPr>
              <a:t>них оказался и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Андрей Курбский</a:t>
            </a:r>
            <a:r>
              <a:rPr lang="ru-RU" dirty="0">
                <a:latin typeface="Arial" pitchFamily="34" charset="0"/>
                <a:cs typeface="Arial" pitchFamily="34" charset="0"/>
              </a:rPr>
              <a:t>, который в 1564 году бежал в литовские владения после секретных переговоров с царем Сигизмундом II, опасаясь репрессий.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5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Сразу же после бегства в Литву князь направляет Грозному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обличительное письмо</a:t>
            </a:r>
            <a:r>
              <a:rPr lang="ru-RU" dirty="0">
                <a:latin typeface="Arial" pitchFamily="34" charset="0"/>
                <a:cs typeface="Arial" pitchFamily="34" charset="0"/>
              </a:rPr>
              <a:t>, в котором он указывает на то, что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царь жестоко поступает</a:t>
            </a:r>
            <a:r>
              <a:rPr lang="ru-RU" dirty="0">
                <a:latin typeface="Arial" pitchFamily="34" charset="0"/>
                <a:cs typeface="Arial" pitchFamily="34" charset="0"/>
              </a:rPr>
              <a:t> с теми, кто верно ему служил, в том числе и в военных походах.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3074" name="Picture 2" descr="D:\Documents\MGR - ÚSTÍ + BRNO\MUNI-BRNO-RUSISTIKA\1. rocnik\1.semestr\povinne\stara ruska lit. a folklor 1\PREZENTACE\foto\file59545787_303b1b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12976"/>
            <a:ext cx="4940429" cy="3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2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u="sng" dirty="0" err="1">
                <a:effectLst/>
                <a:latin typeface="Arial" pitchFamily="34" charset="0"/>
                <a:cs typeface="Arial" pitchFamily="34" charset="0"/>
              </a:rPr>
              <a:t>Иван</a:t>
            </a:r>
            <a:r>
              <a:rPr lang="cs-CZ" sz="3200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200" u="sng" dirty="0" err="1">
                <a:effectLst/>
                <a:latin typeface="Arial" pitchFamily="34" charset="0"/>
                <a:cs typeface="Arial" pitchFamily="34" charset="0"/>
              </a:rPr>
              <a:t>Васильевич</a:t>
            </a:r>
            <a:r>
              <a:rPr lang="cs-CZ" sz="3200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200" u="sng" dirty="0" err="1">
                <a:effectLst/>
                <a:latin typeface="Arial" pitchFamily="34" charset="0"/>
                <a:cs typeface="Arial" pitchFamily="34" charset="0"/>
              </a:rPr>
              <a:t>Грозный</a:t>
            </a:r>
            <a:r>
              <a:rPr lang="cs-CZ" sz="3200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32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cs-CZ" sz="3200" dirty="0">
                <a:effectLst/>
                <a:latin typeface="Arial" pitchFamily="34" charset="0"/>
                <a:cs typeface="Arial" pitchFamily="34" charset="0"/>
              </a:rPr>
              <a:t>25 </a:t>
            </a:r>
            <a:r>
              <a:rPr lang="cs-CZ" sz="3200" dirty="0" err="1">
                <a:effectLst/>
                <a:latin typeface="Arial" pitchFamily="34" charset="0"/>
                <a:cs typeface="Arial" pitchFamily="34" charset="0"/>
              </a:rPr>
              <a:t>августа</a:t>
            </a:r>
            <a:r>
              <a:rPr lang="cs-CZ" sz="3200" dirty="0">
                <a:effectLst/>
                <a:latin typeface="Arial" pitchFamily="34" charset="0"/>
                <a:cs typeface="Arial" pitchFamily="34" charset="0"/>
              </a:rPr>
              <a:t> 1530 – 18 </a:t>
            </a:r>
            <a:r>
              <a:rPr lang="cs-CZ" sz="3200" dirty="0" err="1">
                <a:effectLst/>
                <a:latin typeface="Arial" pitchFamily="34" charset="0"/>
                <a:cs typeface="Arial" pitchFamily="34" charset="0"/>
              </a:rPr>
              <a:t>марта</a:t>
            </a:r>
            <a:r>
              <a:rPr lang="cs-CZ" sz="3200" dirty="0">
                <a:effectLst/>
                <a:latin typeface="Arial" pitchFamily="34" charset="0"/>
                <a:cs typeface="Arial" pitchFamily="34" charset="0"/>
              </a:rPr>
              <a:t> 1584гг.)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ocuments\MGR - ÚSTÍ + BRNO\MUNI-BRNO-RUSISTIKA\1. rocnik\1.semestr\povinne\stara ruska lit. a folklor 1\PREZENTACE\foto\547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84784"/>
            <a:ext cx="3945894" cy="50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9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тал </a:t>
            </a:r>
            <a:r>
              <a:rPr lang="ru-RU" dirty="0">
                <a:latin typeface="Arial" pitchFamily="34" charset="0"/>
                <a:cs typeface="Arial" pitchFamily="34" charset="0"/>
              </a:rPr>
              <a:t>царём с 1547 года.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Иван </a:t>
            </a:r>
            <a:r>
              <a:rPr lang="ru-RU" dirty="0">
                <a:latin typeface="Arial" pitchFamily="34" charset="0"/>
                <a:cs typeface="Arial" pitchFamily="34" charset="0"/>
              </a:rPr>
              <a:t>воспитывался без отца, а с семи лет – и без матери, среди бояр, которых он в результате невзлюбил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Иван очень много читал, и в своих письмах Андрею Курбскому он приводит огромные цитаты из Библии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наизусть.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Доверие к советникам и боярам у Ивана падало с каждым годом. </a:t>
            </a: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3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4461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Царь</a:t>
            </a:r>
            <a:r>
              <a:rPr lang="ru-RU" dirty="0">
                <a:latin typeface="Arial" pitchFamily="34" charset="0"/>
                <a:cs typeface="Arial" pitchFamily="34" charset="0"/>
              </a:rPr>
              <a:t>, окрылённый успехом, хотел продолжать войну, а Адашев и другие члены «Избранной рады» предлагали заключить мир и перенести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инициативу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юг.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Умирает </a:t>
            </a:r>
            <a:r>
              <a:rPr lang="ru-RU" dirty="0">
                <a:latin typeface="Arial" pitchFamily="34" charset="0"/>
                <a:cs typeface="Arial" pitchFamily="34" charset="0"/>
              </a:rPr>
              <a:t>жена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Анастасия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Конфликт с митрополитом Макарием, позже Макарей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умирает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Начало репрессий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аристократии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40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 algn="ctr"/>
            <a:r>
              <a:rPr lang="cs-CZ" sz="3200" u="sng" dirty="0" err="1">
                <a:effectLst/>
                <a:latin typeface="Arial" pitchFamily="34" charset="0"/>
                <a:cs typeface="Arial" pitchFamily="34" charset="0"/>
              </a:rPr>
              <a:t>Андрей</a:t>
            </a:r>
            <a:r>
              <a:rPr lang="cs-CZ" sz="3200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200" u="sng" dirty="0" err="1">
                <a:effectLst/>
                <a:latin typeface="Arial" pitchFamily="34" charset="0"/>
                <a:cs typeface="Arial" pitchFamily="34" charset="0"/>
              </a:rPr>
              <a:t>Михайлович</a:t>
            </a:r>
            <a:r>
              <a:rPr lang="cs-CZ" sz="3200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200" u="sng" dirty="0" err="1">
                <a:effectLst/>
                <a:latin typeface="Arial" pitchFamily="34" charset="0"/>
                <a:cs typeface="Arial" pitchFamily="34" charset="0"/>
              </a:rPr>
              <a:t>Курбский</a:t>
            </a:r>
            <a:r>
              <a:rPr lang="cs-CZ" sz="3200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32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cs-CZ" sz="3200" dirty="0">
                <a:effectLst/>
                <a:latin typeface="Arial" pitchFamily="34" charset="0"/>
                <a:cs typeface="Arial" pitchFamily="34" charset="0"/>
              </a:rPr>
              <a:t>ок.1528 – </a:t>
            </a:r>
            <a:r>
              <a:rPr lang="cs-CZ" sz="3200" dirty="0" err="1">
                <a:effectLst/>
                <a:latin typeface="Arial" pitchFamily="34" charset="0"/>
                <a:cs typeface="Arial" pitchFamily="34" charset="0"/>
              </a:rPr>
              <a:t>май</a:t>
            </a:r>
            <a:r>
              <a:rPr lang="cs-CZ" sz="3200" dirty="0">
                <a:effectLst/>
                <a:latin typeface="Arial" pitchFamily="34" charset="0"/>
                <a:cs typeface="Arial" pitchFamily="34" charset="0"/>
              </a:rPr>
              <a:t> 1583 </a:t>
            </a:r>
            <a:r>
              <a:rPr lang="cs-CZ" sz="3200" dirty="0" err="1">
                <a:effectLst/>
                <a:latin typeface="Arial" pitchFamily="34" charset="0"/>
                <a:cs typeface="Arial" pitchFamily="34" charset="0"/>
              </a:rPr>
              <a:t>гг</a:t>
            </a:r>
            <a:r>
              <a:rPr lang="cs-CZ" sz="3200" dirty="0">
                <a:effectLst/>
                <a:latin typeface="Arial" pitchFamily="34" charset="0"/>
                <a:cs typeface="Arial" pitchFamily="34" charset="0"/>
              </a:rPr>
              <a:t>.)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D:\Documents\MGR - ÚSTÍ + BRNO\MUNI-BRNO-RUSISTIKA\1. rocnik\1.semestr\povinne\stara ruska lit. a folklor 1\PREZENTACE\foto\kubskij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40768"/>
            <a:ext cx="4024251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20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роисходил </a:t>
            </a:r>
            <a:r>
              <a:rPr lang="ru-RU" dirty="0">
                <a:latin typeface="Arial" pitchFamily="34" charset="0"/>
                <a:cs typeface="Arial" pitchFamily="34" charset="0"/>
              </a:rPr>
              <a:t>из рода князей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Ярославских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dirty="0">
                <a:latin typeface="Arial" pitchFamily="34" charset="0"/>
                <a:cs typeface="Arial" pitchFamily="34" charset="0"/>
              </a:rPr>
              <a:t>материнской линии приходился родственником царице Анастасии, первой жены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Грозного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Андрей входил в число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«Избранной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Б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ыл </a:t>
            </a:r>
            <a:r>
              <a:rPr lang="ru-RU" dirty="0">
                <a:latin typeface="Arial" pitchFamily="34" charset="0"/>
                <a:cs typeface="Arial" pitchFamily="34" charset="0"/>
              </a:rPr>
              <a:t>близким советником и другом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царя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2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/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1558 г. Курбский принимал участие в начавшейся Ливонской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войне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1559 г. был послан на юг для защиты от набегов крымских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татар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ночь на 30 апреля 1564 г. бежал в Литву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0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Написано </a:t>
            </a:r>
            <a:r>
              <a:rPr lang="ru-RU" dirty="0">
                <a:latin typeface="Arial" pitchFamily="34" charset="0"/>
                <a:cs typeface="Arial" pitchFamily="34" charset="0"/>
              </a:rPr>
              <a:t>в Вольмаре в 1564 г.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ручено </a:t>
            </a:r>
            <a:r>
              <a:rPr lang="ru-RU" dirty="0">
                <a:latin typeface="Arial" pitchFamily="34" charset="0"/>
                <a:cs typeface="Arial" pitchFamily="34" charset="0"/>
              </a:rPr>
              <a:t>в собственные руки царя верным слугою Курбского Василием Шибановым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Москве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Красном крыльце.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Разгневанный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царь ударил Шибанова в ногу жезлом своим и, выслушав послание, приказал пытать гонца.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Шибанов </a:t>
            </a:r>
            <a:r>
              <a:rPr lang="ru-RU" dirty="0">
                <a:latin typeface="Arial" pitchFamily="34" charset="0"/>
                <a:cs typeface="Arial" pitchFamily="34" charset="0"/>
              </a:rPr>
              <a:t>умер, не сказав ничего.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 algn="ctr"/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Первое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послание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А.М.Курбского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Ивану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Грозному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</a:br>
            <a:endParaRPr lang="cs-CZ" sz="2800" i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20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D:\Documents\MGR - ÚSTÍ + BRNO\MUNI-BRNO-RUSISTIKA\1. rocnik\1.semestr\povinne\stara ruska lit. a folklor 1\PREZENTACE\foto\b4f218efeb576a0f2474a3b2ba0dd9f9bc5f6c13488868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888231" cy="53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9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1026" name="Picture 2" descr="D:\Documents\MGR - ÚSTÍ + BRNO\MUNI-BRNO-RUSISTIKA\1. rocnik\1.semestr\povinne\stara ruska lit. a folklor 1\PREZENTACE\foto\i_0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20688"/>
            <a:ext cx="4355374" cy="57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4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Хотя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послание адресовано Грозному, автор рассчитывал на широкий круг читателей.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cs-CZ" u="sng" dirty="0" err="1">
                <a:latin typeface="Arial" pitchFamily="34" charset="0"/>
                <a:cs typeface="Arial" pitchFamily="34" charset="0"/>
              </a:rPr>
              <a:t>Курбский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обличает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самодержавную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политику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царя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бвиняет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его</a:t>
            </a:r>
            <a:r>
              <a:rPr lang="cs-CZ" dirty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гонениях</a:t>
            </a:r>
            <a:r>
              <a:rPr lang="cs-CZ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истреблении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бояр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силе</a:t>
            </a:r>
            <a:r>
              <a:rPr lang="cs-CZ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опоре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государства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перечисляет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собственные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лишения</a:t>
            </a:r>
            <a:r>
              <a:rPr lang="cs-CZ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беды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которые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ему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довелось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ретерпеть</a:t>
            </a:r>
            <a:r>
              <a:rPr lang="cs-CZ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98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Начало письма:</a:t>
            </a: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Грамота Курбского царю государю из Литвы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Царю, богом препрославленному и среди православных всех светлее являвшемуся, ныне же — за грехи наши — ставшему супротивным (пусть разумеет разумеющий), совесть имеющему прокаженную, какой не встретишь и у народов безбожных.»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2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«Бог читает в сердцах: я же в уме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своём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постоянно размышлял, и совесть моя была моим свидетелем, и искал, и в мыслях своих оглядывался на себя самого, и не понял, и не нашел, в чем же я перед тобой согрешил.»</a:t>
            </a:r>
          </a:p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«А письмишко это, слезами омоченное, во гроб с собою прикажу положить, перед тем как идти с тобой на суд бога моего Иисуса. Аминь.»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32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Ответ Грозного адресован не только Курбскому.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Это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послание на «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клятвопреступников во все его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Российское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государство</a:t>
            </a:r>
            <a:r>
              <a:rPr lang="ru-RU" dirty="0" smtClean="0"/>
              <a:t>».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Он категорически отвергает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тезис Курбского о боярстве как силе и славе государства. </a:t>
            </a: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cs-CZ" dirty="0" err="1">
                <a:latin typeface="Arial" pitchFamily="34" charset="0"/>
                <a:cs typeface="Arial" pitchFamily="34" charset="0"/>
              </a:rPr>
              <a:t>Стиль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письма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порывистый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,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взволнованный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,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насыщен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едкой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err="1">
                <a:latin typeface="Arial" pitchFamily="34" charset="0"/>
                <a:cs typeface="Arial" pitchFamily="34" charset="0"/>
              </a:rPr>
              <a:t>иронией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Первое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послание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Ивана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Грозного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Андрею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Курбскому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</a:br>
            <a:endParaRPr lang="cs-CZ" sz="2800" i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«Могут же догадаться находящиеся возле тебя и способные к размышлению,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что в тебе злобесный яд: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ты бежал не от смерти, а ради славы в этой кратковременной и скоротекущей жизни и богатства ради. Если же ты, по твоим словам, праведен и благочестив, то почему же испугался безвинно погибнуть, ибо это не смерть, а воздаяние?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В конце концов все равно умрешь.»</a:t>
            </a:r>
            <a:endParaRPr lang="cs-CZ" i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69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Что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ты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собака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совершив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такое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злодейство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пишешь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жалуешься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!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Чему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подобен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твой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совет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смердящий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гнуснее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кала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?..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109728" indent="0">
              <a:buNone/>
            </a:pPr>
            <a:endParaRPr lang="ru-RU" i="1" dirty="0" smtClean="0"/>
          </a:p>
          <a:p>
            <a:pPr marL="109728" indent="0">
              <a:buNone/>
            </a:pPr>
            <a:r>
              <a:rPr lang="ru-RU" i="1" dirty="0" smtClean="0"/>
              <a:t>«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Почему же ты презрел слова апостола Павла, который вещал: «Всякая душа да повинуется владыке, власть имеющему; нет власти, кроме как от бога: тот, кто противит власти, противится божьему повелению». Воззри на него и вдумайся: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кто противится власти — противится богу; а кто противится богу — тот именуется отступником, а это наихудший из грехов.»</a:t>
            </a:r>
            <a:endParaRPr lang="cs-CZ" u="sng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cs-CZ" i="1" dirty="0">
                <a:latin typeface="Arial" pitchFamily="34" charset="0"/>
                <a:cs typeface="Arial" pitchFamily="34" charset="0"/>
              </a:rPr>
              <a:t/>
            </a:r>
            <a:br>
              <a:rPr lang="cs-CZ" i="1" dirty="0">
                <a:latin typeface="Arial" pitchFamily="34" charset="0"/>
                <a:cs typeface="Arial" pitchFamily="34" charset="0"/>
              </a:rPr>
            </a:br>
            <a:endParaRPr lang="cs-CZ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8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«Как исчислить подобные бесчестные страдания,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перенесённые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мною в юности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? Сколько раз мне и поесть не давали вовремя. Что же сказать о доставшейся мне родительской казне?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Всё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расхитили коварным образом: говорили, будто детям боярским на жалованье, а взяли себе, а их жаловали не за дело, назначили не по достоинству; а бесчисленную казну деда нашего и отца нашего забрали себе и на деньги те наковали для себя золотые и серебряные сосуды и начертали на них имена своих родителей, будто это их наследственное достояние.»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55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Во втором послании к царю Курбский настойчиво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повторяет </a:t>
            </a:r>
            <a:r>
              <a:rPr lang="ru-RU" dirty="0">
                <a:latin typeface="Arial" pitchFamily="34" charset="0"/>
                <a:cs typeface="Arial" pitchFamily="34" charset="0"/>
              </a:rPr>
              <a:t>свои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обвинения.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Послания Курбского отличаются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четкостью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композиционного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построения,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высоким </a:t>
            </a:r>
            <a:r>
              <a:rPr lang="ru-RU" dirty="0">
                <a:latin typeface="Arial" pitchFamily="34" charset="0"/>
                <a:cs typeface="Arial" pitchFamily="34" charset="0"/>
              </a:rPr>
              <a:t>риторическим стилем,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использованием </a:t>
            </a:r>
            <a:r>
              <a:rPr lang="ru-RU" dirty="0">
                <a:latin typeface="Arial" pitchFamily="34" charset="0"/>
                <a:cs typeface="Arial" pitchFamily="34" charset="0"/>
              </a:rPr>
              <a:t>абстрактно-символических образов.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i="1" dirty="0" err="1">
                <a:effectLst/>
                <a:latin typeface="Arial" pitchFamily="34" charset="0"/>
                <a:cs typeface="Arial" pitchFamily="34" charset="0"/>
              </a:rPr>
              <a:t>Второе</a:t>
            </a:r>
            <a:r>
              <a:rPr lang="cs-CZ" sz="2800" i="1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dirty="0" err="1">
                <a:effectLst/>
                <a:latin typeface="Arial" pitchFamily="34" charset="0"/>
                <a:cs typeface="Arial" pitchFamily="34" charset="0"/>
              </a:rPr>
              <a:t>послание</a:t>
            </a:r>
            <a:r>
              <a:rPr lang="cs-CZ" sz="2800" i="1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dirty="0" err="1">
                <a:effectLst/>
                <a:latin typeface="Arial" pitchFamily="34" charset="0"/>
                <a:cs typeface="Arial" pitchFamily="34" charset="0"/>
              </a:rPr>
              <a:t>Андрея</a:t>
            </a:r>
            <a:r>
              <a:rPr lang="cs-CZ" sz="2800" i="1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dirty="0" err="1">
                <a:effectLst/>
                <a:latin typeface="Arial" pitchFamily="34" charset="0"/>
                <a:cs typeface="Arial" pitchFamily="34" charset="0"/>
              </a:rPr>
              <a:t>Курбского</a:t>
            </a:r>
            <a:r>
              <a:rPr lang="cs-CZ" sz="2800" i="1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dirty="0" err="1">
                <a:effectLst/>
                <a:latin typeface="Arial" pitchFamily="34" charset="0"/>
                <a:cs typeface="Arial" pitchFamily="34" charset="0"/>
              </a:rPr>
              <a:t>Ивану</a:t>
            </a:r>
            <a:r>
              <a:rPr lang="cs-CZ" sz="2800" i="1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Грозному</a:t>
            </a:r>
            <a:r>
              <a:rPr lang="cs-CZ" sz="2800" i="1" dirty="0"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lang="cs-CZ" sz="2800" i="1" dirty="0">
                <a:effectLst/>
                <a:latin typeface="Arial" pitchFamily="34" charset="0"/>
                <a:cs typeface="Arial" pitchFamily="34" charset="0"/>
              </a:rPr>
            </a:br>
            <a:endParaRPr lang="cs-CZ" sz="2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19268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cs-CZ" i="1" u="sng" dirty="0" err="1" smtClean="0">
                <a:latin typeface="Arial" pitchFamily="34" charset="0"/>
                <a:cs typeface="Arial" pitchFamily="34" charset="0"/>
              </a:rPr>
              <a:t>Широковещательное</a:t>
            </a:r>
            <a:r>
              <a:rPr lang="cs-CZ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и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многошумное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послание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 smtClean="0">
                <a:latin typeface="Arial" pitchFamily="34" charset="0"/>
                <a:cs typeface="Arial" pitchFamily="34" charset="0"/>
              </a:rPr>
              <a:t>тво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ё</a:t>
            </a:r>
            <a:r>
              <a:rPr lang="cs-CZ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получил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понял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уразумел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что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оно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от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неукротимого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гнева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с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ядовитыми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словами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изрыгнуто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таковое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бы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только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царю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столь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великому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вселенной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прославленному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простому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бедному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воину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подобает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а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особенно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потому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что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из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многих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священных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книг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нахватано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как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видно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многой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яростью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злобой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,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строчками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стихами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как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это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в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обычае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людей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искусных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уч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ё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ных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когда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случается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им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кому-либо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писать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в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кратких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словах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излагая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важные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мысли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а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сверх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меры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многословно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пустозвонно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целыми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книгами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паремиями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целыми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посланиями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!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»</a:t>
            </a:r>
            <a:endParaRPr lang="cs-CZ" i="1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70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>
              <a:buNone/>
            </a:pP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Лучше, подумал я, возложить надежду свою на всемогущего бога, в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трёх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лицах прославляемого, ибо ему открыта моя душа и видит он,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что чувствую я себя ни в чем перед тобой не виноватым.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А посему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подождём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немного, так как верую, что мы с тобой близко, у самого порога ожидаем пришествия надежды нашей христианской — господа бога, Спаса нашего Иисуса Христа. Аминь.»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09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109728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ХVI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век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является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веком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необычайного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взлёта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самодержавной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власти</a:t>
            </a:r>
            <a:r>
              <a:rPr lang="cs-CZ" dirty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России</a:t>
            </a:r>
            <a:r>
              <a:rPr lang="cs-CZ" dirty="0">
                <a:latin typeface="Arial" pitchFamily="34" charset="0"/>
                <a:cs typeface="Arial" pitchFamily="34" charset="0"/>
              </a:rPr>
              <a:t>, и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вместе</a:t>
            </a:r>
            <a:r>
              <a:rPr lang="cs-CZ" dirty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тем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является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последним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веком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Рюриковичей</a:t>
            </a:r>
            <a:r>
              <a:rPr lang="cs-CZ" dirty="0">
                <a:latin typeface="Arial" pitchFamily="34" charset="0"/>
                <a:cs typeface="Arial" pitchFamily="34" charset="0"/>
              </a:rPr>
              <a:t> –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первой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династии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русском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троне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История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Documents\MGR - ÚSTÍ + BRNO\MUNI-BRNO-RUSISTIKA\1. rocnik\1.semestr\povinne\stara ruska lit. a folklor 1\PREZENTACE\foto\bez názvuL,GCL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068960"/>
            <a:ext cx="2623418" cy="32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39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Второе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послание Грозного написано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спустя тринадцать лет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после ответа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Курбского - 1577 </a:t>
            </a:r>
            <a:r>
              <a:rPr lang="ru-RU" dirty="0">
                <a:latin typeface="Arial" pitchFamily="34" charset="0"/>
                <a:cs typeface="Arial" pitchFamily="34" charset="0"/>
              </a:rPr>
              <a:t>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Ц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арь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вновь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обрушивается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изменников-бояр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перечисляет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беды</a:t>
            </a:r>
            <a:r>
              <a:rPr lang="cs-CZ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невзгоды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которые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он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терпел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от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них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время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правления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Избранной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рады</a:t>
            </a:r>
            <a:r>
              <a:rPr lang="cs-CZ" dirty="0">
                <a:latin typeface="Arial" pitchFamily="34" charset="0"/>
                <a:cs typeface="Arial" pitchFamily="34" charset="0"/>
              </a:rPr>
              <a:t>, и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иронически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издевается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над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беглецом</a:t>
            </a:r>
            <a:r>
              <a:rPr lang="cs-CZ" dirty="0"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1296144"/>
          </a:xfrm>
        </p:spPr>
        <p:txBody>
          <a:bodyPr>
            <a:noAutofit/>
          </a:bodyPr>
          <a:lstStyle/>
          <a:p>
            <a:pPr algn="ctr"/>
            <a:r>
              <a:rPr lang="ru-RU" sz="2800" i="1" u="sng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i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i="1" u="sng" dirty="0" smtClean="0">
                <a:effectLst/>
                <a:latin typeface="Arial" pitchFamily="34" charset="0"/>
                <a:cs typeface="Arial" pitchFamily="34" charset="0"/>
              </a:rPr>
              <a:t>Второе </a:t>
            </a:r>
            <a:r>
              <a:rPr lang="ru-RU" sz="2800" i="1" u="sng" dirty="0">
                <a:effectLst/>
                <a:latin typeface="Arial" pitchFamily="34" charset="0"/>
                <a:cs typeface="Arial" pitchFamily="34" charset="0"/>
              </a:rPr>
              <a:t>послание Ивана Грозного Курбскому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i="1" u="sng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i="1" u="sng" dirty="0" smtClean="0">
                <a:effectLst/>
                <a:latin typeface="Arial" pitchFamily="34" charset="0"/>
                <a:cs typeface="Arial" pitchFamily="34" charset="0"/>
              </a:rPr>
            </a:br>
            <a:endParaRPr lang="cs-CZ" sz="2800" i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27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Всемогущей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вседержительной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десницей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господа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бога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Спаса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нашего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Иисуса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Христа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держащего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в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своей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длани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все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концы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земли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которому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поклоняемся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которого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славим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вместе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с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Отцом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Святым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духом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милостью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своей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позволил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нам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смир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ё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нным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недостойным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рабам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своим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удержать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скипетр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Российского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царства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от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его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вседержительной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десницы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христоносной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хоругви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так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пишем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мы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великий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государь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царь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великий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князь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Иван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Васильевич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всея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Руси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Владимирский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Московский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Новгородский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царь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Казанский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царь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Астраханский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государь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Поковский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великий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князь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Смоленский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Тверской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Югорский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Пермский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Вятский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Болгарский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иных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государь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великий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князь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Нижнего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Новгорода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Черниговский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Рязанский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Полоцкий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Кондинский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всей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Сибирской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земли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Северной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страны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повелитель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—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бывшему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нашему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боярину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воеводе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князю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Андрею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Михайловичу</a:t>
            </a:r>
            <a:r>
              <a:rPr lang="cs-CZ" i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u="sng" dirty="0" err="1">
                <a:latin typeface="Arial" pitchFamily="34" charset="0"/>
                <a:cs typeface="Arial" pitchFamily="34" charset="0"/>
              </a:rPr>
              <a:t>Курбскому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.»</a:t>
            </a:r>
            <a:endParaRPr lang="cs-CZ" u="sng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9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По божьему изволению с рождения был я предназначен к царству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; и уже не вспомню, как меня отец благословил на государство; на царском престоле и вырос.»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«Ибо если и многочисленнее песка морского беззакония мои, все же надеюсь на милость благоутробия божия —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может господь в море своей милости потопить беззакония мои.»</a:t>
            </a:r>
            <a:endParaRPr lang="cs-CZ" u="sng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41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Это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послание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написано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в 1579 г.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время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польско-литовского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контрнаступления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В 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ё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м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Курбский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вновь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оправдывается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называя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себя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человеком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незаслуженно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оскорбл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ё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нным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уповая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суд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божий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Третье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послание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Андрея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Курбского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Ивану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u="sng" dirty="0" err="1">
                <a:effectLst/>
                <a:latin typeface="Arial" pitchFamily="34" charset="0"/>
                <a:cs typeface="Arial" pitchFamily="34" charset="0"/>
              </a:rPr>
              <a:t>Грозному</a:t>
            </a:r>
            <a: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br>
              <a:rPr lang="cs-CZ" sz="2800" i="1" u="sng" dirty="0">
                <a:effectLst/>
                <a:latin typeface="Arial" pitchFamily="34" charset="0"/>
                <a:cs typeface="Arial" pitchFamily="34" charset="0"/>
              </a:rPr>
            </a:br>
            <a:endParaRPr lang="cs-CZ" sz="2800" i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«Но каюсь в грехе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своём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, что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принужден был по твоему повелению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сжечь большой город Витебск и в нем 24 церкви христианские.»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А то, что пишешь ты,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будто бы тебе не покорялся и хотел завладеть твоим государством,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и называешь меня изменником и изгнанником, то все эти наветы оставляю без внимания из-за явного на меня твоего наговора или клеветы.»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1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Царь </a:t>
            </a:r>
            <a:r>
              <a:rPr lang="ru-RU" dirty="0">
                <a:latin typeface="Arial" pitchFamily="34" charset="0"/>
                <a:cs typeface="Arial" pitchFamily="34" charset="0"/>
              </a:rPr>
              <a:t>считает себя советником Бога, назначенным Им на правление.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Поэтому </a:t>
            </a:r>
            <a:r>
              <a:rPr lang="ru-RU" dirty="0">
                <a:latin typeface="Arial" pitchFamily="34" charset="0"/>
                <a:cs typeface="Arial" pitchFamily="34" charset="0"/>
              </a:rPr>
              <a:t>царь ближе всего к Богу, а посему все его должны слушаться. «Всякая власть от Бога» (Рим.13:1)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Вследствие этого царь не нуждается в советниках, ему помогает Бог, а не советники.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ru-RU" sz="2800" u="sng" dirty="0">
                <a:effectLst/>
                <a:latin typeface="Arial" pitchFamily="34" charset="0"/>
                <a:cs typeface="Arial" pitchFamily="34" charset="0"/>
              </a:rPr>
              <a:t>Смышление царя о самом себе:</a:t>
            </a:r>
            <a:r>
              <a:rPr lang="cs-CZ" sz="280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2800" dirty="0">
                <a:effectLst/>
                <a:latin typeface="Arial" pitchFamily="34" charset="0"/>
                <a:cs typeface="Arial" pitchFamily="34" charset="0"/>
              </a:rPr>
            </a:b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Самодержавие для Ивана не только нормальный, свыше установленный государственный порядок, но и исконный факт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русской истории</a:t>
            </a:r>
            <a:r>
              <a:rPr lang="ru-RU" dirty="0">
                <a:latin typeface="Arial" pitchFamily="34" charset="0"/>
                <a:cs typeface="Arial" pitchFamily="34" charset="0"/>
              </a:rPr>
              <a:t>, идущий из глубины веков.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Самодержавства нашего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начало от святого Владимира;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мы родились и выросли на царстве, своим обладанием, а не чужое похитили; русские самодержцы изначала сами владеют своими царствами, а не бояре и вельможи». </a:t>
            </a:r>
            <a:endParaRPr lang="cs-CZ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86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/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Грех</a:t>
            </a:r>
            <a:r>
              <a:rPr lang="ru-RU" dirty="0">
                <a:latin typeface="Arial" pitchFamily="34" charset="0"/>
                <a:cs typeface="Arial" pitchFamily="34" charset="0"/>
              </a:rPr>
              <a:t>, по Ивану Грозному, не тогда особо опасен, когда его творят, а когда, творя, не раскаиваются.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Поэтому </a:t>
            </a:r>
            <a:r>
              <a:rPr lang="ru-RU" dirty="0">
                <a:latin typeface="Arial" pitchFamily="34" charset="0"/>
                <a:cs typeface="Arial" pitchFamily="34" charset="0"/>
              </a:rPr>
              <a:t>упорство Курбского в праведности своей измены царь воспринимает как величайший грех.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4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Царь </a:t>
            </a:r>
            <a:r>
              <a:rPr lang="ru-RU" dirty="0">
                <a:latin typeface="Arial" pitchFamily="34" charset="0"/>
                <a:cs typeface="Arial" pitchFamily="34" charset="0"/>
              </a:rPr>
              <a:t>же имеет другие установления, данные Богом: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он должен наказывать изменников, воров, чародеев и всяких</a:t>
            </a:r>
            <a:r>
              <a:rPr lang="ru-RU" dirty="0">
                <a:latin typeface="Arial" pitchFamily="34" charset="0"/>
                <a:cs typeface="Arial" pitchFamily="34" charset="0"/>
              </a:rPr>
              <a:t>, имеющих даже такой умысел.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Царь </a:t>
            </a:r>
            <a:r>
              <a:rPr lang="ru-RU" dirty="0">
                <a:latin typeface="Arial" pitchFamily="34" charset="0"/>
                <a:cs typeface="Arial" pitchFamily="34" charset="0"/>
              </a:rPr>
              <a:t>должен действовать строго, повелевая страхом, если нужно.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4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Э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поха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кардинальных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изменений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политической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экономической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судебной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жизнях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государства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Э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поха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изменения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духовно-нравственного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мира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населения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Руси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Г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осударство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единственным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Православным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государством</a:t>
            </a:r>
            <a:r>
              <a:rPr lang="cs-CZ" dirty="0">
                <a:latin typeface="Arial" pitchFamily="34" charset="0"/>
                <a:cs typeface="Arial" pitchFamily="34" charset="0"/>
              </a:rPr>
              <a:t> в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мире</a:t>
            </a:r>
            <a:r>
              <a:rPr lang="cs-CZ" dirty="0">
                <a:latin typeface="Arial" pitchFamily="34" charset="0"/>
                <a:cs typeface="Arial" pitchFamily="34" charset="0"/>
              </a:rPr>
              <a:t>,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которому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Богом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дана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задача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хранения</a:t>
            </a:r>
            <a:r>
              <a:rPr lang="cs-CZ" dirty="0">
                <a:latin typeface="Arial" pitchFamily="34" charset="0"/>
                <a:cs typeface="Arial" pitchFamily="34" charset="0"/>
              </a:rPr>
              <a:t> и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проповедования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истинной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веры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3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 начале 50-х годов XVI века при Иване Грозном появляется неофициальное правительство,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носящее </a:t>
            </a:r>
            <a:r>
              <a:rPr lang="ru-RU" dirty="0">
                <a:latin typeface="Arial" pitchFamily="34" charset="0"/>
                <a:cs typeface="Arial" pitchFamily="34" charset="0"/>
              </a:rPr>
              <a:t>название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u="sng" dirty="0" smtClean="0">
                <a:latin typeface="Arial" pitchFamily="34" charset="0"/>
                <a:cs typeface="Arial" pitchFamily="34" charset="0"/>
              </a:rPr>
              <a:t>Избранной Рады».</a:t>
            </a:r>
            <a:endParaRPr lang="cs-CZ" b="1" u="sng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неё входили:</a:t>
            </a: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дворянин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А.Адашев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священник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Сильвестр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думный </a:t>
            </a:r>
            <a:r>
              <a:rPr lang="ru-RU" dirty="0">
                <a:latin typeface="Arial" pitchFamily="34" charset="0"/>
                <a:cs typeface="Arial" pitchFamily="34" charset="0"/>
              </a:rPr>
              <a:t>дьяк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И.Висковатый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митрополит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Макарий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князь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А.Курбский</a:t>
            </a:r>
            <a:r>
              <a:rPr lang="ru-RU" dirty="0">
                <a:latin typeface="Arial" pitchFamily="34" charset="0"/>
                <a:cs typeface="Arial" pitchFamily="34" charset="0"/>
              </a:rPr>
              <a:t> и др.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9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здан «Судебник» 1550 года.</a:t>
            </a:r>
          </a:p>
          <a:p>
            <a:pPr marL="109728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оздано </a:t>
            </a:r>
            <a:r>
              <a:rPr lang="ru-RU" dirty="0">
                <a:latin typeface="Arial" pitchFamily="34" charset="0"/>
                <a:cs typeface="Arial" pitchFamily="34" charset="0"/>
              </a:rPr>
              <a:t>стрелецкое войско.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Расширенно государство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восток (присоединение Казанского и Астраханского ханства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Избранн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я Рада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распущен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 1560 году из-за нежелания поддержать Ивана Грозного в его стремлении продолжить Ливонскую войну.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4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marL="109728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Царь</a:t>
            </a:r>
            <a:r>
              <a:rPr lang="ru-RU" dirty="0">
                <a:latin typeface="Arial" pitchFamily="34" charset="0"/>
                <a:cs typeface="Arial" pitchFamily="34" charset="0"/>
              </a:rPr>
              <a:t>, заручившись поддержкой разных слоев населения, получил чрезвычайные полномочия и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учредил опричнину</a:t>
            </a:r>
            <a:r>
              <a:rPr lang="ru-RU" dirty="0">
                <a:latin typeface="Arial" pitchFamily="34" charset="0"/>
                <a:cs typeface="Arial" pitchFamily="34" charset="0"/>
              </a:rPr>
              <a:t>, которая должна была бороться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>
                <a:latin typeface="Arial" pitchFamily="34" charset="0"/>
                <a:cs typeface="Arial" pitchFamily="34" charset="0"/>
              </a:rPr>
              <a:t>людьми, выступавшими против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царя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Было создано специальное войско в первоначальном составе около 1000 человек,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подчинявшееся только царю </a:t>
            </a:r>
            <a:r>
              <a:rPr lang="ru-RU" dirty="0">
                <a:latin typeface="Arial" pitchFamily="34" charset="0"/>
                <a:cs typeface="Arial" pitchFamily="34" charset="0"/>
              </a:rPr>
              <a:t>и неподсудное общегосударственным органам власти и суда.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9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marL="109728" indent="0">
              <a:buNone/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О</a:t>
            </a:r>
            <a:r>
              <a:rPr lang="cs-CZ" b="1" u="sng" dirty="0" err="1">
                <a:latin typeface="Arial" pitchFamily="34" charset="0"/>
                <a:cs typeface="Arial" pitchFamily="34" charset="0"/>
              </a:rPr>
              <a:t>причнина</a:t>
            </a:r>
            <a:r>
              <a:rPr lang="cs-CZ" dirty="0">
                <a:latin typeface="Arial" pitchFamily="34" charset="0"/>
                <a:cs typeface="Arial" pitchFamily="34" charset="0"/>
              </a:rPr>
              <a:t> –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внутриполитический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процесс</a:t>
            </a:r>
            <a:r>
              <a:rPr lang="cs-CZ" dirty="0">
                <a:latin typeface="Arial" pitchFamily="34" charset="0"/>
                <a:cs typeface="Arial" pitchFamily="34" charset="0"/>
              </a:rPr>
              <a:t>, в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ходе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которого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совершилось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умаление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политического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статуса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боярства</a:t>
            </a:r>
            <a:r>
              <a:rPr lang="cs-CZ" dirty="0">
                <a:latin typeface="Arial" pitchFamily="34" charset="0"/>
                <a:cs typeface="Arial" pitchFamily="34" charset="0"/>
              </a:rPr>
              <a:t> с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высоты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вельмож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до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низин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дворовых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людей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5122" name="Picture 2" descr="D:\Documents\MGR - ÚSTÍ + BRNO\MUNI-BRNO-RUSISTIKA\1. rocnik\1.semestr\povinne\stara ruska lit. a folklor 1\PREZENTACE\foto\images8J6C7H6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24944"/>
            <a:ext cx="5371945" cy="33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9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r>
              <a:rPr lang="ru-RU" b="1" u="sng" dirty="0" smtClean="0">
                <a:latin typeface="Arial" pitchFamily="34" charset="0"/>
                <a:cs typeface="Arial" pitchFamily="34" charset="0"/>
              </a:rPr>
              <a:t>Голова собаки: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симбол преданности царю</a:t>
            </a:r>
          </a:p>
          <a:p>
            <a:r>
              <a:rPr lang="ru-RU" b="1" u="sng" dirty="0" smtClean="0">
                <a:latin typeface="Arial" pitchFamily="34" charset="0"/>
                <a:cs typeface="Arial" pitchFamily="34" charset="0"/>
              </a:rPr>
              <a:t>Метла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вымести бояр–предателей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6146" name="Picture 2" descr="D:\Documents\MGR - ÚSTÍ + BRNO\MUNI-BRNO-RUSISTIKA\1. rocnik\1.semestr\povinne\stara ruska lit. a folklor 1\PREZENTACE\foto\bez názvuljhgvcp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00808"/>
            <a:ext cx="3679818" cy="45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0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331</TotalTime>
  <Words>1734</Words>
  <Application>Microsoft Office PowerPoint</Application>
  <PresentationFormat>Předvádění na obrazovce (4:3)</PresentationFormat>
  <Paragraphs>151</Paragraphs>
  <Slides>38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Shluk</vt:lpstr>
      <vt:lpstr>Переписка  Андрея Курбского  с Иваном Грозным </vt:lpstr>
      <vt:lpstr>Prezentace aplikace PowerPoint</vt:lpstr>
      <vt:lpstr>История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Иван Васильевич Грозный  (25 августа 1530 – 18 марта 1584гг.)</vt:lpstr>
      <vt:lpstr>Prezentace aplikace PowerPoint</vt:lpstr>
      <vt:lpstr>Prezentace aplikace PowerPoint</vt:lpstr>
      <vt:lpstr>Андрей Михайлович Курбский  (ок.1528 – май 1583 гг.) </vt:lpstr>
      <vt:lpstr>Prezentace aplikace PowerPoint</vt:lpstr>
      <vt:lpstr>Prezentace aplikace PowerPoint</vt:lpstr>
      <vt:lpstr>Первое послание А.М.Курбского Ивану Грозному  </vt:lpstr>
      <vt:lpstr>Prezentace aplikace PowerPoint</vt:lpstr>
      <vt:lpstr>Prezentace aplikace PowerPoint</vt:lpstr>
      <vt:lpstr>Prezentace aplikace PowerPoint</vt:lpstr>
      <vt:lpstr>Prezentace aplikace PowerPoint</vt:lpstr>
      <vt:lpstr>Первое послание Ивана Грозного Андрею Курбскому  </vt:lpstr>
      <vt:lpstr>Prezentace aplikace PowerPoint</vt:lpstr>
      <vt:lpstr>Prezentace aplikace PowerPoint</vt:lpstr>
      <vt:lpstr>Prezentace aplikace PowerPoint</vt:lpstr>
      <vt:lpstr>Второе послание Андрея Курбского Ивану Грозному  </vt:lpstr>
      <vt:lpstr>Prezentace aplikace PowerPoint</vt:lpstr>
      <vt:lpstr>Prezentace aplikace PowerPoint</vt:lpstr>
      <vt:lpstr> Второе послание Ивана Грозного Курбскому  </vt:lpstr>
      <vt:lpstr>Prezentace aplikace PowerPoint</vt:lpstr>
      <vt:lpstr>Prezentace aplikace PowerPoint</vt:lpstr>
      <vt:lpstr>Третье послание Андрея Курбского Ивану Грозному  </vt:lpstr>
      <vt:lpstr>Prezentace aplikace PowerPoint</vt:lpstr>
      <vt:lpstr>Смышление царя о самом себе: </vt:lpstr>
      <vt:lpstr>Prezentace aplikace PowerPoint</vt:lpstr>
      <vt:lpstr>Prezentace aplikace PowerPoint</vt:lpstr>
      <vt:lpstr>Prezentace aplikace PowerPoint</vt:lpstr>
    </vt:vector>
  </TitlesOfParts>
  <Company>KOS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Переписка  Андрея Курбского  с Иваном Грозным </dc:title>
  <dc:creator>Alenka</dc:creator>
  <cp:lastModifiedBy>Alenka</cp:lastModifiedBy>
  <cp:revision>31</cp:revision>
  <dcterms:created xsi:type="dcterms:W3CDTF">2014-11-07T10:55:52Z</dcterms:created>
  <dcterms:modified xsi:type="dcterms:W3CDTF">2014-12-11T16:37:06Z</dcterms:modified>
</cp:coreProperties>
</file>