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2"/>
  </p:notesMasterIdLst>
  <p:sldIdLst>
    <p:sldId id="256" r:id="rId2"/>
    <p:sldId id="258" r:id="rId3"/>
    <p:sldId id="274" r:id="rId4"/>
    <p:sldId id="275" r:id="rId5"/>
    <p:sldId id="260" r:id="rId6"/>
    <p:sldId id="261" r:id="rId7"/>
    <p:sldId id="278" r:id="rId8"/>
    <p:sldId id="266" r:id="rId9"/>
    <p:sldId id="263" r:id="rId10"/>
    <p:sldId id="262" r:id="rId11"/>
    <p:sldId id="272" r:id="rId12"/>
    <p:sldId id="264" r:id="rId13"/>
    <p:sldId id="267" r:id="rId14"/>
    <p:sldId id="268" r:id="rId15"/>
    <p:sldId id="269" r:id="rId16"/>
    <p:sldId id="271" r:id="rId17"/>
    <p:sldId id="276" r:id="rId18"/>
    <p:sldId id="265" r:id="rId19"/>
    <p:sldId id="279" r:id="rId20"/>
    <p:sldId id="28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8B9F-BC75-4C82-BA6B-3BBFBC469646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0B952-1D66-45E9-B399-9B9EBD5292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8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B952-1D66-45E9-B399-9B9EBD5292C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104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161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234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369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536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881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796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861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434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99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122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09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274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154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08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86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02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51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9A0328-0702-407B-8241-05921EC1CA57}" type="datetimeFigureOut">
              <a:rPr lang="cs-CZ" smtClean="0"/>
              <a:pPr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7F3A28-A2DD-42BB-9C6A-A2C9753B5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42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ru-RU" sz="4000" b="1" dirty="0"/>
              <a:t>Хождение Афанасия Никитина за три моря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cs-CZ" dirty="0" smtClean="0"/>
          </a:p>
          <a:p>
            <a:pPr algn="r"/>
            <a:r>
              <a:rPr lang="cs-CZ" dirty="0" smtClean="0"/>
              <a:t>Veronika Kalvodová</a:t>
            </a:r>
          </a:p>
          <a:p>
            <a:pPr algn="r"/>
            <a:r>
              <a:rPr lang="cs-CZ" dirty="0" smtClean="0"/>
              <a:t>UČO 371758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ЯЗЫК ПРОИЗВЕДЕНИЯ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Написано просто, невозвышенным языком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Употребляется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азговорная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лексика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русского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языка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, которая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ереплетается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турецкими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арабскими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персидскими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словами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кириллической записи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ЛИТЕРАТУРНОЕ ЗНАЧЕНИЕ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Calibri" pitchFamily="34" charset="0"/>
              </a:rPr>
              <a:t>первое русское произведение было </a:t>
            </a:r>
            <a:r>
              <a:rPr lang="ru-RU" dirty="0">
                <a:latin typeface="Calibri" pitchFamily="34" charset="0"/>
              </a:rPr>
              <a:t>совершенно </a:t>
            </a:r>
            <a:r>
              <a:rPr lang="ru-RU" b="1" dirty="0">
                <a:latin typeface="Calibri" pitchFamily="34" charset="0"/>
              </a:rPr>
              <a:t>неофициальным памятником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b="1" dirty="0">
                <a:latin typeface="Calibri" pitchFamily="34" charset="0"/>
              </a:rPr>
              <a:t>свободным от традиций древнерусской церковной </a:t>
            </a:r>
            <a:r>
              <a:rPr lang="ru-RU" dirty="0">
                <a:latin typeface="Calibri" pitchFamily="34" charset="0"/>
              </a:rPr>
              <a:t>или </a:t>
            </a:r>
            <a:r>
              <a:rPr lang="ru-RU" b="1" dirty="0">
                <a:latin typeface="Calibri" pitchFamily="34" charset="0"/>
              </a:rPr>
              <a:t>официальной светской </a:t>
            </a:r>
            <a:r>
              <a:rPr lang="ru-RU" b="1" dirty="0" smtClean="0">
                <a:latin typeface="Calibri" pitchFamily="34" charset="0"/>
              </a:rPr>
              <a:t>литературы</a:t>
            </a:r>
            <a:r>
              <a:rPr lang="cs-CZ" b="1" dirty="0" smtClean="0">
                <a:latin typeface="Calibri" pitchFamily="34" charset="0"/>
              </a:rPr>
              <a:t>, </a:t>
            </a:r>
            <a:r>
              <a:rPr lang="cs-CZ" dirty="0" err="1">
                <a:latin typeface="Calibri" pitchFamily="34" charset="0"/>
                <a:cs typeface="Calibri" panose="020F0502020204030204" pitchFamily="34" charset="0"/>
              </a:rPr>
              <a:t>точно</a:t>
            </a:r>
            <a:r>
              <a:rPr lang="cs-CZ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Calibri" panose="020F0502020204030204" pitchFamily="34" charset="0"/>
              </a:rPr>
              <a:t>описывающие</a:t>
            </a:r>
            <a:r>
              <a:rPr lang="cs-CZ" b="1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Calibri" panose="020F0502020204030204" pitchFamily="34" charset="0"/>
              </a:rPr>
              <a:t>торговые</a:t>
            </a:r>
            <a:r>
              <a:rPr lang="cs-CZ" dirty="0">
                <a:latin typeface="Calibri" pitchFamily="34" charset="0"/>
                <a:cs typeface="Calibri" panose="020F0502020204030204" pitchFamily="34" charset="0"/>
              </a:rPr>
              <a:t>, a </a:t>
            </a:r>
            <a:r>
              <a:rPr lang="cs-CZ" dirty="0" err="1">
                <a:latin typeface="Calibri" pitchFamily="34" charset="0"/>
                <a:cs typeface="Calibri" panose="020F0502020204030204" pitchFamily="34" charset="0"/>
              </a:rPr>
              <a:t>не</a:t>
            </a:r>
            <a:r>
              <a:rPr lang="cs-CZ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Calibri" panose="020F0502020204030204" pitchFamily="34" charset="0"/>
              </a:rPr>
              <a:t>религиозные</a:t>
            </a:r>
            <a:r>
              <a:rPr lang="cs-CZ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anose="020F0502020204030204" pitchFamily="34" charset="0"/>
              </a:rPr>
              <a:t>цели</a:t>
            </a:r>
            <a:r>
              <a:rPr lang="ru-RU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itchFamily="34" charset="0"/>
                <a:cs typeface="Calibri" panose="020F0502020204030204" pitchFamily="34" charset="0"/>
              </a:rPr>
              <a:t>=</a:t>
            </a:r>
            <a:r>
              <a:rPr lang="en-US" dirty="0" smtClean="0">
                <a:latin typeface="Calibri" pitchFamily="34" charset="0"/>
                <a:cs typeface="Calibri" panose="020F0502020204030204" pitchFamily="34" charset="0"/>
              </a:rPr>
              <a:t>&gt; </a:t>
            </a:r>
            <a:r>
              <a:rPr lang="ru-RU" dirty="0" smtClean="0">
                <a:latin typeface="Calibri" pitchFamily="34" charset="0"/>
              </a:rPr>
              <a:t>в отличие от «утешествий-хождений» XII—XIII вв</a:t>
            </a:r>
            <a:endParaRPr lang="cs-CZ" dirty="0" smtClean="0">
              <a:latin typeface="Calibri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4227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АФАНАСИЙ НИКИТИН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92896"/>
            <a:ext cx="6048671" cy="37444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русски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путешественник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тверски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купец, писатель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родился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семье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крестьянина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Никиты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Никитин его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отчество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, он православный человек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рождения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неизвестен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первы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европеец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который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описал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средневековую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Индию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четверть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века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раньше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 прихода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португальского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мореплавателя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Васка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Гамы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любил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свою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родину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был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патриотом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свою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родную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страну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он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уже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добрался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умер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в 1474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гг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в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дороге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под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Смоленском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 descr="nikitin.jpg.pagespeed.ce.3WEFzGx0m1ylwUJV06j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420888"/>
            <a:ext cx="19050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Действие произведения начинается приблизительно в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1458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Никитин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отправляется в путь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Волге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его родной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Твери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 землю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Ширванскую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(область сегодняшнего Азербайджана),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чтобы продавать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свои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товары и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разбогатеть 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Но неподалеку от устья Волги </a:t>
            </a:r>
            <a:r>
              <a:rPr lang="cs-CZ" dirty="0" err="1" smtClean="0">
                <a:latin typeface="Calibri" pitchFamily="34" charset="0"/>
              </a:rPr>
              <a:t>на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караван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напали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астраханские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татары</a:t>
            </a:r>
            <a:r>
              <a:rPr lang="cs-CZ" dirty="0" smtClean="0">
                <a:latin typeface="Calibri" pitchFamily="34" charset="0"/>
              </a:rPr>
              <a:t> и </a:t>
            </a:r>
            <a:r>
              <a:rPr lang="cs-CZ" dirty="0" err="1" smtClean="0">
                <a:latin typeface="Calibri" pitchFamily="34" charset="0"/>
              </a:rPr>
              <a:t>отняли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весь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купеческий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товар</a:t>
            </a:r>
            <a:endParaRPr lang="ru-RU" dirty="0" smtClean="0">
              <a:latin typeface="Calibri" pitchFamily="34" charset="0"/>
            </a:endParaRPr>
          </a:p>
          <a:p>
            <a:endParaRPr 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25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 pitchFamily="34" charset="0"/>
              </a:rPr>
              <a:t>возвратиться на родину без денег и без товара влекло за собой грозные последствия</a:t>
            </a:r>
            <a:r>
              <a:rPr lang="cs-CZ" dirty="0" smtClean="0">
                <a:latin typeface="Calibri" pitchFamily="34" charset="0"/>
              </a:rPr>
              <a:t> =</a:t>
            </a:r>
            <a:r>
              <a:rPr lang="en-US" dirty="0" smtClean="0">
                <a:latin typeface="Calibri" pitchFamily="34" charset="0"/>
              </a:rPr>
              <a:t>&gt; </a:t>
            </a:r>
            <a:r>
              <a:rPr lang="ru-RU" dirty="0" smtClean="0">
                <a:latin typeface="Calibri" pitchFamily="34" charset="0"/>
              </a:rPr>
              <a:t>Афанасий продалжает свою путь в Персию, позже в </a:t>
            </a:r>
            <a:r>
              <a:rPr lang="ru-RU" b="1" dirty="0" smtClean="0">
                <a:latin typeface="Calibri" pitchFamily="34" charset="0"/>
              </a:rPr>
              <a:t>Индию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</a:rPr>
              <a:t>где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прожил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целых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три</a:t>
            </a: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года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Никитин на последние свои деньги купил жеребца</a:t>
            </a:r>
          </a:p>
          <a:p>
            <a:r>
              <a:rPr lang="ru-RU" dirty="0" smtClean="0">
                <a:latin typeface="Calibri" pitchFamily="34" charset="0"/>
              </a:rPr>
              <a:t>хан у него отнял коня, потому что он русин, а не мусульманин</a:t>
            </a:r>
          </a:p>
          <a:p>
            <a:r>
              <a:rPr lang="ru-RU" dirty="0" smtClean="0">
                <a:latin typeface="Calibri" pitchFamily="34" charset="0"/>
              </a:rPr>
              <a:t>Хан хотел ему возвратить коня только при этом условии, </a:t>
            </a:r>
            <a:r>
              <a:rPr lang="ru-RU" b="1" dirty="0" smtClean="0">
                <a:latin typeface="Calibri" pitchFamily="34" charset="0"/>
              </a:rPr>
              <a:t>если Никитин примет ислам</a:t>
            </a:r>
            <a:endParaRPr lang="ru-RU" dirty="0" smtClean="0">
              <a:latin typeface="Calibri" pitchFamily="34" charset="0"/>
            </a:endParaRPr>
          </a:p>
          <a:p>
            <a:r>
              <a:rPr lang="cs-CZ" dirty="0" err="1" smtClean="0">
                <a:latin typeface="Calibri" pitchFamily="34" charset="0"/>
              </a:rPr>
              <a:t>Афанасий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удивляется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нравам</a:t>
            </a:r>
            <a:r>
              <a:rPr lang="cs-CZ" dirty="0" smtClean="0">
                <a:latin typeface="Calibri" pitchFamily="34" charset="0"/>
              </a:rPr>
              <a:t> и </a:t>
            </a:r>
            <a:r>
              <a:rPr lang="cs-CZ" dirty="0" err="1" smtClean="0">
                <a:latin typeface="Calibri" pitchFamily="34" charset="0"/>
              </a:rPr>
              <a:t>обычаям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Инди</a:t>
            </a:r>
            <a:r>
              <a:rPr lang="ru-RU" dirty="0" smtClean="0">
                <a:latin typeface="Calibri" pitchFamily="34" charset="0"/>
              </a:rPr>
              <a:t>и</a:t>
            </a:r>
          </a:p>
          <a:p>
            <a:endParaRPr lang="cs-CZ" dirty="0" smtClean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8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7177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 smtClean="0">
                <a:solidFill>
                  <a:schemeClr val="tx1"/>
                </a:solidFill>
                <a:latin typeface="Calibri" pitchFamily="34" charset="0"/>
              </a:rPr>
              <a:t>Никитин наконец продал своего </a:t>
            </a:r>
            <a:r>
              <a:rPr lang="cs-CZ" sz="5500" dirty="0" err="1" smtClean="0">
                <a:solidFill>
                  <a:schemeClr val="tx1"/>
                </a:solidFill>
                <a:latin typeface="Calibri" pitchFamily="34" charset="0"/>
              </a:rPr>
              <a:t>коня</a:t>
            </a:r>
            <a:endParaRPr lang="ru-RU" sz="55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5500" dirty="0" smtClean="0">
                <a:solidFill>
                  <a:schemeClr val="tx1"/>
                </a:solidFill>
                <a:latin typeface="Calibri" pitchFamily="34" charset="0"/>
              </a:rPr>
              <a:t>это была его единственная торговая операция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5500" dirty="0" smtClean="0">
                <a:solidFill>
                  <a:schemeClr val="tx1"/>
                </a:solidFill>
                <a:latin typeface="Calibri" pitchFamily="34" charset="0"/>
              </a:rPr>
              <a:t>в произведении, которая обошлась ему в убыток</a:t>
            </a:r>
            <a:endParaRPr lang="cs-CZ" sz="55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5500" dirty="0" smtClean="0">
                <a:solidFill>
                  <a:schemeClr val="tx1"/>
                </a:solidFill>
                <a:latin typeface="Calibri" pitchFamily="34" charset="0"/>
              </a:rPr>
              <a:t>возвращение домой</a:t>
            </a:r>
          </a:p>
          <a:p>
            <a:r>
              <a:rPr lang="ru-RU" sz="5500" dirty="0" smtClean="0">
                <a:solidFill>
                  <a:schemeClr val="tx1"/>
                </a:solidFill>
                <a:latin typeface="Calibri" pitchFamily="34" charset="0"/>
              </a:rPr>
              <a:t>до дома он, однако, так и не добрался, а умер в дороге под Смоленском</a:t>
            </a:r>
          </a:p>
          <a:p>
            <a:r>
              <a:rPr lang="ru-RU" sz="5500" dirty="0" smtClean="0">
                <a:solidFill>
                  <a:schemeClr val="tx1"/>
                </a:solidFill>
                <a:latin typeface="Calibri" pitchFamily="34" charset="0"/>
              </a:rPr>
              <a:t>записи Афанасия Никитина привезли купцы в 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5500" dirty="0" err="1" smtClean="0">
                <a:solidFill>
                  <a:schemeClr val="tx1"/>
                </a:solidFill>
                <a:latin typeface="Calibri" pitchFamily="34" charset="0"/>
              </a:rPr>
              <a:t>Москву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и </a:t>
            </a:r>
            <a:r>
              <a:rPr lang="ru-RU" sz="5500" dirty="0" smtClean="0">
                <a:solidFill>
                  <a:schemeClr val="tx1"/>
                </a:solidFill>
                <a:latin typeface="Calibri" pitchFamily="34" charset="0"/>
              </a:rPr>
              <a:t>были переданы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5500" dirty="0" err="1" smtClean="0">
                <a:solidFill>
                  <a:schemeClr val="tx1"/>
                </a:solidFill>
                <a:latin typeface="Calibri" pitchFamily="34" charset="0"/>
              </a:rPr>
              <a:t>главному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5500" dirty="0" err="1" smtClean="0">
                <a:solidFill>
                  <a:schemeClr val="tx1"/>
                </a:solidFill>
                <a:latin typeface="Calibri" pitchFamily="34" charset="0"/>
              </a:rPr>
              <a:t>дьяку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5500" dirty="0" err="1" smtClean="0">
                <a:solidFill>
                  <a:schemeClr val="tx1"/>
                </a:solidFill>
                <a:latin typeface="Calibri" pitchFamily="34" charset="0"/>
              </a:rPr>
              <a:t>Ивана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III </a:t>
            </a:r>
            <a:r>
              <a:rPr lang="cs-CZ" sz="5500" dirty="0" err="1" smtClean="0">
                <a:solidFill>
                  <a:schemeClr val="tx1"/>
                </a:solidFill>
                <a:latin typeface="Calibri" pitchFamily="34" charset="0"/>
              </a:rPr>
              <a:t>Василию</a:t>
            </a:r>
            <a:r>
              <a:rPr lang="cs-CZ" sz="55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5500" dirty="0" err="1" smtClean="0">
                <a:solidFill>
                  <a:schemeClr val="tx1"/>
                </a:solidFill>
                <a:latin typeface="Calibri" pitchFamily="34" charset="0"/>
              </a:rPr>
              <a:t>Мамыреву</a:t>
            </a:r>
            <a:endParaRPr lang="cs-CZ" sz="55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503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ОТРЫВКИ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81918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itchFamily="34" charset="0"/>
              </a:rPr>
              <a:t>Афанасий свято хранит в своем сердце образ родины — Русской земли.</a:t>
            </a:r>
          </a:p>
          <a:p>
            <a:r>
              <a:rPr lang="ru-RU" dirty="0" smtClean="0">
                <a:latin typeface="Calibri" pitchFamily="34" charset="0"/>
              </a:rPr>
              <a:t>Чувство родины обостряется на чужбине, и хотя на Руси много непорядков, ему дорога его отчизна, и он восклицает: </a:t>
            </a:r>
          </a:p>
          <a:p>
            <a:pPr>
              <a:buNone/>
            </a:pPr>
            <a:r>
              <a:rPr lang="cs-CZ" i="1" dirty="0" smtClean="0">
                <a:solidFill>
                  <a:srgbClr val="00B050"/>
                </a:solidFill>
                <a:latin typeface="Calibri" pitchFamily="34" charset="0"/>
              </a:rPr>
              <a:t>    </a:t>
            </a:r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«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Русская земля, да будет богом хранима!.. На этом свете нет страны, подобной ей, хотя вельможи Русской земли несправедливы. Да станет Русская земля благо-устроенной и да будет в ней справедливость!</a:t>
            </a:r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» </a:t>
            </a:r>
            <a:endParaRPr lang="cs-CZ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3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ОТРЫВКИ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Русского человека интересуют быт и нравы чужой страны. Его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поражает </a:t>
            </a:r>
            <a:r>
              <a:rPr lang="ru-RU" i="1" dirty="0" smtClean="0">
                <a:solidFill>
                  <a:schemeClr val="tx1"/>
                </a:solidFill>
                <a:latin typeface="Calibri" pitchFamily="34" charset="0"/>
              </a:rPr>
              <a:t>«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черный</a:t>
            </a:r>
            <a:r>
              <a:rPr lang="ru-RU" i="1" dirty="0" smtClean="0">
                <a:solidFill>
                  <a:schemeClr val="tx1"/>
                </a:solidFill>
                <a:latin typeface="Calibri" pitchFamily="34" charset="0"/>
              </a:rPr>
              <a:t>»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цвет </a:t>
            </a:r>
            <a:r>
              <a:rPr lang="ru-RU" dirty="0" smtClean="0">
                <a:latin typeface="Calibri" pitchFamily="34" charset="0"/>
              </a:rPr>
              <a:t>кожи местных жителей, их одежда: 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  <a:latin typeface="Calibri" pitchFamily="34" charset="0"/>
              </a:rPr>
              <a:t>    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«</a:t>
            </a:r>
            <a:r>
              <a:rPr lang="cs-CZ" i="1" dirty="0" smtClean="0">
                <a:solidFill>
                  <a:srgbClr val="00B050"/>
                </a:solidFill>
                <a:latin typeface="Calibri" pitchFamily="34" charset="0"/>
              </a:rPr>
              <a:t>…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и тут есть индейская страна, и люди ходять наги все, а голова не покрыта, а груди голы, а волосы в одну косу плетены... А детей у них много, а мужы и жены все черны", – записал Никитин в дневник.»</a:t>
            </a:r>
            <a:endParaRPr lang="cs-CZ" i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865" y="2348880"/>
            <a:ext cx="6798736" cy="41764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Написание этого произведения было стимулом того, что в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позднейшее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время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русские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направили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свое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внимание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на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Ближний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Восток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</a:rPr>
              <a:t>Среднюю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</a:rPr>
              <a:t>Центральную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Азию</a:t>
            </a:r>
            <a:r>
              <a:rPr lang="cs-CZ" dirty="0" smtClean="0">
                <a:latin typeface="Calibri" pitchFamily="34" charset="0"/>
              </a:rPr>
              <a:t> и </a:t>
            </a:r>
            <a:r>
              <a:rPr lang="cs-CZ" dirty="0" err="1" smtClean="0">
                <a:latin typeface="Calibri" pitchFamily="34" charset="0"/>
              </a:rPr>
              <a:t>Индию</a:t>
            </a:r>
            <a:r>
              <a:rPr lang="cs-CZ" dirty="0" smtClean="0">
                <a:latin typeface="Calibri" pitchFamily="34" charset="0"/>
              </a:rPr>
              <a:t>. </a:t>
            </a:r>
          </a:p>
          <a:p>
            <a:pPr algn="just"/>
            <a:endParaRPr lang="ru-RU" dirty="0" smtClean="0">
              <a:latin typeface="Calibri" pitchFamily="34" charset="0"/>
            </a:endParaRPr>
          </a:p>
          <a:p>
            <a:pPr algn="just"/>
            <a:r>
              <a:rPr lang="ru-RU" dirty="0" smtClean="0">
                <a:latin typeface="Calibri" pitchFamily="34" charset="0"/>
              </a:rPr>
              <a:t>переведено на многие языки мира (ЧЯ – </a:t>
            </a:r>
            <a:r>
              <a:rPr lang="cs-CZ" dirty="0" smtClean="0">
                <a:latin typeface="Calibri" pitchFamily="34" charset="0"/>
              </a:rPr>
              <a:t>Putování ruského kupce </a:t>
            </a:r>
            <a:r>
              <a:rPr lang="cs-CZ" dirty="0" err="1" smtClean="0">
                <a:latin typeface="Calibri" pitchFamily="34" charset="0"/>
              </a:rPr>
              <a:t>Afanasije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Nikitina</a:t>
            </a:r>
            <a:r>
              <a:rPr lang="cs-CZ" dirty="0" smtClean="0">
                <a:latin typeface="Calibri" pitchFamily="34" charset="0"/>
              </a:rPr>
              <a:t> přes tři moře v 15. století do Indie)</a:t>
            </a:r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r>
              <a:rPr lang="ru-RU" dirty="0" err="1" smtClean="0">
                <a:latin typeface="Calibri" pitchFamily="34" charset="0"/>
              </a:rPr>
              <a:t>т</a:t>
            </a:r>
            <a:r>
              <a:rPr lang="cs-CZ" dirty="0" err="1" smtClean="0">
                <a:latin typeface="Calibri" pitchFamily="34" charset="0"/>
              </a:rPr>
              <a:t>олько</a:t>
            </a:r>
            <a:r>
              <a:rPr lang="cs-CZ" dirty="0" smtClean="0">
                <a:latin typeface="Calibri" pitchFamily="34" charset="0"/>
              </a:rPr>
              <a:t> в 19 </a:t>
            </a:r>
            <a:r>
              <a:rPr lang="cs-CZ" dirty="0" err="1" smtClean="0">
                <a:latin typeface="Calibri" pitchFamily="34" charset="0"/>
              </a:rPr>
              <a:t>веке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известный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историк</a:t>
            </a:r>
            <a:r>
              <a:rPr lang="cs-CZ" b="1" dirty="0" smtClean="0">
                <a:latin typeface="Calibri" pitchFamily="34" charset="0"/>
              </a:rPr>
              <a:t> и </a:t>
            </a:r>
            <a:r>
              <a:rPr lang="cs-CZ" b="1" dirty="0" err="1" smtClean="0">
                <a:latin typeface="Calibri" pitchFamily="34" charset="0"/>
              </a:rPr>
              <a:t>писатель</a:t>
            </a: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Карамзин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нашел дневник Никитина </a:t>
            </a:r>
            <a:r>
              <a:rPr lang="cs-CZ" dirty="0" smtClean="0">
                <a:latin typeface="Calibri" pitchFamily="34" charset="0"/>
              </a:rPr>
              <a:t>"</a:t>
            </a:r>
            <a:r>
              <a:rPr lang="cs-CZ" dirty="0" err="1" smtClean="0">
                <a:latin typeface="Calibri" pitchFamily="34" charset="0"/>
              </a:rPr>
              <a:t>Хождение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за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три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моря</a:t>
            </a:r>
            <a:r>
              <a:rPr lang="cs-CZ" dirty="0" smtClean="0">
                <a:latin typeface="Calibri" pitchFamily="34" charset="0"/>
              </a:rPr>
              <a:t>"в </a:t>
            </a:r>
            <a:r>
              <a:rPr lang="cs-CZ" dirty="0" err="1" smtClean="0">
                <a:latin typeface="Calibri" pitchFamily="34" charset="0"/>
              </a:rPr>
              <a:t>рукописях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Троице</a:t>
            </a:r>
            <a:r>
              <a:rPr lang="cs-CZ" dirty="0" smtClean="0">
                <a:latin typeface="Calibri" pitchFamily="34" charset="0"/>
              </a:rPr>
              <a:t>-</a:t>
            </a:r>
            <a:r>
              <a:rPr lang="cs-CZ" dirty="0" err="1" smtClean="0">
                <a:latin typeface="Calibri" pitchFamily="34" charset="0"/>
              </a:rPr>
              <a:t>Сергиевской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лавры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и опубликовал отрывки из него в </a:t>
            </a:r>
            <a:r>
              <a:rPr lang="cs-CZ" b="1" dirty="0" smtClean="0">
                <a:latin typeface="Calibri" pitchFamily="34" charset="0"/>
              </a:rPr>
              <a:t>«</a:t>
            </a:r>
            <a:r>
              <a:rPr lang="ru-RU" b="1" dirty="0" smtClean="0">
                <a:latin typeface="Calibri" pitchFamily="34" charset="0"/>
              </a:rPr>
              <a:t>История государства Российского</a:t>
            </a:r>
            <a:r>
              <a:rPr lang="cs-CZ" b="1" dirty="0" smtClean="0">
                <a:latin typeface="Calibri" pitchFamily="34" charset="0"/>
              </a:rPr>
              <a:t>»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NIKITIN, </a:t>
            </a:r>
            <a:r>
              <a:rPr lang="cs-CZ" dirty="0" err="1" smtClean="0"/>
              <a:t>Afanasij</a:t>
            </a:r>
            <a:r>
              <a:rPr lang="cs-CZ" dirty="0" smtClean="0"/>
              <a:t> a </a:t>
            </a:r>
            <a:r>
              <a:rPr lang="cs-CZ" dirty="0" err="1" smtClean="0"/>
              <a:t>Varvara</a:t>
            </a:r>
            <a:r>
              <a:rPr lang="cs-CZ" dirty="0" smtClean="0"/>
              <a:t> </a:t>
            </a:r>
            <a:r>
              <a:rPr lang="cs-CZ" dirty="0" err="1" smtClean="0"/>
              <a:t>Pavlovna</a:t>
            </a:r>
            <a:r>
              <a:rPr lang="cs-CZ" dirty="0" smtClean="0"/>
              <a:t> ADRIANOVA-PERETC. </a:t>
            </a:r>
            <a:r>
              <a:rPr lang="cs-CZ" i="1" dirty="0" err="1" smtClean="0"/>
              <a:t>Choženije</a:t>
            </a:r>
            <a:r>
              <a:rPr lang="cs-CZ" i="1" dirty="0" smtClean="0"/>
              <a:t> za tri </a:t>
            </a:r>
            <a:r>
              <a:rPr lang="cs-CZ" i="1" dirty="0" err="1" smtClean="0"/>
              <a:t>morja</a:t>
            </a:r>
            <a:r>
              <a:rPr lang="cs-CZ" i="1" dirty="0" smtClean="0"/>
              <a:t> </a:t>
            </a:r>
            <a:r>
              <a:rPr lang="cs-CZ" i="1" dirty="0" err="1" smtClean="0"/>
              <a:t>Afanasija</a:t>
            </a:r>
            <a:r>
              <a:rPr lang="cs-CZ" i="1" dirty="0" smtClean="0"/>
              <a:t> </a:t>
            </a:r>
            <a:r>
              <a:rPr lang="cs-CZ" i="1" dirty="0" err="1" smtClean="0"/>
              <a:t>Nikitina</a:t>
            </a:r>
            <a:r>
              <a:rPr lang="cs-CZ" i="1" dirty="0" smtClean="0"/>
              <a:t> 1466-1472 </a:t>
            </a:r>
            <a:r>
              <a:rPr lang="cs-CZ" i="1" dirty="0" err="1" smtClean="0"/>
              <a:t>gg</a:t>
            </a:r>
            <a:r>
              <a:rPr lang="cs-CZ" i="1" dirty="0" smtClean="0"/>
              <a:t>.</a:t>
            </a:r>
            <a:r>
              <a:rPr lang="cs-CZ" dirty="0" smtClean="0"/>
              <a:t> 2-oje </a:t>
            </a:r>
            <a:r>
              <a:rPr lang="cs-CZ" dirty="0" err="1" smtClean="0"/>
              <a:t>izd</a:t>
            </a:r>
            <a:r>
              <a:rPr lang="cs-CZ" dirty="0" smtClean="0"/>
              <a:t>., </a:t>
            </a:r>
            <a:r>
              <a:rPr lang="cs-CZ" dirty="0" err="1" smtClean="0"/>
              <a:t>dopol</a:t>
            </a:r>
            <a:r>
              <a:rPr lang="cs-CZ" dirty="0" smtClean="0"/>
              <a:t>. i </a:t>
            </a:r>
            <a:r>
              <a:rPr lang="cs-CZ" dirty="0" err="1" smtClean="0"/>
              <a:t>pererab</a:t>
            </a:r>
            <a:r>
              <a:rPr lang="cs-CZ" dirty="0" smtClean="0"/>
              <a:t>. Moskva: </a:t>
            </a:r>
            <a:r>
              <a:rPr lang="cs-CZ" dirty="0" err="1" smtClean="0"/>
              <a:t>Izdatel</a:t>
            </a:r>
            <a:r>
              <a:rPr lang="cs-CZ" dirty="0" smtClean="0"/>
              <a:t>'</a:t>
            </a:r>
            <a:r>
              <a:rPr lang="cs-CZ" dirty="0" err="1" smtClean="0"/>
              <a:t>stvo</a:t>
            </a:r>
            <a:r>
              <a:rPr lang="cs-CZ" dirty="0" smtClean="0"/>
              <a:t> Akademii nauk SSSR, 1958, 282 s., [15] s. obr. </a:t>
            </a:r>
            <a:r>
              <a:rPr lang="cs-CZ" dirty="0" err="1" smtClean="0"/>
              <a:t>příl</a:t>
            </a:r>
            <a:r>
              <a:rPr lang="cs-CZ" dirty="0" smtClean="0"/>
              <a:t>.</a:t>
            </a:r>
          </a:p>
          <a:p>
            <a:r>
              <a:rPr lang="cs-CZ" dirty="0" smtClean="0"/>
              <a:t>KUSKOV, </a:t>
            </a:r>
            <a:r>
              <a:rPr lang="cs-CZ" dirty="0" err="1" smtClean="0"/>
              <a:t>Vladimir</a:t>
            </a:r>
            <a:r>
              <a:rPr lang="cs-CZ" dirty="0" smtClean="0"/>
              <a:t> </a:t>
            </a:r>
            <a:r>
              <a:rPr lang="cs-CZ" dirty="0" err="1" smtClean="0"/>
              <a:t>Vladimirovič</a:t>
            </a:r>
            <a:r>
              <a:rPr lang="cs-CZ" dirty="0" smtClean="0"/>
              <a:t> a N PROKOF'JEV. </a:t>
            </a:r>
            <a:r>
              <a:rPr lang="cs-CZ" i="1" dirty="0" err="1" smtClean="0"/>
              <a:t>Istorija</a:t>
            </a:r>
            <a:r>
              <a:rPr lang="cs-CZ" i="1" dirty="0" smtClean="0"/>
              <a:t> </a:t>
            </a:r>
            <a:r>
              <a:rPr lang="cs-CZ" i="1" dirty="0" err="1" smtClean="0"/>
              <a:t>drevnerusskoj</a:t>
            </a:r>
            <a:r>
              <a:rPr lang="cs-CZ" i="1" dirty="0" smtClean="0"/>
              <a:t> literatury</a:t>
            </a:r>
            <a:r>
              <a:rPr lang="cs-CZ" dirty="0" smtClean="0"/>
              <a:t>. Leningrad: </a:t>
            </a:r>
            <a:r>
              <a:rPr lang="cs-CZ" dirty="0" err="1" smtClean="0"/>
              <a:t>Prosveščenije</a:t>
            </a:r>
            <a:r>
              <a:rPr lang="cs-CZ" dirty="0" smtClean="0"/>
              <a:t>, 1987.</a:t>
            </a:r>
            <a:endParaRPr lang="ru-RU" dirty="0" smtClean="0"/>
          </a:p>
          <a:p>
            <a:r>
              <a:rPr lang="cs-CZ" dirty="0" smtClean="0"/>
              <a:t>http://dic.academic.ru/dic.nsf/bse/147621/%D0%A5%D0%BE%D0%B6%D0%B4%D0%B5%D0%BD%D0%B8%D0%B5</a:t>
            </a:r>
            <a:endParaRPr lang="ru-RU" dirty="0" smtClean="0"/>
          </a:p>
          <a:p>
            <a:r>
              <a:rPr lang="cs-CZ" dirty="0" smtClean="0"/>
              <a:t>http://puteshestwenniki.ru/15-vek/afanasiy-nikitin</a:t>
            </a:r>
          </a:p>
          <a:p>
            <a:r>
              <a:rPr lang="cs-CZ" dirty="0" smtClean="0"/>
              <a:t>http://www.bukinistu.</a:t>
            </a:r>
            <a:r>
              <a:rPr lang="cs-CZ" dirty="0" err="1" smtClean="0"/>
              <a:t>ru</a:t>
            </a:r>
            <a:r>
              <a:rPr lang="cs-CZ" dirty="0" smtClean="0"/>
              <a:t>/</a:t>
            </a:r>
            <a:r>
              <a:rPr lang="cs-CZ" dirty="0" err="1" smtClean="0"/>
              <a:t>muromo</a:t>
            </a:r>
            <a:r>
              <a:rPr lang="cs-CZ" dirty="0" smtClean="0"/>
              <a:t>-</a:t>
            </a:r>
            <a:r>
              <a:rPr lang="cs-CZ" dirty="0" err="1" smtClean="0"/>
              <a:t>ryazanskaya</a:t>
            </a:r>
            <a:r>
              <a:rPr lang="cs-CZ" dirty="0" smtClean="0"/>
              <a:t>-literatura-</a:t>
            </a:r>
            <a:r>
              <a:rPr lang="cs-CZ" dirty="0" err="1" smtClean="0"/>
              <a:t>xv</a:t>
            </a:r>
            <a:r>
              <a:rPr lang="cs-CZ" dirty="0" smtClean="0"/>
              <a:t>-v.-/</a:t>
            </a:r>
            <a:r>
              <a:rPr lang="cs-CZ" dirty="0" err="1" smtClean="0"/>
              <a:t>hozhdenie</a:t>
            </a:r>
            <a:r>
              <a:rPr lang="cs-CZ" dirty="0" smtClean="0"/>
              <a:t>-za-tri-</a:t>
            </a:r>
            <a:r>
              <a:rPr lang="cs-CZ" dirty="0" err="1" smtClean="0"/>
              <a:t>morya</a:t>
            </a:r>
            <a:r>
              <a:rPr lang="cs-CZ" dirty="0" smtClean="0"/>
              <a:t>-</a:t>
            </a:r>
            <a:r>
              <a:rPr lang="cs-CZ" dirty="0" err="1" smtClean="0"/>
              <a:t>afanasiya</a:t>
            </a:r>
            <a:r>
              <a:rPr lang="cs-CZ" dirty="0" smtClean="0"/>
              <a:t>-</a:t>
            </a:r>
            <a:r>
              <a:rPr lang="cs-CZ" dirty="0" err="1" smtClean="0"/>
              <a:t>nikitina.html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is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87424"/>
            <a:ext cx="9144000" cy="784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СПАСИБО ЗА ВНИМАНИЕ</a:t>
            </a:r>
            <a:endParaRPr lang="cs-CZ" b="1" dirty="0"/>
          </a:p>
        </p:txBody>
      </p:sp>
      <p:pic>
        <p:nvPicPr>
          <p:cNvPr id="4" name="Zástupný symbol pro obsah 3" descr="dd346586b9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6293" y="2490788"/>
            <a:ext cx="5259351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НАЗВАНИЯ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dirty="0" smtClean="0">
                <a:latin typeface="Calibri" pitchFamily="34" charset="0"/>
              </a:rPr>
              <a:t>1) </a:t>
            </a:r>
            <a:r>
              <a:rPr lang="ru-RU" dirty="0" smtClean="0">
                <a:latin typeface="Calibri" pitchFamily="34" charset="0"/>
              </a:rPr>
              <a:t>«Хождение Афанасия Никитина за три моря»</a:t>
            </a:r>
          </a:p>
          <a:p>
            <a:pPr marL="457200" indent="-457200">
              <a:buAutoNum type="arabicParenR"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2) </a:t>
            </a:r>
            <a:r>
              <a:rPr lang="ru-RU" dirty="0" smtClean="0">
                <a:latin typeface="Calibri" pitchFamily="34" charset="0"/>
              </a:rPr>
              <a:t>«Хожение за три моря»</a:t>
            </a:r>
          </a:p>
          <a:p>
            <a:endParaRPr lang="cs-CZ" dirty="0"/>
          </a:p>
        </p:txBody>
      </p:sp>
      <p:pic>
        <p:nvPicPr>
          <p:cNvPr id="6" name="Obrázek 5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140968"/>
            <a:ext cx="28803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ЖАНР РУССКОЙ ПИСЬМЕННОСТИ - ХОЖЕНИЕ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драгоценный исторический документ, </a:t>
            </a:r>
            <a:r>
              <a:rPr lang="ru-RU" b="1" dirty="0" smtClean="0">
                <a:latin typeface="Calibri" pitchFamily="34" charset="0"/>
              </a:rPr>
              <a:t>живое слово человека Х</a:t>
            </a:r>
            <a:r>
              <a:rPr lang="cs-CZ" b="1" dirty="0" smtClean="0">
                <a:latin typeface="Calibri" pitchFamily="34" charset="0"/>
              </a:rPr>
              <a:t>V</a:t>
            </a:r>
            <a:r>
              <a:rPr lang="ru-RU" b="1" dirty="0" smtClean="0">
                <a:latin typeface="Calibri" pitchFamily="34" charset="0"/>
              </a:rPr>
              <a:t> столетия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жанр </a:t>
            </a:r>
            <a:r>
              <a:rPr lang="ru-RU" b="1" dirty="0" smtClean="0">
                <a:latin typeface="Calibri" pitchFamily="34" charset="0"/>
              </a:rPr>
              <a:t>путевых записок</a:t>
            </a:r>
            <a:r>
              <a:rPr lang="ru-RU" dirty="0" smtClean="0">
                <a:latin typeface="Calibri" pitchFamily="34" charset="0"/>
              </a:rPr>
              <a:t>, очерков</a:t>
            </a:r>
          </a:p>
          <a:p>
            <a:pPr algn="just"/>
            <a:r>
              <a:rPr lang="cs-CZ" dirty="0" err="1" smtClean="0">
                <a:latin typeface="Calibri" pitchFamily="34" charset="0"/>
                <a:cs typeface="Calibri" panose="020F0502020204030204" pitchFamily="34" charset="0"/>
              </a:rPr>
              <a:t>лаконизм</a:t>
            </a:r>
            <a:r>
              <a:rPr lang="cs-CZ" dirty="0" smtClean="0">
                <a:latin typeface="Calibri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anose="020F0502020204030204" pitchFamily="34" charset="0"/>
              </a:rPr>
              <a:t>умени</a:t>
            </a:r>
            <a:r>
              <a:rPr lang="ru-RU" dirty="0" smtClean="0">
                <a:latin typeface="Calibri" pitchFamily="34" charset="0"/>
                <a:cs typeface="Calibri" panose="020F0502020204030204" pitchFamily="34" charset="0"/>
              </a:rPr>
              <a:t>е </a:t>
            </a:r>
            <a:r>
              <a:rPr lang="cs-CZ" dirty="0" err="1" smtClean="0">
                <a:latin typeface="Calibri" pitchFamily="34" charset="0"/>
                <a:cs typeface="Calibri" panose="020F0502020204030204" pitchFamily="34" charset="0"/>
              </a:rPr>
              <a:t>автора</a:t>
            </a:r>
            <a:r>
              <a:rPr lang="cs-CZ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anose="020F0502020204030204" pitchFamily="34" charset="0"/>
              </a:rPr>
              <a:t>подмечать</a:t>
            </a:r>
            <a:r>
              <a:rPr lang="cs-CZ" dirty="0" smtClean="0">
                <a:latin typeface="Calibri" pitchFamily="34" charset="0"/>
                <a:cs typeface="Calibri" panose="020F0502020204030204" pitchFamily="34" charset="0"/>
              </a:rPr>
              <a:t> и </a:t>
            </a:r>
            <a:r>
              <a:rPr lang="cs-CZ" b="1" dirty="0" err="1" smtClean="0">
                <a:latin typeface="Calibri" pitchFamily="34" charset="0"/>
                <a:cs typeface="Calibri" panose="020F0502020204030204" pitchFamily="34" charset="0"/>
              </a:rPr>
              <a:t>описывать</a:t>
            </a:r>
            <a:r>
              <a:rPr lang="cs-CZ" b="1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  <a:cs typeface="Calibri" panose="020F0502020204030204" pitchFamily="34" charset="0"/>
              </a:rPr>
              <a:t>главное</a:t>
            </a:r>
            <a:r>
              <a:rPr lang="cs-CZ" dirty="0" smtClean="0">
                <a:latin typeface="Calibri" pitchFamily="34" charset="0"/>
                <a:cs typeface="Calibri" panose="020F0502020204030204" pitchFamily="34" charset="0"/>
              </a:rPr>
              <a:t>; </a:t>
            </a:r>
            <a:r>
              <a:rPr lang="cs-CZ" b="1" dirty="0" err="1" smtClean="0">
                <a:latin typeface="Calibri" pitchFamily="34" charset="0"/>
                <a:cs typeface="Calibri" panose="020F0502020204030204" pitchFamily="34" charset="0"/>
              </a:rPr>
              <a:t>точность</a:t>
            </a:r>
            <a:r>
              <a:rPr lang="cs-CZ" b="1" dirty="0" smtClean="0">
                <a:latin typeface="Calibri" pitchFamily="34" charset="0"/>
                <a:cs typeface="Calibri" panose="020F0502020204030204" pitchFamily="34" charset="0"/>
              </a:rPr>
              <a:t> и </a:t>
            </a:r>
            <a:r>
              <a:rPr lang="cs-CZ" b="1" dirty="0" err="1" smtClean="0">
                <a:latin typeface="Calibri" pitchFamily="34" charset="0"/>
                <a:cs typeface="Calibri" panose="020F0502020204030204" pitchFamily="34" charset="0"/>
              </a:rPr>
              <a:t>строг</a:t>
            </a:r>
            <a:r>
              <a:rPr lang="ru-RU" b="1" dirty="0" smtClean="0">
                <a:latin typeface="Calibri" pitchFamily="34" charset="0"/>
                <a:cs typeface="Calibri" panose="020F0502020204030204" pitchFamily="34" charset="0"/>
              </a:rPr>
              <a:t>ая </a:t>
            </a:r>
            <a:r>
              <a:rPr lang="cs-CZ" b="1" dirty="0" err="1" smtClean="0">
                <a:latin typeface="Calibri" pitchFamily="34" charset="0"/>
                <a:cs typeface="Calibri" panose="020F0502020204030204" pitchFamily="34" charset="0"/>
              </a:rPr>
              <a:t>фактичность</a:t>
            </a:r>
            <a:endParaRPr lang="ru-RU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ХОЖЕНИЕ ЗА ТРИ МОРЯ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один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наиболее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замечательных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памятников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древнерусской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литературы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форме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путевых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записей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cs-CZ" dirty="0"/>
          </a:p>
        </p:txBody>
      </p:sp>
      <p:pic>
        <p:nvPicPr>
          <p:cNvPr id="4" name="Obrázek 3" descr="899989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9040"/>
            <a:ext cx="382867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ХОЖЕНИЕ ЗА ТРИ МОРЯ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В 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пути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Афанасий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делает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записи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о 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своём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хождении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моря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ервое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море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Дербентское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Каспийское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второе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море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Индийское</a:t>
            </a:r>
            <a:endParaRPr 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третье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море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Черное</a:t>
            </a: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Афанасий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Никитин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посетил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Кавказ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Персию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Индию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наконец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Крым</a:t>
            </a: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98734" cy="107350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КАРТА ПУТЕШЕСТВИЯ А.НИКИТИНА</a:t>
            </a:r>
            <a:endParaRPr lang="cs-CZ" b="1" dirty="0"/>
          </a:p>
        </p:txBody>
      </p:sp>
      <p:pic>
        <p:nvPicPr>
          <p:cNvPr id="7" name="Zástupný symbol pro obsah 6" descr="кар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96744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ХОЖЕНИЕ ЗА ТРИ МОРЯ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посвящен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Индии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была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центром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средневековой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торговли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/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описывается Индия и ее политическое устройство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природа, бедность сельского хозяйства,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торговл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традиции и обычаи</a:t>
            </a:r>
          </a:p>
          <a:p>
            <a:pPr algn="just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ВРЕМЯ НАПИСАНИЯ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75169"/>
          </a:xfrm>
        </p:spPr>
        <p:txBody>
          <a:bodyPr/>
          <a:lstStyle/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утешестви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происходило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146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-1475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гг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незадолго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вхождения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состав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Тверей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Московское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государство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литература централизованного русского государства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Obrázek 4" descr="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77072"/>
            <a:ext cx="571500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751</TotalTime>
  <Words>659</Words>
  <Application>Microsoft Office PowerPoint</Application>
  <PresentationFormat>Předvádění na obrazovce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Organický</vt:lpstr>
      <vt:lpstr> Хождение Афанасия Никитина за три моря</vt:lpstr>
      <vt:lpstr>Snímek 2</vt:lpstr>
      <vt:lpstr>НАЗВАНИЯ </vt:lpstr>
      <vt:lpstr>ЖАНР РУССКОЙ ПИСЬМЕННОСТИ - ХОЖЕНИЕ</vt:lpstr>
      <vt:lpstr>ХОЖЕНИЕ ЗА ТРИ МОРЯ</vt:lpstr>
      <vt:lpstr>ХОЖЕНИЕ ЗА ТРИ МОРЯ</vt:lpstr>
      <vt:lpstr>КАРТА ПУТЕШЕСТВИЯ А.НИКИТИНА</vt:lpstr>
      <vt:lpstr>ХОЖЕНИЕ ЗА ТРИ МОРЯ</vt:lpstr>
      <vt:lpstr>ВРЕМЯ НАПИСАНИЯ</vt:lpstr>
      <vt:lpstr>ЯЗЫК ПРОИЗВЕДЕНИЯ</vt:lpstr>
      <vt:lpstr>ЛИТЕРАТУРНОЕ ЗНАЧЕНИЕ</vt:lpstr>
      <vt:lpstr>АФАНАСИЙ НИКИТИН</vt:lpstr>
      <vt:lpstr>СОДЕРЖАНИЕ</vt:lpstr>
      <vt:lpstr>СОДЕРЖАНИЕ</vt:lpstr>
      <vt:lpstr>СОДЕРЖАНИЕ</vt:lpstr>
      <vt:lpstr>ОТРЫВКИ</vt:lpstr>
      <vt:lpstr>ОТРЫВКИ</vt:lpstr>
      <vt:lpstr>Snímek 18</vt:lpstr>
      <vt:lpstr>ИСТОЧНИКИ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Veronika Kalvodová, 371758</dc:title>
  <dc:creator>Kalvodova</dc:creator>
  <cp:lastModifiedBy>Kalvodova</cp:lastModifiedBy>
  <cp:revision>43</cp:revision>
  <dcterms:created xsi:type="dcterms:W3CDTF">2014-12-02T20:06:49Z</dcterms:created>
  <dcterms:modified xsi:type="dcterms:W3CDTF">2014-12-12T07:26:41Z</dcterms:modified>
</cp:coreProperties>
</file>