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lvl1pPr>
      <a:defRPr>
        <a:latin typeface="Calibri"/>
        <a:ea typeface="Calibri"/>
        <a:cs typeface="Calibri"/>
        <a:sym typeface="Calibri"/>
      </a:defRPr>
    </a:lvl1pPr>
    <a:lvl2pPr indent="457200">
      <a:defRPr>
        <a:latin typeface="Calibri"/>
        <a:ea typeface="Calibri"/>
        <a:cs typeface="Calibri"/>
        <a:sym typeface="Calibri"/>
      </a:defRPr>
    </a:lvl2pPr>
    <a:lvl3pPr indent="914400">
      <a:defRPr>
        <a:latin typeface="Calibri"/>
        <a:ea typeface="Calibri"/>
        <a:cs typeface="Calibri"/>
        <a:sym typeface="Calibri"/>
      </a:defRPr>
    </a:lvl3pPr>
    <a:lvl4pPr indent="1371600">
      <a:defRPr>
        <a:latin typeface="Calibri"/>
        <a:ea typeface="Calibri"/>
        <a:cs typeface="Calibri"/>
        <a:sym typeface="Calibri"/>
      </a:defRPr>
    </a:lvl4pPr>
    <a:lvl5pPr indent="1828800">
      <a:defRPr>
        <a:latin typeface="Calibri"/>
        <a:ea typeface="Calibri"/>
        <a:cs typeface="Calibri"/>
        <a:sym typeface="Calibri"/>
      </a:defRPr>
    </a:lvl5pPr>
    <a:lvl6pPr indent="2286000">
      <a:defRPr>
        <a:latin typeface="Calibri"/>
        <a:ea typeface="Calibri"/>
        <a:cs typeface="Calibri"/>
        <a:sym typeface="Calibri"/>
      </a:defRPr>
    </a:lvl6pPr>
    <a:lvl7pPr indent="2743200">
      <a:defRPr>
        <a:latin typeface="Calibri"/>
        <a:ea typeface="Calibri"/>
        <a:cs typeface="Calibri"/>
        <a:sym typeface="Calibri"/>
      </a:defRPr>
    </a:lvl7pPr>
    <a:lvl8pPr indent="3200400">
      <a:defRPr>
        <a:latin typeface="Calibri"/>
        <a:ea typeface="Calibri"/>
        <a:cs typeface="Calibri"/>
        <a:sym typeface="Calibri"/>
      </a:defRPr>
    </a:lvl8pPr>
    <a:lvl9pPr indent="3657600">
      <a:defRPr>
        <a:latin typeface="Calibri"/>
        <a:ea typeface="Calibri"/>
        <a:cs typeface="Calibri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89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7165856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Text názvu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Text úrovně 1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Text úrovně 2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Text úrovně 3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Text úrovně 4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Text úrovně 5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Text názvu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Text úrovně 1</a:t>
            </a:r>
          </a:p>
          <a:p>
            <a:pPr lvl="1">
              <a:defRPr sz="1800"/>
            </a:pPr>
            <a:r>
              <a:rPr sz="3200"/>
              <a:t>Text úrovně 2</a:t>
            </a:r>
          </a:p>
          <a:p>
            <a:pPr lvl="2">
              <a:defRPr sz="1800"/>
            </a:pPr>
            <a:r>
              <a:rPr sz="3200"/>
              <a:t>Text úrovně 3</a:t>
            </a:r>
          </a:p>
          <a:p>
            <a:pPr lvl="3">
              <a:defRPr sz="1800"/>
            </a:pPr>
            <a:r>
              <a:rPr sz="3200"/>
              <a:t>Text úrovně 4</a:t>
            </a:r>
          </a:p>
          <a:p>
            <a:pPr lvl="4">
              <a:defRPr sz="1800"/>
            </a:pPr>
            <a:r>
              <a:rPr sz="3200"/>
              <a:t>Text úrovně 5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xfrm>
            <a:off x="6629400" y="0"/>
            <a:ext cx="2057400" cy="640080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Text názvu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658336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Text úrovně 1</a:t>
            </a:r>
          </a:p>
          <a:p>
            <a:pPr lvl="1">
              <a:defRPr sz="1800"/>
            </a:pPr>
            <a:r>
              <a:rPr sz="3200"/>
              <a:t>Text úrovně 2</a:t>
            </a:r>
          </a:p>
          <a:p>
            <a:pPr lvl="2">
              <a:defRPr sz="1800"/>
            </a:pPr>
            <a:r>
              <a:rPr sz="3200"/>
              <a:t>Text úrovně 3</a:t>
            </a:r>
          </a:p>
          <a:p>
            <a:pPr lvl="3">
              <a:defRPr sz="1800"/>
            </a:pPr>
            <a:r>
              <a:rPr sz="3200"/>
              <a:t>Text úrovně 4</a:t>
            </a:r>
          </a:p>
          <a:p>
            <a:pPr lvl="4">
              <a:defRPr sz="1800"/>
            </a:pPr>
            <a:r>
              <a:rPr sz="3200"/>
              <a:t>Text úrovně 5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Text názvu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Text úrovně 1</a:t>
            </a:r>
          </a:p>
          <a:p>
            <a:pPr lvl="1">
              <a:defRPr sz="1800"/>
            </a:pPr>
            <a:r>
              <a:rPr sz="3200"/>
              <a:t>Text úrovně 2</a:t>
            </a:r>
          </a:p>
          <a:p>
            <a:pPr lvl="2">
              <a:defRPr sz="1800"/>
            </a:pPr>
            <a:r>
              <a:rPr sz="3200"/>
              <a:t>Text úrovně 3</a:t>
            </a:r>
          </a:p>
          <a:p>
            <a:pPr lvl="3">
              <a:defRPr sz="1800"/>
            </a:pPr>
            <a:r>
              <a:rPr sz="3200"/>
              <a:t>Text úrovně 4</a:t>
            </a:r>
          </a:p>
          <a:p>
            <a:pPr lvl="4">
              <a:defRPr sz="1800"/>
            </a:pPr>
            <a:r>
              <a:rPr sz="3200"/>
              <a:t>Text úrovně 5</a:t>
            </a:r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245110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pPr lvl="0">
              <a:defRPr sz="1800" b="0" cap="none"/>
            </a:pPr>
            <a:r>
              <a:rPr sz="4000" b="1" cap="all"/>
              <a:t>Text názvu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xfrm>
            <a:off x="722312" y="1192213"/>
            <a:ext cx="7772401" cy="32146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Text úrovně 1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Text úrovně 2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Text úrovně 3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Text úrovně 4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Text úrovně 5</a:t>
            </a:r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Text názvu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457200" y="1600199"/>
            <a:ext cx="4038600" cy="5257802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Text úrovně 1</a:t>
            </a:r>
          </a:p>
          <a:p>
            <a:pPr lvl="1">
              <a:defRPr sz="1800"/>
            </a:pPr>
            <a:r>
              <a:rPr sz="2800"/>
              <a:t>Text úrovně 2</a:t>
            </a:r>
          </a:p>
          <a:p>
            <a:pPr lvl="2">
              <a:defRPr sz="1800"/>
            </a:pPr>
            <a:r>
              <a:rPr sz="2800"/>
              <a:t>Text úrovně 3</a:t>
            </a:r>
          </a:p>
          <a:p>
            <a:pPr lvl="3">
              <a:defRPr sz="1800"/>
            </a:pPr>
            <a:r>
              <a:rPr sz="2800"/>
              <a:t>Text úrovně 4</a:t>
            </a:r>
          </a:p>
          <a:p>
            <a:pPr lvl="4">
              <a:defRPr sz="1800"/>
            </a:pPr>
            <a:r>
              <a:rPr sz="2800"/>
              <a:t>Text úrovně 5</a:t>
            </a: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Text názvu</a:t>
            </a:r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457200" y="1435465"/>
            <a:ext cx="4040188" cy="739410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pPr lvl="0">
              <a:defRPr sz="1800" b="0"/>
            </a:pPr>
            <a:r>
              <a:rPr sz="2400" b="1"/>
              <a:t>Text úrovně 1</a:t>
            </a:r>
          </a:p>
          <a:p>
            <a:pPr lvl="1">
              <a:defRPr sz="1800" b="0"/>
            </a:pPr>
            <a:r>
              <a:rPr sz="2400" b="1"/>
              <a:t>Text úrovně 2</a:t>
            </a:r>
          </a:p>
          <a:p>
            <a:pPr lvl="2">
              <a:defRPr sz="1800" b="0"/>
            </a:pPr>
            <a:r>
              <a:rPr sz="2400" b="1"/>
              <a:t>Text úrovně 3</a:t>
            </a:r>
          </a:p>
          <a:p>
            <a:pPr lvl="3">
              <a:defRPr sz="1800" b="0"/>
            </a:pPr>
            <a:r>
              <a:rPr sz="2400" b="1"/>
              <a:t>Text úrovně 4</a:t>
            </a:r>
          </a:p>
          <a:p>
            <a:pPr lvl="4">
              <a:defRPr sz="1800" b="0"/>
            </a:pPr>
            <a:r>
              <a:rPr sz="2400" b="1"/>
              <a:t>Text úrovně 5</a:t>
            </a:r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457200" y="92075"/>
            <a:ext cx="8229600" cy="150812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Text názvu</a:t>
            </a:r>
          </a:p>
        </p:txBody>
      </p:sp>
      <p:sp>
        <p:nvSpPr>
          <p:cNvPr id="27" name="Shape 2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/>
            </a:pPr>
            <a:r>
              <a:rPr sz="2000" b="1"/>
              <a:t>Text názvu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Text úrovně 1</a:t>
            </a:r>
          </a:p>
          <a:p>
            <a:pPr lvl="1">
              <a:defRPr sz="1800"/>
            </a:pPr>
            <a:r>
              <a:rPr sz="3200"/>
              <a:t>Text úrovně 2</a:t>
            </a:r>
          </a:p>
          <a:p>
            <a:pPr lvl="2">
              <a:defRPr sz="1800"/>
            </a:pPr>
            <a:r>
              <a:rPr sz="3200"/>
              <a:t>Text úrovně 3</a:t>
            </a:r>
          </a:p>
          <a:p>
            <a:pPr lvl="3">
              <a:defRPr sz="1800"/>
            </a:pPr>
            <a:r>
              <a:rPr sz="3200"/>
              <a:t>Text úrovně 4</a:t>
            </a:r>
          </a:p>
          <a:p>
            <a:pPr lvl="4">
              <a:defRPr sz="1800"/>
            </a:pPr>
            <a:r>
              <a:rPr sz="3200"/>
              <a:t>Text úrovně 5</a:t>
            </a:r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1792288" y="3086100"/>
            <a:ext cx="5486401" cy="22812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/>
            </a:pPr>
            <a:r>
              <a:rPr sz="2000" b="1"/>
              <a:t>Text názvu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1" cy="14906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 lvl="0">
              <a:defRPr sz="1800"/>
            </a:pPr>
            <a:r>
              <a:rPr sz="1400"/>
              <a:t>Text úrovně 1</a:t>
            </a:r>
          </a:p>
          <a:p>
            <a:pPr lvl="1">
              <a:defRPr sz="1800"/>
            </a:pPr>
            <a:r>
              <a:rPr sz="1400"/>
              <a:t>Text úrovně 2</a:t>
            </a:r>
          </a:p>
          <a:p>
            <a:pPr lvl="2">
              <a:defRPr sz="1800"/>
            </a:pPr>
            <a:r>
              <a:rPr sz="1400"/>
              <a:t>Text úrovně 3</a:t>
            </a:r>
          </a:p>
          <a:p>
            <a:pPr lvl="3">
              <a:defRPr sz="1800"/>
            </a:pPr>
            <a:r>
              <a:rPr sz="1400"/>
              <a:t>Text úrovně 4</a:t>
            </a:r>
          </a:p>
          <a:p>
            <a:pPr lvl="4">
              <a:defRPr sz="1800"/>
            </a:pPr>
            <a:r>
              <a:rPr sz="1400"/>
              <a:t>Text úrovně 5</a:t>
            </a:r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92076"/>
            <a:ext cx="8229600" cy="15081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/>
            </a:pPr>
            <a:r>
              <a:rPr sz="4400"/>
              <a:t>Text názvu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199"/>
            <a:ext cx="8229600" cy="5257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3200"/>
              <a:t>Text úrovně 1</a:t>
            </a:r>
          </a:p>
          <a:p>
            <a:pPr lvl="1">
              <a:defRPr sz="1800"/>
            </a:pPr>
            <a:r>
              <a:rPr sz="3200"/>
              <a:t>Text úrovně 2</a:t>
            </a:r>
          </a:p>
          <a:p>
            <a:pPr lvl="2">
              <a:defRPr sz="1800"/>
            </a:pPr>
            <a:r>
              <a:rPr sz="3200"/>
              <a:t>Text úrovně 3</a:t>
            </a:r>
          </a:p>
          <a:p>
            <a:pPr lvl="3">
              <a:defRPr sz="1800"/>
            </a:pPr>
            <a:r>
              <a:rPr sz="3200"/>
              <a:t>Text úrovně 4</a:t>
            </a:r>
          </a:p>
          <a:p>
            <a:pPr lvl="4">
              <a:defRPr sz="1800"/>
            </a:pPr>
            <a:r>
              <a:rPr sz="3200"/>
              <a:t>Text úrovně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algn="ctr">
        <a:defRPr sz="4400">
          <a:latin typeface="Calibri"/>
          <a:ea typeface="Calibri"/>
          <a:cs typeface="Calibri"/>
          <a:sym typeface="Calibri"/>
        </a:defRPr>
      </a:lvl1pPr>
      <a:lvl2pPr algn="ctr">
        <a:defRPr sz="4400">
          <a:latin typeface="Calibri"/>
          <a:ea typeface="Calibri"/>
          <a:cs typeface="Calibri"/>
          <a:sym typeface="Calibri"/>
        </a:defRPr>
      </a:lvl2pPr>
      <a:lvl3pPr algn="ctr">
        <a:defRPr sz="4400">
          <a:latin typeface="Calibri"/>
          <a:ea typeface="Calibri"/>
          <a:cs typeface="Calibri"/>
          <a:sym typeface="Calibri"/>
        </a:defRPr>
      </a:lvl3pPr>
      <a:lvl4pPr algn="ctr">
        <a:defRPr sz="4400">
          <a:latin typeface="Calibri"/>
          <a:ea typeface="Calibri"/>
          <a:cs typeface="Calibri"/>
          <a:sym typeface="Calibri"/>
        </a:defRPr>
      </a:lvl4pPr>
      <a:lvl5pPr algn="ctr">
        <a:defRPr sz="4400">
          <a:latin typeface="Calibri"/>
          <a:ea typeface="Calibri"/>
          <a:cs typeface="Calibri"/>
          <a:sym typeface="Calibri"/>
        </a:defRPr>
      </a:lvl5pPr>
      <a:lvl6pPr algn="ctr">
        <a:defRPr sz="4400">
          <a:latin typeface="Calibri"/>
          <a:ea typeface="Calibri"/>
          <a:cs typeface="Calibri"/>
          <a:sym typeface="Calibri"/>
        </a:defRPr>
      </a:lvl6pPr>
      <a:lvl7pPr algn="ctr">
        <a:defRPr sz="4400">
          <a:latin typeface="Calibri"/>
          <a:ea typeface="Calibri"/>
          <a:cs typeface="Calibri"/>
          <a:sym typeface="Calibri"/>
        </a:defRPr>
      </a:lvl7pPr>
      <a:lvl8pPr algn="ctr">
        <a:defRPr sz="4400">
          <a:latin typeface="Calibri"/>
          <a:ea typeface="Calibri"/>
          <a:cs typeface="Calibri"/>
          <a:sym typeface="Calibri"/>
        </a:defRPr>
      </a:lvl8pPr>
      <a:lvl9pPr algn="ctr">
        <a:defRPr sz="4400">
          <a:latin typeface="Calibri"/>
          <a:ea typeface="Calibri"/>
          <a:cs typeface="Calibri"/>
          <a:sym typeface="Calibri"/>
        </a:defRPr>
      </a:lvl9pPr>
    </p:titleStyle>
    <p:bodyStyle>
      <a:lvl1pPr marL="342900" indent="-3429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1pPr>
      <a:lvl2pPr marL="783771" indent="-326571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2pPr>
      <a:lvl3pPr marL="1219200" indent="-3048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3pPr>
      <a:lvl4pPr marL="1737360" indent="-36576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4pPr>
      <a:lvl5pPr marL="2194560" indent="-36576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5pPr>
      <a:lvl6pPr marL="2651760" indent="-36576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6pPr>
      <a:lvl7pPr marL="3108960" indent="-36576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7pPr>
      <a:lvl8pPr marL="3566159" indent="-365759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8pPr>
      <a:lvl9pPr marL="4023359" indent="-365759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briefly.ru/_/pouchenie_vladimira_monomaha/" TargetMode="External"/><Relationship Id="rId2" Type="http://schemas.openxmlformats.org/officeDocument/2006/relationships/hyperlink" Target="http://www.pravoslavie.ru/archiv/monomah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title"/>
          </p:nvPr>
        </p:nvSpPr>
        <p:spPr>
          <a:xfrm>
            <a:off x="467543" y="1052736"/>
            <a:ext cx="4320482" cy="4032448"/>
          </a:xfrm>
          <a:prstGeom prst="rect">
            <a:avLst/>
          </a:prstGeom>
        </p:spPr>
        <p:txBody>
          <a:bodyPr/>
          <a:lstStyle>
            <a:lvl1pPr>
              <a:defRPr sz="6000" b="1">
                <a:solidFill>
                  <a:srgbClr val="00B050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6000" b="1">
                <a:solidFill>
                  <a:srgbClr val="00B050"/>
                </a:solidFill>
              </a:rPr>
              <a:t>Поучение Владимира Мономаха</a:t>
            </a:r>
          </a:p>
        </p:txBody>
      </p:sp>
      <p:pic>
        <p:nvPicPr>
          <p:cNvPr id="50" name="image1.jpg" descr="0_78054_8e5edac3_L.jpg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88024" y="260648"/>
            <a:ext cx="4051301" cy="6350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 b="1">
                <a:solidFill>
                  <a:srgbClr val="00B050"/>
                </a:solidFill>
              </a:rPr>
              <a:t>Построение Пoучения</a:t>
            </a:r>
          </a:p>
        </p:txBody>
      </p:sp>
      <p:sp>
        <p:nvSpPr>
          <p:cNvPr id="80" name="Shape 80"/>
          <p:cNvSpPr>
            <a:spLocks noGrp="1"/>
          </p:cNvSpPr>
          <p:nvPr>
            <p:ph type="body" idx="1"/>
          </p:nvPr>
        </p:nvSpPr>
        <p:spPr>
          <a:xfrm>
            <a:off x="457200" y="1600199"/>
            <a:ext cx="8229600" cy="4525964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 b="1" u="sng"/>
              <a:t>Вступление</a:t>
            </a:r>
            <a:r>
              <a:rPr sz="3200"/>
              <a:t> (обращенние к детям)</a:t>
            </a:r>
          </a:p>
          <a:p>
            <a:pPr lvl="0">
              <a:defRPr sz="1800"/>
            </a:pPr>
            <a:r>
              <a:rPr sz="3200" b="1" u="sng"/>
              <a:t>Наконец просьба</a:t>
            </a:r>
          </a:p>
          <a:p>
            <a:pPr lvl="0">
              <a:defRPr sz="1800"/>
            </a:pPr>
            <a:endParaRPr sz="3200"/>
          </a:p>
          <a:p>
            <a:pPr lvl="0">
              <a:defRPr sz="1800"/>
            </a:pPr>
            <a:r>
              <a:rPr sz="3200"/>
              <a:t>+ Дневник военных походов (в хронологической последовательности)</a:t>
            </a:r>
          </a:p>
          <a:p>
            <a:pPr lvl="0">
              <a:defRPr sz="1800"/>
            </a:pPr>
            <a:r>
              <a:rPr sz="3200"/>
              <a:t>+ Mирные договоры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 b="1">
                <a:solidFill>
                  <a:srgbClr val="00B050"/>
                </a:solidFill>
              </a:rPr>
              <a:t>Стиль Пoучения</a:t>
            </a:r>
          </a:p>
        </p:txBody>
      </p:sp>
      <p:sp>
        <p:nvSpPr>
          <p:cNvPr id="83" name="Shape 83"/>
          <p:cNvSpPr>
            <a:spLocks noGrp="1"/>
          </p:cNvSpPr>
          <p:nvPr>
            <p:ph type="body" idx="1"/>
          </p:nvPr>
        </p:nvSpPr>
        <p:spPr>
          <a:xfrm>
            <a:off x="457200" y="1600199"/>
            <a:ext cx="8229600" cy="4525964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 b="1" u="sng"/>
              <a:t>книжные</a:t>
            </a:r>
            <a:r>
              <a:rPr sz="3200"/>
              <a:t> элементы (использование литературных источников)</a:t>
            </a:r>
          </a:p>
          <a:p>
            <a:pPr lvl="0">
              <a:defRPr sz="1800"/>
            </a:pPr>
            <a:r>
              <a:rPr sz="3200"/>
              <a:t>элементы </a:t>
            </a:r>
            <a:r>
              <a:rPr sz="3200" b="1" u="sng"/>
              <a:t>живого разговорного </a:t>
            </a:r>
            <a:r>
              <a:rPr sz="3200"/>
              <a:t>языка</a:t>
            </a:r>
          </a:p>
          <a:p>
            <a:pPr lvl="0">
              <a:defRPr sz="1800"/>
            </a:pPr>
            <a:r>
              <a:rPr sz="3200" b="1" u="sng"/>
              <a:t>афористические</a:t>
            </a:r>
            <a:r>
              <a:rPr sz="3200"/>
              <a:t> выражения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467543" y="476672"/>
            <a:ext cx="8229601" cy="1143001"/>
          </a:xfrm>
          <a:prstGeom prst="rect">
            <a:avLst/>
          </a:prstGeom>
        </p:spPr>
        <p:txBody>
          <a:bodyPr/>
          <a:lstStyle/>
          <a:p>
            <a:pPr lvl="0" defTabSz="438911">
              <a:defRPr sz="1800"/>
            </a:pPr>
            <a:r>
              <a:rPr sz="1871"/>
              <a:t/>
            </a:r>
            <a:br>
              <a:rPr sz="1871"/>
            </a:br>
            <a:r>
              <a:rPr sz="1727" b="1">
                <a:solidFill>
                  <a:srgbClr val="00B050"/>
                </a:solidFill>
              </a:rPr>
              <a:t>Лаврентьевская летопись. Страница с текстом Поучения Владимира Мономаха</a:t>
            </a:r>
            <a:br>
              <a:rPr sz="1727" b="1">
                <a:solidFill>
                  <a:srgbClr val="00B050"/>
                </a:solidFill>
              </a:rPr>
            </a:br>
            <a:endParaRPr sz="1727" b="1">
              <a:solidFill>
                <a:srgbClr val="00B050"/>
              </a:solidFill>
            </a:endParaRPr>
          </a:p>
        </p:txBody>
      </p:sp>
      <p:pic>
        <p:nvPicPr>
          <p:cNvPr id="86" name="image5.jpg" descr="razvorot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91879" y="1916831"/>
            <a:ext cx="4968554" cy="4459276"/>
          </a:xfrm>
          <a:prstGeom prst="rect">
            <a:avLst/>
          </a:prstGeom>
          <a:ln w="12700">
            <a:miter lim="400000"/>
          </a:ln>
        </p:spPr>
      </p:pic>
      <p:sp>
        <p:nvSpPr>
          <p:cNvPr id="87" name="Shape 87"/>
          <p:cNvSpPr/>
          <p:nvPr/>
        </p:nvSpPr>
        <p:spPr>
          <a:xfrm>
            <a:off x="251519" y="2204864"/>
            <a:ext cx="3096345" cy="2529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/>
            <a:r>
              <a:rPr sz="2800"/>
              <a:t>Поучение дошло до нас в составе Лаврентьевского летописного свода</a:t>
            </a:r>
          </a:p>
          <a:p>
            <a:pPr lvl="0"/>
            <a:r>
              <a:rPr sz="2800"/>
              <a:t>(1377)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 b="1">
                <a:solidFill>
                  <a:srgbClr val="00B050"/>
                </a:solidFill>
              </a:rPr>
              <a:t> Источники</a:t>
            </a:r>
          </a:p>
        </p:txBody>
      </p:sp>
      <p:sp>
        <p:nvSpPr>
          <p:cNvPr id="90" name="Shape 90"/>
          <p:cNvSpPr>
            <a:spLocks noGrp="1"/>
          </p:cNvSpPr>
          <p:nvPr>
            <p:ph type="body" idx="1"/>
          </p:nvPr>
        </p:nvSpPr>
        <p:spPr>
          <a:xfrm>
            <a:off x="457200" y="1600199"/>
            <a:ext cx="8229600" cy="4525964"/>
          </a:xfrm>
          <a:prstGeom prst="rect">
            <a:avLst/>
          </a:prstGeom>
        </p:spPr>
        <p:txBody>
          <a:bodyPr/>
          <a:lstStyle/>
          <a:p>
            <a:pPr marL="336042" lvl="0" indent="-336042" defTabSz="896111">
              <a:defRPr sz="1800"/>
            </a:pPr>
            <a:r>
              <a:rPr sz="3136"/>
              <a:t>Кусков В.В. История древнерусской литературы</a:t>
            </a:r>
          </a:p>
          <a:p>
            <a:pPr marL="336042" lvl="0" indent="-336042" defTabSz="896111">
              <a:defRPr sz="1800"/>
            </a:pPr>
            <a:r>
              <a:rPr sz="3136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http://www.pravoslavie.ru/archiv/monomah.htm</a:t>
            </a:r>
            <a:endParaRPr sz="3136"/>
          </a:p>
          <a:p>
            <a:pPr marL="336042" lvl="0" indent="-336042" defTabSz="896111">
              <a:defRPr sz="1800"/>
            </a:pPr>
            <a:r>
              <a:rPr sz="3136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http://briefly.ru/_/pouchenie_vladimira_monomaha/</a:t>
            </a:r>
            <a:endParaRPr sz="3136"/>
          </a:p>
          <a:p>
            <a:pPr marL="336042" lvl="0" indent="-336042" defTabSz="896111">
              <a:defRPr sz="1800"/>
            </a:pPr>
            <a:r>
              <a:rPr sz="3136"/>
              <a:t>http://istoriarusi.ru/kiev/pouchenie_vladimira_monomaxa_detjam.html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B050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00B050"/>
                </a:solidFill>
              </a:rPr>
              <a:t>Владимир Мономах</a:t>
            </a:r>
          </a:p>
        </p:txBody>
      </p:sp>
      <p:sp>
        <p:nvSpPr>
          <p:cNvPr id="53" name="Shape 53"/>
          <p:cNvSpPr>
            <a:spLocks noGrp="1"/>
          </p:cNvSpPr>
          <p:nvPr>
            <p:ph type="body" idx="1"/>
          </p:nvPr>
        </p:nvSpPr>
        <p:spPr>
          <a:xfrm>
            <a:off x="457200" y="1600199"/>
            <a:ext cx="5554961" cy="4525964"/>
          </a:xfrm>
          <a:prstGeom prst="rect">
            <a:avLst/>
          </a:prstGeom>
        </p:spPr>
        <p:txBody>
          <a:bodyPr/>
          <a:lstStyle/>
          <a:p>
            <a:pPr marL="322325" lvl="0" indent="-322325" defTabSz="859536">
              <a:lnSpc>
                <a:spcPct val="90000"/>
              </a:lnSpc>
              <a:defRPr sz="1800"/>
            </a:pPr>
            <a:r>
              <a:rPr sz="3008" b="1" u="sng"/>
              <a:t>Автор</a:t>
            </a:r>
          </a:p>
          <a:p>
            <a:pPr marL="322325" lvl="0" indent="-322325" defTabSz="859536">
              <a:lnSpc>
                <a:spcPct val="90000"/>
              </a:lnSpc>
              <a:defRPr sz="1800"/>
            </a:pPr>
            <a:r>
              <a:rPr sz="3008"/>
              <a:t>1053 - 1125</a:t>
            </a:r>
          </a:p>
          <a:p>
            <a:pPr marL="322325" lvl="0" indent="-322325" defTabSz="859536">
              <a:lnSpc>
                <a:spcPct val="90000"/>
              </a:lnSpc>
              <a:defRPr sz="1800"/>
            </a:pPr>
            <a:r>
              <a:rPr sz="3008"/>
              <a:t>государственный деятель, военачальник, писатель, мыслитель</a:t>
            </a:r>
          </a:p>
          <a:p>
            <a:pPr marL="322325" lvl="0" indent="-322325" defTabSz="859536">
              <a:lnSpc>
                <a:spcPct val="90000"/>
              </a:lnSpc>
              <a:defRPr sz="1800"/>
            </a:pPr>
            <a:r>
              <a:rPr sz="3008"/>
              <a:t>Князь смоленский, Князь черниговский, Князь переяславский, </a:t>
            </a:r>
            <a:r>
              <a:rPr sz="3008" b="1" u="sng"/>
              <a:t>Великий князь Киевский (1113-1125)</a:t>
            </a:r>
          </a:p>
        </p:txBody>
      </p:sp>
      <p:pic>
        <p:nvPicPr>
          <p:cNvPr id="54" name="image2.jpg" descr="180px-1000_Monomah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8184" y="1700807"/>
            <a:ext cx="2286001" cy="32131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>
            <a:lvl1pPr defTabSz="850391">
              <a:defRPr sz="4092" b="1">
                <a:solidFill>
                  <a:srgbClr val="00B050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092" b="1">
                <a:solidFill>
                  <a:srgbClr val="00B050"/>
                </a:solidFill>
              </a:rPr>
              <a:t>Поучение Владимира Мономаха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xfrm>
            <a:off x="457200" y="1600199"/>
            <a:ext cx="8229600" cy="4525964"/>
          </a:xfrm>
          <a:prstGeom prst="rect">
            <a:avLst/>
          </a:prstGeom>
        </p:spPr>
        <p:txBody>
          <a:bodyPr/>
          <a:lstStyle/>
          <a:p>
            <a:pPr lvl="0">
              <a:buSzTx/>
              <a:buNone/>
              <a:defRPr sz="1800"/>
            </a:pPr>
            <a:endParaRPr sz="3200"/>
          </a:p>
          <a:p>
            <a:pPr lvl="0">
              <a:defRPr sz="1800"/>
            </a:pPr>
            <a:r>
              <a:rPr sz="3200"/>
              <a:t>Выходит за рамки семейной жизни и имеет большое </a:t>
            </a:r>
            <a:r>
              <a:rPr sz="3200" b="1" u="sng"/>
              <a:t>общественное значение</a:t>
            </a:r>
          </a:p>
          <a:p>
            <a:pPr lvl="0">
              <a:defRPr sz="1800"/>
            </a:pPr>
            <a:r>
              <a:rPr sz="3200"/>
              <a:t>Центральная идея – соблюдение требований </a:t>
            </a:r>
            <a:r>
              <a:rPr sz="3200" b="1" u="sng"/>
              <a:t>феодального правопорядка</a:t>
            </a:r>
          </a:p>
          <a:p>
            <a:pPr lvl="0">
              <a:defRPr sz="1800"/>
            </a:pPr>
            <a:r>
              <a:rPr sz="3200" b="1" u="sng"/>
              <a:t>Необходимость победы над злом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>
            <a:lvl1pPr defTabSz="850391">
              <a:defRPr sz="4092" b="1">
                <a:solidFill>
                  <a:srgbClr val="00B050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092" b="1">
                <a:solidFill>
                  <a:srgbClr val="00B050"/>
                </a:solidFill>
              </a:rPr>
              <a:t>Поучение Владимира Мономаха</a:t>
            </a:r>
          </a:p>
        </p:txBody>
      </p:sp>
      <p:sp>
        <p:nvSpPr>
          <p:cNvPr id="60" name="Shape 60"/>
          <p:cNvSpPr>
            <a:spLocks noGrp="1"/>
          </p:cNvSpPr>
          <p:nvPr>
            <p:ph type="body" idx="1"/>
          </p:nvPr>
        </p:nvSpPr>
        <p:spPr>
          <a:xfrm>
            <a:off x="457200" y="1600199"/>
            <a:ext cx="8229600" cy="4525964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 dirty="0" err="1"/>
              <a:t>Поучение</a:t>
            </a:r>
            <a:r>
              <a:rPr sz="3200" dirty="0"/>
              <a:t> </a:t>
            </a:r>
            <a:r>
              <a:rPr sz="3200" dirty="0" err="1"/>
              <a:t>Владимира</a:t>
            </a:r>
            <a:r>
              <a:rPr sz="3200" dirty="0"/>
              <a:t> </a:t>
            </a:r>
            <a:r>
              <a:rPr sz="3200" dirty="0" err="1"/>
              <a:t>Всеволодовича</a:t>
            </a:r>
            <a:r>
              <a:rPr sz="3200" dirty="0"/>
              <a:t>, </a:t>
            </a:r>
            <a:r>
              <a:rPr sz="3200" dirty="0" err="1"/>
              <a:t>Завещание</a:t>
            </a:r>
            <a:r>
              <a:rPr sz="3200" dirty="0"/>
              <a:t> </a:t>
            </a:r>
            <a:r>
              <a:rPr sz="3200" dirty="0" err="1"/>
              <a:t>Владимира</a:t>
            </a:r>
            <a:r>
              <a:rPr sz="3200" dirty="0"/>
              <a:t> </a:t>
            </a:r>
            <a:r>
              <a:rPr sz="3200" dirty="0" err="1"/>
              <a:t>Мономаха</a:t>
            </a:r>
            <a:r>
              <a:rPr sz="3200" dirty="0"/>
              <a:t> </a:t>
            </a:r>
            <a:r>
              <a:rPr sz="3200" dirty="0" err="1"/>
              <a:t>детям</a:t>
            </a:r>
            <a:r>
              <a:rPr sz="3200" dirty="0"/>
              <a:t>, </a:t>
            </a:r>
            <a:r>
              <a:rPr sz="3200" dirty="0" err="1"/>
              <a:t>Поучение</a:t>
            </a:r>
            <a:r>
              <a:rPr sz="3200" dirty="0"/>
              <a:t> </a:t>
            </a:r>
            <a:r>
              <a:rPr sz="3200" dirty="0" err="1"/>
              <a:t>детям</a:t>
            </a:r>
            <a:endParaRPr sz="3200" dirty="0"/>
          </a:p>
          <a:p>
            <a:pPr lvl="0">
              <a:defRPr sz="1800"/>
            </a:pPr>
            <a:r>
              <a:rPr sz="3200" b="1" u="sng" dirty="0" err="1" smtClean="0"/>
              <a:t>Написано</a:t>
            </a:r>
            <a:r>
              <a:rPr sz="3200" b="1" u="sng" dirty="0" smtClean="0"/>
              <a:t> </a:t>
            </a:r>
            <a:r>
              <a:rPr sz="3200" dirty="0" err="1"/>
              <a:t>Владимиром</a:t>
            </a:r>
            <a:r>
              <a:rPr sz="3200" dirty="0"/>
              <a:t> </a:t>
            </a:r>
            <a:r>
              <a:rPr sz="3200" dirty="0" err="1"/>
              <a:t>Мономахом</a:t>
            </a:r>
            <a:r>
              <a:rPr sz="3200" dirty="0"/>
              <a:t>, </a:t>
            </a:r>
            <a:r>
              <a:rPr sz="3200" dirty="0" err="1"/>
              <a:t>незадолго</a:t>
            </a:r>
            <a:r>
              <a:rPr sz="3200" dirty="0"/>
              <a:t> </a:t>
            </a:r>
            <a:r>
              <a:rPr sz="3200" dirty="0" err="1"/>
              <a:t>до</a:t>
            </a:r>
            <a:r>
              <a:rPr sz="3200" dirty="0"/>
              <a:t> </a:t>
            </a:r>
            <a:r>
              <a:rPr sz="3200" dirty="0" err="1"/>
              <a:t>смерти</a:t>
            </a:r>
            <a:r>
              <a:rPr sz="3200" dirty="0"/>
              <a:t>, </a:t>
            </a:r>
            <a:r>
              <a:rPr sz="3200" dirty="0" err="1"/>
              <a:t>приблизительно</a:t>
            </a:r>
            <a:r>
              <a:rPr sz="3200" dirty="0"/>
              <a:t> </a:t>
            </a:r>
            <a:r>
              <a:rPr sz="3200" b="1" u="sng" dirty="0" err="1"/>
              <a:t>около</a:t>
            </a:r>
            <a:r>
              <a:rPr sz="3200" b="1" u="sng" dirty="0"/>
              <a:t> 1117 г.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>
            <a:lvl1pPr defTabSz="850391">
              <a:defRPr sz="4092" b="1">
                <a:solidFill>
                  <a:srgbClr val="00B050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092" b="1">
                <a:solidFill>
                  <a:srgbClr val="00B050"/>
                </a:solidFill>
              </a:rPr>
              <a:t>Поучение Владимира Мономаха</a:t>
            </a:r>
          </a:p>
        </p:txBody>
      </p:sp>
      <p:sp>
        <p:nvSpPr>
          <p:cNvPr id="63" name="Shape 63"/>
          <p:cNvSpPr>
            <a:spLocks noGrp="1"/>
          </p:cNvSpPr>
          <p:nvPr>
            <p:ph type="body" idx="1"/>
          </p:nvPr>
        </p:nvSpPr>
        <p:spPr>
          <a:xfrm>
            <a:off x="457200" y="1600199"/>
            <a:ext cx="8229600" cy="4525964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Переплетение </a:t>
            </a:r>
            <a:r>
              <a:rPr sz="3200" b="1" u="sng"/>
              <a:t>дидактики</a:t>
            </a:r>
            <a:r>
              <a:rPr sz="3200"/>
              <a:t> с </a:t>
            </a:r>
            <a:r>
              <a:rPr sz="3200" b="1" u="sng"/>
              <a:t>афтобиографическими</a:t>
            </a:r>
            <a:r>
              <a:rPr sz="3200"/>
              <a:t> элементами</a:t>
            </a:r>
          </a:p>
          <a:p>
            <a:pPr lvl="0">
              <a:defRPr sz="1800"/>
            </a:pPr>
            <a:r>
              <a:rPr sz="3200" b="1" u="sng"/>
              <a:t>Конкретные примеры </a:t>
            </a:r>
            <a:r>
              <a:rPr sz="3200"/>
              <a:t>из собственной жизни</a:t>
            </a:r>
          </a:p>
          <a:p>
            <a:pPr lvl="0">
              <a:defRPr sz="1800"/>
            </a:pPr>
            <a:r>
              <a:rPr sz="3200" b="1" u="sng"/>
              <a:t>Ценный материал </a:t>
            </a:r>
            <a:r>
              <a:rPr sz="3200"/>
              <a:t>для представления о личности самого автора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B050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00B050"/>
                </a:solidFill>
              </a:rPr>
              <a:t>Обязанности князя</a:t>
            </a:r>
          </a:p>
        </p:txBody>
      </p:sp>
      <p:sp>
        <p:nvSpPr>
          <p:cNvPr id="66" name="Shape 66"/>
          <p:cNvSpPr>
            <a:spLocks noGrp="1"/>
          </p:cNvSpPr>
          <p:nvPr>
            <p:ph type="body" idx="1"/>
          </p:nvPr>
        </p:nvSpPr>
        <p:spPr>
          <a:xfrm>
            <a:off x="457200" y="1600199"/>
            <a:ext cx="8229600" cy="4525964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На первый план выдвигаются </a:t>
            </a:r>
            <a:r>
              <a:rPr sz="3200" b="1" u="sng"/>
              <a:t>задачи общегосударственного порядка</a:t>
            </a:r>
          </a:p>
          <a:p>
            <a:pPr lvl="0">
              <a:defRPr sz="1800"/>
            </a:pPr>
            <a:r>
              <a:rPr sz="3200" b="1" u="sng"/>
              <a:t>Две обязанности князя</a:t>
            </a:r>
          </a:p>
          <a:p>
            <a:pPr lvl="0">
              <a:defRPr sz="1800"/>
            </a:pPr>
            <a:r>
              <a:rPr sz="3200"/>
              <a:t>забота о </a:t>
            </a:r>
            <a:r>
              <a:rPr sz="3200" u="sng"/>
              <a:t>благе своего государства </a:t>
            </a:r>
            <a:r>
              <a:rPr sz="3200"/>
              <a:t>(напр. заботливое отношение к бедным)</a:t>
            </a:r>
          </a:p>
          <a:p>
            <a:pPr lvl="0">
              <a:defRPr sz="1800"/>
            </a:pPr>
            <a:r>
              <a:rPr sz="3200"/>
              <a:t>попечение и </a:t>
            </a:r>
            <a:r>
              <a:rPr sz="3200" u="sng"/>
              <a:t>забота о благе церкви </a:t>
            </a:r>
            <a:r>
              <a:rPr sz="3200"/>
              <a:t>(верная помощница князя) 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>
            <a:lvl1pPr defTabSz="832104">
              <a:defRPr sz="3549" b="1">
                <a:solidFill>
                  <a:srgbClr val="00B050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549" b="1">
                <a:solidFill>
                  <a:srgbClr val="00B050"/>
                </a:solidFill>
              </a:rPr>
              <a:t>Завещание Владимира Мономаха детям </a:t>
            </a:r>
          </a:p>
        </p:txBody>
      </p:sp>
      <p:pic>
        <p:nvPicPr>
          <p:cNvPr id="69" name="image3.jpg" descr="Instruction_of_Vladimir_II_Monomakh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15616" y="1628799"/>
            <a:ext cx="3552881" cy="4525964"/>
          </a:xfrm>
          <a:prstGeom prst="rect">
            <a:avLst/>
          </a:prstGeom>
          <a:ln w="12700">
            <a:miter lim="400000"/>
          </a:ln>
        </p:spPr>
      </p:pic>
      <p:sp>
        <p:nvSpPr>
          <p:cNvPr id="70" name="Shape 70"/>
          <p:cNvSpPr/>
          <p:nvPr/>
        </p:nvSpPr>
        <p:spPr>
          <a:xfrm>
            <a:off x="5004048" y="2708919"/>
            <a:ext cx="3707904" cy="3075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/>
            <a:r>
              <a:rPr sz="4000" u="sng"/>
              <a:t>Литография </a:t>
            </a:r>
            <a:r>
              <a:rPr sz="4000"/>
              <a:t>1836 года по рисунку </a:t>
            </a:r>
            <a:r>
              <a:rPr sz="4000" u="sng"/>
              <a:t>Бориса Чорикова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B050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00B050"/>
                </a:solidFill>
              </a:rPr>
              <a:t>Автор в тексте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xfrm>
            <a:off x="457200" y="1600199"/>
            <a:ext cx="8229600" cy="4525964"/>
          </a:xfrm>
          <a:prstGeom prst="rect">
            <a:avLst/>
          </a:prstGeom>
        </p:spPr>
        <p:txBody>
          <a:bodyPr/>
          <a:lstStyle/>
          <a:p>
            <a:pPr marL="336042" lvl="0" indent="-336042" defTabSz="896111">
              <a:defRPr sz="1800"/>
            </a:pPr>
            <a:r>
              <a:rPr sz="3136"/>
              <a:t>Князь должен быть сам </a:t>
            </a:r>
            <a:r>
              <a:rPr sz="3136" b="1" u="sng"/>
              <a:t>примером</a:t>
            </a:r>
            <a:r>
              <a:rPr sz="3136"/>
              <a:t> высокой нравственности</a:t>
            </a:r>
          </a:p>
          <a:p>
            <a:pPr marL="336042" lvl="0" indent="-336042" defTabSz="896111">
              <a:defRPr sz="1800"/>
            </a:pPr>
            <a:r>
              <a:rPr sz="3136"/>
              <a:t>Сам Мономах описывает себя как человекa </a:t>
            </a:r>
            <a:r>
              <a:rPr sz="3136" b="1" u="sng"/>
              <a:t>необычайно деятельнoго</a:t>
            </a:r>
          </a:p>
          <a:p>
            <a:pPr marL="336042" lvl="0" indent="-336042" defTabSz="896111">
              <a:defRPr sz="1800"/>
            </a:pPr>
            <a:r>
              <a:rPr sz="3136"/>
              <a:t>дает четкие </a:t>
            </a:r>
            <a:r>
              <a:rPr sz="3136" b="1" u="sng"/>
              <a:t>ответы</a:t>
            </a:r>
            <a:r>
              <a:rPr sz="3136"/>
              <a:t> на многие социальные и нравственные вопросы своего времени</a:t>
            </a:r>
          </a:p>
          <a:p>
            <a:pPr marL="336042" lvl="0" indent="-336042" defTabSz="896111">
              <a:defRPr sz="1800"/>
            </a:pPr>
            <a:r>
              <a:rPr sz="3136"/>
              <a:t>Он восхваляет не себя, не свою храбрость, а </a:t>
            </a:r>
            <a:r>
              <a:rPr sz="3136" b="1" u="sng"/>
              <a:t>хвалит Бога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B050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00B050"/>
                </a:solidFill>
              </a:rPr>
              <a:t>Качество</a:t>
            </a:r>
          </a:p>
        </p:txBody>
      </p:sp>
      <p:sp>
        <p:nvSpPr>
          <p:cNvPr id="76" name="Shape 76"/>
          <p:cNvSpPr>
            <a:spLocks noGrp="1"/>
          </p:cNvSpPr>
          <p:nvPr>
            <p:ph type="body" idx="1"/>
          </p:nvPr>
        </p:nvSpPr>
        <p:spPr>
          <a:xfrm>
            <a:off x="457200" y="1600199"/>
            <a:ext cx="8229600" cy="4525964"/>
          </a:xfrm>
          <a:prstGeom prst="rect">
            <a:avLst/>
          </a:prstGeom>
        </p:spPr>
        <p:txBody>
          <a:bodyPr/>
          <a:lstStyle/>
          <a:p>
            <a:pPr marL="322325" lvl="0" indent="-322325" defTabSz="859536">
              <a:defRPr sz="1800"/>
            </a:pPr>
            <a:r>
              <a:rPr sz="3008"/>
              <a:t>Основным положительным качеством человека является </a:t>
            </a:r>
            <a:r>
              <a:rPr sz="3008" b="1" u="sng"/>
              <a:t>трудолюбие.</a:t>
            </a:r>
          </a:p>
          <a:p>
            <a:pPr marL="322325" lvl="0" indent="-322325" defTabSz="859536">
              <a:defRPr sz="1800"/>
            </a:pPr>
            <a:r>
              <a:rPr sz="3008"/>
              <a:t>прежде всего воинский подвиг (83 больших похода, 20 мирных договоров)</a:t>
            </a:r>
          </a:p>
          <a:p>
            <a:pPr marL="322325" lvl="0" indent="-322325" defTabSz="859536">
              <a:defRPr sz="1800"/>
            </a:pPr>
            <a:endParaRPr sz="3008"/>
          </a:p>
          <a:p>
            <a:pPr marL="322325" lvl="0" indent="-322325" defTabSz="859536">
              <a:buSzTx/>
              <a:buNone/>
              <a:defRPr sz="1800"/>
            </a:pPr>
            <a:endParaRPr sz="3008"/>
          </a:p>
          <a:p>
            <a:pPr marL="322325" lvl="0" indent="-322325" defTabSz="859536">
              <a:buSzTx/>
              <a:buNone/>
              <a:defRPr sz="1800"/>
            </a:pPr>
            <a:endParaRPr sz="3008"/>
          </a:p>
          <a:p>
            <a:pPr marL="322325" lvl="0" indent="-322325" defTabSz="859536">
              <a:defRPr sz="1800"/>
            </a:pPr>
            <a:r>
              <a:rPr sz="3008"/>
              <a:t>Основным пороком Владимир считает </a:t>
            </a:r>
            <a:r>
              <a:rPr sz="3008" b="1" u="sng"/>
              <a:t>лень</a:t>
            </a:r>
          </a:p>
        </p:txBody>
      </p:sp>
      <p:pic>
        <p:nvPicPr>
          <p:cNvPr id="77" name="image4.jpg" descr="3(30)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30663" y="3598540"/>
            <a:ext cx="2828345" cy="14800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287</Words>
  <Application>Microsoft Office PowerPoint</Application>
  <PresentationFormat>Předvádění na obrazovce (4:3)</PresentationFormat>
  <Paragraphs>55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Default</vt:lpstr>
      <vt:lpstr>Поучение Владимира Мономаха</vt:lpstr>
      <vt:lpstr>Владимир Мономах</vt:lpstr>
      <vt:lpstr>Поучение Владимира Мономаха</vt:lpstr>
      <vt:lpstr>Поучение Владимира Мономаха</vt:lpstr>
      <vt:lpstr>Поучение Владимира Мономаха</vt:lpstr>
      <vt:lpstr>Обязанности князя</vt:lpstr>
      <vt:lpstr>Завещание Владимира Мономаха детям </vt:lpstr>
      <vt:lpstr>Автор в тексте</vt:lpstr>
      <vt:lpstr>Качество</vt:lpstr>
      <vt:lpstr>Построение Пoучения</vt:lpstr>
      <vt:lpstr>Стиль Пoучения</vt:lpstr>
      <vt:lpstr> Лаврентьевская летопись. Страница с текстом Поучения Владимира Мономаха </vt:lpstr>
      <vt:lpstr> Источники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Поучение Владимира Мономаха</dc:title>
  <cp:lastModifiedBy>Malenova</cp:lastModifiedBy>
  <cp:revision>1</cp:revision>
  <dcterms:modified xsi:type="dcterms:W3CDTF">2014-12-16T10:02:04Z</dcterms:modified>
</cp:coreProperties>
</file>