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691A6-0087-4611-982E-B73AED883922}" type="datetimeFigureOut">
              <a:rPr lang="cs-CZ" smtClean="0"/>
              <a:t>1.1.2015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6CED72-1169-470D-8D3D-AB902F3DB733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060848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+mn-lt"/>
              </a:rPr>
              <a:t>Слово о погибели Русской земли</a:t>
            </a:r>
            <a:endParaRPr lang="cs-CZ" dirty="0">
              <a:latin typeface="+mn-lt"/>
            </a:endParaRPr>
          </a:p>
        </p:txBody>
      </p:sp>
      <p:pic>
        <p:nvPicPr>
          <p:cNvPr id="4" name="Picture 2" descr="http://rznodb.ru/userfiles/image/%D0%A0%D0%B5%D0%B4%D0%BA%D0%B8%D0%B5%20%D0%BA%D0%BD%D0%B8%D0%B3%D0%B8/%D0%B8%D1%8E%D0%BD%D1%8C_2010/%D0%A1%D0%BB%D0%BE%D0%B2%D0%BE%20%D0%BE%20%D0%BF%D0%BE%D0%B3%D0%B8%D0%B1%D0%B5%D0%BB%D0%B8%20%D1%80%D1%83%D1%81%D1%81%D0%BA%D0%BE%D0%B9%20%D0%B7%D0%B5%D0%BC%D0%BB%D0%B8/%D0%A1%D0%BB%D0%BE%D0%B2%D0%BE%20%D0%BE%20%D0%BF%D0%BE%D0%B3%D0%B8%D0%B1%D0%B5%D0%BB%D0%B8%20%D1%80%D1%83%D1%81%D1%81%D0%BA%D0%BE%D0%B9%20%D0%B7%D0%B5%D0%BC%D0%BB%D0%B8_%D0%BB%D0%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17032"/>
            <a:ext cx="18383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39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6135" y="1303112"/>
            <a:ext cx="7498080" cy="505164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полное оригинальное название </a:t>
            </a:r>
            <a:r>
              <a:rPr lang="ru-RU" b="1" dirty="0"/>
              <a:t>«Слово о погибели Русской земли и по смерти великого князя Ярослава</a:t>
            </a:r>
            <a:r>
              <a:rPr lang="ru-RU" b="1" dirty="0" smtClean="0"/>
              <a:t>»</a:t>
            </a:r>
            <a:endParaRPr lang="cs-CZ" b="1" dirty="0" smtClean="0"/>
          </a:p>
          <a:p>
            <a:r>
              <a:rPr lang="ru-RU" dirty="0" smtClean="0"/>
              <a:t>Возник</a:t>
            </a:r>
            <a:r>
              <a:rPr lang="cs-CZ" dirty="0" smtClean="0"/>
              <a:t> </a:t>
            </a:r>
            <a:r>
              <a:rPr lang="cs-CZ" b="1" dirty="0" smtClean="0"/>
              <a:t>XIII </a:t>
            </a:r>
            <a:r>
              <a:rPr lang="ru-RU" b="1" dirty="0" smtClean="0"/>
              <a:t>век </a:t>
            </a:r>
            <a:r>
              <a:rPr lang="ru-RU" dirty="0" smtClean="0"/>
              <a:t>- </a:t>
            </a:r>
            <a:r>
              <a:rPr lang="ru-RU" dirty="0"/>
              <a:t>произведение древнерусской </a:t>
            </a:r>
            <a:r>
              <a:rPr lang="ru-RU" dirty="0" smtClean="0"/>
              <a:t>литературы</a:t>
            </a:r>
            <a:r>
              <a:rPr lang="cs-CZ" dirty="0" smtClean="0"/>
              <a:t> (</a:t>
            </a:r>
            <a:r>
              <a:rPr lang="ru-RU" dirty="0" smtClean="0"/>
              <a:t>бозникло вскоре </a:t>
            </a:r>
            <a:r>
              <a:rPr lang="ru-RU" dirty="0"/>
              <a:t>после монголо-татарского </a:t>
            </a:r>
            <a:r>
              <a:rPr lang="ru-RU" dirty="0" smtClean="0"/>
              <a:t>нашествия</a:t>
            </a:r>
            <a:r>
              <a:rPr lang="cs-CZ" dirty="0" smtClean="0"/>
              <a:t>)</a:t>
            </a:r>
            <a:endParaRPr lang="ru-RU" dirty="0" smtClean="0"/>
          </a:p>
          <a:p>
            <a:r>
              <a:rPr lang="ru-RU" dirty="0" smtClean="0"/>
              <a:t>написанно </a:t>
            </a:r>
            <a:r>
              <a:rPr lang="ru-RU" dirty="0"/>
              <a:t>в Киеве при дворе князя Ярослава Всеволодовича </a:t>
            </a:r>
            <a:endParaRPr lang="ru-RU" dirty="0" smtClean="0"/>
          </a:p>
          <a:p>
            <a:r>
              <a:rPr lang="ru-RU" dirty="0" smtClean="0"/>
              <a:t>сохранилось в </a:t>
            </a:r>
            <a:r>
              <a:rPr lang="ru-RU" dirty="0"/>
              <a:t>отрывках, и известное из списков </a:t>
            </a:r>
            <a:r>
              <a:rPr lang="ru-RU" dirty="0" smtClean="0"/>
              <a:t>XV — XVI веков</a:t>
            </a:r>
          </a:p>
          <a:p>
            <a:r>
              <a:rPr lang="ru-RU" dirty="0" smtClean="0"/>
              <a:t>Это произведение незакончено</a:t>
            </a:r>
          </a:p>
          <a:p>
            <a:r>
              <a:rPr lang="ru-RU" dirty="0"/>
              <a:t>неизвестный автор был и большим поэтом и большим </a:t>
            </a:r>
            <a:r>
              <a:rPr lang="ru-RU" dirty="0" smtClean="0"/>
              <a:t>патриотом</a:t>
            </a:r>
          </a:p>
          <a:p>
            <a:endParaRPr lang="ru-RU" dirty="0" smtClean="0"/>
          </a:p>
          <a:p>
            <a:pPr marL="82296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259632" y="188640"/>
            <a:ext cx="7406640" cy="108012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b="1" dirty="0" smtClean="0">
                <a:latin typeface="+mn-lt"/>
              </a:rPr>
              <a:t>Слово о погибели Русской земли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584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поэтической структуре и в идейном </a:t>
            </a:r>
            <a:r>
              <a:rPr lang="ru-RU" dirty="0" smtClean="0"/>
              <a:t>отношении имеет </a:t>
            </a:r>
            <a:r>
              <a:rPr lang="ru-RU" dirty="0"/>
              <a:t>близко к </a:t>
            </a:r>
            <a:r>
              <a:rPr lang="ru-RU" i="1" dirty="0"/>
              <a:t>«Слову о полку </a:t>
            </a:r>
            <a:r>
              <a:rPr lang="ru-RU" i="1" dirty="0" smtClean="0"/>
              <a:t>Игореве»</a:t>
            </a:r>
          </a:p>
          <a:p>
            <a:pPr marL="82296" indent="0">
              <a:buNone/>
            </a:pPr>
            <a:endParaRPr lang="ru-RU" i="1" dirty="0" smtClean="0"/>
          </a:p>
          <a:p>
            <a:pPr lvl="1"/>
            <a:r>
              <a:rPr lang="ru-RU" i="1" dirty="0" smtClean="0"/>
              <a:t>высокий патриотизм</a:t>
            </a:r>
          </a:p>
          <a:p>
            <a:pPr lvl="1"/>
            <a:r>
              <a:rPr lang="ru-RU" i="1" dirty="0" smtClean="0"/>
              <a:t>обостренно</a:t>
            </a:r>
            <a:r>
              <a:rPr lang="cs-CZ" i="1" dirty="0" smtClean="0"/>
              <a:t>e</a:t>
            </a:r>
            <a:r>
              <a:rPr lang="ru-RU" i="1" dirty="0" smtClean="0"/>
              <a:t> </a:t>
            </a:r>
            <a:r>
              <a:rPr lang="ru-RU" i="1" dirty="0"/>
              <a:t>чувство национального </a:t>
            </a:r>
            <a:r>
              <a:rPr lang="ru-RU" i="1" dirty="0" smtClean="0"/>
              <a:t>самосознания</a:t>
            </a:r>
          </a:p>
          <a:p>
            <a:pPr lvl="1"/>
            <a:r>
              <a:rPr lang="ru-RU" i="1" dirty="0" smtClean="0"/>
              <a:t>гиперболизация </a:t>
            </a:r>
            <a:r>
              <a:rPr lang="ru-RU" i="1" dirty="0"/>
              <a:t>силы и воинской </a:t>
            </a:r>
            <a:r>
              <a:rPr lang="ru-RU" i="1" dirty="0" smtClean="0"/>
              <a:t>доблести</a:t>
            </a:r>
          </a:p>
          <a:p>
            <a:pPr lvl="1"/>
            <a:r>
              <a:rPr lang="ru-RU" i="1" dirty="0" smtClean="0"/>
              <a:t>лирическое </a:t>
            </a:r>
            <a:r>
              <a:rPr lang="ru-RU" i="1" dirty="0"/>
              <a:t>восприятие </a:t>
            </a:r>
            <a:r>
              <a:rPr lang="ru-RU" i="1" dirty="0" smtClean="0"/>
              <a:t>природы </a:t>
            </a:r>
          </a:p>
          <a:p>
            <a:pPr lvl="1"/>
            <a:r>
              <a:rPr lang="ru-RU" i="1" dirty="0" smtClean="0"/>
              <a:t>ритмический </a:t>
            </a:r>
            <a:r>
              <a:rPr lang="ru-RU" i="1" dirty="0"/>
              <a:t>строй </a:t>
            </a:r>
            <a:r>
              <a:rPr lang="ru-RU" i="1" dirty="0" smtClean="0"/>
              <a:t>текста</a:t>
            </a:r>
          </a:p>
          <a:p>
            <a:pPr lvl="1"/>
            <a:r>
              <a:rPr lang="ru-RU" i="1" dirty="0" smtClean="0"/>
              <a:t>гимн </a:t>
            </a:r>
            <a:r>
              <a:rPr lang="ru-RU" i="1" dirty="0"/>
              <a:t>родине — </a:t>
            </a:r>
            <a:r>
              <a:rPr lang="ru-RU" b="1" i="1" dirty="0"/>
              <a:t>"светло светлой" </a:t>
            </a:r>
            <a:r>
              <a:rPr lang="ru-RU" i="1" dirty="0"/>
              <a:t>и "</a:t>
            </a:r>
            <a:r>
              <a:rPr lang="ru-RU" b="1" i="1" dirty="0"/>
              <a:t>красно украшенной</a:t>
            </a:r>
            <a:r>
              <a:rPr lang="ru-RU" b="1" i="1" dirty="0" smtClean="0"/>
              <a:t>"</a:t>
            </a:r>
            <a:endParaRPr lang="cs-CZ" b="1" i="1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b="1" dirty="0" smtClean="0">
                <a:latin typeface="+mn-lt"/>
              </a:rPr>
              <a:t>Слово о погибели Русской земли - текст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Основная тема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скорбь о русской </a:t>
            </a:r>
            <a:r>
              <a:rPr lang="ru-RU" dirty="0" smtClean="0"/>
              <a:t>земле</a:t>
            </a:r>
          </a:p>
          <a:p>
            <a:r>
              <a:rPr lang="ru-RU" dirty="0"/>
              <a:t> </a:t>
            </a:r>
            <a:r>
              <a:rPr lang="ru-RU" dirty="0" smtClean="0"/>
              <a:t>«Слово» явилось </a:t>
            </a:r>
            <a:r>
              <a:rPr lang="ru-RU" dirty="0"/>
              <a:t>лирическим откликом на события монголо-татарского </a:t>
            </a:r>
            <a:r>
              <a:rPr lang="ru-RU" dirty="0" smtClean="0"/>
              <a:t>нашествия</a:t>
            </a:r>
          </a:p>
          <a:p>
            <a:r>
              <a:rPr lang="ru-RU" dirty="0" smtClean="0"/>
              <a:t>представляло </a:t>
            </a:r>
            <a:r>
              <a:rPr lang="ru-RU" dirty="0"/>
              <a:t>собой сочетание похвалы и плача</a:t>
            </a:r>
          </a:p>
          <a:p>
            <a:r>
              <a:rPr lang="ru-RU" dirty="0"/>
              <a:t>В похвале- воспеваются красота Русской земли, богатство, былые могущество и вспоминает великих русских князей</a:t>
            </a:r>
          </a:p>
          <a:p>
            <a:r>
              <a:rPr lang="ru-RU" dirty="0"/>
              <a:t>В плачу – в конце дела автор переходит к неясному страданию християнских людей – </a:t>
            </a:r>
            <a:r>
              <a:rPr lang="ru-RU" dirty="0" smtClean="0"/>
              <a:t>боль </a:t>
            </a:r>
            <a:r>
              <a:rPr lang="ru-RU" dirty="0"/>
              <a:t>крестиянов</a:t>
            </a:r>
            <a:endParaRPr lang="cs-CZ" dirty="0"/>
          </a:p>
          <a:p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86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/>
              <a:t>  </a:t>
            </a:r>
            <a:r>
              <a:rPr lang="ru-RU" dirty="0"/>
              <a:t>В "Слове" </a:t>
            </a:r>
            <a:r>
              <a:rPr lang="ru-RU" dirty="0" smtClean="0"/>
              <a:t>идеальный </a:t>
            </a:r>
            <a:r>
              <a:rPr lang="ru-RU" dirty="0"/>
              <a:t>образ русского князя — Владимира </a:t>
            </a:r>
            <a:r>
              <a:rPr lang="ru-RU" dirty="0" smtClean="0"/>
              <a:t>Мономаха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ru-RU" dirty="0" smtClean="0"/>
          </a:p>
          <a:p>
            <a:pPr marL="82296" indent="0" algn="r">
              <a:buNone/>
            </a:pPr>
            <a:r>
              <a:rPr lang="ru-RU" sz="2400" i="1" dirty="0" smtClean="0"/>
              <a:t>"</a:t>
            </a:r>
            <a:r>
              <a:rPr lang="ru-RU" sz="2400" i="1" dirty="0"/>
              <a:t>половцы детей своих пугали в колыбели, а Литва из болота на свет не показывалась, а угры каменные города крепили железными воротами, чтобы на них великий Владимир не наехал</a:t>
            </a:r>
            <a:r>
              <a:rPr lang="ru-RU" sz="2400" i="1" dirty="0" smtClean="0"/>
              <a:t>..."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Слово о погибели Русской земли</a:t>
            </a:r>
            <a:endParaRPr lang="cs-CZ" dirty="0"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37112"/>
            <a:ext cx="1720892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4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Интересности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i="1" dirty="0"/>
              <a:t>"Слово о погибели Русской земли" </a:t>
            </a:r>
            <a:r>
              <a:rPr lang="ru-RU" dirty="0"/>
              <a:t>было поставлено перед началом "Повести о житии Александра Невского"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072112"/>
            <a:ext cx="2376264" cy="359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91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i="1" dirty="0"/>
              <a:t>Бегунов Ю. К.</a:t>
            </a:r>
            <a:r>
              <a:rPr lang="ru-RU" sz="1800" dirty="0"/>
              <a:t> Памятник русской литературы XIII века: «Слово о погибели Русской земли»: Исследования и тексты / Отв. ред. Д. С. </a:t>
            </a:r>
            <a:r>
              <a:rPr lang="ru-RU" sz="1800" dirty="0" smtClean="0"/>
              <a:t>Лихачёв</a:t>
            </a:r>
            <a:r>
              <a:rPr lang="ru-RU" sz="1800" dirty="0"/>
              <a:t>. — М.—Л.: Наука, 1965. — 232 с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Слово о погибели Русской земли / Подготовка текста, перевод и комментарии Л. А. </a:t>
            </a:r>
            <a:r>
              <a:rPr lang="ru-RU" sz="1800"/>
              <a:t>Дмитриева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96862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307</TotalTime>
  <Words>282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Слово о погибели Русской земли</vt:lpstr>
      <vt:lpstr>Prezentace aplikace PowerPoint</vt:lpstr>
      <vt:lpstr>Слово о погибели Русской земли - текст</vt:lpstr>
      <vt:lpstr>Основная тема</vt:lpstr>
      <vt:lpstr>Слово о погибели Русской земли</vt:lpstr>
      <vt:lpstr>Интересности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 о погибели Русской земли</dc:title>
  <dc:creator>Kateřina</dc:creator>
  <cp:lastModifiedBy>Kateřina</cp:lastModifiedBy>
  <cp:revision>14</cp:revision>
  <dcterms:created xsi:type="dcterms:W3CDTF">2014-11-04T10:24:05Z</dcterms:created>
  <dcterms:modified xsi:type="dcterms:W3CDTF">2015-01-01T15:23:38Z</dcterms:modified>
</cp:coreProperties>
</file>