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81" r:id="rId5"/>
    <p:sldId id="277" r:id="rId6"/>
    <p:sldId id="282" r:id="rId7"/>
    <p:sldId id="283" r:id="rId8"/>
    <p:sldId id="284" r:id="rId9"/>
    <p:sldId id="285" r:id="rId10"/>
    <p:sldId id="286" r:id="rId11"/>
    <p:sldId id="287" r:id="rId12"/>
    <p:sldId id="266" r:id="rId13"/>
    <p:sldId id="28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12/6/2014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12/6/2014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12/6/2014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12/6/2014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12/6/2014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12/6/2014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12/6/2014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12/6/2014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12/6/2014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12/6/2014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12/6/2014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12/6/2014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.pushkinskijdom.ru/Default.aspx?tabid=4962" TargetMode="External"/><Relationship Id="rId2" Type="http://schemas.openxmlformats.org/officeDocument/2006/relationships/hyperlink" Target="https://www.youtube.com/watch?v=6onKbafcm7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692696"/>
            <a:ext cx="7008574" cy="3298825"/>
          </a:xfrm>
        </p:spPr>
        <p:txBody>
          <a:bodyPr/>
          <a:lstStyle/>
          <a:p>
            <a:r>
              <a:rPr lang="ru-RU" b="1" dirty="0"/>
              <a:t>ЖИТИЕ АЛЕКСАНДРА НЕВСКОГО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207520"/>
            <a:ext cx="7326685" cy="949672"/>
          </a:xfrm>
        </p:spPr>
        <p:txBody>
          <a:bodyPr>
            <a:normAutofit/>
          </a:bodyPr>
          <a:lstStyle/>
          <a:p>
            <a:r>
              <a:rPr lang="ru-RU" sz="2400" i="1" dirty="0"/>
              <a:t>«Повести о житии и о храбрости благоверного и великого князя </a:t>
            </a:r>
            <a:r>
              <a:rPr lang="ru-RU" sz="2400" i="1" dirty="0" smtClean="0"/>
              <a:t>Алексан­дра</a:t>
            </a:r>
            <a:r>
              <a:rPr lang="ru-RU" sz="2400" i="1" dirty="0"/>
              <a:t>»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82585" y="5899955"/>
            <a:ext cx="3133427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выполнил:</a:t>
            </a:r>
          </a:p>
          <a:p>
            <a:pPr algn="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Павел Достал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Дополнительные ресурсы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65230" y="1742687"/>
            <a:ext cx="7977453" cy="4320480"/>
          </a:xfrm>
        </p:spPr>
        <p:txBody>
          <a:bodyPr>
            <a:normAutofit/>
          </a:bodyPr>
          <a:lstStyle/>
          <a:p>
            <a:r>
              <a:rPr lang="ru-RU" sz="1800" dirty="0" err="1"/>
              <a:t>Алекса́ндр</a:t>
            </a:r>
            <a:r>
              <a:rPr lang="ru-RU" sz="1800" dirty="0"/>
              <a:t> </a:t>
            </a:r>
            <a:r>
              <a:rPr lang="ru-RU" sz="1800" dirty="0" err="1"/>
              <a:t>Никола́евич</a:t>
            </a:r>
            <a:r>
              <a:rPr lang="ru-RU" sz="1800" dirty="0"/>
              <a:t> </a:t>
            </a:r>
            <a:r>
              <a:rPr lang="ru-RU" sz="1800" dirty="0" err="1" smtClean="0"/>
              <a:t>Ужанко́в</a:t>
            </a:r>
            <a:r>
              <a:rPr lang="ru-RU" sz="1800" dirty="0"/>
              <a:t> - русский филолог, культуролог, теоретик и историк русской литературы и </a:t>
            </a:r>
            <a:r>
              <a:rPr lang="ru-RU" sz="1800" dirty="0" smtClean="0"/>
              <a:t>культуры</a:t>
            </a:r>
          </a:p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www.youtube.com/watch?v=6onKbafcm7A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ru-RU" sz="1800" dirty="0" smtClean="0"/>
              <a:t>Полный текст произведения : </a:t>
            </a:r>
            <a:r>
              <a:rPr lang="cs-CZ" sz="1800" dirty="0" smtClean="0">
                <a:hlinkClick r:id="rId3"/>
              </a:rPr>
              <a:t>http</a:t>
            </a:r>
            <a:r>
              <a:rPr lang="cs-CZ" sz="1800" dirty="0">
                <a:hlinkClick r:id="rId3"/>
              </a:rPr>
              <a:t>://lib.pushkinskijdom.ru/Default.aspx?tabid=4962</a:t>
            </a:r>
            <a:endParaRPr lang="ru-RU" sz="18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ru/thumb/6/64/Uzhankov_A.N.jpg/320px-Uzhankov_A.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44" y="1742687"/>
            <a:ext cx="23526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221164"/>
            <a:ext cx="10157354" cy="128456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65231" y="1742687"/>
            <a:ext cx="7884878" cy="432048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Житие Александра Невского</a:t>
            </a:r>
            <a:endParaRPr lang="ru-RU" sz="1800" dirty="0"/>
          </a:p>
          <a:p>
            <a:r>
              <a:rPr lang="cs-CZ" sz="1800" dirty="0" smtClean="0"/>
              <a:t>KUSKOV</a:t>
            </a:r>
            <a:r>
              <a:rPr lang="cs-CZ" sz="1800" dirty="0"/>
              <a:t>, Vladimir </a:t>
            </a:r>
            <a:r>
              <a:rPr lang="cs-CZ" sz="1800" dirty="0" err="1"/>
              <a:t>Vladimirovič</a:t>
            </a:r>
            <a:r>
              <a:rPr lang="cs-CZ" sz="1800" dirty="0"/>
              <a:t>. </a:t>
            </a:r>
            <a:r>
              <a:rPr lang="cs-CZ" sz="1800" i="1" dirty="0" err="1"/>
              <a:t>Istorija</a:t>
            </a:r>
            <a:r>
              <a:rPr lang="cs-CZ" sz="1800" i="1" dirty="0"/>
              <a:t> </a:t>
            </a:r>
            <a:r>
              <a:rPr lang="cs-CZ" sz="1800" i="1" dirty="0" err="1"/>
              <a:t>drevnerusskoj</a:t>
            </a:r>
            <a:r>
              <a:rPr lang="cs-CZ" sz="1800" i="1" dirty="0"/>
              <a:t> literatury</a:t>
            </a:r>
            <a:r>
              <a:rPr lang="cs-CZ" sz="1800" dirty="0"/>
              <a:t>. 4. </a:t>
            </a:r>
            <a:r>
              <a:rPr lang="cs-CZ" sz="1800" dirty="0" err="1"/>
              <a:t>ispravl</a:t>
            </a:r>
            <a:r>
              <a:rPr lang="cs-CZ" sz="1800" dirty="0"/>
              <a:t>. i </a:t>
            </a:r>
            <a:r>
              <a:rPr lang="cs-CZ" sz="1800" dirty="0" err="1"/>
              <a:t>dopol</a:t>
            </a:r>
            <a:r>
              <a:rPr lang="cs-CZ" sz="1800" dirty="0"/>
              <a:t>. </a:t>
            </a:r>
            <a:r>
              <a:rPr lang="cs-CZ" sz="1800" dirty="0" err="1"/>
              <a:t>izd</a:t>
            </a:r>
            <a:r>
              <a:rPr lang="cs-CZ" sz="1800" dirty="0"/>
              <a:t>. Moskva: </a:t>
            </a:r>
            <a:r>
              <a:rPr lang="cs-CZ" sz="1800" dirty="0" err="1"/>
              <a:t>Vysšaja</a:t>
            </a:r>
            <a:r>
              <a:rPr lang="cs-CZ" sz="1800" dirty="0"/>
              <a:t> škola, 1982, 295 s. </a:t>
            </a:r>
            <a:endParaRPr lang="ru-RU" sz="1800" dirty="0" smtClean="0"/>
          </a:p>
          <a:p>
            <a:r>
              <a:rPr lang="cs-CZ" sz="1800" dirty="0" smtClean="0"/>
              <a:t>NAZARIJ, Archimandrit</a:t>
            </a:r>
            <a:r>
              <a:rPr lang="ru-RU" sz="1800" dirty="0" smtClean="0"/>
              <a:t>.</a:t>
            </a:r>
            <a:r>
              <a:rPr lang="cs-CZ" sz="1800" dirty="0" smtClean="0"/>
              <a:t> </a:t>
            </a:r>
            <a:r>
              <a:rPr lang="cs-CZ" sz="1800" dirty="0" err="1"/>
              <a:t>Žizň</a:t>
            </a:r>
            <a:r>
              <a:rPr lang="cs-CZ" sz="1800" dirty="0"/>
              <a:t> </a:t>
            </a:r>
            <a:r>
              <a:rPr lang="cs-CZ" sz="1800" dirty="0" err="1"/>
              <a:t>sviatogo</a:t>
            </a:r>
            <a:r>
              <a:rPr lang="cs-CZ" sz="1800" dirty="0"/>
              <a:t> </a:t>
            </a:r>
            <a:r>
              <a:rPr lang="cs-CZ" sz="1800" dirty="0" err="1"/>
              <a:t>blagovernogo</a:t>
            </a:r>
            <a:r>
              <a:rPr lang="cs-CZ" sz="1800" dirty="0"/>
              <a:t> </a:t>
            </a:r>
            <a:r>
              <a:rPr lang="cs-CZ" sz="1800" dirty="0" err="1"/>
              <a:t>kňazia</a:t>
            </a:r>
            <a:r>
              <a:rPr lang="cs-CZ" sz="1800" dirty="0"/>
              <a:t> Alexandra </a:t>
            </a:r>
            <a:r>
              <a:rPr lang="cs-CZ" sz="1800" dirty="0" err="1"/>
              <a:t>Nevskogo</a:t>
            </a:r>
            <a:r>
              <a:rPr lang="cs-CZ" sz="1800" dirty="0"/>
              <a:t>. </a:t>
            </a:r>
            <a:r>
              <a:rPr lang="cs-CZ" sz="1800" dirty="0" err="1"/>
              <a:t>Sankt-Peterburg</a:t>
            </a:r>
            <a:r>
              <a:rPr lang="cs-CZ" sz="1800" dirty="0"/>
              <a:t>: </a:t>
            </a:r>
            <a:r>
              <a:rPr lang="cs-CZ" sz="1800" dirty="0" err="1"/>
              <a:t>Pravoslavnoje</a:t>
            </a:r>
            <a:r>
              <a:rPr lang="cs-CZ" sz="1800" dirty="0"/>
              <a:t> </a:t>
            </a:r>
            <a:r>
              <a:rPr lang="cs-CZ" sz="1800" dirty="0" err="1"/>
              <a:t>izdateľstvo</a:t>
            </a:r>
            <a:r>
              <a:rPr lang="cs-CZ" sz="1800" dirty="0"/>
              <a:t> Vera 2005. 96 s.</a:t>
            </a:r>
            <a:endParaRPr lang="ru-RU" sz="18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1844" y="388469"/>
            <a:ext cx="10157354" cy="1397000"/>
          </a:xfrm>
        </p:spPr>
        <p:txBody>
          <a:bodyPr/>
          <a:lstStyle/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2485059"/>
            <a:ext cx="5688632" cy="4470400"/>
          </a:xfrm>
        </p:spPr>
        <p:txBody>
          <a:bodyPr/>
          <a:lstStyle/>
          <a:p>
            <a:r>
              <a:rPr lang="ru-RU" sz="1800" dirty="0" smtClean="0"/>
              <a:t>Александр Невский – историческое лицо</a:t>
            </a:r>
          </a:p>
          <a:p>
            <a:r>
              <a:rPr lang="ru-RU" sz="1800" dirty="0" smtClean="0"/>
              <a:t>Общая характеристика произведения</a:t>
            </a:r>
          </a:p>
          <a:p>
            <a:r>
              <a:rPr lang="ru-RU" sz="1800" dirty="0" smtClean="0"/>
              <a:t>Содержание произведения</a:t>
            </a:r>
          </a:p>
          <a:p>
            <a:r>
              <a:rPr lang="ru-RU" sz="1800" dirty="0" smtClean="0"/>
              <a:t>Дополнительные ресурсы</a:t>
            </a:r>
          </a:p>
          <a:p>
            <a:r>
              <a:rPr lang="ru-RU" sz="1800" dirty="0" smtClean="0"/>
              <a:t>Литература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4" name="Picture 6" descr="http://pixabay.com/static/uploads/photo/2013/07/17/14/45/clock-16319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2485059"/>
            <a:ext cx="4824536" cy="35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07" y="87010"/>
            <a:ext cx="10157354" cy="1397000"/>
          </a:xfrm>
        </p:spPr>
        <p:txBody>
          <a:bodyPr/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981844" y="2452986"/>
            <a:ext cx="7360264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Родился в мае 1221 г., умер в ноябре 1263 г.</a:t>
            </a:r>
          </a:p>
          <a:p>
            <a:r>
              <a:rPr lang="ru-RU" sz="1800" dirty="0" smtClean="0"/>
              <a:t>Князь новгородский, великий князь Владимирский.</a:t>
            </a:r>
          </a:p>
          <a:p>
            <a:r>
              <a:rPr lang="ru-RU" sz="1800" dirty="0" smtClean="0"/>
              <a:t>1240 – Невская битва – победа над шведским войском – Александр получил прозвище Невский.</a:t>
            </a:r>
          </a:p>
          <a:p>
            <a:r>
              <a:rPr lang="ru-RU" sz="1800" dirty="0" smtClean="0"/>
              <a:t>1242 – Битва на Чудском озере (Ледовое побоище) – Александр против войску Ливонского ордена.</a:t>
            </a:r>
          </a:p>
          <a:p>
            <a:r>
              <a:rPr lang="ru-RU" sz="1800" dirty="0" smtClean="0"/>
              <a:t>Канонизирован русской православной церковью в 1547 г.</a:t>
            </a:r>
          </a:p>
          <a:p>
            <a:r>
              <a:rPr lang="ru-RU" sz="1800" dirty="0" smtClean="0"/>
              <a:t>В 2008 в проекте </a:t>
            </a:r>
            <a:r>
              <a:rPr lang="ru-RU" sz="1800" i="1" dirty="0" smtClean="0"/>
              <a:t>Имя России</a:t>
            </a:r>
            <a:r>
              <a:rPr lang="ru-RU" sz="1800" dirty="0" smtClean="0"/>
              <a:t> занял первое место.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15423" y="148401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Историческое лицо</a:t>
            </a:r>
            <a:endParaRPr lang="ru-RU" dirty="0"/>
          </a:p>
        </p:txBody>
      </p:sp>
      <p:pic>
        <p:nvPicPr>
          <p:cNvPr id="1026" name="Picture 2" descr="http://orthodoxy.org.ua/sites/default/files/pictures/aleksandr-ne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4005064"/>
            <a:ext cx="2877696" cy="23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saac.spb.ru/Pictures/big_pre1091703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11" y="908720"/>
            <a:ext cx="2900709" cy="24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85798" y="2780928"/>
            <a:ext cx="7884878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Написанное после смерти А. Невского (1263 г.)</a:t>
            </a:r>
          </a:p>
          <a:p>
            <a:r>
              <a:rPr lang="ru-RU" sz="1800" dirty="0" smtClean="0"/>
              <a:t>Автор неизвестен.</a:t>
            </a:r>
          </a:p>
          <a:p>
            <a:r>
              <a:rPr lang="ru-RU" sz="1800" dirty="0" smtClean="0"/>
              <a:t>Литературный жанр – повесть.</a:t>
            </a:r>
          </a:p>
          <a:p>
            <a:r>
              <a:rPr lang="ru-RU" sz="1800" dirty="0" smtClean="0"/>
              <a:t>Внесено в состав летописей  (Лаврентьевская и Вторая Псковская летопись, Великие Четьи-Минеи)</a:t>
            </a:r>
          </a:p>
          <a:p>
            <a:r>
              <a:rPr lang="ru-RU" sz="1800" dirty="0" smtClean="0"/>
              <a:t>Заглавие – определение произведения - </a:t>
            </a:r>
            <a:r>
              <a:rPr lang="ru-RU" sz="1800" i="1" dirty="0" smtClean="0"/>
              <a:t>Повести о житии и о храбрости благоверного и великого князя Алексан­дра.</a:t>
            </a:r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Общая характеристика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071" y="2060848"/>
            <a:ext cx="7884878" cy="43204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Ввод </a:t>
            </a:r>
          </a:p>
          <a:p>
            <a:r>
              <a:rPr lang="ru-RU" sz="1600" dirty="0" smtClean="0"/>
              <a:t>Характеристика Александра: </a:t>
            </a: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„</a:t>
            </a:r>
            <a:r>
              <a:rPr lang="ru-RU" sz="1600" i="1" dirty="0"/>
              <a:t>И красив он был, </a:t>
            </a:r>
            <a:r>
              <a:rPr lang="ru-RU" sz="1600" i="1" dirty="0" smtClean="0"/>
              <a:t>как никто другой, и голос его — как труба в народе, лицо его — как лицо Иосифа, которого египетский царь поставил вторым царем в Египте, сила же его была частью от силы Самсона, и дал ему бог премудрость Соломона, храбрость же его—как у царя римского </a:t>
            </a:r>
            <a:r>
              <a:rPr lang="ru-RU" sz="1600" i="1" dirty="0" err="1" smtClean="0"/>
              <a:t>Веспасиана</a:t>
            </a:r>
            <a:r>
              <a:rPr lang="ru-RU" sz="1600" i="1" dirty="0" smtClean="0"/>
              <a:t>, который покорил всю землю Иудейскую. Однажды приготовился тот к осаде города </a:t>
            </a:r>
            <a:r>
              <a:rPr lang="ru-RU" sz="1600" i="1" dirty="0" err="1" smtClean="0"/>
              <a:t>Иоатапаты</a:t>
            </a:r>
            <a:r>
              <a:rPr lang="ru-RU" sz="1600" i="1" dirty="0" smtClean="0"/>
              <a:t>, и вышли горожане, и разгромили войско его. И остался один </a:t>
            </a:r>
            <a:r>
              <a:rPr lang="ru-RU" sz="1600" i="1" dirty="0" err="1" smtClean="0"/>
              <a:t>Веспасиан</a:t>
            </a:r>
            <a:r>
              <a:rPr lang="ru-RU" sz="1600" i="1" dirty="0" smtClean="0"/>
              <a:t>, и повернул выступивших против него к городу, к городским воротам, и посмеялся над дружиною своею, и укорил ее, сказав: «Оставили меня одного»</a:t>
            </a:r>
            <a:r>
              <a:rPr lang="ru-RU" sz="1600" i="1" baseline="30000" dirty="0" smtClean="0"/>
              <a:t>3</a:t>
            </a:r>
            <a:r>
              <a:rPr lang="ru-RU" sz="1600" i="1" dirty="0" smtClean="0"/>
              <a:t>. Так же и князь Александр — побеждал, но был непобедим</a:t>
            </a:r>
            <a:r>
              <a:rPr lang="cs-CZ" sz="1600" i="1" dirty="0" smtClean="0"/>
              <a:t>.“</a:t>
            </a:r>
          </a:p>
          <a:p>
            <a:r>
              <a:rPr lang="ru-RU" sz="1600" i="1" dirty="0" smtClean="0"/>
              <a:t>Король северной страны римской подумал:</a:t>
            </a:r>
            <a:r>
              <a:rPr lang="cs-CZ" sz="1600" i="1" dirty="0" smtClean="0"/>
              <a:t> „</a:t>
            </a:r>
            <a:r>
              <a:rPr lang="ru-RU" sz="1600" i="1" dirty="0"/>
              <a:t>Пойду и завоюю землю </a:t>
            </a:r>
            <a:r>
              <a:rPr lang="ru-RU" sz="1600" i="1" dirty="0" smtClean="0"/>
              <a:t>Александрову</a:t>
            </a:r>
            <a:r>
              <a:rPr lang="cs-CZ" sz="1600" dirty="0" smtClean="0"/>
              <a:t>“</a:t>
            </a:r>
            <a:r>
              <a:rPr lang="ru-RU" sz="1600" i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Содержание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071" y="2060848"/>
            <a:ext cx="7884878" cy="432048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Александр молится:</a:t>
            </a:r>
            <a:r>
              <a:rPr lang="ru-RU" sz="1600" i="1" dirty="0"/>
              <a:t> </a:t>
            </a:r>
            <a:r>
              <a:rPr lang="cs-CZ" sz="1600" i="1" dirty="0" smtClean="0"/>
              <a:t>„</a:t>
            </a:r>
            <a:r>
              <a:rPr lang="ru-RU" sz="1600" i="1" dirty="0"/>
              <a:t>Александр же, услышав такие слова, разгорелся сердцем и вошел в церковь святой Софии, и, упав на колени пред алтарем, начал молиться со слезами: «Боже славный, праведный, Боже великий, сильный, Боже </a:t>
            </a:r>
            <a:r>
              <a:rPr lang="ru-RU" sz="1600" i="1" dirty="0" err="1"/>
              <a:t>превечный</a:t>
            </a:r>
            <a:r>
              <a:rPr lang="ru-RU" sz="1600" i="1" dirty="0"/>
              <a:t>, сотворивший небо и землю и установивший пределы народам, Ты повелел жить, не преступая чужих границ». И, припомнив слова пророка, сказал: «Суди, Господи, обидевших меня и огради от борющихся со мною, возьми оружие и щит и встань на помощь мне</a:t>
            </a:r>
            <a:r>
              <a:rPr lang="ru-RU" sz="1600" i="1" dirty="0" smtClean="0"/>
              <a:t>».</a:t>
            </a:r>
            <a:r>
              <a:rPr lang="cs-CZ" sz="1600" dirty="0" smtClean="0"/>
              <a:t>“</a:t>
            </a:r>
          </a:p>
          <a:p>
            <a:r>
              <a:rPr lang="ru-RU" sz="1600" i="1" dirty="0" err="1" smtClean="0"/>
              <a:t>Пелугий</a:t>
            </a:r>
            <a:r>
              <a:rPr lang="ru-RU" sz="1600" i="1" dirty="0" smtClean="0"/>
              <a:t> видит Бориса и Глеба</a:t>
            </a:r>
          </a:p>
          <a:p>
            <a:r>
              <a:rPr lang="ru-RU" sz="1600" i="1" dirty="0" smtClean="0"/>
              <a:t>Победы Александра</a:t>
            </a:r>
            <a:r>
              <a:rPr lang="cs-CZ" sz="1600" i="1" dirty="0"/>
              <a:t> </a:t>
            </a:r>
            <a:r>
              <a:rPr lang="cs-CZ" sz="1600" i="1" dirty="0" smtClean="0"/>
              <a:t>                          </a:t>
            </a:r>
            <a:endParaRPr lang="ru-RU" sz="1600" i="1" dirty="0" smtClean="0"/>
          </a:p>
          <a:p>
            <a:endParaRPr lang="ru-RU" sz="1600" i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Содержание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071" y="2060847"/>
            <a:ext cx="7884878" cy="4655161"/>
          </a:xfrm>
        </p:spPr>
        <p:txBody>
          <a:bodyPr>
            <a:normAutofit lnSpcReduction="10000"/>
          </a:bodyPr>
          <a:lstStyle/>
          <a:p>
            <a:r>
              <a:rPr lang="ru-RU" sz="1600" i="1" dirty="0" smtClean="0"/>
              <a:t>Битва на Чудском озере                                                                                             </a:t>
            </a:r>
            <a:r>
              <a:rPr lang="cs-CZ" sz="1600" i="1" dirty="0" smtClean="0"/>
              <a:t>„</a:t>
            </a:r>
            <a:r>
              <a:rPr lang="ru-RU" sz="1600" i="1" dirty="0" smtClean="0"/>
              <a:t>После </a:t>
            </a:r>
            <a:r>
              <a:rPr lang="ru-RU" sz="1600" i="1" dirty="0"/>
              <a:t>победы Александровой, когда победил он короля, на третий год, в зимнее время, пошел он с великой силой на землю псковскую, ибо уже был взят немцами город Псков. И пришли немцы к Чудскому озеру, и встретил их Александр, и изготовился к бою, и пошли они друг против друга, и покрылось озеро Чудское множеством тех и других воинов. Отец Александра, Ярослав, прислал ему на помощь младшего брата Андрея с большою дружиною. Да и у князя Александра было много храбрых воинов, как в древности у Давида-царя, сильных и стойких. Так и мужи Александра исполнились духа ратного, ведь были сердца их, как сердца львов, и воскликнули: «О </a:t>
            </a:r>
            <a:r>
              <a:rPr lang="ru-RU" sz="1600" i="1" dirty="0" err="1"/>
              <a:t>княже</a:t>
            </a:r>
            <a:r>
              <a:rPr lang="ru-RU" sz="1600" i="1" dirty="0"/>
              <a:t> наш славный! Ныне пришло нам время положить головы свои за тебя». Князь же Александр воздел руки к небу и сказал: «Суди меня, Боже, рассуди распрю мою с народом неправедным и помоги мне, господи, как в древности помог Моисею одолеть </a:t>
            </a:r>
            <a:r>
              <a:rPr lang="ru-RU" sz="1600" i="1" dirty="0" smtClean="0"/>
              <a:t>Амалика</a:t>
            </a:r>
            <a:r>
              <a:rPr lang="ru-RU" sz="1600" i="1" baseline="30000" dirty="0" smtClean="0"/>
              <a:t>1</a:t>
            </a:r>
            <a:r>
              <a:rPr lang="ru-RU" sz="1600" i="1" dirty="0" smtClean="0"/>
              <a:t>, </a:t>
            </a:r>
            <a:r>
              <a:rPr lang="ru-RU" sz="1600" i="1" dirty="0"/>
              <a:t>а прадеду нашему Ярославу окаянного </a:t>
            </a:r>
            <a:r>
              <a:rPr lang="ru-RU" sz="1600" i="1" dirty="0" smtClean="0"/>
              <a:t>Святополка».                                  	Была </a:t>
            </a:r>
            <a:r>
              <a:rPr lang="ru-RU" sz="1600" i="1" dirty="0"/>
              <a:t>же тогда суббота, и когда взошло солнце, сошлись противники. И была сеча жестокая, и стоял треск от ломающихся копий и звон от ударов мечей, и казалось, что двинулось замерзшее озеро, и не было видно льда, ибо покрылось оно кровью</a:t>
            </a:r>
            <a:r>
              <a:rPr lang="ru-RU" sz="1600" i="1" dirty="0" smtClean="0"/>
              <a:t>.</a:t>
            </a:r>
            <a:r>
              <a:rPr lang="cs-CZ" sz="1600" dirty="0" smtClean="0"/>
              <a:t>“</a:t>
            </a:r>
            <a:endParaRPr lang="ru-RU" sz="1600" dirty="0"/>
          </a:p>
          <a:p>
            <a:pPr marL="0" indent="0">
              <a:buNone/>
            </a:pPr>
            <a:endParaRPr lang="ru-RU" sz="1600" i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Содержание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071" y="2060847"/>
            <a:ext cx="7433549" cy="4655161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Битвы с Литовцами</a:t>
            </a:r>
          </a:p>
          <a:p>
            <a:r>
              <a:rPr lang="ru-RU" sz="1600" i="1" dirty="0" smtClean="0"/>
              <a:t>Царь из восточной страны                                                                           </a:t>
            </a:r>
            <a:r>
              <a:rPr lang="cs-CZ" sz="1600" i="1" dirty="0" smtClean="0"/>
              <a:t>„</a:t>
            </a:r>
            <a:r>
              <a:rPr lang="ru-RU" sz="1600" i="1" dirty="0" smtClean="0"/>
              <a:t>Решил </a:t>
            </a:r>
            <a:r>
              <a:rPr lang="ru-RU" sz="1600" i="1" dirty="0"/>
              <a:t>князь Александр пойти к царю в Орду, и благословил его епископ Кирилл. И увидел его царь Батый, и поразился, и сказал вельможам своим: «Истину мне сказали, что нет князя, подобного ему». Почтив же его достойно, он отпустил Александра</a:t>
            </a:r>
            <a:r>
              <a:rPr lang="ru-RU" sz="1600" i="1" dirty="0" smtClean="0"/>
              <a:t>.</a:t>
            </a:r>
            <a:r>
              <a:rPr lang="cs-CZ" sz="1600" i="1" dirty="0" smtClean="0"/>
              <a:t>“</a:t>
            </a:r>
            <a:r>
              <a:rPr lang="ru-RU" sz="1600" i="1" dirty="0" smtClean="0"/>
              <a:t>                                                                                       </a:t>
            </a:r>
          </a:p>
          <a:p>
            <a:r>
              <a:rPr lang="ru-RU" sz="1600" i="1" dirty="0" smtClean="0"/>
              <a:t>Послы от папы из великого Рима                                                </a:t>
            </a:r>
            <a:r>
              <a:rPr lang="cs-CZ" sz="1600" i="1" dirty="0" smtClean="0"/>
              <a:t>„</a:t>
            </a:r>
            <a:r>
              <a:rPr lang="ru-RU" sz="1600" i="1" dirty="0" smtClean="0"/>
              <a:t>Однажды </a:t>
            </a:r>
            <a:r>
              <a:rPr lang="ru-RU" sz="1600" i="1" dirty="0"/>
              <a:t>пришли к нему послы от папы из великого </a:t>
            </a:r>
            <a:r>
              <a:rPr lang="ru-RU" sz="1600" i="1" dirty="0" smtClean="0"/>
              <a:t>Рима </a:t>
            </a:r>
            <a:r>
              <a:rPr lang="ru-RU" sz="1600" i="1" dirty="0"/>
              <a:t>с такими словами: «Папа наш так говорит: “Слышали мы, что ты князь достойный и славный и земля твоя велика. Потому и прислали к тебе из двенадцати кардиналов двух умнейших — </a:t>
            </a:r>
            <a:r>
              <a:rPr lang="ru-RU" sz="1600" i="1" dirty="0" err="1"/>
              <a:t>Агалдада</a:t>
            </a:r>
            <a:r>
              <a:rPr lang="ru-RU" sz="1600" i="1" dirty="0"/>
              <a:t> и </a:t>
            </a:r>
            <a:r>
              <a:rPr lang="ru-RU" sz="1600" i="1" dirty="0" err="1"/>
              <a:t>Гемонта</a:t>
            </a:r>
            <a:r>
              <a:rPr lang="ru-RU" sz="1600" i="1" dirty="0"/>
              <a:t>, чтобы послушал ты речи их о законе божьем</a:t>
            </a:r>
            <a:r>
              <a:rPr lang="ru-RU" sz="1600" i="1" dirty="0" smtClean="0"/>
              <a:t>”»</a:t>
            </a:r>
            <a:r>
              <a:rPr lang="ru-RU" sz="1600" dirty="0" smtClean="0"/>
              <a:t>.</a:t>
            </a:r>
            <a:r>
              <a:rPr lang="cs-CZ" sz="1600" dirty="0" smtClean="0"/>
              <a:t>“</a:t>
            </a:r>
            <a:endParaRPr lang="ru-RU" sz="1600" i="1" dirty="0" smtClean="0"/>
          </a:p>
          <a:p>
            <a:pPr marL="0" indent="0">
              <a:buNone/>
            </a:pPr>
            <a:endParaRPr lang="ru-RU" sz="1600" i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Содержание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4624"/>
            <a:ext cx="10157354" cy="1284560"/>
          </a:xfrm>
        </p:spPr>
        <p:txBody>
          <a:bodyPr/>
          <a:lstStyle/>
          <a:p>
            <a:r>
              <a:rPr lang="ru-RU" dirty="0" smtClean="0"/>
              <a:t>Житие Александра Невского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533071" y="2060847"/>
            <a:ext cx="7433549" cy="465516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Александр стал монахом и умирает                                                   </a:t>
            </a:r>
            <a:r>
              <a:rPr lang="cs-CZ" sz="1600" dirty="0" smtClean="0"/>
              <a:t>„</a:t>
            </a:r>
            <a:r>
              <a:rPr lang="ru-RU" sz="1600" i="1" dirty="0" smtClean="0"/>
              <a:t>Много </a:t>
            </a:r>
            <a:r>
              <a:rPr lang="ru-RU" sz="1600" i="1" dirty="0"/>
              <a:t>потрудившись Богу, он оставил царство земное и стал монахом, ибо имел безмерное желание принять ангельский образ. </a:t>
            </a:r>
            <a:r>
              <a:rPr lang="ru-RU" sz="1600" i="1" dirty="0" smtClean="0"/>
              <a:t>Сподобил же его Бог и больший чин принять — схиму. И так с миром Богу дух свой предал месяца ноября в четырнадцатый день, на память святого апостола Филиппа.</a:t>
            </a:r>
            <a:r>
              <a:rPr lang="cs-CZ" sz="1600" dirty="0" smtClean="0"/>
              <a:t>“</a:t>
            </a:r>
            <a:endParaRPr lang="ru-RU" sz="1600" dirty="0" smtClean="0"/>
          </a:p>
          <a:p>
            <a:r>
              <a:rPr lang="ru-RU" sz="1600" dirty="0" smtClean="0"/>
              <a:t>Чудо</a:t>
            </a:r>
            <a:r>
              <a:rPr lang="cs-CZ" sz="1600" dirty="0" smtClean="0"/>
              <a:t> </a:t>
            </a:r>
            <a:r>
              <a:rPr lang="ru-RU" sz="1600" dirty="0" smtClean="0"/>
              <a:t>дивное</a:t>
            </a: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</a:t>
            </a:r>
            <a:r>
              <a:rPr lang="cs-CZ" sz="1600" dirty="0" smtClean="0"/>
              <a:t>„</a:t>
            </a:r>
            <a:r>
              <a:rPr lang="ru-RU" sz="1600" i="1" dirty="0" smtClean="0"/>
              <a:t>Было </a:t>
            </a:r>
            <a:r>
              <a:rPr lang="ru-RU" sz="1600" i="1" dirty="0"/>
              <a:t>же тогда чудо дивное и памяти достойное. Когда было положено святое тело его в гробницу, тогда Севастьян-эконом и Кирилл-митрополит хотели разжать его руку, чтобы вложить грамоту духовную</a:t>
            </a:r>
            <a:r>
              <a:rPr lang="ru-RU" sz="1600" i="1" baseline="30000" dirty="0"/>
              <a:t>27</a:t>
            </a:r>
            <a:r>
              <a:rPr lang="ru-RU" sz="1600" i="1" dirty="0"/>
              <a:t>. Он же, будто живой, простер руку свою и принял грамоту из руки митрополита. И смятение охватило их, и едва отступили они от гробницы его. Об этом возвестили всем митрополит и эконом Севастьян. Кто не удивится тому чуду, ведь тело его было мертво, и везли его из дальних краев в зимнее время</a:t>
            </a:r>
            <a:r>
              <a:rPr lang="ru-RU" sz="1600" i="1" dirty="0" smtClean="0"/>
              <a:t>.</a:t>
            </a:r>
            <a:r>
              <a:rPr lang="cs-CZ" sz="1600" dirty="0" smtClean="0"/>
              <a:t>“</a:t>
            </a:r>
            <a:endParaRPr lang="ru-RU" sz="16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796" y="1268760"/>
            <a:ext cx="7326685" cy="9496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Содержание произведения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473200"/>
            <a:ext cx="3009410" cy="52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992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Books 16x9</vt:lpstr>
      <vt:lpstr>ЖИТИЕ АЛЕКСАНДРА НЕВСКОГО</vt:lpstr>
      <vt:lpstr>Содержание презентации</vt:lpstr>
      <vt:lpstr>Александр Невский</vt:lpstr>
      <vt:lpstr>Житие Александра Невского</vt:lpstr>
      <vt:lpstr>Житие Александра Невского</vt:lpstr>
      <vt:lpstr>Житие Александра Невского</vt:lpstr>
      <vt:lpstr>Житие Александра Невского</vt:lpstr>
      <vt:lpstr>Житие Александра Невского</vt:lpstr>
      <vt:lpstr>Житие Александра Невского</vt:lpstr>
      <vt:lpstr>Дополнительные ресурсы</vt:lpstr>
      <vt:lpstr>Спасибо за внимание!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2014-11-18T18:47:21Z</dcterms:created>
  <dcterms:modified xsi:type="dcterms:W3CDTF">2014-12-06T14:27:48Z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