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2E69-00CA-48F1-8DFE-83D4AB457C8B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09D7-4462-44D3-B3C4-940F8D31DF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26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2E69-00CA-48F1-8DFE-83D4AB457C8B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09D7-4462-44D3-B3C4-940F8D31DF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34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2E69-00CA-48F1-8DFE-83D4AB457C8B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09D7-4462-44D3-B3C4-940F8D31DF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277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2E69-00CA-48F1-8DFE-83D4AB457C8B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09D7-4462-44D3-B3C4-940F8D31DF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17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2E69-00CA-48F1-8DFE-83D4AB457C8B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09D7-4462-44D3-B3C4-940F8D31DF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2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2E69-00CA-48F1-8DFE-83D4AB457C8B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09D7-4462-44D3-B3C4-940F8D31DF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82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2E69-00CA-48F1-8DFE-83D4AB457C8B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09D7-4462-44D3-B3C4-940F8D31DF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09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2E69-00CA-48F1-8DFE-83D4AB457C8B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09D7-4462-44D3-B3C4-940F8D31DF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10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2E69-00CA-48F1-8DFE-83D4AB457C8B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09D7-4462-44D3-B3C4-940F8D31DF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38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2E69-00CA-48F1-8DFE-83D4AB457C8B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09D7-4462-44D3-B3C4-940F8D31DF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16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2E69-00CA-48F1-8DFE-83D4AB457C8B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09D7-4462-44D3-B3C4-940F8D31DF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30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32E69-00CA-48F1-8DFE-83D4AB457C8B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409D7-4462-44D3-B3C4-940F8D31DF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kinistu.ru/muromo-ryazanskaya-literatura-xv-v.-/novgorodskaya-literatura.html" TargetMode="External"/><Relationship Id="rId2" Type="http://schemas.openxmlformats.org/officeDocument/2006/relationships/hyperlink" Target="http://lib.pushkinskijdom.ru/Default.aspx?tabid=499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Повесть о путешествии новгородского архиепископа Иоанна на бесе в Иерусалим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Havlová Zuzana, 392266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9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устная легенда 12 века об известном новгородском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dirty="0" smtClean="0"/>
              <a:t>  </a:t>
            </a:r>
            <a:r>
              <a:rPr lang="ru-RU" dirty="0" smtClean="0"/>
              <a:t>архиепископе </a:t>
            </a:r>
            <a:r>
              <a:rPr lang="ru-RU" dirty="0" smtClean="0"/>
              <a:t>Иоанне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ru-RU" dirty="0"/>
              <a:t>архиепископ </a:t>
            </a:r>
            <a:r>
              <a:rPr lang="ru-RU" dirty="0"/>
              <a:t>Иоанн пользовался большой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ru-RU" dirty="0" smtClean="0"/>
              <a:t>популярностью </a:t>
            </a:r>
            <a:r>
              <a:rPr lang="ru-RU" dirty="0"/>
              <a:t>в </a:t>
            </a:r>
            <a:r>
              <a:rPr lang="ru-RU" dirty="0" smtClean="0"/>
              <a:t>Новгороде</a:t>
            </a:r>
            <a:endParaRPr lang="cs-CZ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первой половине </a:t>
            </a:r>
            <a:r>
              <a:rPr lang="cs-CZ" dirty="0" smtClean="0"/>
              <a:t>XV</a:t>
            </a:r>
            <a:r>
              <a:rPr lang="ru-RU" dirty="0" smtClean="0"/>
              <a:t> века эта легенда была зафиксирована как литературно-письменное произведение</a:t>
            </a:r>
            <a:endParaRPr lang="cs-CZ" dirty="0" smtClean="0"/>
          </a:p>
          <a:p>
            <a:endParaRPr lang="cs-CZ" dirty="0"/>
          </a:p>
          <a:p>
            <a:r>
              <a:rPr lang="ru-RU" dirty="0"/>
              <a:t>в </a:t>
            </a:r>
            <a:r>
              <a:rPr lang="ru-RU" dirty="0"/>
              <a:t>первой половине XV в. при новгородском архиепископе </a:t>
            </a:r>
            <a:r>
              <a:rPr lang="ru-RU" dirty="0" err="1"/>
              <a:t>Евфимии</a:t>
            </a:r>
            <a:r>
              <a:rPr lang="ru-RU" dirty="0"/>
              <a:t> II в Новгороде создается ряд литературных </a:t>
            </a:r>
            <a:r>
              <a:rPr lang="ru-RU" dirty="0" smtClean="0"/>
              <a:t>произведений</a:t>
            </a:r>
            <a:r>
              <a:rPr lang="ru-RU" dirty="0"/>
              <a:t> 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 то время централизация великого княжества Московского распространилась также на независимую Новгородскую республику </a:t>
            </a:r>
          </a:p>
          <a:p>
            <a:endParaRPr lang="cs-CZ" dirty="0"/>
          </a:p>
        </p:txBody>
      </p:sp>
      <p:pic>
        <p:nvPicPr>
          <p:cNvPr id="4" name="Picture 2" descr="http://content.foto.my.mail.ru/mail/vl-59/_answers/i-8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757" y="82378"/>
            <a:ext cx="1960606" cy="3748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31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люди в Новгороде начали  вспоминать старые легенды, которые описывали старый уклад жизни и былую славу Новгорода </a:t>
            </a:r>
            <a:endParaRPr lang="cs-CZ" dirty="0" smtClean="0"/>
          </a:p>
          <a:p>
            <a:endParaRPr lang="cs-CZ" dirty="0"/>
          </a:p>
          <a:p>
            <a:r>
              <a:rPr lang="ru-RU" dirty="0" smtClean="0"/>
              <a:t>легенды полны патриотизма и любви к Новгороду</a:t>
            </a:r>
            <a:endParaRPr lang="cs-CZ" dirty="0" smtClean="0"/>
          </a:p>
          <a:p>
            <a:endParaRPr lang="cs-CZ" dirty="0" smtClean="0"/>
          </a:p>
          <a:p>
            <a:r>
              <a:rPr lang="ru-RU" dirty="0"/>
              <a:t>до </a:t>
            </a:r>
            <a:r>
              <a:rPr lang="ru-RU" dirty="0" smtClean="0"/>
              <a:t>нас эта легенда дошла в составе «Жития», написанного, известным </a:t>
            </a:r>
            <a:r>
              <a:rPr lang="ru-RU" dirty="0" err="1" smtClean="0"/>
              <a:t>агиографом</a:t>
            </a:r>
            <a:r>
              <a:rPr lang="ru-RU" dirty="0" smtClean="0"/>
              <a:t> XV столетия </a:t>
            </a:r>
            <a:r>
              <a:rPr lang="ru-RU" dirty="0" err="1" smtClean="0"/>
              <a:t>Пахомием</a:t>
            </a:r>
            <a:r>
              <a:rPr lang="ru-RU" dirty="0" smtClean="0"/>
              <a:t> </a:t>
            </a:r>
            <a:r>
              <a:rPr lang="ru-RU" dirty="0" smtClean="0"/>
              <a:t>Логофетом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</a:t>
            </a:r>
            <a:r>
              <a:rPr lang="ru-RU" dirty="0" smtClean="0"/>
              <a:t>на </a:t>
            </a:r>
            <a:r>
              <a:rPr lang="ru-RU" dirty="0" smtClean="0"/>
              <a:t>является вторым «Словом» (первое «Слово» — рассказ ο битве новгородцев с </a:t>
            </a:r>
            <a:r>
              <a:rPr lang="ru-RU" dirty="0" err="1" smtClean="0"/>
              <a:t>суздальцами</a:t>
            </a:r>
            <a:r>
              <a:rPr lang="ru-RU" dirty="0" smtClean="0"/>
              <a:t>, третье — рассказ об обретении мощей Иоанна</a:t>
            </a:r>
            <a:r>
              <a:rPr lang="ru-RU" dirty="0" smtClean="0"/>
              <a:t>)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0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Повесть о путешествии новгородского архиепископа Иоанна на бесе в Иерусалим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Эта легенда имеет два основных средневековых мотива, которые мы можем встретить также в других агиографиях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мотив </a:t>
            </a:r>
            <a:r>
              <a:rPr lang="ru-RU" dirty="0" smtClean="0"/>
              <a:t>беса, заключённого в сосуде и принужденного к </a:t>
            </a:r>
            <a:r>
              <a:rPr lang="ru-RU" dirty="0" smtClean="0"/>
              <a:t>служению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smtClean="0"/>
              <a:t>  </a:t>
            </a:r>
            <a:r>
              <a:rPr lang="cs-CZ" dirty="0" smtClean="0"/>
              <a:t>– </a:t>
            </a:r>
            <a:r>
              <a:rPr lang="ru-RU" dirty="0"/>
              <a:t>мотив борьбы праведника с бесом</a:t>
            </a:r>
            <a:endParaRPr lang="cs-CZ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мотив </a:t>
            </a:r>
            <a:r>
              <a:rPr lang="ru-RU" dirty="0" smtClean="0"/>
              <a:t>путешествия к </a:t>
            </a:r>
            <a:r>
              <a:rPr lang="cs-CZ" dirty="0" smtClean="0"/>
              <a:t>„</a:t>
            </a:r>
            <a:r>
              <a:rPr lang="ru-RU" dirty="0" smtClean="0"/>
              <a:t>святой земле</a:t>
            </a:r>
            <a:r>
              <a:rPr lang="cs-CZ" dirty="0" smtClean="0"/>
              <a:t>“</a:t>
            </a:r>
          </a:p>
          <a:p>
            <a:endParaRPr lang="cs-CZ" dirty="0"/>
          </a:p>
          <a:p>
            <a:r>
              <a:rPr lang="az-Cyrl-AZ" dirty="0"/>
              <a:t>чудесное </a:t>
            </a:r>
            <a:r>
              <a:rPr lang="az-Cyrl-AZ" dirty="0" smtClean="0"/>
              <a:t>путешествие</a:t>
            </a:r>
            <a:r>
              <a:rPr lang="cs-CZ" dirty="0" smtClean="0"/>
              <a:t> </a:t>
            </a:r>
            <a:r>
              <a:rPr lang="az-Cyrl-AZ" dirty="0" smtClean="0"/>
              <a:t>на </a:t>
            </a:r>
            <a:r>
              <a:rPr lang="az-Cyrl-AZ" dirty="0" smtClean="0"/>
              <a:t>бесе </a:t>
            </a:r>
            <a:r>
              <a:rPr lang="cs-CZ" dirty="0" smtClean="0"/>
              <a:t>- </a:t>
            </a:r>
            <a:r>
              <a:rPr lang="ru-RU" dirty="0" smtClean="0"/>
              <a:t>восходит κ </a:t>
            </a:r>
            <a:r>
              <a:rPr lang="ru-RU" dirty="0" smtClean="0"/>
              <a:t>сказочному</a:t>
            </a:r>
            <a:r>
              <a:rPr lang="cs-CZ" dirty="0" smtClean="0"/>
              <a:t> </a:t>
            </a:r>
            <a:r>
              <a:rPr lang="ru-RU" dirty="0" smtClean="0"/>
              <a:t>фольклору </a:t>
            </a:r>
            <a:r>
              <a:rPr lang="ru-RU" dirty="0" smtClean="0"/>
              <a:t>Древней Руси 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865" y="1825625"/>
            <a:ext cx="2446637" cy="3934290"/>
          </a:xfrm>
        </p:spPr>
      </p:pic>
    </p:spTree>
    <p:extLst>
      <p:ext uri="{BB962C8B-B14F-4D97-AF65-F5344CB8AC3E}">
        <p14:creationId xmlns:p14="http://schemas.microsoft.com/office/powerpoint/2010/main" val="247492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Путешествие к "святой земле" - мечтой духовных служителей в средние века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ru-RU" dirty="0" smtClean="0"/>
              <a:t>самое старое путешествие к "святой земле" - Путешествие аббата Даниила (начало 12 века)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8024" y="695428"/>
            <a:ext cx="4655776" cy="5250876"/>
          </a:xfrm>
        </p:spPr>
      </p:pic>
    </p:spTree>
    <p:extLst>
      <p:ext uri="{BB962C8B-B14F-4D97-AF65-F5344CB8AC3E}">
        <p14:creationId xmlns:p14="http://schemas.microsoft.com/office/powerpoint/2010/main" val="86659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Сюжет легенды:</a:t>
            </a:r>
            <a:br>
              <a:rPr lang="ru-RU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Иоанн, святой архиепископ, однажды заключил крестным знамением беса в сосуде с водой. За освобождение от заклятия бес должен перенести Иоанна в течении ночи из Великого Новгорода в Иерусалим-град, к церкви, где находится гроб Господень, и обратно. Бес пригрозил Иоанну, что если тот </a:t>
            </a:r>
            <a:r>
              <a:rPr lang="ru-RU" dirty="0" smtClean="0"/>
              <a:t>расскажет </a:t>
            </a:r>
            <a:r>
              <a:rPr lang="ru-RU" dirty="0"/>
              <a:t>кому-нибудь об этом, он будет осуждён как блудник и изгнан из города.</a:t>
            </a:r>
          </a:p>
          <a:p>
            <a:pPr algn="just"/>
            <a:r>
              <a:rPr lang="ru-RU" dirty="0"/>
              <a:t>Но однажды в беседе Иоанн рассказал о путешествии в Иерусалим, но он говорил как будто не о себе, а о ком-то другом. С этого дня бес начал ему мстить. Жители Новгорода несколько раз видели, что из кельи Иоанна выходит женщина, и в его келье находили женскую одежду и обувь. Всё это были козни беса. Жители Новгорода посадили Иоанна на плот и выгнали из города, но плот поплыл против течения, вверх к монастырю святого Георгия. Невиновность и святость Иоанна были доказаны и Новгородцы попросили Иоанна о прощении. </a:t>
            </a:r>
          </a:p>
        </p:txBody>
      </p:sp>
    </p:spTree>
    <p:extLst>
      <p:ext uri="{BB962C8B-B14F-4D97-AF65-F5344CB8AC3E}">
        <p14:creationId xmlns:p14="http://schemas.microsoft.com/office/powerpoint/2010/main" val="288098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839788" y="535459"/>
            <a:ext cx="5157787" cy="551936"/>
          </a:xfrm>
        </p:spPr>
        <p:txBody>
          <a:bodyPr/>
          <a:lstStyle/>
          <a:p>
            <a:r>
              <a:rPr lang="az-Cyrl-AZ" b="0" dirty="0"/>
              <a:t>Оригинал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839788" y="1087395"/>
            <a:ext cx="5157787" cy="510226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Въ</a:t>
            </a:r>
            <a:r>
              <a:rPr lang="ru-RU" dirty="0"/>
              <a:t> </a:t>
            </a:r>
            <a:r>
              <a:rPr lang="ru-RU" dirty="0" err="1"/>
              <a:t>единъ</a:t>
            </a:r>
            <a:r>
              <a:rPr lang="ru-RU" dirty="0"/>
              <a:t> </a:t>
            </a:r>
            <a:r>
              <a:rPr lang="ru-RU" dirty="0" err="1"/>
              <a:t>убо</a:t>
            </a:r>
            <a:r>
              <a:rPr lang="ru-RU" dirty="0"/>
              <a:t> от </a:t>
            </a:r>
            <a:r>
              <a:rPr lang="ru-RU" dirty="0" err="1"/>
              <a:t>дний</a:t>
            </a:r>
            <a:r>
              <a:rPr lang="ru-RU" dirty="0"/>
              <a:t> святому по обычаю своему в </a:t>
            </a:r>
            <a:r>
              <a:rPr lang="ru-RU" dirty="0" err="1"/>
              <a:t>ложницы</a:t>
            </a:r>
            <a:r>
              <a:rPr lang="ru-RU" dirty="0"/>
              <a:t> своей молитвы </a:t>
            </a:r>
            <a:r>
              <a:rPr lang="ru-RU" dirty="0" err="1"/>
              <a:t>нощныя</a:t>
            </a:r>
            <a:r>
              <a:rPr lang="ru-RU" dirty="0"/>
              <a:t> </a:t>
            </a:r>
            <a:r>
              <a:rPr lang="ru-RU" dirty="0" err="1"/>
              <a:t>свершающу</a:t>
            </a:r>
            <a:r>
              <a:rPr lang="ru-RU" dirty="0"/>
              <a:t>. </a:t>
            </a:r>
            <a:r>
              <a:rPr lang="ru-RU" dirty="0" err="1"/>
              <a:t>Имѣяше</a:t>
            </a:r>
            <a:r>
              <a:rPr lang="ru-RU" dirty="0"/>
              <a:t> же </a:t>
            </a:r>
            <a:r>
              <a:rPr lang="ru-RU" dirty="0" err="1"/>
              <a:t>святый</a:t>
            </a:r>
            <a:r>
              <a:rPr lang="ru-RU" dirty="0"/>
              <a:t> сосуд с водою </a:t>
            </a:r>
            <a:r>
              <a:rPr lang="ru-RU" dirty="0" err="1"/>
              <a:t>стоящь</a:t>
            </a:r>
            <a:r>
              <a:rPr lang="ru-RU" dirty="0"/>
              <a:t>, из негоже </a:t>
            </a:r>
            <a:r>
              <a:rPr lang="ru-RU" dirty="0" err="1"/>
              <a:t>умывашеся</a:t>
            </a:r>
            <a:r>
              <a:rPr lang="ru-RU" dirty="0" smtClean="0"/>
              <a:t>.</a:t>
            </a:r>
            <a:r>
              <a:rPr lang="ru-RU" dirty="0"/>
              <a:t> И слыша </a:t>
            </a:r>
            <a:r>
              <a:rPr lang="ru-RU" dirty="0" err="1"/>
              <a:t>въ</a:t>
            </a:r>
            <a:r>
              <a:rPr lang="ru-RU" dirty="0"/>
              <a:t> </a:t>
            </a:r>
            <a:r>
              <a:rPr lang="ru-RU" dirty="0" err="1"/>
              <a:t>сосудѣ</a:t>
            </a:r>
            <a:r>
              <a:rPr lang="ru-RU" dirty="0"/>
              <a:t> </a:t>
            </a:r>
            <a:r>
              <a:rPr lang="ru-RU" dirty="0" err="1"/>
              <a:t>ономъ</a:t>
            </a:r>
            <a:r>
              <a:rPr lang="ru-RU" dirty="0"/>
              <a:t> </a:t>
            </a:r>
            <a:r>
              <a:rPr lang="ru-RU" dirty="0" err="1"/>
              <a:t>нѣкотораго</a:t>
            </a:r>
            <a:r>
              <a:rPr lang="ru-RU" dirty="0"/>
              <a:t> </a:t>
            </a:r>
            <a:r>
              <a:rPr lang="ru-RU" dirty="0" err="1"/>
              <a:t>поропщюща</a:t>
            </a:r>
            <a:r>
              <a:rPr lang="ru-RU" dirty="0"/>
              <a:t> в </a:t>
            </a:r>
            <a:r>
              <a:rPr lang="ru-RU" dirty="0" err="1"/>
              <a:t>водѣ</a:t>
            </a:r>
            <a:r>
              <a:rPr lang="ru-RU" dirty="0"/>
              <a:t>, и </a:t>
            </a:r>
            <a:r>
              <a:rPr lang="ru-RU" dirty="0" err="1"/>
              <a:t>прииде</a:t>
            </a:r>
            <a:r>
              <a:rPr lang="ru-RU" dirty="0"/>
              <a:t> скоро </a:t>
            </a:r>
            <a:r>
              <a:rPr lang="ru-RU" dirty="0" err="1"/>
              <a:t>святый</a:t>
            </a:r>
            <a:r>
              <a:rPr lang="ru-RU" dirty="0"/>
              <a:t>, и </a:t>
            </a:r>
            <a:r>
              <a:rPr lang="ru-RU" dirty="0" err="1"/>
              <a:t>уразумѣ</a:t>
            </a:r>
            <a:r>
              <a:rPr lang="ru-RU" dirty="0"/>
              <a:t> </a:t>
            </a:r>
            <a:r>
              <a:rPr lang="ru-RU" dirty="0" err="1"/>
              <a:t>бѣсовьское</a:t>
            </a:r>
            <a:r>
              <a:rPr lang="ru-RU" dirty="0"/>
              <a:t> мечтание. И </a:t>
            </a:r>
            <a:r>
              <a:rPr lang="ru-RU" dirty="0" err="1"/>
              <a:t>сотворь</a:t>
            </a:r>
            <a:r>
              <a:rPr lang="ru-RU" dirty="0"/>
              <a:t> молитву, и огради сосуд </a:t>
            </a:r>
            <a:r>
              <a:rPr lang="ru-RU" dirty="0" err="1"/>
              <a:t>крестомъ</a:t>
            </a:r>
            <a:r>
              <a:rPr lang="ru-RU" dirty="0"/>
              <a:t>, и запрети </a:t>
            </a:r>
            <a:r>
              <a:rPr lang="ru-RU" dirty="0" err="1"/>
              <a:t>бѣсу</a:t>
            </a:r>
            <a:r>
              <a:rPr lang="ru-RU" dirty="0"/>
              <a:t>. </a:t>
            </a:r>
            <a:r>
              <a:rPr lang="ru-RU" dirty="0" err="1"/>
              <a:t>Хотяше</a:t>
            </a:r>
            <a:r>
              <a:rPr lang="ru-RU" dirty="0"/>
              <a:t>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пострашити</a:t>
            </a:r>
            <a:r>
              <a:rPr lang="ru-RU" dirty="0"/>
              <a:t> </a:t>
            </a:r>
            <a:r>
              <a:rPr lang="ru-RU" dirty="0" err="1"/>
              <a:t>святаго</a:t>
            </a:r>
            <a:r>
              <a:rPr lang="ru-RU" dirty="0"/>
              <a:t>, но </a:t>
            </a:r>
            <a:r>
              <a:rPr lang="ru-RU" dirty="0" err="1"/>
              <a:t>приразився</a:t>
            </a:r>
            <a:r>
              <a:rPr lang="ru-RU" dirty="0"/>
              <a:t> твердому адаманту, </a:t>
            </a:r>
            <a:r>
              <a:rPr lang="ru-RU" dirty="0" err="1"/>
              <a:t>твердаго</a:t>
            </a:r>
            <a:r>
              <a:rPr lang="ru-RU" dirty="0"/>
              <a:t> же адаманта не </a:t>
            </a:r>
            <a:r>
              <a:rPr lang="ru-RU" dirty="0" err="1"/>
              <a:t>поколѣба</a:t>
            </a:r>
            <a:r>
              <a:rPr lang="ru-RU" dirty="0"/>
              <a:t>, и </a:t>
            </a:r>
            <a:r>
              <a:rPr lang="ru-RU" dirty="0" err="1"/>
              <a:t>самъ</a:t>
            </a:r>
            <a:r>
              <a:rPr lang="ru-RU" dirty="0"/>
              <a:t> </a:t>
            </a:r>
            <a:r>
              <a:rPr lang="ru-RU" dirty="0" err="1"/>
              <a:t>вселукавый</a:t>
            </a:r>
            <a:r>
              <a:rPr lang="ru-RU" dirty="0"/>
              <a:t> </a:t>
            </a:r>
            <a:r>
              <a:rPr lang="ru-RU" dirty="0" err="1"/>
              <a:t>сотреся</a:t>
            </a:r>
            <a:r>
              <a:rPr lang="ru-RU" dirty="0"/>
              <a:t>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172200" y="362465"/>
            <a:ext cx="5183188" cy="724930"/>
          </a:xfrm>
        </p:spPr>
        <p:txBody>
          <a:bodyPr/>
          <a:lstStyle/>
          <a:p>
            <a:r>
              <a:rPr lang="az-Cyrl-AZ" b="0" dirty="0"/>
              <a:t>Перевод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172200" y="1087395"/>
            <a:ext cx="5183188" cy="510226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Однажды святой по своему обычаю творил ночные молитвы в </a:t>
            </a:r>
            <a:r>
              <a:rPr lang="ru-RU" dirty="0" err="1"/>
              <a:t>ложнице</a:t>
            </a:r>
            <a:r>
              <a:rPr lang="ru-RU" dirty="0"/>
              <a:t> своей. Здесь у святого и сосуд с водой стоял, из которого он умывался. И вот, услыхав, что кто-то в сосуде этом в воде плещется, быстро подошел святой и догадался, что это бесовское наваждение. И, </a:t>
            </a:r>
            <a:r>
              <a:rPr lang="ru-RU" dirty="0" err="1"/>
              <a:t>сотворя</a:t>
            </a:r>
            <a:r>
              <a:rPr lang="ru-RU" dirty="0"/>
              <a:t> молитву, осенил сосуд тот крестным знамением и заключил в нем беса. Хотел бес постращать святого, но натолкнулся на несокрушимую твердыню и твердыни этой поколебать не смог, а сам лукавый был сокрушен.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51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этот фольклорный мотив нашел отражение в «Ночи перед Рождеством» Н. В. </a:t>
            </a:r>
            <a:r>
              <a:rPr lang="ru-RU" dirty="0" smtClean="0"/>
              <a:t>Гоголя</a:t>
            </a:r>
            <a:endParaRPr lang="cs-CZ" dirty="0" smtClean="0"/>
          </a:p>
          <a:p>
            <a:r>
              <a:rPr lang="az-Cyrl-AZ" dirty="0" smtClean="0"/>
              <a:t>Кузнец Вакула</a:t>
            </a:r>
            <a:r>
              <a:rPr lang="cs-CZ" dirty="0" smtClean="0"/>
              <a:t>, </a:t>
            </a:r>
            <a:r>
              <a:rPr lang="ru-RU" dirty="0" smtClean="0"/>
              <a:t>герой </a:t>
            </a:r>
            <a:r>
              <a:rPr lang="ru-RU" dirty="0"/>
              <a:t>повести Н. В. </a:t>
            </a:r>
            <a:r>
              <a:rPr lang="ru-RU" dirty="0" smtClean="0"/>
              <a:t>Гоголя, </a:t>
            </a:r>
            <a:r>
              <a:rPr lang="ru-RU" dirty="0"/>
              <a:t>долетел </a:t>
            </a:r>
            <a:r>
              <a:rPr lang="az-Cyrl-AZ" dirty="0" smtClean="0"/>
              <a:t>верхом на бесе</a:t>
            </a:r>
            <a:r>
              <a:rPr lang="cs-CZ" dirty="0"/>
              <a:t> </a:t>
            </a:r>
            <a:r>
              <a:rPr lang="ru-RU" dirty="0" smtClean="0"/>
              <a:t>до </a:t>
            </a:r>
            <a:r>
              <a:rPr lang="ru-RU" dirty="0"/>
              <a:t>Санкт-Петербурга и вернулся </a:t>
            </a:r>
            <a:r>
              <a:rPr lang="ru-RU" dirty="0" smtClean="0"/>
              <a:t>обратно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2050" name="Picture 2" descr="http://content.foto.my.mail.ru/mail/vl-59/_answers/i-9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174" y="3822357"/>
            <a:ext cx="3857225" cy="2156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597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Источники</a:t>
            </a:r>
            <a:r>
              <a:rPr lang="cs-CZ" dirty="0" smtClean="0"/>
              <a:t>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Ruská </a:t>
            </a:r>
            <a:r>
              <a:rPr lang="cs-CZ" dirty="0" smtClean="0"/>
              <a:t>středověká literatura, výbor textů 11.-14. století</a:t>
            </a:r>
          </a:p>
          <a:p>
            <a:r>
              <a:rPr lang="cs-CZ" dirty="0"/>
              <a:t>BLÁHOVÁ, Emilie, Zoe HAUPTOVÁ a Václav KONZAL. </a:t>
            </a:r>
            <a:r>
              <a:rPr lang="cs-CZ" i="1" dirty="0"/>
              <a:t>Ruská středověká literatura: od křtu Vladimíra Velikého po </a:t>
            </a:r>
            <a:r>
              <a:rPr lang="cs-CZ" i="1" dirty="0" err="1"/>
              <a:t>Dmitrije</a:t>
            </a:r>
            <a:r>
              <a:rPr lang="cs-CZ" i="1" dirty="0"/>
              <a:t> Donského : výbor textů 11.-14. století</a:t>
            </a:r>
            <a:r>
              <a:rPr lang="cs-CZ" dirty="0"/>
              <a:t>. Vyd. 2. Červený Kostelec: Pavel Mervart, 2013, 370 s., [16] s. barev. obr. </a:t>
            </a:r>
            <a:r>
              <a:rPr lang="cs-CZ" dirty="0" err="1"/>
              <a:t>il</a:t>
            </a:r>
            <a:r>
              <a:rPr lang="cs-CZ" dirty="0"/>
              <a:t>. ISBN 9788074650468</a:t>
            </a:r>
            <a:r>
              <a:rPr lang="cs-CZ" dirty="0" smtClean="0"/>
              <a:t>.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 smtClean="0">
                <a:hlinkClick r:id="rId2"/>
              </a:rPr>
              <a:t>://lib.pushkinskijdom.ru/Default.aspx?tabid=4994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http://www.bukinistu.ru/muromo-ryazanskaya-literatura-xv-v.-/novgorodskaya-literatura.html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1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527</Words>
  <Application>Microsoft Office PowerPoint</Application>
  <PresentationFormat>Širokoúhlá obrazovka</PresentationFormat>
  <Paragraphs>47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Повесть о путешествии новгородского архиепископа Иоанна на бесе в Иерусалим</vt:lpstr>
      <vt:lpstr>Prezentace aplikace PowerPoint</vt:lpstr>
      <vt:lpstr>Prezentace aplikace PowerPoint</vt:lpstr>
      <vt:lpstr>Повесть о путешествии новгородского архиепископа Иоанна на бесе в Иерусалим</vt:lpstr>
      <vt:lpstr>Prezentace aplikace PowerPoint</vt:lpstr>
      <vt:lpstr>Сюжет легенды: </vt:lpstr>
      <vt:lpstr>Prezentace aplikace PowerPoint</vt:lpstr>
      <vt:lpstr>Prezentace aplikace PowerPoint</vt:lpstr>
      <vt:lpstr>Источники: 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Повесть о путешествии новгородского архиепископа Иоанна на бесе в Иерусалим</dc:title>
  <dc:creator>Zuzana Havlová</dc:creator>
  <cp:lastModifiedBy>Zuzana Havlová</cp:lastModifiedBy>
  <cp:revision>16</cp:revision>
  <dcterms:created xsi:type="dcterms:W3CDTF">2014-11-06T09:25:46Z</dcterms:created>
  <dcterms:modified xsi:type="dcterms:W3CDTF">2014-11-20T08:08:10Z</dcterms:modified>
</cp:coreProperties>
</file>