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13"/>
  </p:notesMasterIdLst>
  <p:sldIdLst>
    <p:sldId id="256" r:id="rId2"/>
    <p:sldId id="263" r:id="rId3"/>
    <p:sldId id="264" r:id="rId4"/>
    <p:sldId id="261" r:id="rId5"/>
    <p:sldId id="265" r:id="rId6"/>
    <p:sldId id="269" r:id="rId7"/>
    <p:sldId id="267" r:id="rId8"/>
    <p:sldId id="270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44D26-78E4-4ED0-9A0B-189FEC384AF6}" type="datetimeFigureOut">
              <a:rPr lang="cs-CZ" smtClean="0"/>
              <a:pPr/>
              <a:t>5.12.2014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46F9A-7A28-413D-969A-DACBD92F5F3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CEF8CAD-7DA4-4E0D-9F44-A2B77B907959}" type="datetimeFigureOut">
              <a:rPr lang="cs-CZ" smtClean="0"/>
              <a:pPr/>
              <a:t>5.12.2014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283D5AC-B8AF-48B2-989A-B65C39D1478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8CAD-7DA4-4E0D-9F44-A2B77B907959}" type="datetimeFigureOut">
              <a:rPr lang="cs-CZ" smtClean="0"/>
              <a:pPr/>
              <a:t>5.12.2014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3D5AC-B8AF-48B2-989A-B65C39D1478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8CAD-7DA4-4E0D-9F44-A2B77B907959}" type="datetimeFigureOut">
              <a:rPr lang="cs-CZ" smtClean="0"/>
              <a:pPr/>
              <a:t>5.12.2014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3D5AC-B8AF-48B2-989A-B65C39D1478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CEF8CAD-7DA4-4E0D-9F44-A2B77B907959}" type="datetimeFigureOut">
              <a:rPr lang="cs-CZ" smtClean="0"/>
              <a:pPr/>
              <a:t>5.12.2014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83D5AC-B8AF-48B2-989A-B65C39D1478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CEF8CAD-7DA4-4E0D-9F44-A2B77B907959}" type="datetimeFigureOut">
              <a:rPr lang="cs-CZ" smtClean="0"/>
              <a:pPr/>
              <a:t>5.12.2014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283D5AC-B8AF-48B2-989A-B65C39D1478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8CAD-7DA4-4E0D-9F44-A2B77B907959}" type="datetimeFigureOut">
              <a:rPr lang="cs-CZ" smtClean="0"/>
              <a:pPr/>
              <a:t>5.12.2014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3D5AC-B8AF-48B2-989A-B65C39D1478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8CAD-7DA4-4E0D-9F44-A2B77B907959}" type="datetimeFigureOut">
              <a:rPr lang="cs-CZ" smtClean="0"/>
              <a:pPr/>
              <a:t>5.12.2014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3D5AC-B8AF-48B2-989A-B65C39D1478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EF8CAD-7DA4-4E0D-9F44-A2B77B907959}" type="datetimeFigureOut">
              <a:rPr lang="cs-CZ" smtClean="0"/>
              <a:pPr/>
              <a:t>5.12.2014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83D5AC-B8AF-48B2-989A-B65C39D1478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8CAD-7DA4-4E0D-9F44-A2B77B907959}" type="datetimeFigureOut">
              <a:rPr lang="cs-CZ" smtClean="0"/>
              <a:pPr/>
              <a:t>5.12.2014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3D5AC-B8AF-48B2-989A-B65C39D1478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CEF8CAD-7DA4-4E0D-9F44-A2B77B907959}" type="datetimeFigureOut">
              <a:rPr lang="cs-CZ" smtClean="0"/>
              <a:pPr/>
              <a:t>5.12.2014</a:t>
            </a:fld>
            <a:endParaRPr lang="cs-CZ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83D5AC-B8AF-48B2-989A-B65C39D1478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EF8CAD-7DA4-4E0D-9F44-A2B77B907959}" type="datetimeFigureOut">
              <a:rPr lang="cs-CZ" smtClean="0"/>
              <a:pPr/>
              <a:t>5.12.2014</a:t>
            </a:fld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83D5AC-B8AF-48B2-989A-B65C39D1478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CEF8CAD-7DA4-4E0D-9F44-A2B77B907959}" type="datetimeFigureOut">
              <a:rPr lang="cs-CZ" smtClean="0"/>
              <a:pPr/>
              <a:t>5.12.2014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283D5AC-B8AF-48B2-989A-B65C39D1478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russia.rin.ru/guides/5824.html" TargetMode="External"/><Relationship Id="rId2" Type="http://schemas.openxmlformats.org/officeDocument/2006/relationships/hyperlink" Target="http://www.textologia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icey.net/" TargetMode="External"/><Relationship Id="rId5" Type="http://schemas.openxmlformats.org/officeDocument/2006/relationships/hyperlink" Target="http://www.istorik.ru/" TargetMode="External"/><Relationship Id="rId4" Type="http://schemas.openxmlformats.org/officeDocument/2006/relationships/hyperlink" Target="http://sdruzhie-volga.ru/knigi/zadonshhina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rusempire.ru/images/stories/campany/kulik_r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3071810"/>
            <a:ext cx="5429288" cy="286115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85820" y="142852"/>
            <a:ext cx="7858180" cy="1143008"/>
          </a:xfrm>
        </p:spPr>
        <p:txBody>
          <a:bodyPr>
            <a:normAutofit/>
          </a:bodyPr>
          <a:lstStyle/>
          <a:p>
            <a:pPr algn="ctr"/>
            <a:r>
              <a:rPr lang="az-Cyrl-AZ" sz="4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Задонщина </a:t>
            </a:r>
            <a:endParaRPr lang="cs-CZ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57258" y="1500174"/>
            <a:ext cx="7786742" cy="1500198"/>
          </a:xfrm>
        </p:spPr>
        <p:txBody>
          <a:bodyPr>
            <a:normAutofit/>
          </a:bodyPr>
          <a:lstStyle/>
          <a:p>
            <a:pPr algn="ctr"/>
            <a:r>
              <a:rPr lang="ru-RU" sz="2400" b="0" dirty="0" smtClean="0">
                <a:solidFill>
                  <a:schemeClr val="tx1"/>
                </a:solidFill>
              </a:rPr>
              <a:t>«Слово о вел</a:t>
            </a:r>
            <a:r>
              <a:rPr lang="ru-RU" sz="2400" dirty="0" smtClean="0">
                <a:solidFill>
                  <a:schemeClr val="tx1"/>
                </a:solidFill>
              </a:rPr>
              <a:t>и</a:t>
            </a:r>
            <a:r>
              <a:rPr lang="ru-RU" sz="2400" b="0" dirty="0" smtClean="0">
                <a:solidFill>
                  <a:schemeClr val="tx1"/>
                </a:solidFill>
              </a:rPr>
              <a:t>ком кн</a:t>
            </a:r>
            <a:r>
              <a:rPr lang="ru-RU" sz="2400" dirty="0" smtClean="0">
                <a:solidFill>
                  <a:schemeClr val="tx1"/>
                </a:solidFill>
              </a:rPr>
              <a:t>я</a:t>
            </a:r>
            <a:r>
              <a:rPr lang="ru-RU" sz="2400" b="0" dirty="0" smtClean="0">
                <a:solidFill>
                  <a:schemeClr val="tx1"/>
                </a:solidFill>
              </a:rPr>
              <a:t>зе Дмитрии Ивановиче и о бр</a:t>
            </a:r>
            <a:r>
              <a:rPr lang="ru-RU" sz="2400" dirty="0" smtClean="0">
                <a:solidFill>
                  <a:schemeClr val="tx1"/>
                </a:solidFill>
              </a:rPr>
              <a:t>а</a:t>
            </a:r>
            <a:r>
              <a:rPr lang="ru-RU" sz="2400" b="0" dirty="0" smtClean="0">
                <a:solidFill>
                  <a:schemeClr val="tx1"/>
                </a:solidFill>
              </a:rPr>
              <a:t>те его, кн</a:t>
            </a:r>
            <a:r>
              <a:rPr lang="ru-RU" sz="2400" dirty="0" smtClean="0">
                <a:solidFill>
                  <a:schemeClr val="tx1"/>
                </a:solidFill>
              </a:rPr>
              <a:t>я</a:t>
            </a:r>
            <a:r>
              <a:rPr lang="ru-RU" sz="2400" b="0" dirty="0" smtClean="0">
                <a:solidFill>
                  <a:schemeClr val="tx1"/>
                </a:solidFill>
              </a:rPr>
              <a:t>зе Владимире Андреевиче, как победили супост</a:t>
            </a:r>
            <a:r>
              <a:rPr lang="ru-RU" sz="2400" dirty="0" smtClean="0">
                <a:solidFill>
                  <a:schemeClr val="tx1"/>
                </a:solidFill>
              </a:rPr>
              <a:t>а</a:t>
            </a:r>
            <a:r>
              <a:rPr lang="ru-RU" sz="2400" b="0" dirty="0" smtClean="0">
                <a:solidFill>
                  <a:schemeClr val="tx1"/>
                </a:solidFill>
              </a:rPr>
              <a:t>та своего цар</a:t>
            </a:r>
            <a:r>
              <a:rPr lang="ru-RU" sz="2400" dirty="0" smtClean="0">
                <a:solidFill>
                  <a:schemeClr val="tx1"/>
                </a:solidFill>
              </a:rPr>
              <a:t>я</a:t>
            </a:r>
            <a:r>
              <a:rPr lang="ru-RU" sz="2400" b="0" dirty="0" smtClean="0">
                <a:solidFill>
                  <a:schemeClr val="tx1"/>
                </a:solidFill>
              </a:rPr>
              <a:t> Мамая»</a:t>
            </a:r>
            <a:endParaRPr lang="cs-CZ" sz="2400" b="0" dirty="0">
              <a:solidFill>
                <a:schemeClr val="tx1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42910" y="6286520"/>
            <a:ext cx="5429288" cy="365125"/>
          </a:xfrm>
        </p:spPr>
        <p:txBody>
          <a:bodyPr/>
          <a:lstStyle/>
          <a:p>
            <a:r>
              <a:rPr lang="cs-CZ" sz="1600" b="1" dirty="0" smtClean="0">
                <a:solidFill>
                  <a:schemeClr val="tx1"/>
                </a:solidFill>
              </a:rPr>
              <a:t>Vypracovala: Klára Formánková, UČO: 401787</a:t>
            </a:r>
            <a:endParaRPr lang="cs-CZ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285992"/>
            <a:ext cx="7929618" cy="1143000"/>
          </a:xfrm>
        </p:spPr>
        <p:txBody>
          <a:bodyPr>
            <a:noAutofit/>
          </a:bodyPr>
          <a:lstStyle/>
          <a:p>
            <a:r>
              <a:rPr lang="az-Cyrl-AZ" sz="5400" dirty="0" smtClean="0"/>
              <a:t>Спасибо за внимание</a:t>
            </a:r>
            <a:endParaRPr lang="cs-CZ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u="sng" dirty="0" smtClean="0"/>
              <a:t>Источники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Кусков В. В. - История древнерусской литературы</a:t>
            </a:r>
            <a:endParaRPr lang="cs-CZ" dirty="0" smtClean="0">
              <a:hlinkClick r:id="rId2"/>
            </a:endParaRPr>
          </a:p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textologia.ru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http://russia.rin.ru/guides/5824.html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http://sdruzhie-volga.ru/knigi/zadonshhina.htm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istorik.ru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http://www.</a:t>
            </a:r>
            <a:r>
              <a:rPr lang="cs-CZ" dirty="0" err="1" smtClean="0">
                <a:hlinkClick r:id="rId6"/>
              </a:rPr>
              <a:t>licey.net</a:t>
            </a:r>
            <a:r>
              <a:rPr lang="cs-CZ" dirty="0" smtClean="0">
                <a:hlinkClick r:id="rId6"/>
              </a:rPr>
              <a:t>/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1000108"/>
            <a:ext cx="8229600" cy="5500726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это памятник древнерусской литературы из цикла произведений, посвященных б</a:t>
            </a:r>
            <a:r>
              <a:rPr lang="ru-RU" b="1" dirty="0" smtClean="0"/>
              <a:t>и</a:t>
            </a:r>
            <a:r>
              <a:rPr lang="ru-RU" dirty="0" smtClean="0"/>
              <a:t>тве на Куликовом поле в 1380 г., в который входят также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Сказание о Мамаевом поб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ó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ище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Повести о Куликовской битве летописные</a:t>
            </a:r>
            <a:endParaRPr lang="cs-CZ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 smtClean="0"/>
              <a:t>p</a:t>
            </a:r>
            <a:r>
              <a:rPr lang="ru-RU" dirty="0" smtClean="0"/>
              <a:t>ассказывает </a:t>
            </a:r>
            <a:r>
              <a:rPr lang="cs-CZ" dirty="0" smtClean="0"/>
              <a:t>o </a:t>
            </a:r>
            <a:r>
              <a:rPr lang="ru-RU" dirty="0" smtClean="0"/>
              <a:t>победе русских войск, во главе с вел</a:t>
            </a:r>
            <a:r>
              <a:rPr lang="ru-RU" b="1" dirty="0" smtClean="0"/>
              <a:t>и</a:t>
            </a:r>
            <a:r>
              <a:rPr lang="ru-RU" dirty="0" smtClean="0"/>
              <a:t>ким кн</a:t>
            </a:r>
            <a:r>
              <a:rPr lang="ru-RU" b="1" dirty="0" smtClean="0"/>
              <a:t>я</a:t>
            </a:r>
            <a:r>
              <a:rPr lang="ru-RU" dirty="0" smtClean="0"/>
              <a:t>зем Московским Дмитрием Ивановичем (Донским) и его двоюродным братом, над монголо-татарскими войск</a:t>
            </a:r>
            <a:r>
              <a:rPr lang="ru-RU" b="1" dirty="0" smtClean="0"/>
              <a:t>а</a:t>
            </a:r>
            <a:r>
              <a:rPr lang="ru-RU" dirty="0" smtClean="0"/>
              <a:t>ми прав</a:t>
            </a:r>
            <a:r>
              <a:rPr lang="ru-RU" b="1" dirty="0" smtClean="0"/>
              <a:t>и</a:t>
            </a:r>
            <a:r>
              <a:rPr lang="ru-RU" dirty="0" smtClean="0"/>
              <a:t>теля Золотой Орды Мамая</a:t>
            </a:r>
            <a:endParaRPr lang="cs-CZ" dirty="0" smtClean="0"/>
          </a:p>
          <a:p>
            <a:r>
              <a:rPr lang="ru-RU" dirty="0" smtClean="0"/>
              <a:t>фактический материал ее автор черпал из летописной повести, а литературным</a:t>
            </a:r>
            <a:r>
              <a:rPr lang="cs-CZ" dirty="0" smtClean="0"/>
              <a:t> </a:t>
            </a:r>
            <a:r>
              <a:rPr lang="ru-RU" dirty="0" smtClean="0"/>
              <a:t>образцом служило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≪Слово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z-Cyrl-AZ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полку Игореве≫</a:t>
            </a:r>
            <a:endParaRPr lang="cs-CZ" dirty="0" smtClean="0"/>
          </a:p>
          <a:p>
            <a:pPr algn="ctr">
              <a:buNone/>
            </a:pPr>
            <a:r>
              <a:rPr lang="ru-RU" b="1" dirty="0" smtClean="0"/>
              <a:t>Задонщина</a:t>
            </a:r>
            <a:r>
              <a:rPr lang="cs-CZ" b="1" dirty="0" smtClean="0"/>
              <a:t> </a:t>
            </a:r>
            <a:r>
              <a:rPr lang="ru-RU" b="1" dirty="0" smtClean="0"/>
              <a:t>посвящена прославлению победы русских войск над</a:t>
            </a:r>
            <a:r>
              <a:rPr lang="cs-CZ" b="1" dirty="0" smtClean="0"/>
              <a:t> </a:t>
            </a:r>
            <a:r>
              <a:rPr lang="ru-RU" b="1" dirty="0" smtClean="0"/>
              <a:t>монголо-татарскими п</a:t>
            </a:r>
            <a:r>
              <a:rPr lang="cs-CZ" b="1" dirty="0" smtClean="0"/>
              <a:t>ó</a:t>
            </a:r>
            <a:r>
              <a:rPr lang="ru-RU" b="1" dirty="0" smtClean="0"/>
              <a:t>лчищами</a:t>
            </a:r>
            <a:r>
              <a:rPr lang="cs-CZ" b="1" dirty="0" smtClean="0"/>
              <a:t>!</a:t>
            </a:r>
          </a:p>
          <a:p>
            <a:pPr algn="ctr"/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6858048" cy="642934"/>
          </a:xfrm>
        </p:spPr>
        <p:txBody>
          <a:bodyPr>
            <a:normAutofit/>
          </a:bodyPr>
          <a:lstStyle/>
          <a:p>
            <a:r>
              <a:rPr lang="az-Cyrl-AZ" b="1" dirty="0" smtClean="0"/>
              <a:t> Задоншина</a:t>
            </a:r>
            <a:r>
              <a:rPr lang="cs-CZ" b="1" dirty="0" smtClean="0"/>
              <a:t> </a:t>
            </a:r>
            <a:r>
              <a:rPr lang="cs-CZ" sz="2000" dirty="0" smtClean="0"/>
              <a:t>(</a:t>
            </a:r>
            <a:r>
              <a:rPr lang="ru-RU" sz="2200" dirty="0" smtClean="0"/>
              <a:t>поэтическая повесть</a:t>
            </a:r>
            <a:r>
              <a:rPr lang="cs-CZ" sz="2200" dirty="0" smtClean="0"/>
              <a:t>)</a:t>
            </a:r>
            <a:r>
              <a:rPr lang="cs-CZ" b="1" dirty="0" smtClean="0"/>
              <a:t>: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14282" y="214290"/>
            <a:ext cx="8501122" cy="321468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Задонщин</a:t>
            </a:r>
            <a:r>
              <a:rPr lang="cs-CZ" dirty="0" smtClean="0"/>
              <a:t>a </a:t>
            </a:r>
            <a:r>
              <a:rPr lang="ru-RU" dirty="0" smtClean="0"/>
              <a:t>продолжает традицию литературного жанра -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воинских повестей</a:t>
            </a:r>
            <a:r>
              <a:rPr lang="ru-RU" dirty="0" smtClean="0"/>
              <a:t>, потому что изображает реальные события</a:t>
            </a:r>
            <a:r>
              <a:rPr lang="cs-CZ" dirty="0" smtClean="0"/>
              <a:t> </a:t>
            </a:r>
            <a:r>
              <a:rPr lang="ru-RU" dirty="0" smtClean="0"/>
              <a:t>Куликовской битвы</a:t>
            </a:r>
            <a:r>
              <a:rPr lang="cs-CZ" dirty="0" smtClean="0"/>
              <a:t> </a:t>
            </a:r>
            <a:r>
              <a:rPr lang="az-Cyrl-AZ" dirty="0" smtClean="0"/>
              <a:t>и её</a:t>
            </a:r>
            <a:r>
              <a:rPr lang="cs-CZ" dirty="0" smtClean="0"/>
              <a:t> </a:t>
            </a:r>
            <a:r>
              <a:rPr lang="az-Cyrl-AZ" dirty="0" smtClean="0"/>
              <a:t>реальные исторические личности</a:t>
            </a:r>
            <a:r>
              <a:rPr lang="cs-CZ" dirty="0" smtClean="0"/>
              <a:t>.</a:t>
            </a:r>
          </a:p>
          <a:p>
            <a:r>
              <a:rPr lang="az-Cyrl-AZ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точная дата создания неизвестна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/>
              <a:t>н</a:t>
            </a:r>
            <a:r>
              <a:rPr lang="cs-CZ" dirty="0" smtClean="0"/>
              <a:t>o </a:t>
            </a:r>
            <a:r>
              <a:rPr lang="ru-RU" dirty="0" smtClean="0"/>
              <a:t>она могла быть  написана вскоре после Куликовской битвы — в 80-х - 90-х гг. XIV века</a:t>
            </a:r>
            <a:endParaRPr lang="cs-CZ" dirty="0" smtClean="0"/>
          </a:p>
          <a:p>
            <a:r>
              <a:rPr lang="cs-CZ" dirty="0" smtClean="0"/>
              <a:t>a</a:t>
            </a:r>
            <a:r>
              <a:rPr lang="az-Cyrl-AZ" dirty="0" smtClean="0"/>
              <a:t>вторство приписывается </a:t>
            </a:r>
            <a:r>
              <a:rPr lang="az-Cyrl-AZ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Софонию Рязанцу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az-Cyrl-AZ" dirty="0" smtClean="0"/>
              <a:t>рязаньский монах</a:t>
            </a:r>
            <a:r>
              <a:rPr lang="cs-CZ" dirty="0" smtClean="0"/>
              <a:t>) - </a:t>
            </a:r>
            <a:r>
              <a:rPr lang="ru-RU" dirty="0" smtClean="0"/>
              <a:t>в двух списках Задонщины он назван в заглавии автором произведения.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170" name="Picture 2" descr="&amp;Zcy;&amp;acy;&amp;dcy;&amp;ocy;&amp;ncy;&amp;shchcy;&amp;icy;&amp;ncy;&amp;acy;. &amp;Scy;&amp;kcy;&amp;acy;&amp;zcy;&amp;acy;&amp;ncy;&amp;icy;&amp;iecy; &amp;Scy;&amp;ocy;&amp;fcy;&amp;ocy;&amp;ncy;&amp;icy;&amp;yacy; &amp;scy;&amp;tcy;&amp;acy;&amp;rcy;&amp;tscy;&amp;acy; &amp;Rcy;&amp;yacy;&amp;zcy;&amp;acy;&amp;ncy;&amp;tscy;&amp;acy;. &amp;CHcy;. 9 (&amp;Vcy;&amp;lcy;&amp;acy;&amp;dcy;&amp;icy;&amp;mcy;&amp;icy;&amp;rcy; &amp;Tcy;&amp;rcy;&amp;ocy;&amp;fcy;&amp;icy;&amp;mcy;&amp;ocy;&amp;vcy; 3) / &amp;Scy;&amp;tcy;&amp;icy;&amp;khcy;&amp;icy;.&amp;rcy;&amp;ucy; - &amp;ncy;&amp;acy;&amp;tscy;&amp;icy;&amp;ocy;&amp;ncy;&amp;acy;&amp;lcy;&amp;softcy;&amp;ncy;&amp;ycy;&amp;jcy; &amp;scy;&amp;iecy;&amp;rcy;&amp;vcy;&amp;iecy;&amp;rcy; &amp;scy;&amp;ocy;&amp;vcy;&amp;rcy;&amp;iecy;&amp;mcy;&amp;iecy;&amp;ncy;&amp;ncy;&amp;ocy;&amp;jcy; &amp;pcy;&amp;ocy;&amp;ecy;&amp;zcy;&amp;icy;&amp;i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3571876"/>
            <a:ext cx="5857916" cy="30250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142852"/>
            <a:ext cx="8143932" cy="31432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cs-CZ" dirty="0" smtClean="0"/>
          </a:p>
          <a:p>
            <a:r>
              <a:rPr lang="ru-RU" dirty="0" smtClean="0"/>
              <a:t>дошла до нас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 шести списках</a:t>
            </a:r>
            <a:r>
              <a:rPr lang="ru-RU" dirty="0" smtClean="0"/>
              <a:t>, двух редакциях</a:t>
            </a:r>
            <a:endParaRPr lang="cs-CZ" dirty="0" smtClean="0"/>
          </a:p>
          <a:p>
            <a:r>
              <a:rPr lang="cs-CZ" dirty="0" smtClean="0"/>
              <a:t>c</a:t>
            </a:r>
            <a:r>
              <a:rPr lang="ru-RU" dirty="0" smtClean="0"/>
              <a:t>тарший из дошедших до нас списков</a:t>
            </a:r>
            <a:r>
              <a:rPr lang="cs-CZ" dirty="0" smtClean="0"/>
              <a:t> </a:t>
            </a:r>
            <a:r>
              <a:rPr lang="ru-RU" dirty="0" smtClean="0"/>
              <a:t>относится к 70-м годам XV в., в списке нет конца, много пропусков</a:t>
            </a:r>
          </a:p>
          <a:p>
            <a:r>
              <a:rPr lang="cs-CZ" dirty="0" smtClean="0"/>
              <a:t>c</a:t>
            </a:r>
            <a:r>
              <a:rPr lang="ru-RU" dirty="0" smtClean="0"/>
              <a:t>писки XVI и XVII вв. также дефектны, однако на их основании</a:t>
            </a:r>
            <a:r>
              <a:rPr lang="cs-CZ" dirty="0" smtClean="0"/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С. К. Шамбинаго </a:t>
            </a:r>
            <a:r>
              <a:rPr lang="ru-RU" dirty="0" smtClean="0"/>
              <a:t>реконструировал сводный текст ≪Задонщины≫.</a:t>
            </a:r>
            <a:endParaRPr lang="cs-CZ" dirty="0" smtClean="0"/>
          </a:p>
        </p:txBody>
      </p:sp>
      <p:pic>
        <p:nvPicPr>
          <p:cNvPr id="6146" name="Picture 2" descr="&amp;Rcy;&amp;ocy;&amp;dcy;&amp;icy;&amp;lcy;&amp;scy;&amp;yacy; &amp;Vcy;&amp;iecy;&amp;lcy;&amp;icy;&amp;kcy;&amp;icy;&amp;jcy; &amp;kcy;&amp;ncy;&amp;yacy;&amp;zcy;&amp;softcy; &amp;Dcy;&amp;mcy;&amp;icy;&amp;tcy;&amp;rcy;&amp;icy;&amp;jcy; &amp;Icy;&amp;vcy;&amp;acy;&amp;ncy;&amp;ocy;&amp;vcy;&amp;icy;&amp;chcy; &amp;Dcy;&amp;ocy;&amp;ncy;&amp;scy;&amp;kcy;&amp;ocy;&amp;jcy;&quot;&amp;Zcy;&amp;acy;&amp;dcy;&amp;ocy;&amp;ncy;&amp;shchcy;&amp;icy;&amp;ncy;&amp;acy;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143248"/>
            <a:ext cx="5500726" cy="35361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3857628"/>
            <a:ext cx="8001056" cy="2428892"/>
          </a:xfrm>
        </p:spPr>
        <p:txBody>
          <a:bodyPr>
            <a:normAutofit/>
          </a:bodyPr>
          <a:lstStyle/>
          <a:p>
            <a:r>
              <a:rPr lang="ru-RU" dirty="0" smtClean="0"/>
              <a:t>произведение написано в старинном стиле, в форме былины или сказания</a:t>
            </a:r>
            <a:endParaRPr lang="cs-CZ" dirty="0" smtClean="0"/>
          </a:p>
          <a:p>
            <a:r>
              <a:rPr lang="ru-RU" dirty="0" smtClean="0"/>
              <a:t>повесть не содержит много информации о Куликовской битве, но проникнута радостным чувством освобождения, любви к Родине, пафосом победы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ru-RU" dirty="0" smtClean="0"/>
          </a:p>
          <a:p>
            <a:endParaRPr lang="az-Cyrl-A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/>
          </a:p>
        </p:txBody>
      </p:sp>
      <p:pic>
        <p:nvPicPr>
          <p:cNvPr id="4" name="Picture 2" descr="&amp;Zcy;&amp;acy;&amp;dcy;&amp;ocy;&amp;ncy;&amp;shchcy;&amp;icy;&amp;ncy;&amp;a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14290"/>
            <a:ext cx="5429288" cy="3700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428604"/>
            <a:ext cx="8286808" cy="6045348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dirty="0" smtClean="0"/>
              <a:t>Поэтический план Задонщины состоит из двух частей: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жалости</a:t>
            </a:r>
            <a:r>
              <a:rPr lang="cs-CZ" dirty="0" smtClean="0"/>
              <a:t> </a:t>
            </a:r>
            <a:r>
              <a:rPr lang="az-Cyrl-AZ" dirty="0" smtClean="0"/>
              <a:t>и </a:t>
            </a:r>
            <a:r>
              <a:rPr lang="az-Cyrl-AZ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похвалы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dirty="0" smtClean="0"/>
              <a:t>так сам автор определил эмоциональное настроение и смысл своего произведения</a:t>
            </a:r>
            <a:endParaRPr lang="cs-CZ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Жалость</a:t>
            </a:r>
            <a:r>
              <a:rPr lang="ru-RU" dirty="0" smtClean="0"/>
              <a:t> — это</a:t>
            </a:r>
            <a:r>
              <a:rPr lang="cs-CZ" dirty="0" smtClean="0"/>
              <a:t> </a:t>
            </a:r>
            <a:r>
              <a:rPr lang="az-Cyrl-AZ" dirty="0" smtClean="0"/>
              <a:t>жалость по убитым</a:t>
            </a:r>
            <a:endParaRPr lang="cs-CZ" dirty="0" smtClean="0"/>
          </a:p>
          <a:p>
            <a:r>
              <a:rPr lang="ru-RU" dirty="0" smtClean="0"/>
              <a:t>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Похвала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/>
              <a:t>— слава мужеству и воинской д</a:t>
            </a:r>
            <a:r>
              <a:rPr lang="cs-CZ" dirty="0" smtClean="0"/>
              <a:t>ó</a:t>
            </a:r>
            <a:r>
              <a:rPr lang="ru-RU" dirty="0" smtClean="0"/>
              <a:t>блести русских</a:t>
            </a:r>
            <a:r>
              <a:rPr lang="cs-CZ" dirty="0" smtClean="0"/>
              <a:t>, </a:t>
            </a:r>
            <a:r>
              <a:rPr lang="az-Cyrl-AZ" dirty="0" smtClean="0"/>
              <a:t>похвала живым</a:t>
            </a:r>
            <a:endParaRPr lang="cs-CZ" dirty="0" smtClean="0"/>
          </a:p>
          <a:p>
            <a:endParaRPr lang="cs-CZ" dirty="0" smtClean="0"/>
          </a:p>
          <a:p>
            <a:r>
              <a:rPr lang="ru-RU" dirty="0" smtClean="0"/>
              <a:t>Задонщина не стремится последовательно описать все события Куликовскй битвы,</a:t>
            </a:r>
            <a:r>
              <a:rPr lang="cs-CZ" dirty="0" smtClean="0"/>
              <a:t> </a:t>
            </a:r>
            <a:r>
              <a:rPr lang="ru-RU" dirty="0" smtClean="0"/>
              <a:t>дать точный, подробный отчет о движении, расстановке войск</a:t>
            </a:r>
            <a:r>
              <a:rPr lang="cs-CZ" dirty="0" smtClean="0"/>
              <a:t>,</a:t>
            </a:r>
            <a:r>
              <a:rPr lang="ru-RU" dirty="0" smtClean="0"/>
              <a:t> а воспеть победу русских, прославить великого князя Дмитрия</a:t>
            </a:r>
            <a:r>
              <a:rPr lang="cs-CZ" dirty="0" smtClean="0"/>
              <a:t> </a:t>
            </a:r>
            <a:r>
              <a:rPr lang="ru-RU" dirty="0" smtClean="0"/>
              <a:t>Ивановича и его брата.</a:t>
            </a:r>
            <a:r>
              <a:rPr lang="cs-CZ" dirty="0" smtClean="0"/>
              <a:t> </a:t>
            </a:r>
          </a:p>
          <a:p>
            <a:r>
              <a:rPr lang="ru-RU" dirty="0" smtClean="0"/>
              <a:t>Весь текст состоит в основном из речей, монологов, плачей, диалогов, призывов, обращений. </a:t>
            </a: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14282" y="214290"/>
            <a:ext cx="8572560" cy="628654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Задонщина — подражание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Слову о полку Игореве</a:t>
            </a:r>
            <a:endParaRPr lang="cs-CZ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dirty="0" smtClean="0"/>
              <a:t>В</a:t>
            </a:r>
            <a:r>
              <a:rPr lang="cs-CZ" dirty="0" smtClean="0"/>
              <a:t> </a:t>
            </a:r>
            <a:r>
              <a:rPr lang="az-Cyrl-AZ" dirty="0" smtClean="0"/>
              <a:t>ней</a:t>
            </a:r>
            <a:r>
              <a:rPr lang="cs-CZ" dirty="0" smtClean="0"/>
              <a:t> </a:t>
            </a:r>
            <a:r>
              <a:rPr lang="ru-RU" dirty="0" smtClean="0"/>
              <a:t>сознательно </a:t>
            </a:r>
            <a:r>
              <a:rPr lang="ru-RU" u="sng" dirty="0" smtClean="0"/>
              <a:t>сопоставлены события прошлого с событиями современными</a:t>
            </a:r>
            <a:r>
              <a:rPr lang="ru-RU" dirty="0" smtClean="0"/>
              <a:t>: </a:t>
            </a:r>
            <a:endParaRPr lang="cs-CZ" dirty="0" smtClean="0"/>
          </a:p>
          <a:p>
            <a:pPr marL="252000" indent="-3600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dirty="0" smtClean="0"/>
              <a:t> </a:t>
            </a:r>
            <a:r>
              <a:rPr lang="cs-CZ" dirty="0" err="1" smtClean="0"/>
              <a:t>имеeт</a:t>
            </a:r>
            <a:r>
              <a:rPr lang="az-Cyrl-AZ" dirty="0" smtClean="0"/>
              <a:t>ся</a:t>
            </a:r>
            <a:r>
              <a:rPr lang="cs-CZ" dirty="0" smtClean="0"/>
              <a:t> в </a:t>
            </a:r>
            <a:r>
              <a:rPr lang="cs-CZ" dirty="0" err="1" smtClean="0"/>
              <a:t>виду</a:t>
            </a:r>
            <a:r>
              <a:rPr lang="cs-CZ" dirty="0" smtClean="0"/>
              <a:t> </a:t>
            </a:r>
            <a:r>
              <a:rPr lang="cs-CZ" dirty="0" err="1" smtClean="0"/>
              <a:t>сопоставление</a:t>
            </a:r>
            <a:r>
              <a:rPr lang="cs-CZ" dirty="0" smtClean="0"/>
              <a:t> </a:t>
            </a:r>
            <a:r>
              <a:rPr lang="cs-CZ" dirty="0" err="1" smtClean="0"/>
              <a:t>событий</a:t>
            </a:r>
            <a:r>
              <a:rPr lang="cs-CZ" dirty="0" smtClean="0"/>
              <a:t> </a:t>
            </a:r>
            <a:r>
              <a:rPr lang="cs-CZ" dirty="0" err="1" smtClean="0"/>
              <a:t>прошлого</a:t>
            </a:r>
            <a:r>
              <a:rPr lang="cs-CZ" dirty="0" smtClean="0"/>
              <a:t> и </a:t>
            </a:r>
            <a:r>
              <a:rPr lang="cs-CZ" dirty="0" err="1" smtClean="0"/>
              <a:t>настоящего</a:t>
            </a:r>
            <a:r>
              <a:rPr lang="cs-CZ" dirty="0" smtClean="0"/>
              <a:t>, </a:t>
            </a:r>
            <a:r>
              <a:rPr lang="cs-CZ" dirty="0" err="1" smtClean="0"/>
              <a:t>событий</a:t>
            </a:r>
            <a:r>
              <a:rPr lang="cs-CZ" dirty="0" smtClean="0"/>
              <a:t>, </a:t>
            </a:r>
            <a:r>
              <a:rPr lang="cs-CZ" dirty="0" err="1" smtClean="0"/>
              <a:t>изображаемых</a:t>
            </a:r>
            <a:r>
              <a:rPr lang="cs-CZ" dirty="0" smtClean="0"/>
              <a:t> в «</a:t>
            </a:r>
            <a:r>
              <a:rPr lang="cs-CZ" dirty="0" err="1" smtClean="0"/>
              <a:t>Слове</a:t>
            </a:r>
            <a:r>
              <a:rPr lang="cs-CZ" dirty="0" smtClean="0"/>
              <a:t> о </a:t>
            </a:r>
            <a:r>
              <a:rPr lang="cs-CZ" dirty="0" err="1" smtClean="0"/>
              <a:t>полку</a:t>
            </a:r>
            <a:r>
              <a:rPr lang="cs-CZ" dirty="0" smtClean="0"/>
              <a:t> </a:t>
            </a:r>
            <a:r>
              <a:rPr lang="cs-CZ" dirty="0" err="1" smtClean="0"/>
              <a:t>Игореве</a:t>
            </a:r>
            <a:r>
              <a:rPr lang="cs-CZ" dirty="0" smtClean="0"/>
              <a:t>», с </a:t>
            </a:r>
            <a:r>
              <a:rPr lang="cs-CZ" dirty="0" err="1" smtClean="0"/>
              <a:t>событиями</a:t>
            </a:r>
            <a:r>
              <a:rPr lang="cs-CZ" dirty="0" smtClean="0"/>
              <a:t> </a:t>
            </a:r>
            <a:r>
              <a:rPr lang="cs-CZ" dirty="0" err="1" smtClean="0"/>
              <a:t>современной</a:t>
            </a:r>
            <a:r>
              <a:rPr lang="cs-CZ" dirty="0" smtClean="0"/>
              <a:t> </a:t>
            </a:r>
            <a:r>
              <a:rPr lang="cs-CZ" dirty="0" err="1" smtClean="0"/>
              <a:t>ему</a:t>
            </a:r>
            <a:r>
              <a:rPr lang="cs-CZ" dirty="0" smtClean="0"/>
              <a:t> </a:t>
            </a:r>
            <a:r>
              <a:rPr lang="cs-CZ" dirty="0" err="1" smtClean="0"/>
              <a:t>действительности</a:t>
            </a:r>
            <a:r>
              <a:rPr lang="cs-CZ" dirty="0" smtClean="0"/>
              <a:t>.</a:t>
            </a:r>
          </a:p>
          <a:p>
            <a:pPr marL="252000" indent="-3600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dirty="0" smtClean="0"/>
              <a:t> </a:t>
            </a:r>
            <a:r>
              <a:rPr lang="cs-CZ" dirty="0" err="1" smtClean="0"/>
              <a:t>битва</a:t>
            </a:r>
            <a:r>
              <a:rPr lang="cs-CZ" dirty="0" smtClean="0"/>
              <a:t> </a:t>
            </a:r>
            <a:r>
              <a:rPr lang="cs-CZ" dirty="0" err="1" smtClean="0"/>
              <a:t>на</a:t>
            </a:r>
            <a:r>
              <a:rPr lang="cs-CZ" dirty="0" smtClean="0"/>
              <a:t> </a:t>
            </a:r>
            <a:r>
              <a:rPr lang="cs-CZ" dirty="0" err="1" smtClean="0"/>
              <a:t>Каяле</a:t>
            </a:r>
            <a:r>
              <a:rPr lang="cs-CZ" dirty="0" smtClean="0"/>
              <a:t> </a:t>
            </a:r>
            <a:r>
              <a:rPr lang="cs-CZ" dirty="0" err="1" smtClean="0"/>
              <a:t>противостоит</a:t>
            </a:r>
            <a:r>
              <a:rPr lang="cs-CZ" dirty="0" smtClean="0"/>
              <a:t> </a:t>
            </a:r>
            <a:r>
              <a:rPr lang="cs-CZ" dirty="0" err="1" smtClean="0"/>
              <a:t>битве</a:t>
            </a:r>
            <a:r>
              <a:rPr lang="cs-CZ" dirty="0" smtClean="0"/>
              <a:t> </a:t>
            </a:r>
            <a:r>
              <a:rPr lang="cs-CZ" dirty="0" err="1" smtClean="0"/>
              <a:t>на</a:t>
            </a:r>
            <a:r>
              <a:rPr lang="cs-CZ" dirty="0" smtClean="0"/>
              <a:t> </a:t>
            </a:r>
            <a:r>
              <a:rPr lang="cs-CZ" dirty="0" err="1" smtClean="0"/>
              <a:t>Дону</a:t>
            </a:r>
            <a:r>
              <a:rPr lang="cs-CZ" dirty="0" smtClean="0"/>
              <a:t>, </a:t>
            </a:r>
            <a:r>
              <a:rPr lang="cs-CZ" dirty="0" err="1" smtClean="0"/>
              <a:t>как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начало</a:t>
            </a:r>
            <a:r>
              <a:rPr lang="cs-CZ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обширного</a:t>
            </a:r>
            <a:r>
              <a:rPr lang="cs-CZ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периода</a:t>
            </a:r>
            <a:r>
              <a:rPr lang="cs-CZ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чужеземного</a:t>
            </a:r>
            <a:r>
              <a:rPr lang="cs-CZ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ига</a:t>
            </a:r>
            <a:r>
              <a:rPr lang="cs-CZ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</a:t>
            </a:r>
            <a:r>
              <a:rPr lang="cs-CZ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его</a:t>
            </a:r>
            <a:r>
              <a:rPr lang="cs-CZ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концу</a:t>
            </a:r>
            <a:r>
              <a:rPr lang="cs-CZ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252000" indent="-3600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dirty="0" smtClean="0"/>
              <a:t>O</a:t>
            </a:r>
            <a:r>
              <a:rPr lang="ru-RU" dirty="0" smtClean="0"/>
              <a:t>сновной идейный смысл «Слова» — призыв к единению русских князей перед опасностью со стороны внешнего врага.</a:t>
            </a:r>
            <a:endParaRPr lang="cs-CZ" dirty="0" smtClean="0"/>
          </a:p>
          <a:p>
            <a:pPr marL="0" indent="0" algn="ctr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b="1" i="1" dirty="0" smtClean="0"/>
              <a:t>H</a:t>
            </a:r>
            <a:r>
              <a:rPr lang="ru-RU" b="1" i="1" dirty="0" smtClean="0"/>
              <a:t>есогласие в действиях князей (как было в «Слове») ведет к поражению, объединение же всех для борьбы с другом — залог победы</a:t>
            </a:r>
            <a:r>
              <a:rPr lang="cs-CZ" b="1" i="1" dirty="0" smtClean="0"/>
              <a:t>.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cs-CZ" dirty="0" smtClean="0"/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6543692" cy="41753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Весь текст «Задонщины» соотнесен со Словом о полку Игореве</a:t>
            </a:r>
            <a:r>
              <a:rPr lang="ru-RU" sz="2000" dirty="0" smtClean="0"/>
              <a:t>: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928670"/>
            <a:ext cx="7467600" cy="1828800"/>
          </a:xfrm>
        </p:spPr>
        <p:txBody>
          <a:bodyPr>
            <a:normAutofit/>
          </a:bodyPr>
          <a:lstStyle/>
          <a:p>
            <a:r>
              <a:rPr lang="ru-RU" sz="2200" dirty="0" smtClean="0"/>
              <a:t>повторение целых отрывков</a:t>
            </a:r>
            <a:endParaRPr lang="cs-CZ" sz="2200" dirty="0" smtClean="0"/>
          </a:p>
          <a:p>
            <a:r>
              <a:rPr lang="ru-RU" sz="2200" dirty="0" smtClean="0"/>
              <a:t>одинаковые характеристики</a:t>
            </a:r>
            <a:endParaRPr lang="cs-CZ" sz="2200" dirty="0" smtClean="0"/>
          </a:p>
          <a:p>
            <a:r>
              <a:rPr lang="ru-RU" sz="2200" dirty="0" smtClean="0"/>
              <a:t>сходные приемы устной народной поэзии (но некоторые Зад. использует шире) </a:t>
            </a:r>
            <a:endParaRPr lang="cs-CZ" sz="2200" dirty="0"/>
          </a:p>
        </p:txBody>
      </p:sp>
      <p:sp>
        <p:nvSpPr>
          <p:cNvPr id="4" name="Obdélník 3"/>
          <p:cNvSpPr/>
          <p:nvPr/>
        </p:nvSpPr>
        <p:spPr>
          <a:xfrm>
            <a:off x="428596" y="2714620"/>
            <a:ext cx="44291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z-Cyrl-AZ" sz="2000" dirty="0" smtClean="0"/>
              <a:t>РАЗЛИЧИЯ</a:t>
            </a:r>
            <a:endParaRPr lang="cs-CZ" sz="20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00034" y="3143248"/>
            <a:ext cx="7467600" cy="328614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ru-RU" sz="2200" dirty="0" smtClean="0"/>
              <a:t>Задонщина» более абстрагирует и психологизирует действие</a:t>
            </a:r>
            <a:endParaRPr lang="cs-CZ" sz="2200" dirty="0" smtClean="0"/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ru-RU" sz="2200" dirty="0" smtClean="0"/>
              <a:t>усилен в «Задонщине» христианский элемент и вообще отсутствуют языческие мифологические образы</a:t>
            </a:r>
            <a:endParaRPr lang="cs-CZ" sz="2200" dirty="0" smtClean="0"/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ru-RU" sz="2200" dirty="0" smtClean="0"/>
              <a:t>Задонщина отличается стилистической непоследовательностью — поэтические части текста чередуются с прозаическими,носящими характер деловой прозы.</a:t>
            </a:r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&quot;&amp;Zcy;&amp;acy;&amp;dcy;&amp;ocy;&amp;ncy;&amp;shchcy;&amp;icy;&amp;ncy;&amp;acy;&quot; &amp;ocy;&amp;tcy;&amp;kcy;&amp;rcy;&amp;ycy;&amp;vcy;&amp;acy;&amp;iecy;&amp;tcy; &amp;bcy;&amp;iecy;&amp;lcy;&amp;gcy;&amp;ocy;&amp;rcy;&amp;ocy;&amp;dcy;&amp;tscy;&amp;acy;&amp;mcy; &amp;acy;&amp;tcy;&amp;mcy;&amp;ocy;&amp;scy;&amp;fcy;&amp;iecy;&amp;rcy;&amp;ucy; &amp;Kcy;&amp;ucy;&amp;lcy;&amp;icy;&amp;kcy;&amp;ocy;&amp;vcy;&amp;acy; &amp;pcy;&amp;ocy;&amp;lcy;&amp;ya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2852"/>
            <a:ext cx="8361864" cy="5429288"/>
          </a:xfrm>
          <a:prstGeom prst="rect">
            <a:avLst/>
          </a:prstGeom>
          <a:noFill/>
        </p:spPr>
      </p:pic>
      <p:sp>
        <p:nvSpPr>
          <p:cNvPr id="4" name="Obdélník 3"/>
          <p:cNvSpPr/>
          <p:nvPr/>
        </p:nvSpPr>
        <p:spPr>
          <a:xfrm>
            <a:off x="0" y="5643578"/>
            <a:ext cx="88582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Основная идея Задонщины </a:t>
            </a:r>
            <a:r>
              <a:rPr lang="ru-RU" sz="2400" dirty="0" smtClean="0"/>
              <a:t>- величие Куликовской битвы. </a:t>
            </a:r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714348" y="785794"/>
            <a:ext cx="74295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  <a:spcAft>
                <a:spcPts val="1200"/>
              </a:spcAft>
              <a:buClr>
                <a:srgbClr val="FE8637"/>
              </a:buClr>
              <a:buSzPct val="70000"/>
            </a:pPr>
            <a:r>
              <a:rPr lang="cs-CZ" sz="2400" b="1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bg2">
                    <a:lumMod val="90000"/>
                  </a:schemeClr>
                </a:solidFill>
              </a:rPr>
              <a:t>Задонщина</a:t>
            </a:r>
            <a:r>
              <a:rPr lang="ru-RU" sz="240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неоднократно переводилась на современный русский язык</a:t>
            </a:r>
            <a:r>
              <a:rPr lang="cs-CZ" sz="2400" dirty="0" smtClean="0">
                <a:solidFill>
                  <a:schemeClr val="bg1"/>
                </a:solidFill>
              </a:rPr>
              <a:t>.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endParaRPr lang="cs-CZ" sz="2400" dirty="0" smtClean="0">
              <a:solidFill>
                <a:schemeClr val="bg1"/>
              </a:solidFill>
            </a:endParaRPr>
          </a:p>
          <a:p>
            <a:pPr lvl="0">
              <a:spcBef>
                <a:spcPts val="1200"/>
              </a:spcBef>
              <a:spcAft>
                <a:spcPts val="1200"/>
              </a:spcAft>
              <a:buClr>
                <a:srgbClr val="FE8637"/>
              </a:buClr>
              <a:buSzPct val="70000"/>
            </a:pPr>
            <a:r>
              <a:rPr lang="ru-RU" sz="2400" dirty="0" smtClean="0">
                <a:solidFill>
                  <a:schemeClr val="bg1"/>
                </a:solidFill>
              </a:rPr>
              <a:t>Она переведена на ряд </a:t>
            </a:r>
            <a:r>
              <a:rPr lang="ru-RU" sz="2400" b="1" dirty="0" smtClean="0">
                <a:solidFill>
                  <a:schemeClr val="bg2">
                    <a:lumMod val="90000"/>
                  </a:schemeClr>
                </a:solidFill>
              </a:rPr>
              <a:t>иностранных</a:t>
            </a:r>
            <a:r>
              <a:rPr lang="ru-RU" sz="240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bg2">
                    <a:lumMod val="90000"/>
                  </a:schemeClr>
                </a:solidFill>
              </a:rPr>
              <a:t>языков</a:t>
            </a:r>
            <a:r>
              <a:rPr lang="cs-CZ" sz="2400" b="1" dirty="0" smtClean="0">
                <a:solidFill>
                  <a:schemeClr val="bg1"/>
                </a:solidFill>
              </a:rPr>
              <a:t>.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endParaRPr lang="cs-CZ" sz="2400" dirty="0" smtClean="0">
              <a:solidFill>
                <a:schemeClr val="bg1"/>
              </a:solidFill>
            </a:endParaRPr>
          </a:p>
          <a:p>
            <a:pPr lvl="0">
              <a:spcBef>
                <a:spcPts val="1200"/>
              </a:spcBef>
              <a:spcAft>
                <a:spcPts val="1200"/>
              </a:spcAft>
              <a:buClr>
                <a:srgbClr val="FE8637"/>
              </a:buClr>
              <a:buSzPct val="70000"/>
            </a:pPr>
            <a:r>
              <a:rPr lang="ru-RU" sz="2400" dirty="0" smtClean="0">
                <a:solidFill>
                  <a:schemeClr val="bg1"/>
                </a:solidFill>
              </a:rPr>
              <a:t>Памятнику посвящена большая </a:t>
            </a:r>
            <a:r>
              <a:rPr lang="ru-RU" sz="2400" dirty="0" smtClean="0">
                <a:solidFill>
                  <a:schemeClr val="bg2">
                    <a:lumMod val="90000"/>
                  </a:schemeClr>
                </a:solidFill>
              </a:rPr>
              <a:t>научная </a:t>
            </a:r>
            <a:r>
              <a:rPr lang="ru-RU" sz="2400" b="1" dirty="0" smtClean="0">
                <a:solidFill>
                  <a:schemeClr val="bg2">
                    <a:lumMod val="90000"/>
                  </a:schemeClr>
                </a:solidFill>
              </a:rPr>
              <a:t>литература</a:t>
            </a:r>
            <a:r>
              <a:rPr lang="ru-RU" sz="2400" dirty="0" smtClean="0">
                <a:solidFill>
                  <a:schemeClr val="bg2">
                    <a:lumMod val="90000"/>
                  </a:schemeClr>
                </a:solidFill>
              </a:rPr>
              <a:t>. </a:t>
            </a:r>
            <a:endParaRPr lang="cs-CZ" sz="2400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706</TotalTime>
  <Words>618</Words>
  <Application>Microsoft Office PowerPoint</Application>
  <PresentationFormat>Předvádění na obrazovce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Задонщина </vt:lpstr>
      <vt:lpstr> Задоншина (поэтическая повесть):</vt:lpstr>
      <vt:lpstr>Snímek 3</vt:lpstr>
      <vt:lpstr>Snímek 4</vt:lpstr>
      <vt:lpstr>Snímek 5</vt:lpstr>
      <vt:lpstr>Snímek 6</vt:lpstr>
      <vt:lpstr>Snímek 7</vt:lpstr>
      <vt:lpstr>Весь текст «Задонщины» соотнесен со Словом о полку Игореве:</vt:lpstr>
      <vt:lpstr>Snímek 9</vt:lpstr>
      <vt:lpstr>Спасибо за внимание</vt:lpstr>
      <vt:lpstr>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Klára</dc:creator>
  <cp:lastModifiedBy>Klára</cp:lastModifiedBy>
  <cp:revision>208</cp:revision>
  <dcterms:created xsi:type="dcterms:W3CDTF">2014-10-31T09:03:49Z</dcterms:created>
  <dcterms:modified xsi:type="dcterms:W3CDTF">2014-12-05T06:46:22Z</dcterms:modified>
</cp:coreProperties>
</file>