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508F-51FF-441B-8A9C-1AEB5BA7ECD7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EA65-A549-4D71-AD51-FD9F6CAD9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16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508F-51FF-441B-8A9C-1AEB5BA7ECD7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EA65-A549-4D71-AD51-FD9F6CAD9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4735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508F-51FF-441B-8A9C-1AEB5BA7ECD7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EA65-A549-4D71-AD51-FD9F6CAD9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326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508F-51FF-441B-8A9C-1AEB5BA7ECD7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EA65-A549-4D71-AD51-FD9F6CAD9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351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508F-51FF-441B-8A9C-1AEB5BA7ECD7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EA65-A549-4D71-AD51-FD9F6CAD9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314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508F-51FF-441B-8A9C-1AEB5BA7ECD7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EA65-A549-4D71-AD51-FD9F6CAD9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108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508F-51FF-441B-8A9C-1AEB5BA7ECD7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EA65-A549-4D71-AD51-FD9F6CAD9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391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508F-51FF-441B-8A9C-1AEB5BA7ECD7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EA65-A549-4D71-AD51-FD9F6CAD9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445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508F-51FF-441B-8A9C-1AEB5BA7ECD7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EA65-A549-4D71-AD51-FD9F6CAD9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75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508F-51FF-441B-8A9C-1AEB5BA7ECD7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EA65-A549-4D71-AD51-FD9F6CAD9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740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508F-51FF-441B-8A9C-1AEB5BA7ECD7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EA65-A549-4D71-AD51-FD9F6CAD9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374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3508F-51FF-441B-8A9C-1AEB5BA7ECD7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3EA65-A549-4D71-AD51-FD9F6CAD9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794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Výukové metody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endParaRPr lang="cs-CZ" sz="2000" dirty="0" smtClean="0"/>
          </a:p>
          <a:p>
            <a:pPr algn="r"/>
            <a:endParaRPr lang="cs-CZ" sz="2000" dirty="0"/>
          </a:p>
          <a:p>
            <a:pPr algn="r"/>
            <a:endParaRPr lang="cs-CZ" sz="2000" dirty="0" smtClean="0"/>
          </a:p>
          <a:p>
            <a:pPr algn="r"/>
            <a:endParaRPr lang="cs-CZ" sz="2000" dirty="0"/>
          </a:p>
          <a:p>
            <a:pPr algn="r"/>
            <a:r>
              <a:rPr lang="cs-CZ" sz="2000" dirty="0" smtClean="0"/>
              <a:t>Mgr. Radim Slaný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23082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cs-CZ" dirty="0" smtClean="0"/>
              <a:t>Výukovou metodu chápeme jako cestu k dosažení stanovených výukových cílů</a:t>
            </a:r>
          </a:p>
          <a:p>
            <a:r>
              <a:rPr lang="cs-CZ" dirty="0" smtClean="0"/>
              <a:t>Koordinovaný systém vyučovacích činností učitele a učebních aktivit žáka, který je zaměřen na dosažení učitelem stanovených a žáky akceptovaných výukových cílů (Maňák)</a:t>
            </a:r>
          </a:p>
          <a:p>
            <a:r>
              <a:rPr lang="cs-CZ" dirty="0" smtClean="0"/>
              <a:t>Interakce učitel x žák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976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 algn="ctr">
              <a:buNone/>
            </a:pPr>
            <a:r>
              <a:rPr lang="cs-CZ" sz="4000" dirty="0" smtClean="0"/>
              <a:t>1. Klasické výukové metody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1.1. Metody slovní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1.1.1. Vyprávění</a:t>
            </a:r>
          </a:p>
          <a:p>
            <a:pPr marL="0" indent="0">
              <a:buNone/>
            </a:pPr>
            <a:r>
              <a:rPr lang="cs-CZ" dirty="0" smtClean="0"/>
              <a:t> 	1.1.2. Vysvětlování</a:t>
            </a:r>
          </a:p>
          <a:p>
            <a:pPr marL="0" indent="0">
              <a:buNone/>
            </a:pPr>
            <a:r>
              <a:rPr lang="cs-CZ" dirty="0" smtClean="0"/>
              <a:t> 	1.1.3. Přednáška</a:t>
            </a:r>
          </a:p>
          <a:p>
            <a:pPr marL="0" indent="0">
              <a:buNone/>
            </a:pPr>
            <a:r>
              <a:rPr lang="cs-CZ" dirty="0" smtClean="0"/>
              <a:t> 	1.1.4. Práce s textem</a:t>
            </a:r>
          </a:p>
          <a:p>
            <a:pPr marL="0" indent="0">
              <a:buNone/>
            </a:pPr>
            <a:r>
              <a:rPr lang="cs-CZ" dirty="0" smtClean="0"/>
              <a:t> 	1.1.5. Rozhovor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861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1.2. Metody názorně-demonstrační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1.2.1. Předvádění a pozorování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1.2.2. Práce s obrazem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1.2.3. Instruktáž</a:t>
            </a:r>
          </a:p>
          <a:p>
            <a:r>
              <a:rPr lang="cs-CZ" dirty="0" smtClean="0"/>
              <a:t>1.3. Metody </a:t>
            </a:r>
            <a:r>
              <a:rPr lang="cs-CZ" dirty="0" err="1" smtClean="0"/>
              <a:t>dovednostně</a:t>
            </a:r>
            <a:r>
              <a:rPr lang="cs-CZ" dirty="0" smtClean="0"/>
              <a:t>-praktické</a:t>
            </a:r>
          </a:p>
          <a:p>
            <a:pPr marL="0" indent="0">
              <a:buNone/>
            </a:pPr>
            <a:r>
              <a:rPr lang="cs-CZ" dirty="0" smtClean="0"/>
              <a:t>	1.3.1. Napodobování</a:t>
            </a:r>
          </a:p>
          <a:p>
            <a:pPr marL="0" indent="0">
              <a:buNone/>
            </a:pPr>
            <a:r>
              <a:rPr lang="cs-CZ" dirty="0" smtClean="0"/>
              <a:t> 	1.3.2. Manipulování, laborování a </a:t>
            </a:r>
            <a:r>
              <a:rPr lang="cs-CZ" dirty="0" err="1" smtClean="0"/>
              <a:t>experimen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 	1.3.3. Vytváření dovedností</a:t>
            </a:r>
          </a:p>
          <a:p>
            <a:pPr marL="0" indent="0">
              <a:buNone/>
            </a:pPr>
            <a:r>
              <a:rPr lang="cs-CZ" dirty="0" smtClean="0"/>
              <a:t> 	1.3.4. Produkční metody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661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Aktivizující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2.1. Metody diskusní</a:t>
            </a:r>
          </a:p>
          <a:p>
            <a:r>
              <a:rPr lang="cs-CZ" dirty="0" smtClean="0"/>
              <a:t> 2.2. Metody heuristické, řešení problémů</a:t>
            </a:r>
          </a:p>
          <a:p>
            <a:r>
              <a:rPr lang="cs-CZ" dirty="0" smtClean="0"/>
              <a:t> 2.3. Metody situační</a:t>
            </a:r>
          </a:p>
          <a:p>
            <a:r>
              <a:rPr lang="cs-CZ" dirty="0" smtClean="0"/>
              <a:t> 2.4. Metody inscenační</a:t>
            </a:r>
          </a:p>
          <a:p>
            <a:r>
              <a:rPr lang="cs-CZ" dirty="0" smtClean="0"/>
              <a:t> 2.5. Didaktické hry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5547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Komplexní výukové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 3.1. Frontální výuka</a:t>
            </a:r>
          </a:p>
          <a:p>
            <a:r>
              <a:rPr lang="cs-CZ" dirty="0" smtClean="0"/>
              <a:t> 3.2. Skupinová výuka</a:t>
            </a:r>
          </a:p>
          <a:p>
            <a:r>
              <a:rPr lang="cs-CZ" dirty="0" smtClean="0"/>
              <a:t> 3.3. Partnerská výuka</a:t>
            </a:r>
          </a:p>
          <a:p>
            <a:r>
              <a:rPr lang="cs-CZ" dirty="0" smtClean="0"/>
              <a:t> 3.4. Individuální a individualizovaná výuka, samostatná práce žáků</a:t>
            </a:r>
          </a:p>
          <a:p>
            <a:r>
              <a:rPr lang="cs-CZ" dirty="0" smtClean="0"/>
              <a:t> 3.5. Kritické myšlení</a:t>
            </a:r>
          </a:p>
          <a:p>
            <a:r>
              <a:rPr lang="cs-CZ" dirty="0" smtClean="0"/>
              <a:t> 3.6. Brainstorming</a:t>
            </a:r>
          </a:p>
          <a:p>
            <a:r>
              <a:rPr lang="cs-CZ" dirty="0" smtClean="0"/>
              <a:t> 3.7. Projektová výuka</a:t>
            </a:r>
          </a:p>
          <a:p>
            <a:r>
              <a:rPr lang="cs-CZ" dirty="0" smtClean="0"/>
              <a:t> 3.8. Učení dramatem</a:t>
            </a:r>
          </a:p>
          <a:p>
            <a:r>
              <a:rPr lang="cs-CZ" dirty="0" smtClean="0"/>
              <a:t> 3.9. Otevřené učení</a:t>
            </a:r>
          </a:p>
          <a:p>
            <a:r>
              <a:rPr lang="cs-CZ" dirty="0" smtClean="0"/>
              <a:t> 3.10. Učení v životních situacích</a:t>
            </a:r>
          </a:p>
          <a:p>
            <a:r>
              <a:rPr lang="cs-CZ" dirty="0" smtClean="0"/>
              <a:t> 3.11. Televizní výuka</a:t>
            </a:r>
          </a:p>
          <a:p>
            <a:r>
              <a:rPr lang="cs-CZ" dirty="0" smtClean="0"/>
              <a:t> 3.12. Výuka podporovaná počítačem</a:t>
            </a:r>
          </a:p>
          <a:p>
            <a:r>
              <a:rPr lang="cs-CZ" dirty="0" smtClean="0"/>
              <a:t> 3.13. </a:t>
            </a:r>
            <a:r>
              <a:rPr lang="cs-CZ" dirty="0" err="1" smtClean="0"/>
              <a:t>Sugestopedie</a:t>
            </a:r>
            <a:r>
              <a:rPr lang="cs-CZ" dirty="0" smtClean="0"/>
              <a:t> a </a:t>
            </a:r>
            <a:r>
              <a:rPr lang="cs-CZ" dirty="0" err="1" smtClean="0"/>
              <a:t>superlearning</a:t>
            </a:r>
            <a:endParaRPr lang="cs-CZ" dirty="0" smtClean="0"/>
          </a:p>
          <a:p>
            <a:r>
              <a:rPr lang="cs-CZ" dirty="0" smtClean="0"/>
              <a:t> 3.14. Hypnopedie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71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MAŇÁK, J., ŠVEC, V. Výukové metody. Brno : </a:t>
            </a:r>
            <a:r>
              <a:rPr lang="cs-CZ" dirty="0" err="1" smtClean="0"/>
              <a:t>PdF</a:t>
            </a:r>
            <a:r>
              <a:rPr lang="cs-CZ" dirty="0" smtClean="0"/>
              <a:t> MU, 2003. ISNB 80-7315-039-5.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28831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194</Words>
  <Application>Microsoft Office PowerPoint</Application>
  <PresentationFormat>Předvádění na obrazovce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Výukové metody</vt:lpstr>
      <vt:lpstr>Prezentace aplikace PowerPoint</vt:lpstr>
      <vt:lpstr>Prezentace aplikace PowerPoint</vt:lpstr>
      <vt:lpstr>Prezentace aplikace PowerPoint</vt:lpstr>
      <vt:lpstr>2. Aktivizující metody</vt:lpstr>
      <vt:lpstr>3. Komplexní výukové metody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Výukové metody</dc:title>
  <dc:creator>Slany</dc:creator>
  <cp:lastModifiedBy>Slany</cp:lastModifiedBy>
  <cp:revision>3</cp:revision>
  <dcterms:created xsi:type="dcterms:W3CDTF">2014-09-30T08:32:55Z</dcterms:created>
  <dcterms:modified xsi:type="dcterms:W3CDTF">2014-09-30T09:46:56Z</dcterms:modified>
</cp:coreProperties>
</file>