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7" r:id="rId1"/>
  </p:sldMasterIdLst>
  <p:notesMasterIdLst>
    <p:notesMasterId r:id="rId29"/>
  </p:notesMasterIdLst>
  <p:sldIdLst>
    <p:sldId id="257" r:id="rId2"/>
    <p:sldId id="261" r:id="rId3"/>
    <p:sldId id="262" r:id="rId4"/>
    <p:sldId id="263" r:id="rId5"/>
    <p:sldId id="288" r:id="rId6"/>
    <p:sldId id="266" r:id="rId7"/>
    <p:sldId id="285" r:id="rId8"/>
    <p:sldId id="286" r:id="rId9"/>
    <p:sldId id="267" r:id="rId10"/>
    <p:sldId id="268" r:id="rId11"/>
    <p:sldId id="269" r:id="rId12"/>
    <p:sldId id="270" r:id="rId13"/>
    <p:sldId id="287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lineChart>
        <c:grouping val="standard"/>
        <c:ser>
          <c:idx val="0"/>
          <c:order val="0"/>
          <c:tx>
            <c:strRef>
              <c:f>List1!$J$146</c:f>
              <c:strCache>
                <c:ptCount val="1"/>
                <c:pt idx="0">
                  <c:v>NAROZENÍ</c:v>
                </c:pt>
              </c:strCache>
            </c:strRef>
          </c:tx>
          <c:marker>
            <c:symbol val="none"/>
          </c:marker>
          <c:cat>
            <c:strRef>
              <c:f>List1!$I$147:$I$242</c:f>
              <c:strCache>
                <c:ptCount val="96"/>
                <c:pt idx="0">
                  <c:v>ROK</c:v>
                </c:pt>
                <c:pt idx="1">
                  <c:v>1919</c:v>
                </c:pt>
                <c:pt idx="2">
                  <c:v>1920</c:v>
                </c:pt>
                <c:pt idx="3">
                  <c:v>1921</c:v>
                </c:pt>
                <c:pt idx="4">
                  <c:v>1922</c:v>
                </c:pt>
                <c:pt idx="5">
                  <c:v>1923</c:v>
                </c:pt>
                <c:pt idx="6">
                  <c:v>1924</c:v>
                </c:pt>
                <c:pt idx="7">
                  <c:v>1925</c:v>
                </c:pt>
                <c:pt idx="8">
                  <c:v>1926</c:v>
                </c:pt>
                <c:pt idx="9">
                  <c:v>1927</c:v>
                </c:pt>
                <c:pt idx="10">
                  <c:v>1928</c:v>
                </c:pt>
                <c:pt idx="11">
                  <c:v>1929</c:v>
                </c:pt>
                <c:pt idx="12">
                  <c:v>1930</c:v>
                </c:pt>
                <c:pt idx="13">
                  <c:v>1931</c:v>
                </c:pt>
                <c:pt idx="14">
                  <c:v>1932</c:v>
                </c:pt>
                <c:pt idx="15">
                  <c:v>1933</c:v>
                </c:pt>
                <c:pt idx="16">
                  <c:v>1934</c:v>
                </c:pt>
                <c:pt idx="17">
                  <c:v>1935</c:v>
                </c:pt>
                <c:pt idx="18">
                  <c:v>1936</c:v>
                </c:pt>
                <c:pt idx="19">
                  <c:v>1937</c:v>
                </c:pt>
                <c:pt idx="20">
                  <c:v>1938</c:v>
                </c:pt>
                <c:pt idx="21">
                  <c:v>1939</c:v>
                </c:pt>
                <c:pt idx="22">
                  <c:v>1940</c:v>
                </c:pt>
                <c:pt idx="23">
                  <c:v>1941</c:v>
                </c:pt>
                <c:pt idx="24">
                  <c:v>1942</c:v>
                </c:pt>
                <c:pt idx="25">
                  <c:v>1943</c:v>
                </c:pt>
                <c:pt idx="26">
                  <c:v>1944</c:v>
                </c:pt>
                <c:pt idx="27">
                  <c:v>1945</c:v>
                </c:pt>
                <c:pt idx="28">
                  <c:v>1946</c:v>
                </c:pt>
                <c:pt idx="29">
                  <c:v>1947</c:v>
                </c:pt>
                <c:pt idx="30">
                  <c:v>1948</c:v>
                </c:pt>
                <c:pt idx="31">
                  <c:v>1949</c:v>
                </c:pt>
                <c:pt idx="32">
                  <c:v>1950</c:v>
                </c:pt>
                <c:pt idx="33">
                  <c:v>1951</c:v>
                </c:pt>
                <c:pt idx="34">
                  <c:v>1952</c:v>
                </c:pt>
                <c:pt idx="35">
                  <c:v>1953</c:v>
                </c:pt>
                <c:pt idx="36">
                  <c:v>1954</c:v>
                </c:pt>
                <c:pt idx="37">
                  <c:v>1955</c:v>
                </c:pt>
                <c:pt idx="38">
                  <c:v>1956</c:v>
                </c:pt>
                <c:pt idx="39">
                  <c:v>1957</c:v>
                </c:pt>
                <c:pt idx="40">
                  <c:v>1958</c:v>
                </c:pt>
                <c:pt idx="41">
                  <c:v>1959</c:v>
                </c:pt>
                <c:pt idx="42">
                  <c:v>1960</c:v>
                </c:pt>
                <c:pt idx="43">
                  <c:v>1961</c:v>
                </c:pt>
                <c:pt idx="44">
                  <c:v>1962</c:v>
                </c:pt>
                <c:pt idx="45">
                  <c:v>1963</c:v>
                </c:pt>
                <c:pt idx="46">
                  <c:v>1964</c:v>
                </c:pt>
                <c:pt idx="47">
                  <c:v>1965</c:v>
                </c:pt>
                <c:pt idx="48">
                  <c:v>1966</c:v>
                </c:pt>
                <c:pt idx="49">
                  <c:v>1967</c:v>
                </c:pt>
                <c:pt idx="50">
                  <c:v>1968</c:v>
                </c:pt>
                <c:pt idx="51">
                  <c:v>1969</c:v>
                </c:pt>
                <c:pt idx="52">
                  <c:v>1970</c:v>
                </c:pt>
                <c:pt idx="53">
                  <c:v>1971</c:v>
                </c:pt>
                <c:pt idx="54">
                  <c:v>1972</c:v>
                </c:pt>
                <c:pt idx="55">
                  <c:v>1973</c:v>
                </c:pt>
                <c:pt idx="56">
                  <c:v>1974</c:v>
                </c:pt>
                <c:pt idx="57">
                  <c:v>1975</c:v>
                </c:pt>
                <c:pt idx="58">
                  <c:v>1976</c:v>
                </c:pt>
                <c:pt idx="59">
                  <c:v>1977</c:v>
                </c:pt>
                <c:pt idx="60">
                  <c:v>1978</c:v>
                </c:pt>
                <c:pt idx="61">
                  <c:v>1979</c:v>
                </c:pt>
                <c:pt idx="62">
                  <c:v>1980</c:v>
                </c:pt>
                <c:pt idx="63">
                  <c:v>1981</c:v>
                </c:pt>
                <c:pt idx="64">
                  <c:v>1982</c:v>
                </c:pt>
                <c:pt idx="65">
                  <c:v>1983</c:v>
                </c:pt>
                <c:pt idx="66">
                  <c:v>1984</c:v>
                </c:pt>
                <c:pt idx="67">
                  <c:v>1985</c:v>
                </c:pt>
                <c:pt idx="68">
                  <c:v>1986</c:v>
                </c:pt>
                <c:pt idx="69">
                  <c:v>1987</c:v>
                </c:pt>
                <c:pt idx="70">
                  <c:v>1988</c:v>
                </c:pt>
                <c:pt idx="71">
                  <c:v>1989</c:v>
                </c:pt>
                <c:pt idx="72">
                  <c:v>1990</c:v>
                </c:pt>
                <c:pt idx="73">
                  <c:v>1991</c:v>
                </c:pt>
                <c:pt idx="74">
                  <c:v>1992</c:v>
                </c:pt>
                <c:pt idx="75">
                  <c:v>1993</c:v>
                </c:pt>
                <c:pt idx="76">
                  <c:v>1994</c:v>
                </c:pt>
                <c:pt idx="77">
                  <c:v>1995</c:v>
                </c:pt>
                <c:pt idx="78">
                  <c:v>1996</c:v>
                </c:pt>
                <c:pt idx="79">
                  <c:v>1997</c:v>
                </c:pt>
                <c:pt idx="80">
                  <c:v>1998</c:v>
                </c:pt>
                <c:pt idx="81">
                  <c:v>1999</c:v>
                </c:pt>
                <c:pt idx="82">
                  <c:v>2000</c:v>
                </c:pt>
                <c:pt idx="83">
                  <c:v>2001</c:v>
                </c:pt>
                <c:pt idx="84">
                  <c:v>2002</c:v>
                </c:pt>
                <c:pt idx="85">
                  <c:v>2003</c:v>
                </c:pt>
                <c:pt idx="86">
                  <c:v>2004</c:v>
                </c:pt>
                <c:pt idx="87">
                  <c:v>2005</c:v>
                </c:pt>
                <c:pt idx="88">
                  <c:v>2006</c:v>
                </c:pt>
                <c:pt idx="89">
                  <c:v>2007</c:v>
                </c:pt>
                <c:pt idx="90">
                  <c:v>2008</c:v>
                </c:pt>
                <c:pt idx="91">
                  <c:v>2009</c:v>
                </c:pt>
                <c:pt idx="92">
                  <c:v>2010</c:v>
                </c:pt>
                <c:pt idx="93">
                  <c:v>2011</c:v>
                </c:pt>
                <c:pt idx="94">
                  <c:v>2012</c:v>
                </c:pt>
                <c:pt idx="95">
                  <c:v>2013</c:v>
                </c:pt>
              </c:strCache>
            </c:strRef>
          </c:cat>
          <c:val>
            <c:numRef>
              <c:f>List1!$J$147:$J$242</c:f>
              <c:numCache>
                <c:formatCode>#,##0</c:formatCode>
                <c:ptCount val="96"/>
                <c:pt idx="1">
                  <c:v>194697</c:v>
                </c:pt>
                <c:pt idx="2">
                  <c:v>251462</c:v>
                </c:pt>
                <c:pt idx="3">
                  <c:v>264269</c:v>
                </c:pt>
                <c:pt idx="4">
                  <c:v>255623</c:v>
                </c:pt>
                <c:pt idx="5">
                  <c:v>248062</c:v>
                </c:pt>
                <c:pt idx="6">
                  <c:v>235501</c:v>
                </c:pt>
                <c:pt idx="7">
                  <c:v>231422</c:v>
                </c:pt>
                <c:pt idx="8">
                  <c:v>225486</c:v>
                </c:pt>
                <c:pt idx="9">
                  <c:v>213956</c:v>
                </c:pt>
                <c:pt idx="10">
                  <c:v>214014</c:v>
                </c:pt>
                <c:pt idx="11">
                  <c:v>207904</c:v>
                </c:pt>
                <c:pt idx="12">
                  <c:v>212232</c:v>
                </c:pt>
                <c:pt idx="13">
                  <c:v>200874</c:v>
                </c:pt>
                <c:pt idx="14">
                  <c:v>195159</c:v>
                </c:pt>
                <c:pt idx="15">
                  <c:v>180637</c:v>
                </c:pt>
                <c:pt idx="16">
                  <c:v>175251</c:v>
                </c:pt>
                <c:pt idx="17">
                  <c:v>165658</c:v>
                </c:pt>
                <c:pt idx="18">
                  <c:v>161926</c:v>
                </c:pt>
                <c:pt idx="19">
                  <c:v>159780</c:v>
                </c:pt>
                <c:pt idx="20">
                  <c:v>167305</c:v>
                </c:pt>
                <c:pt idx="21">
                  <c:v>196753</c:v>
                </c:pt>
                <c:pt idx="22">
                  <c:v>222982</c:v>
                </c:pt>
                <c:pt idx="23">
                  <c:v>213369</c:v>
                </c:pt>
                <c:pt idx="24">
                  <c:v>203008</c:v>
                </c:pt>
                <c:pt idx="25">
                  <c:v>229059</c:v>
                </c:pt>
                <c:pt idx="26">
                  <c:v>234023</c:v>
                </c:pt>
                <c:pt idx="27">
                  <c:v>197074</c:v>
                </c:pt>
                <c:pt idx="28">
                  <c:v>213850</c:v>
                </c:pt>
                <c:pt idx="29">
                  <c:v>210092</c:v>
                </c:pt>
                <c:pt idx="30">
                  <c:v>200810</c:v>
                </c:pt>
                <c:pt idx="31">
                  <c:v>188219</c:v>
                </c:pt>
                <c:pt idx="32">
                  <c:v>191655</c:v>
                </c:pt>
                <c:pt idx="33">
                  <c:v>188756</c:v>
                </c:pt>
                <c:pt idx="34">
                  <c:v>182995</c:v>
                </c:pt>
                <c:pt idx="35">
                  <c:v>174629</c:v>
                </c:pt>
                <c:pt idx="36">
                  <c:v>170300</c:v>
                </c:pt>
                <c:pt idx="37">
                  <c:v>167731</c:v>
                </c:pt>
                <c:pt idx="38">
                  <c:v>164243</c:v>
                </c:pt>
                <c:pt idx="39">
                  <c:v>157157</c:v>
                </c:pt>
                <c:pt idx="40">
                  <c:v>143251</c:v>
                </c:pt>
                <c:pt idx="41">
                  <c:v>130310</c:v>
                </c:pt>
                <c:pt idx="42">
                  <c:v>130161</c:v>
                </c:pt>
                <c:pt idx="43">
                  <c:v>132201</c:v>
                </c:pt>
                <c:pt idx="44">
                  <c:v>134695</c:v>
                </c:pt>
                <c:pt idx="45">
                  <c:v>150062</c:v>
                </c:pt>
                <c:pt idx="46">
                  <c:v>155666</c:v>
                </c:pt>
                <c:pt idx="47">
                  <c:v>148545</c:v>
                </c:pt>
                <c:pt idx="48">
                  <c:v>142206</c:v>
                </c:pt>
                <c:pt idx="49">
                  <c:v>139413</c:v>
                </c:pt>
                <c:pt idx="50">
                  <c:v>138396</c:v>
                </c:pt>
                <c:pt idx="51">
                  <c:v>144155</c:v>
                </c:pt>
                <c:pt idx="52">
                  <c:v>148893</c:v>
                </c:pt>
                <c:pt idx="53">
                  <c:v>155233</c:v>
                </c:pt>
                <c:pt idx="54">
                  <c:v>164744</c:v>
                </c:pt>
                <c:pt idx="55">
                  <c:v>182953</c:v>
                </c:pt>
                <c:pt idx="56">
                  <c:v>195427</c:v>
                </c:pt>
                <c:pt idx="57">
                  <c:v>192869</c:v>
                </c:pt>
                <c:pt idx="58">
                  <c:v>188522</c:v>
                </c:pt>
                <c:pt idx="59">
                  <c:v>182865</c:v>
                </c:pt>
                <c:pt idx="60">
                  <c:v>180018</c:v>
                </c:pt>
                <c:pt idx="61">
                  <c:v>173084</c:v>
                </c:pt>
                <c:pt idx="62">
                  <c:v>154665</c:v>
                </c:pt>
                <c:pt idx="63">
                  <c:v>145186</c:v>
                </c:pt>
                <c:pt idx="64">
                  <c:v>142518</c:v>
                </c:pt>
                <c:pt idx="65">
                  <c:v>138132</c:v>
                </c:pt>
                <c:pt idx="66">
                  <c:v>137587</c:v>
                </c:pt>
                <c:pt idx="67">
                  <c:v>136488</c:v>
                </c:pt>
                <c:pt idx="68">
                  <c:v>133942</c:v>
                </c:pt>
                <c:pt idx="69">
                  <c:v>131469</c:v>
                </c:pt>
                <c:pt idx="70">
                  <c:v>133238</c:v>
                </c:pt>
                <c:pt idx="71">
                  <c:v>128881</c:v>
                </c:pt>
                <c:pt idx="72">
                  <c:v>131094</c:v>
                </c:pt>
                <c:pt idx="73">
                  <c:v>129850</c:v>
                </c:pt>
                <c:pt idx="74">
                  <c:v>122142</c:v>
                </c:pt>
                <c:pt idx="75">
                  <c:v>121470</c:v>
                </c:pt>
                <c:pt idx="76">
                  <c:v>106915</c:v>
                </c:pt>
                <c:pt idx="77">
                  <c:v>96397</c:v>
                </c:pt>
                <c:pt idx="78">
                  <c:v>90763</c:v>
                </c:pt>
                <c:pt idx="79">
                  <c:v>90930</c:v>
                </c:pt>
                <c:pt idx="80">
                  <c:v>90829</c:v>
                </c:pt>
                <c:pt idx="81">
                  <c:v>89774</c:v>
                </c:pt>
                <c:pt idx="82">
                  <c:v>91169</c:v>
                </c:pt>
                <c:pt idx="83">
                  <c:v>90978</c:v>
                </c:pt>
                <c:pt idx="84">
                  <c:v>93047</c:v>
                </c:pt>
                <c:pt idx="85">
                  <c:v>93957</c:v>
                </c:pt>
                <c:pt idx="86">
                  <c:v>97929</c:v>
                </c:pt>
                <c:pt idx="87">
                  <c:v>102498</c:v>
                </c:pt>
                <c:pt idx="88">
                  <c:v>106130</c:v>
                </c:pt>
                <c:pt idx="89">
                  <c:v>114947</c:v>
                </c:pt>
                <c:pt idx="90">
                  <c:v>119842</c:v>
                </c:pt>
                <c:pt idx="91">
                  <c:v>118667</c:v>
                </c:pt>
                <c:pt idx="92">
                  <c:v>117446</c:v>
                </c:pt>
                <c:pt idx="93">
                  <c:v>108990</c:v>
                </c:pt>
                <c:pt idx="94">
                  <c:v>108955</c:v>
                </c:pt>
                <c:pt idx="95">
                  <c:v>107117</c:v>
                </c:pt>
              </c:numCache>
            </c:numRef>
          </c:val>
        </c:ser>
        <c:ser>
          <c:idx val="1"/>
          <c:order val="1"/>
          <c:tx>
            <c:strRef>
              <c:f>List1!$K$146</c:f>
              <c:strCache>
                <c:ptCount val="1"/>
                <c:pt idx="0">
                  <c:v>ZEMŘELÍ</c:v>
                </c:pt>
              </c:strCache>
            </c:strRef>
          </c:tx>
          <c:marker>
            <c:symbol val="none"/>
          </c:marker>
          <c:cat>
            <c:strRef>
              <c:f>List1!$I$147:$I$242</c:f>
              <c:strCache>
                <c:ptCount val="96"/>
                <c:pt idx="0">
                  <c:v>ROK</c:v>
                </c:pt>
                <c:pt idx="1">
                  <c:v>1919</c:v>
                </c:pt>
                <c:pt idx="2">
                  <c:v>1920</c:v>
                </c:pt>
                <c:pt idx="3">
                  <c:v>1921</c:v>
                </c:pt>
                <c:pt idx="4">
                  <c:v>1922</c:v>
                </c:pt>
                <c:pt idx="5">
                  <c:v>1923</c:v>
                </c:pt>
                <c:pt idx="6">
                  <c:v>1924</c:v>
                </c:pt>
                <c:pt idx="7">
                  <c:v>1925</c:v>
                </c:pt>
                <c:pt idx="8">
                  <c:v>1926</c:v>
                </c:pt>
                <c:pt idx="9">
                  <c:v>1927</c:v>
                </c:pt>
                <c:pt idx="10">
                  <c:v>1928</c:v>
                </c:pt>
                <c:pt idx="11">
                  <c:v>1929</c:v>
                </c:pt>
                <c:pt idx="12">
                  <c:v>1930</c:v>
                </c:pt>
                <c:pt idx="13">
                  <c:v>1931</c:v>
                </c:pt>
                <c:pt idx="14">
                  <c:v>1932</c:v>
                </c:pt>
                <c:pt idx="15">
                  <c:v>1933</c:v>
                </c:pt>
                <c:pt idx="16">
                  <c:v>1934</c:v>
                </c:pt>
                <c:pt idx="17">
                  <c:v>1935</c:v>
                </c:pt>
                <c:pt idx="18">
                  <c:v>1936</c:v>
                </c:pt>
                <c:pt idx="19">
                  <c:v>1937</c:v>
                </c:pt>
                <c:pt idx="20">
                  <c:v>1938</c:v>
                </c:pt>
                <c:pt idx="21">
                  <c:v>1939</c:v>
                </c:pt>
                <c:pt idx="22">
                  <c:v>1940</c:v>
                </c:pt>
                <c:pt idx="23">
                  <c:v>1941</c:v>
                </c:pt>
                <c:pt idx="24">
                  <c:v>1942</c:v>
                </c:pt>
                <c:pt idx="25">
                  <c:v>1943</c:v>
                </c:pt>
                <c:pt idx="26">
                  <c:v>1944</c:v>
                </c:pt>
                <c:pt idx="27">
                  <c:v>1945</c:v>
                </c:pt>
                <c:pt idx="28">
                  <c:v>1946</c:v>
                </c:pt>
                <c:pt idx="29">
                  <c:v>1947</c:v>
                </c:pt>
                <c:pt idx="30">
                  <c:v>1948</c:v>
                </c:pt>
                <c:pt idx="31">
                  <c:v>1949</c:v>
                </c:pt>
                <c:pt idx="32">
                  <c:v>1950</c:v>
                </c:pt>
                <c:pt idx="33">
                  <c:v>1951</c:v>
                </c:pt>
                <c:pt idx="34">
                  <c:v>1952</c:v>
                </c:pt>
                <c:pt idx="35">
                  <c:v>1953</c:v>
                </c:pt>
                <c:pt idx="36">
                  <c:v>1954</c:v>
                </c:pt>
                <c:pt idx="37">
                  <c:v>1955</c:v>
                </c:pt>
                <c:pt idx="38">
                  <c:v>1956</c:v>
                </c:pt>
                <c:pt idx="39">
                  <c:v>1957</c:v>
                </c:pt>
                <c:pt idx="40">
                  <c:v>1958</c:v>
                </c:pt>
                <c:pt idx="41">
                  <c:v>1959</c:v>
                </c:pt>
                <c:pt idx="42">
                  <c:v>1960</c:v>
                </c:pt>
                <c:pt idx="43">
                  <c:v>1961</c:v>
                </c:pt>
                <c:pt idx="44">
                  <c:v>1962</c:v>
                </c:pt>
                <c:pt idx="45">
                  <c:v>1963</c:v>
                </c:pt>
                <c:pt idx="46">
                  <c:v>1964</c:v>
                </c:pt>
                <c:pt idx="47">
                  <c:v>1965</c:v>
                </c:pt>
                <c:pt idx="48">
                  <c:v>1966</c:v>
                </c:pt>
                <c:pt idx="49">
                  <c:v>1967</c:v>
                </c:pt>
                <c:pt idx="50">
                  <c:v>1968</c:v>
                </c:pt>
                <c:pt idx="51">
                  <c:v>1969</c:v>
                </c:pt>
                <c:pt idx="52">
                  <c:v>1970</c:v>
                </c:pt>
                <c:pt idx="53">
                  <c:v>1971</c:v>
                </c:pt>
                <c:pt idx="54">
                  <c:v>1972</c:v>
                </c:pt>
                <c:pt idx="55">
                  <c:v>1973</c:v>
                </c:pt>
                <c:pt idx="56">
                  <c:v>1974</c:v>
                </c:pt>
                <c:pt idx="57">
                  <c:v>1975</c:v>
                </c:pt>
                <c:pt idx="58">
                  <c:v>1976</c:v>
                </c:pt>
                <c:pt idx="59">
                  <c:v>1977</c:v>
                </c:pt>
                <c:pt idx="60">
                  <c:v>1978</c:v>
                </c:pt>
                <c:pt idx="61">
                  <c:v>1979</c:v>
                </c:pt>
                <c:pt idx="62">
                  <c:v>1980</c:v>
                </c:pt>
                <c:pt idx="63">
                  <c:v>1981</c:v>
                </c:pt>
                <c:pt idx="64">
                  <c:v>1982</c:v>
                </c:pt>
                <c:pt idx="65">
                  <c:v>1983</c:v>
                </c:pt>
                <c:pt idx="66">
                  <c:v>1984</c:v>
                </c:pt>
                <c:pt idx="67">
                  <c:v>1985</c:v>
                </c:pt>
                <c:pt idx="68">
                  <c:v>1986</c:v>
                </c:pt>
                <c:pt idx="69">
                  <c:v>1987</c:v>
                </c:pt>
                <c:pt idx="70">
                  <c:v>1988</c:v>
                </c:pt>
                <c:pt idx="71">
                  <c:v>1989</c:v>
                </c:pt>
                <c:pt idx="72">
                  <c:v>1990</c:v>
                </c:pt>
                <c:pt idx="73">
                  <c:v>1991</c:v>
                </c:pt>
                <c:pt idx="74">
                  <c:v>1992</c:v>
                </c:pt>
                <c:pt idx="75">
                  <c:v>1993</c:v>
                </c:pt>
                <c:pt idx="76">
                  <c:v>1994</c:v>
                </c:pt>
                <c:pt idx="77">
                  <c:v>1995</c:v>
                </c:pt>
                <c:pt idx="78">
                  <c:v>1996</c:v>
                </c:pt>
                <c:pt idx="79">
                  <c:v>1997</c:v>
                </c:pt>
                <c:pt idx="80">
                  <c:v>1998</c:v>
                </c:pt>
                <c:pt idx="81">
                  <c:v>1999</c:v>
                </c:pt>
                <c:pt idx="82">
                  <c:v>2000</c:v>
                </c:pt>
                <c:pt idx="83">
                  <c:v>2001</c:v>
                </c:pt>
                <c:pt idx="84">
                  <c:v>2002</c:v>
                </c:pt>
                <c:pt idx="85">
                  <c:v>2003</c:v>
                </c:pt>
                <c:pt idx="86">
                  <c:v>2004</c:v>
                </c:pt>
                <c:pt idx="87">
                  <c:v>2005</c:v>
                </c:pt>
                <c:pt idx="88">
                  <c:v>2006</c:v>
                </c:pt>
                <c:pt idx="89">
                  <c:v>2007</c:v>
                </c:pt>
                <c:pt idx="90">
                  <c:v>2008</c:v>
                </c:pt>
                <c:pt idx="91">
                  <c:v>2009</c:v>
                </c:pt>
                <c:pt idx="92">
                  <c:v>2010</c:v>
                </c:pt>
                <c:pt idx="93">
                  <c:v>2011</c:v>
                </c:pt>
                <c:pt idx="94">
                  <c:v>2012</c:v>
                </c:pt>
                <c:pt idx="95">
                  <c:v>2013</c:v>
                </c:pt>
              </c:strCache>
            </c:strRef>
          </c:cat>
          <c:val>
            <c:numRef>
              <c:f>List1!$K$147:$K$242</c:f>
              <c:numCache>
                <c:formatCode>#,##0</c:formatCode>
                <c:ptCount val="96"/>
                <c:pt idx="1">
                  <c:v>177428</c:v>
                </c:pt>
                <c:pt idx="2">
                  <c:v>176562</c:v>
                </c:pt>
                <c:pt idx="3">
                  <c:v>161321</c:v>
                </c:pt>
                <c:pt idx="4">
                  <c:v>163366</c:v>
                </c:pt>
                <c:pt idx="5">
                  <c:v>142335</c:v>
                </c:pt>
                <c:pt idx="6">
                  <c:v>146098</c:v>
                </c:pt>
                <c:pt idx="7">
                  <c:v>146450</c:v>
                </c:pt>
                <c:pt idx="8">
                  <c:v>148298</c:v>
                </c:pt>
                <c:pt idx="9">
                  <c:v>155479</c:v>
                </c:pt>
                <c:pt idx="10">
                  <c:v>147064</c:v>
                </c:pt>
                <c:pt idx="11">
                  <c:v>155493</c:v>
                </c:pt>
                <c:pt idx="12">
                  <c:v>142159</c:v>
                </c:pt>
                <c:pt idx="13">
                  <c:v>144534</c:v>
                </c:pt>
                <c:pt idx="14">
                  <c:v>142997</c:v>
                </c:pt>
                <c:pt idx="15">
                  <c:v>140906</c:v>
                </c:pt>
                <c:pt idx="16">
                  <c:v>135914</c:v>
                </c:pt>
                <c:pt idx="17">
                  <c:v>140878</c:v>
                </c:pt>
                <c:pt idx="18">
                  <c:v>139093</c:v>
                </c:pt>
                <c:pt idx="19">
                  <c:v>139558</c:v>
                </c:pt>
                <c:pt idx="20">
                  <c:v>143115</c:v>
                </c:pt>
                <c:pt idx="21">
                  <c:v>146976</c:v>
                </c:pt>
                <c:pt idx="22">
                  <c:v>153499</c:v>
                </c:pt>
                <c:pt idx="23">
                  <c:v>152048</c:v>
                </c:pt>
                <c:pt idx="24">
                  <c:v>153096</c:v>
                </c:pt>
                <c:pt idx="25">
                  <c:v>153349</c:v>
                </c:pt>
                <c:pt idx="26">
                  <c:v>161457</c:v>
                </c:pt>
                <c:pt idx="27">
                  <c:v>184944</c:v>
                </c:pt>
                <c:pt idx="28">
                  <c:v>134568</c:v>
                </c:pt>
                <c:pt idx="29">
                  <c:v>105277</c:v>
                </c:pt>
                <c:pt idx="30">
                  <c:v>101501</c:v>
                </c:pt>
                <c:pt idx="31">
                  <c:v>104632</c:v>
                </c:pt>
                <c:pt idx="32">
                  <c:v>103203</c:v>
                </c:pt>
                <c:pt idx="33">
                  <c:v>102658</c:v>
                </c:pt>
                <c:pt idx="34">
                  <c:v>97726</c:v>
                </c:pt>
                <c:pt idx="35">
                  <c:v>98837</c:v>
                </c:pt>
                <c:pt idx="36">
                  <c:v>99636</c:v>
                </c:pt>
                <c:pt idx="37">
                  <c:v>93300</c:v>
                </c:pt>
                <c:pt idx="38">
                  <c:v>93526</c:v>
                </c:pt>
                <c:pt idx="39">
                  <c:v>98687</c:v>
                </c:pt>
                <c:pt idx="40">
                  <c:v>93697</c:v>
                </c:pt>
                <c:pt idx="41">
                  <c:v>97159</c:v>
                </c:pt>
                <c:pt idx="42">
                  <c:v>93863</c:v>
                </c:pt>
                <c:pt idx="43">
                  <c:v>94973</c:v>
                </c:pt>
                <c:pt idx="44">
                  <c:v>104318</c:v>
                </c:pt>
                <c:pt idx="45">
                  <c:v>100129</c:v>
                </c:pt>
                <c:pt idx="46">
                  <c:v>101984</c:v>
                </c:pt>
                <c:pt idx="47">
                  <c:v>105108</c:v>
                </c:pt>
                <c:pt idx="48">
                  <c:v>105784</c:v>
                </c:pt>
                <c:pt idx="49">
                  <c:v>108967</c:v>
                </c:pt>
                <c:pt idx="50">
                  <c:v>115195</c:v>
                </c:pt>
                <c:pt idx="51">
                  <c:v>120653</c:v>
                </c:pt>
                <c:pt idx="52">
                  <c:v>123327</c:v>
                </c:pt>
                <c:pt idx="53">
                  <c:v>122375</c:v>
                </c:pt>
                <c:pt idx="54">
                  <c:v>119205</c:v>
                </c:pt>
                <c:pt idx="55">
                  <c:v>124437</c:v>
                </c:pt>
                <c:pt idx="56">
                  <c:v>126809</c:v>
                </c:pt>
                <c:pt idx="57">
                  <c:v>124314</c:v>
                </c:pt>
                <c:pt idx="58">
                  <c:v>125232</c:v>
                </c:pt>
                <c:pt idx="59">
                  <c:v>126214</c:v>
                </c:pt>
                <c:pt idx="60">
                  <c:v>127136</c:v>
                </c:pt>
                <c:pt idx="61">
                  <c:v>127949</c:v>
                </c:pt>
                <c:pt idx="62">
                  <c:v>135537</c:v>
                </c:pt>
                <c:pt idx="63">
                  <c:v>130407</c:v>
                </c:pt>
                <c:pt idx="64">
                  <c:v>130765</c:v>
                </c:pt>
                <c:pt idx="65">
                  <c:v>134474</c:v>
                </c:pt>
                <c:pt idx="66">
                  <c:v>132188</c:v>
                </c:pt>
                <c:pt idx="67">
                  <c:v>131641</c:v>
                </c:pt>
                <c:pt idx="68">
                  <c:v>132585</c:v>
                </c:pt>
                <c:pt idx="69">
                  <c:v>127244</c:v>
                </c:pt>
                <c:pt idx="70">
                  <c:v>125694</c:v>
                </c:pt>
                <c:pt idx="71">
                  <c:v>127747</c:v>
                </c:pt>
                <c:pt idx="72">
                  <c:v>129166</c:v>
                </c:pt>
                <c:pt idx="73">
                  <c:v>124290</c:v>
                </c:pt>
                <c:pt idx="74">
                  <c:v>120337</c:v>
                </c:pt>
                <c:pt idx="75">
                  <c:v>118185</c:v>
                </c:pt>
                <c:pt idx="76">
                  <c:v>117373</c:v>
                </c:pt>
                <c:pt idx="77">
                  <c:v>117913</c:v>
                </c:pt>
                <c:pt idx="78">
                  <c:v>112782</c:v>
                </c:pt>
                <c:pt idx="79">
                  <c:v>112744</c:v>
                </c:pt>
                <c:pt idx="80">
                  <c:v>109527</c:v>
                </c:pt>
                <c:pt idx="81">
                  <c:v>109768</c:v>
                </c:pt>
                <c:pt idx="82">
                  <c:v>109001</c:v>
                </c:pt>
                <c:pt idx="83">
                  <c:v>107755</c:v>
                </c:pt>
                <c:pt idx="84">
                  <c:v>108243</c:v>
                </c:pt>
                <c:pt idx="85">
                  <c:v>111288</c:v>
                </c:pt>
                <c:pt idx="86">
                  <c:v>107177</c:v>
                </c:pt>
                <c:pt idx="87">
                  <c:v>107938</c:v>
                </c:pt>
                <c:pt idx="88">
                  <c:v>104441</c:v>
                </c:pt>
                <c:pt idx="89">
                  <c:v>104636</c:v>
                </c:pt>
                <c:pt idx="90">
                  <c:v>104948</c:v>
                </c:pt>
                <c:pt idx="91">
                  <c:v>107421</c:v>
                </c:pt>
                <c:pt idx="92">
                  <c:v>106844</c:v>
                </c:pt>
                <c:pt idx="93">
                  <c:v>106848</c:v>
                </c:pt>
                <c:pt idx="94">
                  <c:v>108189</c:v>
                </c:pt>
                <c:pt idx="95">
                  <c:v>109160</c:v>
                </c:pt>
              </c:numCache>
            </c:numRef>
          </c:val>
        </c:ser>
        <c:ser>
          <c:idx val="2"/>
          <c:order val="2"/>
          <c:tx>
            <c:strRef>
              <c:f>List1!$L$146</c:f>
              <c:strCache>
                <c:ptCount val="1"/>
                <c:pt idx="0">
                  <c:v>MIMO MANŽELSTVÍ</c:v>
                </c:pt>
              </c:strCache>
            </c:strRef>
          </c:tx>
          <c:marker>
            <c:symbol val="none"/>
          </c:marker>
          <c:cat>
            <c:strRef>
              <c:f>List1!$I$147:$I$242</c:f>
              <c:strCache>
                <c:ptCount val="96"/>
                <c:pt idx="0">
                  <c:v>ROK</c:v>
                </c:pt>
                <c:pt idx="1">
                  <c:v>1919</c:v>
                </c:pt>
                <c:pt idx="2">
                  <c:v>1920</c:v>
                </c:pt>
                <c:pt idx="3">
                  <c:v>1921</c:v>
                </c:pt>
                <c:pt idx="4">
                  <c:v>1922</c:v>
                </c:pt>
                <c:pt idx="5">
                  <c:v>1923</c:v>
                </c:pt>
                <c:pt idx="6">
                  <c:v>1924</c:v>
                </c:pt>
                <c:pt idx="7">
                  <c:v>1925</c:v>
                </c:pt>
                <c:pt idx="8">
                  <c:v>1926</c:v>
                </c:pt>
                <c:pt idx="9">
                  <c:v>1927</c:v>
                </c:pt>
                <c:pt idx="10">
                  <c:v>1928</c:v>
                </c:pt>
                <c:pt idx="11">
                  <c:v>1929</c:v>
                </c:pt>
                <c:pt idx="12">
                  <c:v>1930</c:v>
                </c:pt>
                <c:pt idx="13">
                  <c:v>1931</c:v>
                </c:pt>
                <c:pt idx="14">
                  <c:v>1932</c:v>
                </c:pt>
                <c:pt idx="15">
                  <c:v>1933</c:v>
                </c:pt>
                <c:pt idx="16">
                  <c:v>1934</c:v>
                </c:pt>
                <c:pt idx="17">
                  <c:v>1935</c:v>
                </c:pt>
                <c:pt idx="18">
                  <c:v>1936</c:v>
                </c:pt>
                <c:pt idx="19">
                  <c:v>1937</c:v>
                </c:pt>
                <c:pt idx="20">
                  <c:v>1938</c:v>
                </c:pt>
                <c:pt idx="21">
                  <c:v>1939</c:v>
                </c:pt>
                <c:pt idx="22">
                  <c:v>1940</c:v>
                </c:pt>
                <c:pt idx="23">
                  <c:v>1941</c:v>
                </c:pt>
                <c:pt idx="24">
                  <c:v>1942</c:v>
                </c:pt>
                <c:pt idx="25">
                  <c:v>1943</c:v>
                </c:pt>
                <c:pt idx="26">
                  <c:v>1944</c:v>
                </c:pt>
                <c:pt idx="27">
                  <c:v>1945</c:v>
                </c:pt>
                <c:pt idx="28">
                  <c:v>1946</c:v>
                </c:pt>
                <c:pt idx="29">
                  <c:v>1947</c:v>
                </c:pt>
                <c:pt idx="30">
                  <c:v>1948</c:v>
                </c:pt>
                <c:pt idx="31">
                  <c:v>1949</c:v>
                </c:pt>
                <c:pt idx="32">
                  <c:v>1950</c:v>
                </c:pt>
                <c:pt idx="33">
                  <c:v>1951</c:v>
                </c:pt>
                <c:pt idx="34">
                  <c:v>1952</c:v>
                </c:pt>
                <c:pt idx="35">
                  <c:v>1953</c:v>
                </c:pt>
                <c:pt idx="36">
                  <c:v>1954</c:v>
                </c:pt>
                <c:pt idx="37">
                  <c:v>1955</c:v>
                </c:pt>
                <c:pt idx="38">
                  <c:v>1956</c:v>
                </c:pt>
                <c:pt idx="39">
                  <c:v>1957</c:v>
                </c:pt>
                <c:pt idx="40">
                  <c:v>1958</c:v>
                </c:pt>
                <c:pt idx="41">
                  <c:v>1959</c:v>
                </c:pt>
                <c:pt idx="42">
                  <c:v>1960</c:v>
                </c:pt>
                <c:pt idx="43">
                  <c:v>1961</c:v>
                </c:pt>
                <c:pt idx="44">
                  <c:v>1962</c:v>
                </c:pt>
                <c:pt idx="45">
                  <c:v>1963</c:v>
                </c:pt>
                <c:pt idx="46">
                  <c:v>1964</c:v>
                </c:pt>
                <c:pt idx="47">
                  <c:v>1965</c:v>
                </c:pt>
                <c:pt idx="48">
                  <c:v>1966</c:v>
                </c:pt>
                <c:pt idx="49">
                  <c:v>1967</c:v>
                </c:pt>
                <c:pt idx="50">
                  <c:v>1968</c:v>
                </c:pt>
                <c:pt idx="51">
                  <c:v>1969</c:v>
                </c:pt>
                <c:pt idx="52">
                  <c:v>1970</c:v>
                </c:pt>
                <c:pt idx="53">
                  <c:v>1971</c:v>
                </c:pt>
                <c:pt idx="54">
                  <c:v>1972</c:v>
                </c:pt>
                <c:pt idx="55">
                  <c:v>1973</c:v>
                </c:pt>
                <c:pt idx="56">
                  <c:v>1974</c:v>
                </c:pt>
                <c:pt idx="57">
                  <c:v>1975</c:v>
                </c:pt>
                <c:pt idx="58">
                  <c:v>1976</c:v>
                </c:pt>
                <c:pt idx="59">
                  <c:v>1977</c:v>
                </c:pt>
                <c:pt idx="60">
                  <c:v>1978</c:v>
                </c:pt>
                <c:pt idx="61">
                  <c:v>1979</c:v>
                </c:pt>
                <c:pt idx="62">
                  <c:v>1980</c:v>
                </c:pt>
                <c:pt idx="63">
                  <c:v>1981</c:v>
                </c:pt>
                <c:pt idx="64">
                  <c:v>1982</c:v>
                </c:pt>
                <c:pt idx="65">
                  <c:v>1983</c:v>
                </c:pt>
                <c:pt idx="66">
                  <c:v>1984</c:v>
                </c:pt>
                <c:pt idx="67">
                  <c:v>1985</c:v>
                </c:pt>
                <c:pt idx="68">
                  <c:v>1986</c:v>
                </c:pt>
                <c:pt idx="69">
                  <c:v>1987</c:v>
                </c:pt>
                <c:pt idx="70">
                  <c:v>1988</c:v>
                </c:pt>
                <c:pt idx="71">
                  <c:v>1989</c:v>
                </c:pt>
                <c:pt idx="72">
                  <c:v>1990</c:v>
                </c:pt>
                <c:pt idx="73">
                  <c:v>1991</c:v>
                </c:pt>
                <c:pt idx="74">
                  <c:v>1992</c:v>
                </c:pt>
                <c:pt idx="75">
                  <c:v>1993</c:v>
                </c:pt>
                <c:pt idx="76">
                  <c:v>1994</c:v>
                </c:pt>
                <c:pt idx="77">
                  <c:v>1995</c:v>
                </c:pt>
                <c:pt idx="78">
                  <c:v>1996</c:v>
                </c:pt>
                <c:pt idx="79">
                  <c:v>1997</c:v>
                </c:pt>
                <c:pt idx="80">
                  <c:v>1998</c:v>
                </c:pt>
                <c:pt idx="81">
                  <c:v>1999</c:v>
                </c:pt>
                <c:pt idx="82">
                  <c:v>2000</c:v>
                </c:pt>
                <c:pt idx="83">
                  <c:v>2001</c:v>
                </c:pt>
                <c:pt idx="84">
                  <c:v>2002</c:v>
                </c:pt>
                <c:pt idx="85">
                  <c:v>2003</c:v>
                </c:pt>
                <c:pt idx="86">
                  <c:v>2004</c:v>
                </c:pt>
                <c:pt idx="87">
                  <c:v>2005</c:v>
                </c:pt>
                <c:pt idx="88">
                  <c:v>2006</c:v>
                </c:pt>
                <c:pt idx="89">
                  <c:v>2007</c:v>
                </c:pt>
                <c:pt idx="90">
                  <c:v>2008</c:v>
                </c:pt>
                <c:pt idx="91">
                  <c:v>2009</c:v>
                </c:pt>
                <c:pt idx="92">
                  <c:v>2010</c:v>
                </c:pt>
                <c:pt idx="93">
                  <c:v>2011</c:v>
                </c:pt>
                <c:pt idx="94">
                  <c:v>2012</c:v>
                </c:pt>
                <c:pt idx="95">
                  <c:v>2013</c:v>
                </c:pt>
              </c:strCache>
            </c:strRef>
          </c:cat>
          <c:val>
            <c:numRef>
              <c:f>List1!$L$147:$L$242</c:f>
              <c:numCache>
                <c:formatCode>#,##0</c:formatCode>
                <c:ptCount val="96"/>
                <c:pt idx="1">
                  <c:v>21090</c:v>
                </c:pt>
                <c:pt idx="2">
                  <c:v>30810</c:v>
                </c:pt>
                <c:pt idx="3">
                  <c:v>30524</c:v>
                </c:pt>
                <c:pt idx="4">
                  <c:v>28274</c:v>
                </c:pt>
                <c:pt idx="5">
                  <c:v>27789</c:v>
                </c:pt>
                <c:pt idx="6">
                  <c:v>27198</c:v>
                </c:pt>
                <c:pt idx="7">
                  <c:v>26886</c:v>
                </c:pt>
                <c:pt idx="8">
                  <c:v>26696</c:v>
                </c:pt>
                <c:pt idx="9">
                  <c:v>25914</c:v>
                </c:pt>
                <c:pt idx="10">
                  <c:v>25596</c:v>
                </c:pt>
                <c:pt idx="11">
                  <c:v>24070</c:v>
                </c:pt>
                <c:pt idx="12">
                  <c:v>24926</c:v>
                </c:pt>
                <c:pt idx="13">
                  <c:v>23501</c:v>
                </c:pt>
                <c:pt idx="14">
                  <c:v>23415</c:v>
                </c:pt>
                <c:pt idx="15">
                  <c:v>21465</c:v>
                </c:pt>
                <c:pt idx="16">
                  <c:v>20074</c:v>
                </c:pt>
                <c:pt idx="17">
                  <c:v>18425</c:v>
                </c:pt>
                <c:pt idx="18">
                  <c:v>16663</c:v>
                </c:pt>
                <c:pt idx="19">
                  <c:v>15458</c:v>
                </c:pt>
                <c:pt idx="20">
                  <c:v>12778</c:v>
                </c:pt>
                <c:pt idx="21">
                  <c:v>14918</c:v>
                </c:pt>
                <c:pt idx="22">
                  <c:v>14189</c:v>
                </c:pt>
                <c:pt idx="23">
                  <c:v>11493</c:v>
                </c:pt>
                <c:pt idx="24">
                  <c:v>10226</c:v>
                </c:pt>
                <c:pt idx="25">
                  <c:v>9903</c:v>
                </c:pt>
                <c:pt idx="26">
                  <c:v>10609</c:v>
                </c:pt>
                <c:pt idx="27">
                  <c:v>17836</c:v>
                </c:pt>
                <c:pt idx="28">
                  <c:v>19079</c:v>
                </c:pt>
                <c:pt idx="29">
                  <c:v>17839</c:v>
                </c:pt>
                <c:pt idx="30">
                  <c:v>15601</c:v>
                </c:pt>
                <c:pt idx="31">
                  <c:v>12666</c:v>
                </c:pt>
                <c:pt idx="32">
                  <c:v>11923</c:v>
                </c:pt>
                <c:pt idx="33">
                  <c:v>10714</c:v>
                </c:pt>
                <c:pt idx="34">
                  <c:v>9733</c:v>
                </c:pt>
                <c:pt idx="35">
                  <c:v>9485</c:v>
                </c:pt>
                <c:pt idx="36">
                  <c:v>9595</c:v>
                </c:pt>
                <c:pt idx="37">
                  <c:v>9308</c:v>
                </c:pt>
                <c:pt idx="38">
                  <c:v>9164</c:v>
                </c:pt>
                <c:pt idx="39">
                  <c:v>8979</c:v>
                </c:pt>
                <c:pt idx="40">
                  <c:v>7648</c:v>
                </c:pt>
                <c:pt idx="41">
                  <c:v>6583</c:v>
                </c:pt>
                <c:pt idx="42">
                  <c:v>6306</c:v>
                </c:pt>
                <c:pt idx="43">
                  <c:v>6013</c:v>
                </c:pt>
                <c:pt idx="44">
                  <c:v>5975</c:v>
                </c:pt>
                <c:pt idx="45">
                  <c:v>7047</c:v>
                </c:pt>
                <c:pt idx="46">
                  <c:v>7484</c:v>
                </c:pt>
                <c:pt idx="47">
                  <c:v>7396</c:v>
                </c:pt>
                <c:pt idx="48">
                  <c:v>7500</c:v>
                </c:pt>
                <c:pt idx="49">
                  <c:v>7324</c:v>
                </c:pt>
                <c:pt idx="50">
                  <c:v>7413</c:v>
                </c:pt>
                <c:pt idx="51">
                  <c:v>7880</c:v>
                </c:pt>
                <c:pt idx="52">
                  <c:v>8023</c:v>
                </c:pt>
                <c:pt idx="53">
                  <c:v>8112</c:v>
                </c:pt>
                <c:pt idx="54">
                  <c:v>8125</c:v>
                </c:pt>
                <c:pt idx="55">
                  <c:v>8004</c:v>
                </c:pt>
                <c:pt idx="56">
                  <c:v>8437</c:v>
                </c:pt>
                <c:pt idx="57">
                  <c:v>8677</c:v>
                </c:pt>
                <c:pt idx="58">
                  <c:v>8410</c:v>
                </c:pt>
                <c:pt idx="59">
                  <c:v>8351</c:v>
                </c:pt>
                <c:pt idx="60">
                  <c:v>8399</c:v>
                </c:pt>
                <c:pt idx="61">
                  <c:v>8659</c:v>
                </c:pt>
                <c:pt idx="62">
                  <c:v>8640</c:v>
                </c:pt>
                <c:pt idx="63">
                  <c:v>8443</c:v>
                </c:pt>
                <c:pt idx="64">
                  <c:v>9036</c:v>
                </c:pt>
                <c:pt idx="65">
                  <c:v>9327</c:v>
                </c:pt>
                <c:pt idx="66">
                  <c:v>9918</c:v>
                </c:pt>
                <c:pt idx="67">
                  <c:v>9894</c:v>
                </c:pt>
                <c:pt idx="68">
                  <c:v>9892</c:v>
                </c:pt>
                <c:pt idx="69">
                  <c:v>9466</c:v>
                </c:pt>
                <c:pt idx="70">
                  <c:v>10014</c:v>
                </c:pt>
                <c:pt idx="71">
                  <c:v>10141</c:v>
                </c:pt>
                <c:pt idx="72">
                  <c:v>11167</c:v>
                </c:pt>
                <c:pt idx="73">
                  <c:v>12703</c:v>
                </c:pt>
                <c:pt idx="74">
                  <c:v>13008</c:v>
                </c:pt>
                <c:pt idx="75">
                  <c:v>15323</c:v>
                </c:pt>
                <c:pt idx="76">
                  <c:v>15507</c:v>
                </c:pt>
                <c:pt idx="77">
                  <c:v>14947</c:v>
                </c:pt>
                <c:pt idx="78">
                  <c:v>15288</c:v>
                </c:pt>
                <c:pt idx="79">
                  <c:v>16125</c:v>
                </c:pt>
                <c:pt idx="80">
                  <c:v>17209</c:v>
                </c:pt>
                <c:pt idx="81">
                  <c:v>18426</c:v>
                </c:pt>
                <c:pt idx="82">
                  <c:v>19792</c:v>
                </c:pt>
                <c:pt idx="83">
                  <c:v>21276</c:v>
                </c:pt>
                <c:pt idx="84">
                  <c:v>23459</c:v>
                </c:pt>
                <c:pt idx="85">
                  <c:v>26713</c:v>
                </c:pt>
                <c:pt idx="86">
                  <c:v>29839</c:v>
                </c:pt>
                <c:pt idx="87">
                  <c:v>32409</c:v>
                </c:pt>
                <c:pt idx="88">
                  <c:v>35259</c:v>
                </c:pt>
                <c:pt idx="89">
                  <c:v>39537</c:v>
                </c:pt>
                <c:pt idx="90">
                  <c:v>43457</c:v>
                </c:pt>
                <c:pt idx="91">
                  <c:v>45954</c:v>
                </c:pt>
                <c:pt idx="92">
                  <c:v>47164</c:v>
                </c:pt>
                <c:pt idx="93">
                  <c:v>45421</c:v>
                </c:pt>
                <c:pt idx="94">
                  <c:v>47088</c:v>
                </c:pt>
                <c:pt idx="95">
                  <c:v>48000</c:v>
                </c:pt>
              </c:numCache>
            </c:numRef>
          </c:val>
        </c:ser>
        <c:dLbls/>
        <c:marker val="1"/>
        <c:axId val="65496960"/>
        <c:axId val="65498496"/>
      </c:lineChart>
      <c:catAx>
        <c:axId val="65496960"/>
        <c:scaling>
          <c:orientation val="minMax"/>
        </c:scaling>
        <c:axPos val="b"/>
        <c:tickLblPos val="nextTo"/>
        <c:crossAx val="65498496"/>
        <c:crosses val="autoZero"/>
        <c:auto val="1"/>
        <c:lblAlgn val="ctr"/>
        <c:lblOffset val="100"/>
      </c:catAx>
      <c:valAx>
        <c:axId val="65498496"/>
        <c:scaling>
          <c:orientation val="minMax"/>
        </c:scaling>
        <c:axPos val="l"/>
        <c:majorGridlines/>
        <c:numFmt formatCode="General" sourceLinked="1"/>
        <c:tickLblPos val="nextTo"/>
        <c:crossAx val="6549696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5AB90-E406-44A1-B5C3-F0FD711C14FB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3C24D-E540-4CE9-946F-2CA782D6E4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63525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F9F3D3-5159-4F9D-93D1-0F46F4DE9A6D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0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E83151-5AEC-447C-9714-45F8B2184FEC}" type="slidenum">
              <a:rPr lang="cs-CZ" altLang="cs-CZ" smtClean="0"/>
              <a:pPr eaLnBrk="1" hangingPunct="1"/>
              <a:t>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1DDD29-90EC-46E8-B354-F1AD13DE9FC8}" type="slidenum">
              <a:rPr lang="cs-CZ" altLang="cs-CZ" smtClean="0"/>
              <a:pPr eaLnBrk="1" hangingPunct="1"/>
              <a:t>14</a:t>
            </a:fld>
            <a:endParaRPr lang="cs-CZ" altLang="cs-CZ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5D7640-99F7-46E8-9670-6A845F1E860B}" type="slidenum">
              <a:rPr lang="cs-CZ" altLang="cs-CZ" smtClean="0"/>
              <a:pPr eaLnBrk="1" hangingPunct="1"/>
              <a:t>18</a:t>
            </a:fld>
            <a:endParaRPr lang="cs-CZ" alt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78940A-9F37-4F8B-A6EA-A4E8F7C5121A}" type="slidenum">
              <a:rPr lang="cs-CZ" altLang="cs-CZ" smtClean="0"/>
              <a:pPr eaLnBrk="1" hangingPunct="1"/>
              <a:t>20</a:t>
            </a:fld>
            <a:endParaRPr lang="cs-CZ" alt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B691FB-30D5-46DB-B77D-9E9387A89093}" type="slidenum">
              <a:rPr lang="cs-CZ" altLang="cs-CZ" smtClean="0"/>
              <a:pPr eaLnBrk="1" hangingPunct="1"/>
              <a:t>21</a:t>
            </a:fld>
            <a:endParaRPr lang="cs-CZ" alt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D4ED15-41F7-496E-B420-25A9E5B83806}" type="slidenum">
              <a:rPr lang="cs-CZ" altLang="cs-CZ" smtClean="0"/>
              <a:pPr eaLnBrk="1" hangingPunct="1"/>
              <a:t>22</a:t>
            </a:fld>
            <a:endParaRPr lang="cs-CZ" alt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DDD608-F5BA-4E21-AF93-0E99E15AC84B}" type="slidenum">
              <a:rPr lang="cs-CZ" altLang="cs-CZ" smtClean="0"/>
              <a:pPr eaLnBrk="1" hangingPunct="1"/>
              <a:t>24</a:t>
            </a:fld>
            <a:endParaRPr lang="cs-CZ" altLang="cs-CZ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ECBB23-9BCD-4622-B596-59C0D1926D22}" type="slidenum">
              <a:rPr lang="cs-CZ" altLang="cs-CZ" smtClean="0"/>
              <a:pPr eaLnBrk="1" hangingPunct="1"/>
              <a:t>25</a:t>
            </a:fld>
            <a:endParaRPr lang="cs-CZ" altLang="cs-CZ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91BE0-0635-474F-8972-86C25600844D}" type="datetimeFigureOut">
              <a:rPr lang="cs-CZ"/>
              <a:pPr>
                <a:defRPr/>
              </a:pPr>
              <a:t>2.10.2014</a:t>
            </a:fld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BF17B-66D2-47BC-81CE-8D1135FE02A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xmlns="" val="3168664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2.10.2014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  <p:sldLayoutId id="214748395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hyperlink" Target="http://sociopress.cz/rasa-a-gender-v-letecke-historii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hyperlink" Target="http://diva.aktuality.sk/fotogaleria/39102/vzdy-dokonale-vyzerajuce-letusky-ako-to-robia/2/" TargetMode="Externa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 anchor="ctr">
            <a:normAutofit fontScale="90000"/>
          </a:bodyPr>
          <a:lstStyle/>
          <a:p>
            <a:pPr algn="r" eaLnBrk="1" hangingPunct="1"/>
            <a:r>
              <a:rPr lang="cs-CZ" altLang="cs-CZ" sz="4400" b="0" smtClean="0"/>
              <a:t>Sociologie pro speciální pedagogy</a:t>
            </a:r>
            <a:r>
              <a:rPr lang="cs-CZ" altLang="cs-CZ" sz="4400" smtClean="0"/>
              <a:t/>
            </a:r>
            <a:br>
              <a:rPr lang="cs-CZ" altLang="cs-CZ" sz="4400" smtClean="0"/>
            </a:br>
            <a:r>
              <a:rPr lang="cs-CZ" altLang="cs-CZ" sz="4400" smtClean="0"/>
              <a:t>Úvod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946525"/>
            <a:ext cx="6400800" cy="1709738"/>
          </a:xfrm>
        </p:spPr>
        <p:txBody>
          <a:bodyPr/>
          <a:lstStyle/>
          <a:p>
            <a:pPr marL="0" indent="0" algn="r" eaLnBrk="1" hangingPunct="1">
              <a:buFont typeface="Wingdings" pitchFamily="2" charset="2"/>
              <a:buNone/>
            </a:pPr>
            <a:r>
              <a:rPr lang="cs-CZ" altLang="cs-CZ" sz="3200" smtClean="0"/>
              <a:t>Lenka Slepičková</a:t>
            </a:r>
          </a:p>
        </p:txBody>
      </p:sp>
    </p:spTree>
    <p:extLst>
      <p:ext uri="{BB962C8B-B14F-4D97-AF65-F5344CB8AC3E}">
        <p14:creationId xmlns:p14="http://schemas.microsoft.com/office/powerpoint/2010/main" xmlns="" val="110330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3500" smtClean="0"/>
              <a:t>Sociologie jako „umění nedůvěry“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i="1" smtClean="0"/>
              <a:t>„Klást sociologické otázky pak předpokládá, že se člověk chce dívat o něco dál, za běžně přijímané či oficiálně vymezené cíle lidského jednání. Předpokládá to, aby si byl do jisté míry vědom toho, že lidské záležitosti mají různé významové roviny, z nichž některé jsou skryty vědomí každodenního života.“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600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smtClean="0"/>
              <a:t>(Petr Berger, Pozvání do sociologie, str. 34)</a:t>
            </a:r>
          </a:p>
        </p:txBody>
      </p:sp>
    </p:spTree>
    <p:extLst>
      <p:ext uri="{BB962C8B-B14F-4D97-AF65-F5344CB8AC3E}">
        <p14:creationId xmlns:p14="http://schemas.microsoft.com/office/powerpoint/2010/main" xmlns="" val="79392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/>
          <a:lstStyle/>
          <a:p>
            <a:pPr eaLnBrk="1" hangingPunct="1"/>
            <a:r>
              <a:rPr lang="cs-CZ" altLang="cs-CZ" smtClean="0"/>
              <a:t>Sociologická imaginace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i="1" smtClean="0"/>
              <a:t>„… Umožňuje pochopit širší historickou scénu v jejím významu pro vnitřní život a pro vnější životní dráhu různých jednotlivců.“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i="1" smtClean="0"/>
              <a:t>„… pomáhá pochopit historii a biografii a její vzájemný vztah ve společnosti. To je její úkol a příslib.“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mtClean="0"/>
              <a:t>Ch. W. Mills, Sociologická imaginace, str. 9</a:t>
            </a:r>
          </a:p>
        </p:txBody>
      </p:sp>
    </p:spTree>
    <p:extLst>
      <p:ext uri="{BB962C8B-B14F-4D97-AF65-F5344CB8AC3E}">
        <p14:creationId xmlns:p14="http://schemas.microsoft.com/office/powerpoint/2010/main" xmlns="" val="405239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mtClean="0"/>
              <a:t>	</a:t>
            </a:r>
          </a:p>
          <a:p>
            <a:pPr>
              <a:buFont typeface="Wingdings" pitchFamily="2" charset="2"/>
              <a:buNone/>
            </a:pPr>
            <a:endParaRPr lang="cs-CZ" altLang="cs-CZ" smtClean="0"/>
          </a:p>
          <a:p>
            <a:pPr>
              <a:buFont typeface="Wingdings" pitchFamily="2" charset="2"/>
              <a:buNone/>
            </a:pPr>
            <a:r>
              <a:rPr lang="cs-CZ" altLang="cs-CZ" sz="2100" i="1" smtClean="0"/>
              <a:t>„Sociologie se snaží zjistit, kam společnost směřuje, a nijak zvlášť se jí to nedaří. To, co sociologie říká například o sociálním kapitálu, najdeme už v Balzacovi. To, co nám sděluje o úpadku vzdělanosti, se dočteme v Lewisově románu Babbit. Typickou vlastností sociologie je, že všechno se snaží vyjádřit hodně šroubovaně  a nesrozumitelně. Tím teprve má vzniknout dojem té správné exaktnosti. Kdyby sociologové více četli romány, grantové agentury by ušetřily hodně prostředků na výzkumy.“</a:t>
            </a:r>
            <a:r>
              <a:rPr lang="cs-CZ" altLang="cs-CZ" sz="2100" smtClean="0"/>
              <a:t> </a:t>
            </a:r>
          </a:p>
          <a:p>
            <a:pPr>
              <a:buFont typeface="Wingdings" pitchFamily="2" charset="2"/>
              <a:buNone/>
            </a:pPr>
            <a:endParaRPr lang="cs-CZ" altLang="cs-CZ" sz="2100" smtClean="0"/>
          </a:p>
          <a:p>
            <a:pPr>
              <a:buFont typeface="Wingdings" pitchFamily="2" charset="2"/>
              <a:buNone/>
            </a:pPr>
            <a:r>
              <a:rPr lang="cs-CZ" altLang="cs-CZ" sz="2100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xmlns="" val="1459088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lidé studují neuplatnitelné obory?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A co nám sociologové přinesou? Popíší nám akorát to, co vidíme všichni - jak funguje společnost. K tomu jich není potřebné velké množství. Nebo se možná uplatní někde v marketingových agenturách při zpracování dat. Nevyrobí a nevymyslí nic. A pokud něco vymyslí, tak nějakou blbost.</a:t>
            </a:r>
            <a:br>
              <a:rPr lang="cs-CZ" dirty="0"/>
            </a:b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8991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3500" smtClean="0"/>
              <a:t>Sociologie jako věda o společnosti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mtClean="0"/>
              <a:t>Společnost = souhrn individuí jednajících s ohledem na jednání druhých a to v určitém historickém, prostorovém, kulturním a sociálním kontextu</a:t>
            </a:r>
          </a:p>
        </p:txBody>
      </p:sp>
    </p:spTree>
    <p:extLst>
      <p:ext uri="{BB962C8B-B14F-4D97-AF65-F5344CB8AC3E}">
        <p14:creationId xmlns:p14="http://schemas.microsoft.com/office/powerpoint/2010/main" xmlns="" val="140530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/>
          <a:lstStyle/>
          <a:p>
            <a:pPr eaLnBrk="1" hangingPunct="1"/>
            <a:r>
              <a:rPr lang="cs-CZ" altLang="cs-CZ" smtClean="0"/>
              <a:t>K čemu je to dobré?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mtClean="0"/>
              <a:t>Zdokonalování, pokrok, praktická aplikace</a:t>
            </a:r>
          </a:p>
          <a:p>
            <a:pPr eaLnBrk="1" hangingPunct="1"/>
            <a:r>
              <a:rPr lang="cs-CZ" altLang="cs-CZ" smtClean="0"/>
              <a:t>Budování obecných zákonů (teorií) o chování jevů/objektů a umožnění spojovat dohromady naše poznání a předpovídat neznámé jevy - organizace empirického poznání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55501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/>
          <a:lstStyle/>
          <a:p>
            <a:pPr eaLnBrk="1" hangingPunct="1"/>
            <a:r>
              <a:rPr lang="cs-CZ" altLang="cs-CZ" smtClean="0"/>
              <a:t>Ještě něco?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mtClean="0"/>
              <a:t>Rozvoj kritického myšlení (brání předsudkům, stereotypům a manipulovatelnosti)</a:t>
            </a:r>
          </a:p>
          <a:p>
            <a:pPr eaLnBrk="1" hangingPunct="1"/>
            <a:r>
              <a:rPr lang="cs-CZ" altLang="cs-CZ" smtClean="0"/>
              <a:t>Lepší porozumění světu kolem nás a našemu životu</a:t>
            </a:r>
          </a:p>
          <a:p>
            <a:pPr eaLnBrk="1" hangingPunct="1"/>
            <a:r>
              <a:rPr lang="cs-CZ" altLang="cs-CZ" smtClean="0"/>
              <a:t>Vyvíjí senzitivitu, umožní nám vidět dosud neviděné</a:t>
            </a:r>
          </a:p>
          <a:p>
            <a:pPr eaLnBrk="1" hangingPunct="1"/>
            <a:r>
              <a:rPr lang="cs-CZ" altLang="cs-CZ" smtClean="0"/>
              <a:t>Dá se praktikovat každý den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23280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cs-CZ" altLang="cs-CZ" sz="3500" smtClean="0"/>
              <a:t>Historické a společenské souvislosti vzniku sociologie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724400"/>
          </a:xfrm>
        </p:spPr>
        <p:txBody>
          <a:bodyPr/>
          <a:lstStyle/>
          <a:p>
            <a:pPr eaLnBrk="1" hangingPunct="1"/>
            <a:r>
              <a:rPr lang="cs-CZ" altLang="cs-CZ" smtClean="0"/>
              <a:t>První pol. 19. stol. (prům. revoluce, Velká francouzská revoluce)</a:t>
            </a:r>
          </a:p>
          <a:p>
            <a:pPr eaLnBrk="1" hangingPunct="1"/>
            <a:r>
              <a:rPr lang="cs-CZ" altLang="cs-CZ" smtClean="0"/>
              <a:t>Přechod společnosti od tradiční k moderní (prům. revoluce)</a:t>
            </a:r>
          </a:p>
          <a:p>
            <a:pPr eaLnBrk="1" hangingPunct="1"/>
            <a:r>
              <a:rPr lang="cs-CZ" altLang="cs-CZ" smtClean="0"/>
              <a:t>Zhroucení kontrolních mechanismů, mocenské legitimity a způsobu výkladu světa</a:t>
            </a:r>
          </a:p>
          <a:p>
            <a:pPr eaLnBrk="1" hangingPunct="1"/>
            <a:r>
              <a:rPr lang="cs-CZ" altLang="cs-CZ" smtClean="0"/>
              <a:t>Snaha definovat kontrolní mechanismy nové společnosti</a:t>
            </a:r>
          </a:p>
        </p:txBody>
      </p:sp>
    </p:spTree>
    <p:extLst>
      <p:ext uri="{BB962C8B-B14F-4D97-AF65-F5344CB8AC3E}">
        <p14:creationId xmlns:p14="http://schemas.microsoft.com/office/powerpoint/2010/main" xmlns="" val="93456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cs-CZ" altLang="cs-CZ" smtClean="0"/>
              <a:t>Co se tehdy stalo?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295400"/>
            <a:ext cx="4038600" cy="541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Industrializace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Sekularizace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Urbanizace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Racionalizace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Proměňuje se legitimita moci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Vznik centralizovaných národních států a jejich byrokracie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Vyvíjí se komplexní tržní systém (práce a půda se mění ve zboží, vliv peněz)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Soukromá a veřejná sféra se oddělují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Důraz na získaný status, nikoli na status připsaný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Vzniká „moderní člověk“</a:t>
            </a:r>
          </a:p>
        </p:txBody>
      </p:sp>
      <p:pic>
        <p:nvPicPr>
          <p:cNvPr id="21508" name="Zástupný symbol pro obsah 4" descr="prům revoluce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19600" y="2543143"/>
            <a:ext cx="3657600" cy="2576576"/>
          </a:xfrm>
        </p:spPr>
      </p:pic>
    </p:spTree>
    <p:extLst>
      <p:ext uri="{BB962C8B-B14F-4D97-AF65-F5344CB8AC3E}">
        <p14:creationId xmlns:p14="http://schemas.microsoft.com/office/powerpoint/2010/main" xmlns="" val="8854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cs-CZ" altLang="cs-CZ" smtClean="0"/>
              <a:t>Otcové zakladatelé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71600"/>
            <a:ext cx="4038600" cy="47593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500" b="1" dirty="0" smtClean="0"/>
              <a:t>August </a:t>
            </a:r>
            <a:r>
              <a:rPr lang="cs-CZ" sz="1500" b="1" dirty="0" err="1" smtClean="0"/>
              <a:t>Comte</a:t>
            </a:r>
            <a:r>
              <a:rPr lang="cs-CZ" sz="1300" dirty="0" smtClean="0"/>
              <a:t> (1798 – 1857)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300" dirty="0" smtClean="0"/>
              <a:t>francouzský filozof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300" dirty="0" smtClean="0"/>
              <a:t>hledání nové stability společnosti – „Před mými zraky se rozpadl řád“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300" dirty="0" smtClean="0"/>
              <a:t>idea o reformě společnosti </a:t>
            </a:r>
            <a:r>
              <a:rPr lang="cs-CZ" sz="1300" dirty="0" err="1" smtClean="0"/>
              <a:t>prostr</a:t>
            </a:r>
            <a:r>
              <a:rPr lang="cs-CZ" sz="1300" dirty="0" smtClean="0"/>
              <a:t>. vědy, kterou je třeba systematizovat a nově promyslet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300" dirty="0" smtClean="0"/>
              <a:t>hierarchie věd, sociologie jako nejvýznamnější a nejkomplexnější věda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300" dirty="0" smtClean="0"/>
              <a:t>Pozitivismus – požadavek studovat reálné, zkušeností ověřitelné zkušenosti – pozorování má být řízeno a jeho výsledky interpretovány pomocí teorie, cílem je rozvinout abstraktní teoretické principy, jimiž se bude každé další pozorování řídit a zároveň je bude zpětně testovat a modifikovat: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300" dirty="0" smtClean="0"/>
              <a:t>Předmětem vědy mohou být pouze fakta, zjišťována přímou zkušeností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300" dirty="0" smtClean="0"/>
              <a:t>veškeré pravdivé a hodnotné poznání může  být dosaženo pouze pomocí empirických metod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300" dirty="0" smtClean="0"/>
              <a:t>k pokroku lidského poznání dochází kumulací vědění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300" dirty="0" err="1" smtClean="0"/>
              <a:t>přír</a:t>
            </a:r>
            <a:r>
              <a:rPr lang="cs-CZ" sz="1300" dirty="0" smtClean="0"/>
              <a:t>., spol. nebo lidská skutečnost mohou být zkoumány stejnými metodami, jejichž ideálním modelem jsou přírodní vědy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300" dirty="0" err="1" smtClean="0"/>
              <a:t>temito</a:t>
            </a:r>
            <a:r>
              <a:rPr lang="cs-CZ" sz="1300" dirty="0" smtClean="0"/>
              <a:t> metodami lze řešit i společensko-politické a morální otázky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3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13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300" dirty="0" smtClean="0"/>
              <a:t>Vědět, aby bylo možno předvídat a předvídat, aby bylo možno řídit</a:t>
            </a:r>
          </a:p>
        </p:txBody>
      </p:sp>
      <p:pic>
        <p:nvPicPr>
          <p:cNvPr id="22532" name="Zástupný symbol pro obsah 4" descr="August Comte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8287" y="2564606"/>
            <a:ext cx="1800225" cy="2533650"/>
          </a:xfrm>
        </p:spPr>
      </p:pic>
    </p:spTree>
    <p:extLst>
      <p:ext uri="{BB962C8B-B14F-4D97-AF65-F5344CB8AC3E}">
        <p14:creationId xmlns:p14="http://schemas.microsoft.com/office/powerpoint/2010/main" xmlns="" val="22215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eaLnBrk="1" hangingPunct="1"/>
            <a:r>
              <a:rPr lang="cs-CZ" altLang="cs-CZ" smtClean="0"/>
              <a:t>Co je to sociologie? Co o ní víme?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Příbuzné obory:</a:t>
            </a:r>
          </a:p>
          <a:p>
            <a:pPr eaLnBrk="1" hangingPunct="1"/>
            <a:r>
              <a:rPr lang="cs-CZ" altLang="cs-CZ" smtClean="0"/>
              <a:t>Psychologie</a:t>
            </a:r>
          </a:p>
          <a:p>
            <a:pPr eaLnBrk="1" hangingPunct="1"/>
            <a:r>
              <a:rPr lang="cs-CZ" altLang="cs-CZ" smtClean="0"/>
              <a:t>Historie</a:t>
            </a:r>
          </a:p>
          <a:p>
            <a:pPr eaLnBrk="1" hangingPunct="1"/>
            <a:r>
              <a:rPr lang="cs-CZ" altLang="cs-CZ" smtClean="0"/>
              <a:t>Antropologie</a:t>
            </a:r>
          </a:p>
          <a:p>
            <a:pPr eaLnBrk="1" hangingPunct="1"/>
            <a:r>
              <a:rPr lang="cs-CZ" altLang="cs-CZ" smtClean="0"/>
              <a:t>Ekonomie</a:t>
            </a:r>
          </a:p>
          <a:p>
            <a:pPr eaLnBrk="1" hangingPunct="1"/>
            <a:r>
              <a:rPr lang="cs-CZ" altLang="cs-CZ" smtClean="0"/>
              <a:t>Politologie</a:t>
            </a:r>
          </a:p>
          <a:p>
            <a:pPr eaLnBrk="1" hangingPunct="1"/>
            <a:r>
              <a:rPr lang="cs-CZ" altLang="cs-CZ" smtClean="0"/>
              <a:t>Právo</a:t>
            </a:r>
          </a:p>
        </p:txBody>
      </p:sp>
      <p:pic>
        <p:nvPicPr>
          <p:cNvPr id="7172" name="Zástupný symbol pro obsah 4" descr="knihovna.bmp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7944" y="1755257"/>
            <a:ext cx="3672408" cy="3496772"/>
          </a:xfrm>
        </p:spPr>
      </p:pic>
    </p:spTree>
    <p:extLst>
      <p:ext uri="{BB962C8B-B14F-4D97-AF65-F5344CB8AC3E}">
        <p14:creationId xmlns:p14="http://schemas.microsoft.com/office/powerpoint/2010/main" xmlns="" val="25439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eaLnBrk="1" hangingPunct="1"/>
            <a:r>
              <a:rPr lang="cs-CZ" altLang="cs-CZ" smtClean="0"/>
              <a:t>Émile Durkheim (1858 – 1917)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založil první katedru sociologie ve Francii, založil první odborný sociologický časopis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smtClean="0"/>
              <a:t>Pravidla sociologické metody</a:t>
            </a:r>
            <a:r>
              <a:rPr lang="cs-CZ" altLang="cs-CZ" sz="1600" smtClean="0"/>
              <a:t> – sociologie se může stát objektivní vědou po vzoru věd přírodních, má přitom svůj specifický objekt bádání (odmítání biologického, psychologického či jiného redukcionismu)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sociologie má studovat </a:t>
            </a:r>
            <a:r>
              <a:rPr lang="cs-CZ" altLang="cs-CZ" sz="1600" u="sng" smtClean="0"/>
              <a:t>sociální fakta</a:t>
            </a:r>
            <a:r>
              <a:rPr lang="cs-CZ" altLang="cs-CZ" sz="1600" smtClean="0"/>
              <a:t>, tedy vše, co má sociální povahu, zvnějšku působí na lidské jednání a determinuje 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Požadavek studovat sociální fakta jako věci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Společnost jako skutečnost zvláštního druhu, existující nezávisle na jednotlivcích a zkoumatelná metodami stejnými, jako jsou metody přírodních věd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smtClean="0"/>
              <a:t>Sebevražda</a:t>
            </a:r>
            <a:r>
              <a:rPr lang="cs-CZ" altLang="cs-CZ" sz="16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Anomie, dělba práce, náboženství</a:t>
            </a:r>
          </a:p>
        </p:txBody>
      </p:sp>
      <p:pic>
        <p:nvPicPr>
          <p:cNvPr id="23556" name="Zástupný symbol pro obsah 4" descr="Emile Durkheim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22416" y="1916832"/>
            <a:ext cx="2831934" cy="3600399"/>
          </a:xfrm>
        </p:spPr>
      </p:pic>
    </p:spTree>
    <p:extLst>
      <p:ext uri="{BB962C8B-B14F-4D97-AF65-F5344CB8AC3E}">
        <p14:creationId xmlns:p14="http://schemas.microsoft.com/office/powerpoint/2010/main" xmlns="" val="207919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eaLnBrk="1" hangingPunct="1"/>
            <a:r>
              <a:rPr lang="cs-CZ" altLang="cs-CZ" smtClean="0"/>
              <a:t>Max Weber (1864 – 1920)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/>
              <a:t>Sociologie jako věda o sociálním jednání</a:t>
            </a:r>
          </a:p>
          <a:p>
            <a:pPr eaLnBrk="1" hangingPunct="1"/>
            <a:r>
              <a:rPr lang="cs-CZ" altLang="cs-CZ" smtClean="0"/>
              <a:t>Chápající sociologie</a:t>
            </a:r>
          </a:p>
          <a:p>
            <a:pPr eaLnBrk="1" hangingPunct="1"/>
            <a:r>
              <a:rPr lang="cs-CZ" altLang="cs-CZ" smtClean="0"/>
              <a:t>Společnost jako suma individuálních aktérů</a:t>
            </a:r>
          </a:p>
          <a:p>
            <a:pPr eaLnBrk="1" hangingPunct="1"/>
            <a:r>
              <a:rPr lang="cs-CZ" altLang="cs-CZ" smtClean="0"/>
              <a:t>Protestantská etika a duch kapitalismu</a:t>
            </a:r>
          </a:p>
          <a:p>
            <a:pPr eaLnBrk="1" hangingPunct="1"/>
            <a:r>
              <a:rPr lang="cs-CZ" altLang="cs-CZ" smtClean="0"/>
              <a:t>Panství, racionalita, byrokracie, věda</a:t>
            </a:r>
          </a:p>
        </p:txBody>
      </p:sp>
      <p:pic>
        <p:nvPicPr>
          <p:cNvPr id="24580" name="Zástupný symbol pro obsah 4" descr="Max Weber.bmp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1844824"/>
            <a:ext cx="3180921" cy="4008326"/>
          </a:xfrm>
        </p:spPr>
      </p:pic>
    </p:spTree>
    <p:extLst>
      <p:ext uri="{BB962C8B-B14F-4D97-AF65-F5344CB8AC3E}">
        <p14:creationId xmlns:p14="http://schemas.microsoft.com/office/powerpoint/2010/main" xmlns="" val="409703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eaLnBrk="1" hangingPunct="1"/>
            <a:r>
              <a:rPr lang="cs-CZ" altLang="cs-CZ" smtClean="0"/>
              <a:t>Georg Simmel (1858 – 1918)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Formální sociologie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Formy zespolečenštění – základní formy společenských vztahů, které jsou neměnné v čase a prostoru a v jejichž rámci se veškerá mezilidská interakce odehrává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Esejistická forma psaní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Peníze v moderní kultuře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Móda, cizinec atd.</a:t>
            </a:r>
          </a:p>
        </p:txBody>
      </p:sp>
      <p:pic>
        <p:nvPicPr>
          <p:cNvPr id="25604" name="Zástupný symbol pro obsah 4" descr="Georg Simmel.bmp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9" y="2060849"/>
            <a:ext cx="2572290" cy="3429718"/>
          </a:xfrm>
        </p:spPr>
      </p:pic>
    </p:spTree>
    <p:extLst>
      <p:ext uri="{BB962C8B-B14F-4D97-AF65-F5344CB8AC3E}">
        <p14:creationId xmlns:p14="http://schemas.microsoft.com/office/powerpoint/2010/main" xmlns="" val="77271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eaLnBrk="1" hangingPunct="1"/>
            <a:r>
              <a:rPr lang="cs-CZ" altLang="cs-CZ" smtClean="0"/>
              <a:t>Karel Marx (1818 – 1883)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b="1" smtClean="0"/>
              <a:t>Materialistické</a:t>
            </a:r>
            <a:r>
              <a:rPr lang="cs-CZ" altLang="cs-CZ" sz="2000" smtClean="0"/>
              <a:t> pojetí historie</a:t>
            </a:r>
          </a:p>
          <a:p>
            <a:pPr eaLnBrk="1" hangingPunct="1"/>
            <a:r>
              <a:rPr lang="cs-CZ" altLang="cs-CZ" sz="2000" smtClean="0"/>
              <a:t>Historie lidstva = dějiny třídního boje</a:t>
            </a:r>
          </a:p>
          <a:p>
            <a:pPr eaLnBrk="1" hangingPunct="1"/>
            <a:r>
              <a:rPr lang="cs-CZ" altLang="cs-CZ" sz="2000" smtClean="0"/>
              <a:t>Kapitalismus má být nahrazen beztřídní společností (společné vlastnictví výrobních prostředků)</a:t>
            </a:r>
          </a:p>
          <a:p>
            <a:pPr eaLnBrk="1" hangingPunct="1"/>
            <a:r>
              <a:rPr lang="cs-CZ" altLang="cs-CZ" sz="2000" b="1" smtClean="0"/>
              <a:t>Kapitál</a:t>
            </a:r>
            <a:r>
              <a:rPr lang="cs-CZ" altLang="cs-CZ" sz="2000" smtClean="0"/>
              <a:t> – asymetrie v postavení vlastníka a nevlastníka v procesu výroby – vyrobená nadhodnota připadá kapitalistovi</a:t>
            </a:r>
          </a:p>
        </p:txBody>
      </p:sp>
      <p:pic>
        <p:nvPicPr>
          <p:cNvPr id="26628" name="Zástupný symbol pro obsah 4" descr="Karl Marx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1772816"/>
            <a:ext cx="2563038" cy="4001187"/>
          </a:xfrm>
        </p:spPr>
      </p:pic>
    </p:spTree>
    <p:extLst>
      <p:ext uri="{BB962C8B-B14F-4D97-AF65-F5344CB8AC3E}">
        <p14:creationId xmlns:p14="http://schemas.microsoft.com/office/powerpoint/2010/main" xmlns="" val="105620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mtClean="0"/>
              <a:t>Od moderní k nové společnosti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8229600" cy="46069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000" smtClean="0"/>
              <a:t>Změny ve způsobu výroby (postindustrializace)</a:t>
            </a:r>
          </a:p>
          <a:p>
            <a:pPr eaLnBrk="1" hangingPunct="1"/>
            <a:r>
              <a:rPr lang="cs-CZ" altLang="cs-CZ" sz="2000" smtClean="0"/>
              <a:t>Rozvoj masových médií a informačních technologií</a:t>
            </a:r>
          </a:p>
          <a:p>
            <a:pPr eaLnBrk="1" hangingPunct="1"/>
            <a:r>
              <a:rPr lang="cs-CZ" altLang="cs-CZ" sz="2000" smtClean="0"/>
              <a:t>Rychlé sociální změny a potřeba redukce strachu</a:t>
            </a:r>
          </a:p>
          <a:p>
            <a:pPr eaLnBrk="1" hangingPunct="1"/>
            <a:r>
              <a:rPr lang="cs-CZ" altLang="cs-CZ" sz="2000" smtClean="0"/>
              <a:t>Vznik nové, postmoderní mentality – individualismus, flexibilita, mobilita, pluralizace životních stylů, nové vzorce spotřeby, atomizace</a:t>
            </a:r>
          </a:p>
          <a:p>
            <a:pPr eaLnBrk="1" hangingPunct="1"/>
            <a:r>
              <a:rPr lang="cs-CZ" altLang="cs-CZ" sz="2000" smtClean="0"/>
              <a:t>Rozvoj, šíření a dostupnost vzdělání</a:t>
            </a:r>
          </a:p>
          <a:p>
            <a:pPr eaLnBrk="1" hangingPunct="1"/>
            <a:r>
              <a:rPr lang="cs-CZ" altLang="cs-CZ" sz="2000" smtClean="0"/>
              <a:t>Globalizace</a:t>
            </a:r>
          </a:p>
          <a:p>
            <a:pPr eaLnBrk="1" hangingPunct="1"/>
            <a:r>
              <a:rPr lang="cs-CZ" altLang="cs-CZ" sz="2000" smtClean="0"/>
              <a:t>Stárnutí společnosti, migrační tlaky a otázky soužití různých kultur</a:t>
            </a:r>
          </a:p>
          <a:p>
            <a:pPr eaLnBrk="1" hangingPunct="1"/>
            <a:r>
              <a:rPr lang="cs-CZ" altLang="cs-CZ" sz="2000" smtClean="0"/>
              <a:t>Nové typy ohrožení</a:t>
            </a:r>
          </a:p>
          <a:p>
            <a:pPr eaLnBrk="1" hangingPunct="1"/>
            <a:r>
              <a:rPr lang="cs-CZ" altLang="cs-CZ" sz="2000" smtClean="0"/>
              <a:t>Ztráta víry v pokrok, v technologie a vědu</a:t>
            </a:r>
          </a:p>
          <a:p>
            <a:pPr eaLnBrk="1" hangingPunct="1"/>
            <a:r>
              <a:rPr lang="cs-CZ" altLang="cs-CZ" sz="2000" smtClean="0"/>
              <a:t>Hodnotový obrat – ekologie a kvalita obecně, práva menšin, politická participace</a:t>
            </a:r>
          </a:p>
        </p:txBody>
      </p:sp>
    </p:spTree>
    <p:extLst>
      <p:ext uri="{BB962C8B-B14F-4D97-AF65-F5344CB8AC3E}">
        <p14:creationId xmlns:p14="http://schemas.microsoft.com/office/powerpoint/2010/main" xmlns="" val="206769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eaLnBrk="1" hangingPunct="1"/>
            <a:r>
              <a:rPr lang="cs-CZ" altLang="cs-CZ" smtClean="0"/>
              <a:t>Nová éra ve vývoji společnosti</a:t>
            </a:r>
            <a:br>
              <a:rPr lang="cs-CZ" altLang="cs-CZ" smtClean="0"/>
            </a:br>
            <a:r>
              <a:rPr lang="cs-CZ" altLang="cs-CZ" smtClean="0"/>
              <a:t>(od 70. let minulého století)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47800"/>
            <a:ext cx="4038600" cy="46831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Informační společnost, společnost znalostí,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Postindustriální společnost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Postmaterialistická společnost (kulturní obrat)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Konzumní společnost, mediální společnost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Pozdně moderní společnost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Postmoderní společnost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Riziková společnost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Společnost zážitků</a:t>
            </a:r>
          </a:p>
        </p:txBody>
      </p:sp>
      <p:pic>
        <p:nvPicPr>
          <p:cNvPr id="4100" name="Zástupný symbol pro obsah 4" descr="lifestyle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421504" y="2183225"/>
            <a:ext cx="3966919" cy="2685935"/>
          </a:xfrm>
        </p:spPr>
      </p:pic>
    </p:spTree>
    <p:extLst>
      <p:ext uri="{BB962C8B-B14F-4D97-AF65-F5344CB8AC3E}">
        <p14:creationId xmlns:p14="http://schemas.microsoft.com/office/powerpoint/2010/main" xmlns="" val="317783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500" smtClean="0"/>
              <a:t>Ulrich Beck: Riziková společnost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smtClean="0"/>
              <a:t>industriální společnost zaniká díky vedlejším účinkům, které vyvolává – svým vlastním fungováním (nezamýšlené důsledky záměrného jednání)</a:t>
            </a:r>
          </a:p>
          <a:p>
            <a:pPr>
              <a:lnSpc>
                <a:spcPct val="80000"/>
              </a:lnSpc>
            </a:pPr>
            <a:r>
              <a:rPr lang="cs-CZ" altLang="cs-CZ" sz="2000" smtClean="0"/>
              <a:t>produkce bohatství je doprovázena produkcí rizik,  a konflikty ohledně distribuce rizik</a:t>
            </a:r>
          </a:p>
          <a:p>
            <a:pPr>
              <a:lnSpc>
                <a:spcPct val="80000"/>
              </a:lnSpc>
            </a:pPr>
            <a:r>
              <a:rPr lang="cs-CZ" altLang="cs-CZ" sz="2000" smtClean="0"/>
              <a:t>Nová povaha rizik – jsou běžně a rutinně produkována, globální rozměr a moderní příčiny, vyvolávají nevratná poškození, jsou neviditelná, nepředvídatelná a otevřena procesu sociálního definování a také big business, bumerangový efekt, nejde kauzálně stanovit příčinu, namísto toho jsou rizika kvantifikována (určování mezních hodnot)</a:t>
            </a:r>
          </a:p>
          <a:p>
            <a:pPr>
              <a:lnSpc>
                <a:spcPct val="80000"/>
              </a:lnSpc>
            </a:pPr>
            <a:r>
              <a:rPr lang="cs-CZ" altLang="cs-CZ" sz="2000" i="1" smtClean="0"/>
              <a:t>vynucená individualizace - </a:t>
            </a:r>
            <a:r>
              <a:rPr lang="cs-CZ" altLang="cs-CZ" sz="2000" smtClean="0"/>
              <a:t>individualismus je to, co člověku zbývá, když byl vyvázán z přediva sociálních opor, neznamená však nezávislost, naopak, člověk se ve všech dimenzích svého života dostal do naprosté závislosti na mechanismu trhu a musí čelit rizikům sám</a:t>
            </a:r>
          </a:p>
        </p:txBody>
      </p:sp>
    </p:spTree>
    <p:extLst>
      <p:ext uri="{BB962C8B-B14F-4D97-AF65-F5344CB8AC3E}">
        <p14:creationId xmlns:p14="http://schemas.microsoft.com/office/powerpoint/2010/main" xmlns="" val="164668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500" smtClean="0"/>
              <a:t/>
            </a:r>
            <a:br>
              <a:rPr lang="cs-CZ" altLang="cs-CZ" sz="3500" smtClean="0"/>
            </a:br>
            <a:r>
              <a:rPr lang="cs-CZ" altLang="cs-CZ" sz="2800" smtClean="0"/>
              <a:t>Gerhard Schulze: Společnost zážitků</a:t>
            </a:r>
            <a:r>
              <a:rPr lang="cs-CZ" altLang="cs-CZ" sz="2400" smtClean="0"/>
              <a:t> </a:t>
            </a:r>
            <a:br>
              <a:rPr lang="cs-CZ" altLang="cs-CZ" sz="2400" smtClean="0"/>
            </a:br>
            <a:endParaRPr lang="cs-CZ" altLang="cs-CZ" sz="2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4116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1400" smtClean="0"/>
              <a:t>Sociální neukotvenost dnešního člověka (z hlediska lokality, rodiny atd.)</a:t>
            </a:r>
          </a:p>
          <a:p>
            <a:pPr>
              <a:lnSpc>
                <a:spcPct val="80000"/>
              </a:lnSpc>
            </a:pPr>
            <a:r>
              <a:rPr lang="cs-CZ" altLang="cs-CZ" sz="1400" smtClean="0"/>
              <a:t>Naplňování vlastní identity zážitky: „Užij si svůj život“, protahování mladého životního stylu až do pokročilé čtyřicítky</a:t>
            </a:r>
          </a:p>
          <a:p>
            <a:pPr>
              <a:lnSpc>
                <a:spcPct val="80000"/>
              </a:lnSpc>
            </a:pPr>
            <a:r>
              <a:rPr lang="cs-CZ" altLang="cs-CZ" sz="1400" smtClean="0"/>
              <a:t>Dorian Gray: </a:t>
            </a:r>
            <a:r>
              <a:rPr lang="cs-CZ" altLang="cs-CZ" sz="1400" i="1" smtClean="0"/>
              <a:t>Žijte! Žijte ten báječný život, který v sobě máte! Hleďte, ať o nic nepřijdete. Neustále vyhledávejte nové vzruchy. Svět patří vám – na nějaký čas</a:t>
            </a:r>
            <a:r>
              <a:rPr lang="cs-CZ" altLang="cs-CZ" sz="1400" smtClean="0"/>
              <a:t>…</a:t>
            </a:r>
          </a:p>
          <a:p>
            <a:pPr>
              <a:lnSpc>
                <a:spcPct val="80000"/>
              </a:lnSpc>
            </a:pPr>
            <a:r>
              <a:rPr lang="cs-CZ" altLang="cs-CZ" sz="1400" smtClean="0"/>
              <a:t>Sběr zážitků jako záležitost všech společenských vrstev</a:t>
            </a:r>
          </a:p>
          <a:p>
            <a:pPr>
              <a:lnSpc>
                <a:spcPct val="80000"/>
              </a:lnSpc>
            </a:pPr>
            <a:r>
              <a:rPr lang="cs-CZ" altLang="cs-CZ" sz="1400" smtClean="0"/>
              <a:t>Zážitky jako nové a prosperující průmyslové odvětví (nelze je změnit v trvalý stav)</a:t>
            </a:r>
          </a:p>
          <a:p>
            <a:pPr>
              <a:lnSpc>
                <a:spcPct val="80000"/>
              </a:lnSpc>
            </a:pPr>
            <a:r>
              <a:rPr lang="cs-CZ" altLang="cs-CZ" sz="1400" smtClean="0"/>
              <a:t>Užitek věcí vyměněn za prožitek</a:t>
            </a:r>
          </a:p>
          <a:p>
            <a:pPr>
              <a:lnSpc>
                <a:spcPct val="80000"/>
              </a:lnSpc>
            </a:pPr>
            <a:r>
              <a:rPr lang="cs-CZ" altLang="cs-CZ" sz="1400" smtClean="0"/>
              <a:t>Moderní společnost se svými obrovskými aparáty průmyslové výroby byla ráznou odpovědí na pradávný strach lidstva ze zoufalé bídy a nedostatku. V okamžiku, kdy obyčejného zboží začal být alespoň v některých zemích dostatek pro všechny, nastoupil místo strachu z nedostatku strach nový, strach, který dříve znali jen privilegovaní – strach z ubíjející nudy</a:t>
            </a:r>
          </a:p>
        </p:txBody>
      </p:sp>
      <p:pic>
        <p:nvPicPr>
          <p:cNvPr id="6148" name="Picture 5" descr="Dorian Gray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8" y="2204863"/>
            <a:ext cx="2596042" cy="3454809"/>
          </a:xfrm>
        </p:spPr>
      </p:pic>
    </p:spTree>
    <p:extLst>
      <p:ext uri="{BB962C8B-B14F-4D97-AF65-F5344CB8AC3E}">
        <p14:creationId xmlns:p14="http://schemas.microsoft.com/office/powerpoint/2010/main" xmlns="" val="97145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/>
          <a:lstStyle/>
          <a:p>
            <a:pPr eaLnBrk="1" hangingPunct="1"/>
            <a:r>
              <a:rPr lang="cs-CZ" altLang="cs-CZ" smtClean="0"/>
              <a:t>V čem se liší?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dirty="0" smtClean="0"/>
              <a:t>Má vlastní objekt zájmu?</a:t>
            </a:r>
          </a:p>
          <a:p>
            <a:pPr eaLnBrk="1" hangingPunct="1"/>
            <a:r>
              <a:rPr lang="cs-CZ" altLang="cs-CZ" sz="4000" dirty="0" smtClean="0"/>
              <a:t>Má vlastní metodu poznání?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151890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mtClean="0"/>
              <a:t>Co je pro sociologii specifické?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Vlastní soubor </a:t>
            </a:r>
            <a:r>
              <a:rPr lang="cs-CZ" altLang="cs-CZ" sz="2400" b="1" smtClean="0"/>
              <a:t>otázek</a:t>
            </a:r>
            <a:r>
              <a:rPr lang="cs-CZ" altLang="cs-CZ" sz="2400" smtClean="0"/>
              <a:t> ke zkoumání lidského jednání a vlastní </a:t>
            </a:r>
            <a:r>
              <a:rPr lang="cs-CZ" altLang="cs-CZ" sz="2400" b="1" smtClean="0"/>
              <a:t>interpretační rámec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Lidská jednání jako prvky širších konfigurací; jednání jako chování naplněné smyslem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Člověk jako člen sítě vzájemné závislosti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Snaha vidět v individuálním sociální, v konkrétním obecné, ukázat, jak se naše individuální biografie proplétá s historií – sociologická imaginace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Sociologie jako věda reflexivní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Sociologie jako věda multiparadigmatická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Vztah sociologie a zdravého rozumu</a:t>
            </a:r>
          </a:p>
          <a:p>
            <a:pPr eaLnBrk="1" hangingPunct="1">
              <a:lnSpc>
                <a:spcPct val="80000"/>
              </a:lnSpc>
            </a:pPr>
            <a:endParaRPr lang="cs-CZ" altLang="cs-CZ" sz="2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600" smtClean="0"/>
          </a:p>
        </p:txBody>
      </p:sp>
    </p:spTree>
    <p:extLst>
      <p:ext uri="{BB962C8B-B14F-4D97-AF65-F5344CB8AC3E}">
        <p14:creationId xmlns:p14="http://schemas.microsoft.com/office/powerpoint/2010/main" xmlns="" val="7564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980728"/>
            <a:ext cx="676875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SOCIOLOGIE  JE </a:t>
            </a:r>
          </a:p>
          <a:p>
            <a:endParaRPr lang="cs-CZ" i="1" dirty="0"/>
          </a:p>
          <a:p>
            <a:r>
              <a:rPr lang="cs-CZ" i="1" dirty="0" smtClean="0"/>
              <a:t>„</a:t>
            </a:r>
            <a:r>
              <a:rPr lang="cs-CZ" i="1" dirty="0"/>
              <a:t>Věda o společnosti, společenských jevech, strukturách a procesech a jejich vzájemných vztazích. (…) Každý společenský jev, proces či vztah se může stát součástí předmětu sociologie. (…) Sociologie tyto jevy zásadně zkoumá ve vztahu k jiným sociálním jevům.“</a:t>
            </a:r>
            <a:r>
              <a:rPr lang="cs-CZ" dirty="0"/>
              <a:t> (Velký sociologický slovník 1996: 1018-1019</a:t>
            </a:r>
            <a:r>
              <a:rPr lang="cs-CZ" dirty="0" smtClean="0"/>
              <a:t>)</a:t>
            </a:r>
          </a:p>
          <a:p>
            <a:endParaRPr lang="cs-CZ" i="1" dirty="0" smtClean="0"/>
          </a:p>
          <a:p>
            <a:r>
              <a:rPr lang="cs-CZ" i="1" dirty="0" smtClean="0"/>
              <a:t>„</a:t>
            </a:r>
            <a:r>
              <a:rPr lang="cs-CZ" i="1" dirty="0"/>
              <a:t>Kvantitativní sociologie (…) přikládá velký význam čítání, měření a kvantitativnímu a formalizovanému vyjadřování souvislostí.“</a:t>
            </a:r>
            <a:r>
              <a:rPr lang="cs-CZ" dirty="0"/>
              <a:t> (Velký sociologický slovník 1996: 1086)</a:t>
            </a:r>
          </a:p>
          <a:p>
            <a:endParaRPr lang="cs-CZ" dirty="0" smtClean="0"/>
          </a:p>
          <a:p>
            <a:r>
              <a:rPr lang="cs-CZ" dirty="0"/>
              <a:t> </a:t>
            </a:r>
            <a:r>
              <a:rPr lang="cs-CZ" i="1" dirty="0"/>
              <a:t>„Směry kvalitativní sociologie (…) za hlavní úkol sociologie pokládají pochopení životního světa a pravidel každodenních činností jiných individuí (sociálních aktérů), včetně jejich motivací, dešifrování významu, které přikládají věcem, procesům, aktivitám a symbolům.“</a:t>
            </a:r>
            <a:r>
              <a:rPr lang="cs-CZ" dirty="0"/>
              <a:t> (Velký sociologický slovník 1996: 1086)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31951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Vztah mezi chováním a jednáním</a:t>
            </a:r>
            <a:br>
              <a:rPr lang="cs-CZ" altLang="cs-CZ" sz="2800" dirty="0" smtClean="0"/>
            </a:br>
            <a:r>
              <a:rPr lang="cs-CZ" altLang="cs-CZ" sz="2800" dirty="0" smtClean="0"/>
              <a:t>Vystavuje </a:t>
            </a:r>
            <a:r>
              <a:rPr lang="cs-CZ" altLang="cs-CZ" sz="2800" dirty="0" smtClean="0"/>
              <a:t>mrtvé ryby</a:t>
            </a:r>
          </a:p>
        </p:txBody>
      </p:sp>
      <p:sp>
        <p:nvSpPr>
          <p:cNvPr id="12291" name="AutoShape 4" descr="data:image/jpeg;base64,/9j/4AAQSkZJRgABAQAAAQABAAD/2wCEAAkGBhIQEBIQEBQQEBAVEBAQFBQSEBAQFBQUFBAVFRUQFBUXHCceFxkjGRQUIC8gIycpLCwsFR4xNTAqNSYrLCkBCQoKDgwOFA8PFyocFB0pKSkpKSksKSkpKSkpKSwpKSw1LikqKSkpLDUpKSk1LCkvKSkpMCksLCwsNSkpLCkpKf/AABEIANcA4AMBIgACEQEDEQH/xAAbAAABBQEBAAAAAAAAAAAAAAABAAIDBAUGB//EAEAQAAIBAwMCBAQDBQQJBQAAAAECAAMRIQQSMQVBIlFhcQYTgZEyobEUI0LB8FJy0eEHJDRic6KywvEVM0Njgv/EABkBAAMBAQEAAAAAAAAAAAAAAAABAgMEBf/EACURAQEAAgICAgIBBQAAAAAAAAABAhEDIRIxBEETYVEigZHh8P/aAAwDAQACEQMRAD8A8bgYQxGZqQVBGmSMJHHFwYolhtBcCGXOkIpqqGFwb8zc1fREYXA2+o/wgqRy0BMm1FAoxU8j+ryBo4jI2dx8N0ttJb9wJw4nddHpblXPAFvtGOL7bq1Li1iPWcUTbWufc/lOwGn9T95zFWhbXe6XhWtblGoSO49Asj6ppt1JgQcg5Nr3mjpkNozqCHYfaA0xej1701vklfInjH8otVoXVt9Ic5KkEC/pLPRtKPlrjt2v3zNNtKoHH6wDntMKjnIzex9LTSbSAIQbFiLeglJmK6hrZuFPNhe5F5ppVJGV/MwTXn+u03y3ZfI49jKxm98VUQHVh3BEwTEzpRRRQSEUUUaQiiigS7FDFINGZFbMmaQvzCKgLHxpjo2kW+lLesn96d8tC64A+pnnuirbKiN5MJ6Jp9SNoz9o4renMfEPTsbrWZfzHlOXeei67awyfubzh+p9PNNjbKk3BA/KCc+4oCegdFdVQFjbA9zicF8s9wR9DOz6Xp2YDysMxp4+m0/UV4VGPrgfrMivonbUCsBYBSticzUTRkZ59I6zD+ExN5pCuoqdgo+sVSvUYFSF/OTXB5wftJFp/wBC0B0paSk9NQBtsLeYln/1EWsyn3GZI6ESEUScxpZu798Xsdtl7eR/zmrTIYeG0hame1pWq3XJBA/tL294FWH8Xcr7n9Jzk3viivu2cX8x39ZgwZhFFFEkIoYIyCKGCBL0UUUgAwkLjEnMhYQ9GY3EW+AyOUq5aWBOq6Fri4CnkYnIo81uhar5dUX4OPrF6qpdx3VPRg2Jko6WpyReO0VUECaNIXmmi2ym6Op7CQP0Ve2Pb/CdCyDiEUIaTtzB6awyrEfb+UkTVVaf4vEPvOm/Yx5StqenjyhpW2FW6qh5UA+ht+REYNZTtgfpLWo6UGxbMzNT0SxAuQTwOCcE4HfAMntetlV1q+ZP1MpVNXuwL29zLFDpIdQwNwRuHYkHvY5t6yxT6bt4iuz1/KjTS/P6RzgqMG39eU0RSFuJXr08f1iOJtcp1w5X6zKmn1v8YHleZsVSEEJigQQGGKBBBDFGldLASM1xGbFHJvCQLYiJMDI35honEVQSacQmRGSvI2lQUFMsIZXElpvCxWGWnT9E+INtkqH0BnZ6LXA955QXE1ej/EJpkK34fOOU8unqVF7maVKjfnynL9I6qr2N5p9Q618rZvVtjKWW2Gq25CHsB3J9LXvLxlypLHU+sLSp1GpgVDTw/iCqp8iTa59BczE1mtatTSqlRKjI4BUHbTZyBawHiIBawByx4U5IwH6y7A2b5NFWbbtL2W7M1kv4txxc8naLzd6DWp1TTZyNTsZXVKtSp4CxBaoqrdqhwuQL+G1p1zjkk/keWrZPpBp6dFK5oVqtVVqMSwNFtJdiwINi3ip5BG0/QYvfpfDdN3KftSh99RU2kn/4znexBAAH1z7Sav8AEdZbAvpqa7nSmVpspCWNmCWLIQQeWHa4zIRrncbqgqNsO01yWq03D7d1NVFipsWJAVrW/i/EV+PvVslL8/jjbZbP5RVOnMHVqrJuAWkpqFqaFVU7QoRgMqOWJza1pT6xrDTsKa1i2/awULVUW7q7G4BBH4r8cxVl0zNTR0LeMsWUNQphdpBVgwYlTcZCZtgjtN0h6fyQunXwo5NQsnzagO4AVQBbdTIJHFhc39Ky+Pnj7Z35OGc3JVXqWqGmC/NYMDjcmyra5Bvupnaw2knFmG21sgnP1euRGK1alRCVR0B01vC3BKElsjzZeDg4va1ukVlZm2b2+aykXaz7reBQxCsdqqGK9lAA5nOftzU3elWRKiFmLBkAqKx5ZWPi3DyJ9DMeTjuF7icOTz9G9a6ezD59O1WjYAugJCnna4IuhyORY9iZiGbHSurfs1Yn/wB2gx21EIsHp55U8EXNvX0vIetdMFJtyENQcsaTqbjbjwN3DLcAg+hyCDOextjWbBDBJUUEMEAUEMEaadJKcjtHocwSdR5IkrCRcNJyJNCswkbSZhI7RxaKGIiKUzKOQXjY+kbEEdiDA3U9C0FSjUtX3imoDsqWdiLXUAjAubCWeo1K2oq/Md1pjaoKhbKu0kKqovYfzMK6ioieIqxqKjFQCtrqpBv3UhiLe57SKrQZ1FjY2Bx3F7W9Icuc49TDLt6vw/i3kwt5Mev19rGi1LUUdVFOqLAkPdCCCQWtezHxkZ7TU0iKoqLXWopdEIp7qlO43rupuLYBXPl4b8zN0lNEdb7n8OQH2k4/CGsfOxx5ibdKvWUHYaelVjclmWmxtgeJvGcY73mvF8i3DV3aPk/EmGX9OpPu02n0lqrCrRRKdJAqhLPtVVuu4NUyeA1+5PAAl3q9coiUqpdVB2qopJSfb8uxqFXJ3gsCSOMYycV+mdE1NQ/NpHcjEr89GfxC43AbrXyO9hLnUPho0wpeqz7gdqqUqNf+xsDHxY/TMwxuWOfnZ/3+UZTjzwnHnnLP7qGm6aHUHZVrX3XNxSswsLKDcEEPTyc3IlDRU6a1Czl9hc7XsCxXuNysbHz5P6zT0/SNu6olX5VWk1ilVDTq3cHCm9mwex8/OQmtV1FYApR1LkM1gFovUQW3WJK77ediZ18nNhydZy1z44ZYSzhyklM6r1Ok6vRpBkG4o16jMzLnB3Ytk+f4vUmc112tSdWY0wlUpSAsTbwhQzADzsbg+meb7VDVaaluupFS7Wpupqrc8LdfEGvcWItYni8yOqaVXcsFUqw/ClREKlgbWVvI2uLefnFjzcf4/HGd/tyX49nJblb1325ibPSdYoT5WoW9CqwO+5Py2QbRUAANiLqG7285Uo9ErMpYLhQSfMAck+QxybA9o3SIW/1c+HcwK7hYLU4HPF72P0J4nPjteWrOlnVdFU1Gp022VlYr8mqRcnt8uqLK9+1wtwRa8x6lMqSpBUgkEEWII5BB4M2qNT9oUUajBNQg2UncgB1GP2eoxwLZ2k4yQe0y6wILLUDBhdTc5VgbbWv5WtaFhY1XiiikrCKKKMqMIjhTMcKPnBmFXgGTqcSGoRa15JQOIqZtQSNeZNVEgMSoa6ZjLSzVHBiq0O8cp5YhpNE9VwlNS7HgD8z7TV1Hws9IbmqUdwBJTcxOOQDaxPoDD0LR1rk08Blz4Ga6+lvvNTqysKTK5YJdbFnq3LAjimzEDBPAvibYzGzey/HnO9dI61RnKfMz+5VFwAAFBsB7XE1fh9wKjLVoLVXbbLWUMc35ufoe852tTqL+78I2rTZSDuJV1DIRbzVhOy6BobKCckgXnHlh5W+T1+TnmPHMceky/DQqVDUuKRa3hpbsAJt2qXJx3OJdo/BWmHIc9z4rXN73JW02NLTktbePwi/1A/WdGFuE1Hk+PlQ0mmSkmxF2pcnbdit/OxNovl82AHsAJUq6yonKWGcki0S9YRfx3QXtdgVH34/OPe/avx36WymJWraRGN2VSfMqL/fmXKOppuAVZSPQgw1KcOmfccL8R9Hdd9SnaopAJpvdirXGVP8AKYOv1Bbayu6VACj0yiogF7qqAG5U5JDfeej6yiGBBFwQQQfKcJ13TvTqJ4BVzsV7+PuVV74NvMyPHV6bY8mp3NsvTa9mQUNQ6CkhsisBuAbkI3Frm+Tjta81dN0WlTutanWqPtZaaqihH2k7QWU54bxZHhwTKlLqunDbq9K+AVNNxRZGBuHsVZSeMEesiHXEbULueqaO0IHexdMk3sLAi7G+OGM1k8dVFyllmv8AS31/pVKrtZN1Ku64FRTTFS38D7vwvxZ/wtbOcnG63p2ZKdd1Kuy/LqXGS9MWFQ/3lAN/MNOk0pdiU3FayY2gqwcLe3yi2N3BAOGHBF5hVupvSrk1vl6mnUszgqtnUsThbD5bA9uxGbiK5Y3pHjZHP2gm/r9HprK/7yij5R0Bq0mtyGViHpsDyLt6YzMnWaUJbbUp1Qb5Qt6cqwBHMixUu1aCGCI0w3HtaEUCeTJoYbZoxQAjwIHe0SPeIEwldpaldxmBweU9jLNI3QfaV9ML3XzB/KNpsbEfWGmu+kzalk/CzL7MQI7p7mpXpB2JvVpg3a2C4vk8e8osZc6H/tNG17/Op8Wv+McXxKkR5Zet9O26zoAa9MlaiVCzkq+NtNQAiKO1maouedhPedP0qhgTm9O7VtRUdmFQKxpggELgkuVv2NQufrOw0VKwhl3k0y3V1KR7cSNqbLnfUH/53D8hF+1nKoHcjBsCq8D+JrX57Rm6tf8AEiix3D8ZHlbgAfeJeGNNfUWteolja25GTn3MXykIuRSzfK5J+wve0hIG7xVm3Wvt+ZbFz2Fpbp6MHO2m6k3y7OeLYviNrZIgXpFAklENNjc7kUobk3ufOS1PmUctepSAuWUEuvmWXuPb7SyOnU7WC7LcWAFvS1pNTpFebEdiL/mI4zulGsAy3BBHmJyPxPpi1MgHabg3uRaxueMzta2mCg7bAG5sAOSbk/Wcr8TU70nt/ZJ+2R+kbnvTzjq1S9U4ddoVNrtuK2H4b+XMpRPWZiWYksTck9ye8Uzp4dTTR0fVyo21LuoQqnmtsqL87b9rylrNW1VzUexY2ubWuQLbj6m1z5mRGNgu9zSzR1zLTenhkblWyA2LVF8mxzKpigjRoooooBchjFqgwGqO0GZV1uIzTxO9xGK9jjmAWmld+YHZjziMJhoH0qm1gfWA1LMbcZjWjDHD3SMfpyQwK4a4t73jJp9A0XzKo8hmMT2774b0e1B9CfrzOt09HHkfpMrpWnsALTap0T2kRtFPW06gUkORa/8AGAQM3uSCPsBIaFWoVFmVjg/jDe5JU2l+tQItvqIlz6pcAZzntKWq0FR0upp1V5C793sLtCuvHSdHrkEoEb3ZreuQTGjV7T+8oFLt+JNov6ki2T7zOSjWQeIOMgg2wOcFg19v35k2n11cAfLqK+ODtexHIyA3l37GG9Nfx79L1TVkH91WKf7tdNynHAY2IH1PtL+k6gT4aymm17C5DI3fDLjvwbcYvKum1JdbV6Sq2Mpn6sCLg+9+2ZZXQADan4LW2kY9tvFvURxjnjPV6qavR5tOY69S8DD0P6To1BUW/Im9vY+UxOuJ4D7SnFljqvFW/r7wiGrSyfc/rIrkSKDzGxBoTBQQWhtAYyCKKKAJGhDWvI7wymJwaING3hvACxMbFFAHjiSA3pkdwQfocH8wJGhjwLEjzFolSo52/wAH9Nsu44J5/lOQ6XpDUqBR7n2nrHQ9DZQLWiq8J9tjQULATR2YIz+XHlGaewIXuf6zJ9RSS1nK5vgm14Ncfai1UKCEYG/IWz/cHAlHUte16dPaQBuNJvPjfRJsPpHanp45pKm2/iC0gSxOOVPI57e8koUagvZtrbjjN+e3zLkfUmTt2zCSez9P08WGwEA3O6lXD+/4v1jdVo6iHKGunP4VD444uD72Emp1CPHURlbAugN7DFza1/z+kt06jXISojHgqwKNf1tg+xGfOPRbsrNTVotwxajY7f34AVieNtTjNsAzXoVWX8YwSxBHiW3bPnIR1IX2aqnsJvYldyML8hsi+OD+cupRUm9M8crgW9CI4nK9dmVrHP5zC60ngPtOiKfTMw+uJ4DLcObxGr+I+5/WQMssVh4j7n9ZA0zUjtEY4wREaYDCYDKARQwQIy8UUUpiUMVohAFFDBACpzHu2byOWNNQ3sq+Zipx0/wb0y/jPc/lPTum6a05v4a0G1VFuLCdno6eP8vSR7b61E1JNudpJNhcWxJdQxUX2K2MAsu72F5KuO1zzIq2pIPAOLgFgh+7YlLwltZG0s7MgpgkHalRinIBA3Hcl7+mI8NVG0VKJYhSdxC4sMAMh754USRepU3F6lI02IIG4rbIufFTJA8vuJPpUYG9M3QgHBSoPQKVwBjyijst/Ss+tTF13C2UO1SCLC9++cZAkq6SjU8aXDci5t9iP/Mt6q4sGpF1AztVWbkW2jv3wP8AKUl0NMm9F2DWBsSVJAxazgNbI+v1jKUK2jcqAAr0iQGVyGW188+jR+i1SoNrXQcWdiSD5B2z9DJunvUF9wBW5Hdb+4YAq1/cGXtRoKdRCrKGSww2SPr5QkLPKerA3X/rMxOuL4DN35QCgdgBx/KY/WKfhMt5+ft4VqR4m/vH9ZXaWtatqjjyd/8AqlUzJZhgjjGwAWgIhgMYCCGKCTCO8Vo5cg/eNDS2I7PaNtDuiEAQhdCDY4MUBMAV50HwnoN9TceBx7zAUXx9J6R8K9L2IoP+eeZOS8I6npWnwLD+vOdDpExKOioYHb+uJr0aUUjXZz09wsCfcEjv5iUF+HFGFZvK7bajkXu12Zd2T2v5TTfTE8G3sAYF0NQfhe/oyA+/FsxtcLr7VKHSSq7R8vyvs2/Q33Dykh6et7/L2nFylgf+W1/tJS1VD4gLHvY2v73ktDW7uwIBtcEE4JBFue0eo1uWSsiMBYHfn+LwMBf2s31AiNBHbIVKwQrcgLUCn+y4ztuL4uJpAK3OPQxNo1PH27faNnM2RVq1KGSrVqYGbAF+12/3sZ9fKTaHqlCsP3LhgGCkZUhrXK2Ob+k0PlMuL3Hkbm3sZm63o5JapTG2oQNwuQGsLC55BHZhmL0vcvtbcYmN1VcGbNM+EBhZgACCR2FjMnqowZTjz9vCutpt1FYf/Y35m8zzNX4lW2qrf3/+0TKMxrSejIojFABBCYJRBBDAYEW2wue/EjhMF5bAbRQ7Y8IIBGBDtkhEbaAaHQNF8ysPIZ+vaet9H0VlGJyXwb0jagdhn8R/lPQ9DQxJrbGdL2mpWE06NOVtPSsJepCASJSky0okEmWUVukWw+8ibRL/AGQD5qNp/KXdsIEBM7FD9mI4IYZw3P0P+MF1BzdG/L7zQKRr6cHmC5yfyhU+cRSF6Fsr9owP2OPeMr+kFdBMbqa+E+0260yOojwwZ14X8WpbWVfdT/yiYhnQ/Gy21j+qofyM54zGt56Axt44wQBsRhMEZBFFFGSNhHLSJ9JIGjt0tzglLziqr5QF4MngXgDTNLoPTvnVQOwseJRFA+gnffB3SNignk5MV6Vj26jpOi2geXb6TpNJSlLQ0cCa2no2kxqtU14lmmuJCktIIySoslAjFkolFRAhAgBjrQQcohIi2wkRg1hIaiA8yUiMbiM1GqlpldQ7zYrTI6iMRB4l8erbVn1pr+RM5ozqP9IP+1L/AMP/ALjOWJmNbz0BjYTBeMAYIYoyCKKKBHLTJjxR8zFFN5HJacKYELPFFHUxe6Lpfm1VFgRe/wBp6n0fS7VFu/8AhBFMcnRhHSaVfysJoU1MUUUardOnLKCKKNNTAR+2KKMqMdeCKDOpRDBFGDTI2gigpVrTI6g3MUUZx4v/AKRh/rK/8M/9U5OKKY321noDGxRQMooIoyKKKKB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2292" name="AutoShape 6" descr="data:image/jpeg;base64,/9j/4AAQSkZJRgABAQAAAQABAAD/2wCEAAkGBhIQEBIQEBQQEBAVEBAQFBQSEBAQFBQUFBAVFRUQFBUXHCceFxkjGRQUIC8gIycpLCwsFR4xNTAqNSYrLCkBCQoKDgwOFA8PFyocFB0pKSkpKSksKSkpKSkpKSwpKSw1LikqKSkpLDUpKSk1LCkvKSkpMCksLCwsNSkpLCkpKf/AABEIANcA4AMBIgACEQEDEQH/xAAbAAABBQEBAAAAAAAAAAAAAAABAAIDBAUGB//EAEAQAAIBAwMCBAQDBQQJBQAAAAECAAMRIQQSMQVBIlFhcQYTgZEyobEUI0LB8FJy0eEHJDRic6KywvEVM0Njgv/EABkBAAMBAQEAAAAAAAAAAAAAAAABAgMEBf/EACURAQEAAgICAgIBBQAAAAAAAAABAhEDIRIxBEETYVEigZHh8P/aAAwDAQACEQMRAD8A8bgYQxGZqQVBGmSMJHHFwYolhtBcCGXOkIpqqGFwb8zc1fREYXA2+o/wgqRy0BMm1FAoxU8j+ryBo4jI2dx8N0ttJb9wJw4nddHpblXPAFvtGOL7bq1Li1iPWcUTbWufc/lOwGn9T95zFWhbXe6XhWtblGoSO49Asj6ppt1JgQcg5Nr3mjpkNozqCHYfaA0xej1701vklfInjH8otVoXVt9Ic5KkEC/pLPRtKPlrjt2v3zNNtKoHH6wDntMKjnIzex9LTSbSAIQbFiLeglJmK6hrZuFPNhe5F5ppVJGV/MwTXn+u03y3ZfI49jKxm98VUQHVh3BEwTEzpRRRQSEUUUaQiiigS7FDFINGZFbMmaQvzCKgLHxpjo2kW+lLesn96d8tC64A+pnnuirbKiN5MJ6Jp9SNoz9o4renMfEPTsbrWZfzHlOXeei67awyfubzh+p9PNNjbKk3BA/KCc+4oCegdFdVQFjbA9zicF8s9wR9DOz6Xp2YDysMxp4+m0/UV4VGPrgfrMivonbUCsBYBSticzUTRkZ59I6zD+ExN5pCuoqdgo+sVSvUYFSF/OTXB5wftJFp/wBC0B0paSk9NQBtsLeYln/1EWsyn3GZI6ESEUScxpZu798Xsdtl7eR/zmrTIYeG0hame1pWq3XJBA/tL294FWH8Xcr7n9Jzk3viivu2cX8x39ZgwZhFFFEkIoYIyCKGCBL0UUUgAwkLjEnMhYQ9GY3EW+AyOUq5aWBOq6Fri4CnkYnIo81uhar5dUX4OPrF6qpdx3VPRg2Jko6WpyReO0VUECaNIXmmi2ym6Op7CQP0Ve2Pb/CdCyDiEUIaTtzB6awyrEfb+UkTVVaf4vEPvOm/Yx5StqenjyhpW2FW6qh5UA+ht+REYNZTtgfpLWo6UGxbMzNT0SxAuQTwOCcE4HfAMntetlV1q+ZP1MpVNXuwL29zLFDpIdQwNwRuHYkHvY5t6yxT6bt4iuz1/KjTS/P6RzgqMG39eU0RSFuJXr08f1iOJtcp1w5X6zKmn1v8YHleZsVSEEJigQQGGKBBBDFGldLASM1xGbFHJvCQLYiJMDI35honEVQSacQmRGSvI2lQUFMsIZXElpvCxWGWnT9E+INtkqH0BnZ6LXA955QXE1ej/EJpkK34fOOU8unqVF7maVKjfnynL9I6qr2N5p9Q618rZvVtjKWW2Gq25CHsB3J9LXvLxlypLHU+sLSp1GpgVDTw/iCqp8iTa59BczE1mtatTSqlRKjI4BUHbTZyBawHiIBawByx4U5IwH6y7A2b5NFWbbtL2W7M1kv4txxc8naLzd6DWp1TTZyNTsZXVKtSp4CxBaoqrdqhwuQL+G1p1zjkk/keWrZPpBp6dFK5oVqtVVqMSwNFtJdiwINi3ip5BG0/QYvfpfDdN3KftSh99RU2kn/4znexBAAH1z7Sav8AEdZbAvpqa7nSmVpspCWNmCWLIQQeWHa4zIRrncbqgqNsO01yWq03D7d1NVFipsWJAVrW/i/EV+PvVslL8/jjbZbP5RVOnMHVqrJuAWkpqFqaFVU7QoRgMqOWJza1pT6xrDTsKa1i2/awULVUW7q7G4BBH4r8cxVl0zNTR0LeMsWUNQphdpBVgwYlTcZCZtgjtN0h6fyQunXwo5NQsnzagO4AVQBbdTIJHFhc39Ky+Pnj7Z35OGc3JVXqWqGmC/NYMDjcmyra5Bvupnaw2knFmG21sgnP1euRGK1alRCVR0B01vC3BKElsjzZeDg4va1ukVlZm2b2+aykXaz7reBQxCsdqqGK9lAA5nOftzU3elWRKiFmLBkAqKx5ZWPi3DyJ9DMeTjuF7icOTz9G9a6ezD59O1WjYAugJCnna4IuhyORY9iZiGbHSurfs1Yn/wB2gx21EIsHp55U8EXNvX0vIetdMFJtyENQcsaTqbjbjwN3DLcAg+hyCDOextjWbBDBJUUEMEAUEMEaadJKcjtHocwSdR5IkrCRcNJyJNCswkbSZhI7RxaKGIiKUzKOQXjY+kbEEdiDA3U9C0FSjUtX3imoDsqWdiLXUAjAubCWeo1K2oq/Md1pjaoKhbKu0kKqovYfzMK6ioieIqxqKjFQCtrqpBv3UhiLe57SKrQZ1FjY2Bx3F7W9Icuc49TDLt6vw/i3kwt5Mev19rGi1LUUdVFOqLAkPdCCCQWtezHxkZ7TU0iKoqLXWopdEIp7qlO43rupuLYBXPl4b8zN0lNEdb7n8OQH2k4/CGsfOxx5ibdKvWUHYaelVjclmWmxtgeJvGcY73mvF8i3DV3aPk/EmGX9OpPu02n0lqrCrRRKdJAqhLPtVVuu4NUyeA1+5PAAl3q9coiUqpdVB2qopJSfb8uxqFXJ3gsCSOMYycV+mdE1NQ/NpHcjEr89GfxC43AbrXyO9hLnUPho0wpeqz7gdqqUqNf+xsDHxY/TMwxuWOfnZ/3+UZTjzwnHnnLP7qGm6aHUHZVrX3XNxSswsLKDcEEPTyc3IlDRU6a1Czl9hc7XsCxXuNysbHz5P6zT0/SNu6olX5VWk1ilVDTq3cHCm9mwex8/OQmtV1FYApR1LkM1gFovUQW3WJK77ediZ18nNhydZy1z44ZYSzhyklM6r1Ok6vRpBkG4o16jMzLnB3Ytk+f4vUmc112tSdWY0wlUpSAsTbwhQzADzsbg+meb7VDVaaluupFS7Wpupqrc8LdfEGvcWItYni8yOqaVXcsFUqw/ClREKlgbWVvI2uLefnFjzcf4/HGd/tyX49nJblb1325ibPSdYoT5WoW9CqwO+5Py2QbRUAANiLqG7285Uo9ErMpYLhQSfMAck+QxybA9o3SIW/1c+HcwK7hYLU4HPF72P0J4nPjteWrOlnVdFU1Gp022VlYr8mqRcnt8uqLK9+1wtwRa8x6lMqSpBUgkEEWII5BB4M2qNT9oUUajBNQg2UncgB1GP2eoxwLZ2k4yQe0y6wILLUDBhdTc5VgbbWv5WtaFhY1XiiikrCKKKMqMIjhTMcKPnBmFXgGTqcSGoRa15JQOIqZtQSNeZNVEgMSoa6ZjLSzVHBiq0O8cp5YhpNE9VwlNS7HgD8z7TV1Hws9IbmqUdwBJTcxOOQDaxPoDD0LR1rk08Blz4Ga6+lvvNTqysKTK5YJdbFnq3LAjimzEDBPAvibYzGzey/HnO9dI61RnKfMz+5VFwAAFBsB7XE1fh9wKjLVoLVXbbLWUMc35ufoe852tTqL+78I2rTZSDuJV1DIRbzVhOy6BobKCckgXnHlh5W+T1+TnmPHMceky/DQqVDUuKRa3hpbsAJt2qXJx3OJdo/BWmHIc9z4rXN73JW02NLTktbePwi/1A/WdGFuE1Hk+PlQ0mmSkmxF2pcnbdit/OxNovl82AHsAJUq6yonKWGcki0S9YRfx3QXtdgVH34/OPe/avx36WymJWraRGN2VSfMqL/fmXKOppuAVZSPQgw1KcOmfccL8R9Hdd9SnaopAJpvdirXGVP8AKYOv1Bbayu6VACj0yiogF7qqAG5U5JDfeej6yiGBBFwQQQfKcJ13TvTqJ4BVzsV7+PuVV74NvMyPHV6bY8mp3NsvTa9mQUNQ6CkhsisBuAbkI3Frm+Tjta81dN0WlTutanWqPtZaaqihH2k7QWU54bxZHhwTKlLqunDbq9K+AVNNxRZGBuHsVZSeMEesiHXEbULueqaO0IHexdMk3sLAi7G+OGM1k8dVFyllmv8AS31/pVKrtZN1Ku64FRTTFS38D7vwvxZ/wtbOcnG63p2ZKdd1Kuy/LqXGS9MWFQ/3lAN/MNOk0pdiU3FayY2gqwcLe3yi2N3BAOGHBF5hVupvSrk1vl6mnUszgqtnUsThbD5bA9uxGbiK5Y3pHjZHP2gm/r9HprK/7yij5R0Bq0mtyGViHpsDyLt6YzMnWaUJbbUp1Qb5Qt6cqwBHMixUu1aCGCI0w3HtaEUCeTJoYbZoxQAjwIHe0SPeIEwldpaldxmBweU9jLNI3QfaV9ML3XzB/KNpsbEfWGmu+kzalk/CzL7MQI7p7mpXpB2JvVpg3a2C4vk8e8osZc6H/tNG17/Op8Wv+McXxKkR5Zet9O26zoAa9MlaiVCzkq+NtNQAiKO1maouedhPedP0qhgTm9O7VtRUdmFQKxpggELgkuVv2NQufrOw0VKwhl3k0y3V1KR7cSNqbLnfUH/53D8hF+1nKoHcjBsCq8D+JrX57Rm6tf8AEiix3D8ZHlbgAfeJeGNNfUWteolja25GTn3MXykIuRSzfK5J+wve0hIG7xVm3Wvt+ZbFz2Fpbp6MHO2m6k3y7OeLYviNrZIgXpFAklENNjc7kUobk3ufOS1PmUctepSAuWUEuvmWXuPb7SyOnU7WC7LcWAFvS1pNTpFebEdiL/mI4zulGsAy3BBHmJyPxPpi1MgHabg3uRaxueMzta2mCg7bAG5sAOSbk/Wcr8TU70nt/ZJ+2R+kbnvTzjq1S9U4ddoVNrtuK2H4b+XMpRPWZiWYksTck9ye8Uzp4dTTR0fVyo21LuoQqnmtsqL87b9rylrNW1VzUexY2ubWuQLbj6m1z5mRGNgu9zSzR1zLTenhkblWyA2LVF8mxzKpigjRoooooBchjFqgwGqO0GZV1uIzTxO9xGK9jjmAWmld+YHZjziMJhoH0qm1gfWA1LMbcZjWjDHD3SMfpyQwK4a4t73jJp9A0XzKo8hmMT2774b0e1B9CfrzOt09HHkfpMrpWnsALTap0T2kRtFPW06gUkORa/8AGAQM3uSCPsBIaFWoVFmVjg/jDe5JU2l+tQItvqIlz6pcAZzntKWq0FR0upp1V5C793sLtCuvHSdHrkEoEb3ZreuQTGjV7T+8oFLt+JNov6ki2T7zOSjWQeIOMgg2wOcFg19v35k2n11cAfLqK+ODtexHIyA3l37GG9Nfx79L1TVkH91WKf7tdNynHAY2IH1PtL+k6gT4aymm17C5DI3fDLjvwbcYvKum1JdbV6Sq2Mpn6sCLg+9+2ZZXQADan4LW2kY9tvFvURxjnjPV6qavR5tOY69S8DD0P6To1BUW/Im9vY+UxOuJ4D7SnFljqvFW/r7wiGrSyfc/rIrkSKDzGxBoTBQQWhtAYyCKKKAJGhDWvI7wymJwaING3hvACxMbFFAHjiSA3pkdwQfocH8wJGhjwLEjzFolSo52/wAH9Nsu44J5/lOQ6XpDUqBR7n2nrHQ9DZQLWiq8J9tjQULATR2YIz+XHlGaewIXuf6zJ9RSS1nK5vgm14Ncfai1UKCEYG/IWz/cHAlHUte16dPaQBuNJvPjfRJsPpHanp45pKm2/iC0gSxOOVPI57e8koUagvZtrbjjN+e3zLkfUmTt2zCSez9P08WGwEA3O6lXD+/4v1jdVo6iHKGunP4VD444uD72Emp1CPHURlbAugN7DFza1/z+kt06jXISojHgqwKNf1tg+xGfOPRbsrNTVotwxajY7f34AVieNtTjNsAzXoVWX8YwSxBHiW3bPnIR1IX2aqnsJvYldyML8hsi+OD+cupRUm9M8crgW9CI4nK9dmVrHP5zC60ngPtOiKfTMw+uJ4DLcObxGr+I+5/WQMssVh4j7n9ZA0zUjtEY4wREaYDCYDKARQwQIy8UUUpiUMVohAFFDBACpzHu2byOWNNQ3sq+Zipx0/wb0y/jPc/lPTum6a05v4a0G1VFuLCdno6eP8vSR7b61E1JNudpJNhcWxJdQxUX2K2MAsu72F5KuO1zzIq2pIPAOLgFgh+7YlLwltZG0s7MgpgkHalRinIBA3Hcl7+mI8NVG0VKJYhSdxC4sMAMh754USRepU3F6lI02IIG4rbIufFTJA8vuJPpUYG9M3QgHBSoPQKVwBjyijst/Ss+tTF13C2UO1SCLC9++cZAkq6SjU8aXDci5t9iP/Mt6q4sGpF1AztVWbkW2jv3wP8AKUl0NMm9F2DWBsSVJAxazgNbI+v1jKUK2jcqAAr0iQGVyGW188+jR+i1SoNrXQcWdiSD5B2z9DJunvUF9wBW5Hdb+4YAq1/cGXtRoKdRCrKGSww2SPr5QkLPKerA3X/rMxOuL4DN35QCgdgBx/KY/WKfhMt5+ft4VqR4m/vH9ZXaWtatqjjyd/8AqlUzJZhgjjGwAWgIhgMYCCGKCTCO8Vo5cg/eNDS2I7PaNtDuiEAQhdCDY4MUBMAV50HwnoN9TceBx7zAUXx9J6R8K9L2IoP+eeZOS8I6npWnwLD+vOdDpExKOioYHb+uJr0aUUjXZz09wsCfcEjv5iUF+HFGFZvK7bajkXu12Zd2T2v5TTfTE8G3sAYF0NQfhe/oyA+/FsxtcLr7VKHSSq7R8vyvs2/Q33Dykh6et7/L2nFylgf+W1/tJS1VD4gLHvY2v73ktDW7uwIBtcEE4JBFue0eo1uWSsiMBYHfn+LwMBf2s31AiNBHbIVKwQrcgLUCn+y4ztuL4uJpAK3OPQxNo1PH27faNnM2RVq1KGSrVqYGbAF+12/3sZ9fKTaHqlCsP3LhgGCkZUhrXK2Ob+k0PlMuL3Hkbm3sZm63o5JapTG2oQNwuQGsLC55BHZhmL0vcvtbcYmN1VcGbNM+EBhZgACCR2FjMnqowZTjz9vCutpt1FYf/Y35m8zzNX4lW2qrf3/+0TKMxrSejIojFABBCYJRBBDAYEW2wue/EjhMF5bAbRQ7Y8IIBGBDtkhEbaAaHQNF8ysPIZ+vaet9H0VlGJyXwb0jagdhn8R/lPQ9DQxJrbGdL2mpWE06NOVtPSsJepCASJSky0okEmWUVukWw+8ibRL/AGQD5qNp/KXdsIEBM7FD9mI4IYZw3P0P+MF1BzdG/L7zQKRr6cHmC5yfyhU+cRSF6Fsr9owP2OPeMr+kFdBMbqa+E+0260yOojwwZ14X8WpbWVfdT/yiYhnQ/Gy21j+qofyM54zGt56Axt44wQBsRhMEZBFFFGSNhHLSJ9JIGjt0tzglLziqr5QF4MngXgDTNLoPTvnVQOwseJRFA+gnffB3SNignk5MV6Vj26jpOi2geXb6TpNJSlLQ0cCa2no2kxqtU14lmmuJCktIIySoslAjFkolFRAhAgBjrQQcohIi2wkRg1hIaiA8yUiMbiM1GqlpldQ7zYrTI6iMRB4l8erbVn1pr+RM5ozqP9IP+1L/AMP/ALjOWJmNbz0BjYTBeMAYIYoyCKKKBHLTJjxR8zFFN5HJacKYELPFFHUxe6Lpfm1VFgRe/wBp6n0fS7VFu/8AhBFMcnRhHSaVfysJoU1MUUUardOnLKCKKNNTAR+2KKMqMdeCKDOpRDBFGDTI2gigpVrTI6g3MUUZx4v/AKRh/rK/8M/9U5OKKY321noDGxRQMooIoyKKKKBP/9k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2293" name="AutoShape 8" descr="data:image/jpeg;base64,/9j/4AAQSkZJRgABAQAAAQABAAD/2wCEAAkGBhIQEBIQEBQQEBAVEBAQFBQSEBAQFBQUFBAVFRUQFBUXHCceFxkjGRQUIC8gIycpLCwsFR4xNTAqNSYrLCkBCQoKDgwOFA8PFyocFB0pKSkpKSksKSkpKSkpKSwpKSw1LikqKSkpLDUpKSk1LCkvKSkpMCksLCwsNSkpLCkpKf/AABEIANcA4AMBIgACEQEDEQH/xAAbAAABBQEBAAAAAAAAAAAAAAABAAIDBAUGB//EAEAQAAIBAwMCBAQDBQQJBQAAAAECAAMRIQQSMQVBIlFhcQYTgZEyobEUI0LB8FJy0eEHJDRic6KywvEVM0Njgv/EABkBAAMBAQEAAAAAAAAAAAAAAAABAgMEBf/EACURAQEAAgICAgIBBQAAAAAAAAABAhEDIRIxBEETYVEigZHh8P/aAAwDAQACEQMRAD8A8bgYQxGZqQVBGmSMJHHFwYolhtBcCGXOkIpqqGFwb8zc1fREYXA2+o/wgqRy0BMm1FAoxU8j+ryBo4jI2dx8N0ttJb9wJw4nddHpblXPAFvtGOL7bq1Li1iPWcUTbWufc/lOwGn9T95zFWhbXe6XhWtblGoSO49Asj6ppt1JgQcg5Nr3mjpkNozqCHYfaA0xej1701vklfInjH8otVoXVt9Ic5KkEC/pLPRtKPlrjt2v3zNNtKoHH6wDntMKjnIzex9LTSbSAIQbFiLeglJmK6hrZuFPNhe5F5ppVJGV/MwTXn+u03y3ZfI49jKxm98VUQHVh3BEwTEzpRRRQSEUUUaQiiigS7FDFINGZFbMmaQvzCKgLHxpjo2kW+lLesn96d8tC64A+pnnuirbKiN5MJ6Jp9SNoz9o4renMfEPTsbrWZfzHlOXeei67awyfubzh+p9PNNjbKk3BA/KCc+4oCegdFdVQFjbA9zicF8s9wR9DOz6Xp2YDysMxp4+m0/UV4VGPrgfrMivonbUCsBYBSticzUTRkZ59I6zD+ExN5pCuoqdgo+sVSvUYFSF/OTXB5wftJFp/wBC0B0paSk9NQBtsLeYln/1EWsyn3GZI6ESEUScxpZu798Xsdtl7eR/zmrTIYeG0hame1pWq3XJBA/tL294FWH8Xcr7n9Jzk3viivu2cX8x39ZgwZhFFFEkIoYIyCKGCBL0UUUgAwkLjEnMhYQ9GY3EW+AyOUq5aWBOq6Fri4CnkYnIo81uhar5dUX4OPrF6qpdx3VPRg2Jko6WpyReO0VUECaNIXmmi2ym6Op7CQP0Ve2Pb/CdCyDiEUIaTtzB6awyrEfb+UkTVVaf4vEPvOm/Yx5StqenjyhpW2FW6qh5UA+ht+REYNZTtgfpLWo6UGxbMzNT0SxAuQTwOCcE4HfAMntetlV1q+ZP1MpVNXuwL29zLFDpIdQwNwRuHYkHvY5t6yxT6bt4iuz1/KjTS/P6RzgqMG39eU0RSFuJXr08f1iOJtcp1w5X6zKmn1v8YHleZsVSEEJigQQGGKBBBDFGldLASM1xGbFHJvCQLYiJMDI35honEVQSacQmRGSvI2lQUFMsIZXElpvCxWGWnT9E+INtkqH0BnZ6LXA955QXE1ej/EJpkK34fOOU8unqVF7maVKjfnynL9I6qr2N5p9Q618rZvVtjKWW2Gq25CHsB3J9LXvLxlypLHU+sLSp1GpgVDTw/iCqp8iTa59BczE1mtatTSqlRKjI4BUHbTZyBawHiIBawByx4U5IwH6y7A2b5NFWbbtL2W7M1kv4txxc8naLzd6DWp1TTZyNTsZXVKtSp4CxBaoqrdqhwuQL+G1p1zjkk/keWrZPpBp6dFK5oVqtVVqMSwNFtJdiwINi3ip5BG0/QYvfpfDdN3KftSh99RU2kn/4znexBAAH1z7Sav8AEdZbAvpqa7nSmVpspCWNmCWLIQQeWHa4zIRrncbqgqNsO01yWq03D7d1NVFipsWJAVrW/i/EV+PvVslL8/jjbZbP5RVOnMHVqrJuAWkpqFqaFVU7QoRgMqOWJza1pT6xrDTsKa1i2/awULVUW7q7G4BBH4r8cxVl0zNTR0LeMsWUNQphdpBVgwYlTcZCZtgjtN0h6fyQunXwo5NQsnzagO4AVQBbdTIJHFhc39Ky+Pnj7Z35OGc3JVXqWqGmC/NYMDjcmyra5Bvupnaw2knFmG21sgnP1euRGK1alRCVR0B01vC3BKElsjzZeDg4va1ukVlZm2b2+aykXaz7reBQxCsdqqGK9lAA5nOftzU3elWRKiFmLBkAqKx5ZWPi3DyJ9DMeTjuF7icOTz9G9a6ezD59O1WjYAugJCnna4IuhyORY9iZiGbHSurfs1Yn/wB2gx21EIsHp55U8EXNvX0vIetdMFJtyENQcsaTqbjbjwN3DLcAg+hyCDOextjWbBDBJUUEMEAUEMEaadJKcjtHocwSdR5IkrCRcNJyJNCswkbSZhI7RxaKGIiKUzKOQXjY+kbEEdiDA3U9C0FSjUtX3imoDsqWdiLXUAjAubCWeo1K2oq/Md1pjaoKhbKu0kKqovYfzMK6ioieIqxqKjFQCtrqpBv3UhiLe57SKrQZ1FjY2Bx3F7W9Icuc49TDLt6vw/i3kwt5Mev19rGi1LUUdVFOqLAkPdCCCQWtezHxkZ7TU0iKoqLXWopdEIp7qlO43rupuLYBXPl4b8zN0lNEdb7n8OQH2k4/CGsfOxx5ibdKvWUHYaelVjclmWmxtgeJvGcY73mvF8i3DV3aPk/EmGX9OpPu02n0lqrCrRRKdJAqhLPtVVuu4NUyeA1+5PAAl3q9coiUqpdVB2qopJSfb8uxqFXJ3gsCSOMYycV+mdE1NQ/NpHcjEr89GfxC43AbrXyO9hLnUPho0wpeqz7gdqqUqNf+xsDHxY/TMwxuWOfnZ/3+UZTjzwnHnnLP7qGm6aHUHZVrX3XNxSswsLKDcEEPTyc3IlDRU6a1Czl9hc7XsCxXuNysbHz5P6zT0/SNu6olX5VWk1ilVDTq3cHCm9mwex8/OQmtV1FYApR1LkM1gFovUQW3WJK77ediZ18nNhydZy1z44ZYSzhyklM6r1Ok6vRpBkG4o16jMzLnB3Ytk+f4vUmc112tSdWY0wlUpSAsTbwhQzADzsbg+meb7VDVaaluupFS7Wpupqrc8LdfEGvcWItYni8yOqaVXcsFUqw/ClREKlgbWVvI2uLefnFjzcf4/HGd/tyX49nJblb1325ibPSdYoT5WoW9CqwO+5Py2QbRUAANiLqG7285Uo9ErMpYLhQSfMAck+QxybA9o3SIW/1c+HcwK7hYLU4HPF72P0J4nPjteWrOlnVdFU1Gp022VlYr8mqRcnt8uqLK9+1wtwRa8x6lMqSpBUgkEEWII5BB4M2qNT9oUUajBNQg2UncgB1GP2eoxwLZ2k4yQe0y6wILLUDBhdTc5VgbbWv5WtaFhY1XiiikrCKKKMqMIjhTMcKPnBmFXgGTqcSGoRa15JQOIqZtQSNeZNVEgMSoa6ZjLSzVHBiq0O8cp5YhpNE9VwlNS7HgD8z7TV1Hws9IbmqUdwBJTcxOOQDaxPoDD0LR1rk08Blz4Ga6+lvvNTqysKTK5YJdbFnq3LAjimzEDBPAvibYzGzey/HnO9dI61RnKfMz+5VFwAAFBsB7XE1fh9wKjLVoLVXbbLWUMc35ufoe852tTqL+78I2rTZSDuJV1DIRbzVhOy6BobKCckgXnHlh5W+T1+TnmPHMceky/DQqVDUuKRa3hpbsAJt2qXJx3OJdo/BWmHIc9z4rXN73JW02NLTktbePwi/1A/WdGFuE1Hk+PlQ0mmSkmxF2pcnbdit/OxNovl82AHsAJUq6yonKWGcki0S9YRfx3QXtdgVH34/OPe/avx36WymJWraRGN2VSfMqL/fmXKOppuAVZSPQgw1KcOmfccL8R9Hdd9SnaopAJpvdirXGVP8AKYOv1Bbayu6VACj0yiogF7qqAG5U5JDfeej6yiGBBFwQQQfKcJ13TvTqJ4BVzsV7+PuVV74NvMyPHV6bY8mp3NsvTa9mQUNQ6CkhsisBuAbkI3Frm+Tjta81dN0WlTutanWqPtZaaqihH2k7QWU54bxZHhwTKlLqunDbq9K+AVNNxRZGBuHsVZSeMEesiHXEbULueqaO0IHexdMk3sLAi7G+OGM1k8dVFyllmv8AS31/pVKrtZN1Ku64FRTTFS38D7vwvxZ/wtbOcnG63p2ZKdd1Kuy/LqXGS9MWFQ/3lAN/MNOk0pdiU3FayY2gqwcLe3yi2N3BAOGHBF5hVupvSrk1vl6mnUszgqtnUsThbD5bA9uxGbiK5Y3pHjZHP2gm/r9HprK/7yij5R0Bq0mtyGViHpsDyLt6YzMnWaUJbbUp1Qb5Qt6cqwBHMixUu1aCGCI0w3HtaEUCeTJoYbZoxQAjwIHe0SPeIEwldpaldxmBweU9jLNI3QfaV9ML3XzB/KNpsbEfWGmu+kzalk/CzL7MQI7p7mpXpB2JvVpg3a2C4vk8e8osZc6H/tNG17/Op8Wv+McXxKkR5Zet9O26zoAa9MlaiVCzkq+NtNQAiKO1maouedhPedP0qhgTm9O7VtRUdmFQKxpggELgkuVv2NQufrOw0VKwhl3k0y3V1KR7cSNqbLnfUH/53D8hF+1nKoHcjBsCq8D+JrX57Rm6tf8AEiix3D8ZHlbgAfeJeGNNfUWteolja25GTn3MXykIuRSzfK5J+wve0hIG7xVm3Wvt+ZbFz2Fpbp6MHO2m6k3y7OeLYviNrZIgXpFAklENNjc7kUobk3ufOS1PmUctepSAuWUEuvmWXuPb7SyOnU7WC7LcWAFvS1pNTpFebEdiL/mI4zulGsAy3BBHmJyPxPpi1MgHabg3uRaxueMzta2mCg7bAG5sAOSbk/Wcr8TU70nt/ZJ+2R+kbnvTzjq1S9U4ddoVNrtuK2H4b+XMpRPWZiWYksTck9ye8Uzp4dTTR0fVyo21LuoQqnmtsqL87b9rylrNW1VzUexY2ubWuQLbj6m1z5mRGNgu9zSzR1zLTenhkblWyA2LVF8mxzKpigjRoooooBchjFqgwGqO0GZV1uIzTxO9xGK9jjmAWmld+YHZjziMJhoH0qm1gfWA1LMbcZjWjDHD3SMfpyQwK4a4t73jJp9A0XzKo8hmMT2774b0e1B9CfrzOt09HHkfpMrpWnsALTap0T2kRtFPW06gUkORa/8AGAQM3uSCPsBIaFWoVFmVjg/jDe5JU2l+tQItvqIlz6pcAZzntKWq0FR0upp1V5C793sLtCuvHSdHrkEoEb3ZreuQTGjV7T+8oFLt+JNov6ki2T7zOSjWQeIOMgg2wOcFg19v35k2n11cAfLqK+ODtexHIyA3l37GG9Nfx79L1TVkH91WKf7tdNynHAY2IH1PtL+k6gT4aymm17C5DI3fDLjvwbcYvKum1JdbV6Sq2Mpn6sCLg+9+2ZZXQADan4LW2kY9tvFvURxjnjPV6qavR5tOY69S8DD0P6To1BUW/Im9vY+UxOuJ4D7SnFljqvFW/r7wiGrSyfc/rIrkSKDzGxBoTBQQWhtAYyCKKKAJGhDWvI7wymJwaING3hvACxMbFFAHjiSA3pkdwQfocH8wJGhjwLEjzFolSo52/wAH9Nsu44J5/lOQ6XpDUqBR7n2nrHQ9DZQLWiq8J9tjQULATR2YIz+XHlGaewIXuf6zJ9RSS1nK5vgm14Ncfai1UKCEYG/IWz/cHAlHUte16dPaQBuNJvPjfRJsPpHanp45pKm2/iC0gSxOOVPI57e8koUagvZtrbjjN+e3zLkfUmTt2zCSez9P08WGwEA3O6lXD+/4v1jdVo6iHKGunP4VD444uD72Emp1CPHURlbAugN7DFza1/z+kt06jXISojHgqwKNf1tg+xGfOPRbsrNTVotwxajY7f34AVieNtTjNsAzXoVWX8YwSxBHiW3bPnIR1IX2aqnsJvYldyML8hsi+OD+cupRUm9M8crgW9CI4nK9dmVrHP5zC60ngPtOiKfTMw+uJ4DLcObxGr+I+5/WQMssVh4j7n9ZA0zUjtEY4wREaYDCYDKARQwQIy8UUUpiUMVohAFFDBACpzHu2byOWNNQ3sq+Zipx0/wb0y/jPc/lPTum6a05v4a0G1VFuLCdno6eP8vSR7b61E1JNudpJNhcWxJdQxUX2K2MAsu72F5KuO1zzIq2pIPAOLgFgh+7YlLwltZG0s7MgpgkHalRinIBA3Hcl7+mI8NVG0VKJYhSdxC4sMAMh754USRepU3F6lI02IIG4rbIufFTJA8vuJPpUYG9M3QgHBSoPQKVwBjyijst/Ss+tTF13C2UO1SCLC9++cZAkq6SjU8aXDci5t9iP/Mt6q4sGpF1AztVWbkW2jv3wP8AKUl0NMm9F2DWBsSVJAxazgNbI+v1jKUK2jcqAAr0iQGVyGW188+jR+i1SoNrXQcWdiSD5B2z9DJunvUF9wBW5Hdb+4YAq1/cGXtRoKdRCrKGSww2SPr5QkLPKerA3X/rMxOuL4DN35QCgdgBx/KY/WKfhMt5+ft4VqR4m/vH9ZXaWtatqjjyd/8AqlUzJZhgjjGwAWgIhgMYCCGKCTCO8Vo5cg/eNDS2I7PaNtDuiEAQhdCDY4MUBMAV50HwnoN9TceBx7zAUXx9J6R8K9L2IoP+eeZOS8I6npWnwLD+vOdDpExKOioYHb+uJr0aUUjXZz09wsCfcEjv5iUF+HFGFZvK7bajkXu12Zd2T2v5TTfTE8G3sAYF0NQfhe/oyA+/FsxtcLr7VKHSSq7R8vyvs2/Q33Dykh6et7/L2nFylgf+W1/tJS1VD4gLHvY2v73ktDW7uwIBtcEE4JBFue0eo1uWSsiMBYHfn+LwMBf2s31AiNBHbIVKwQrcgLUCn+y4ztuL4uJpAK3OPQxNo1PH27faNnM2RVq1KGSrVqYGbAF+12/3sZ9fKTaHqlCsP3LhgGCkZUhrXK2Ob+k0PlMuL3Hkbm3sZm63o5JapTG2oQNwuQGsLC55BHZhmL0vcvtbcYmN1VcGbNM+EBhZgACCR2FjMnqowZTjz9vCutpt1FYf/Y35m8zzNX4lW2qrf3/+0TKMxrSejIojFABBCYJRBBDAYEW2wue/EjhMF5bAbRQ7Y8IIBGBDtkhEbaAaHQNF8ysPIZ+vaet9H0VlGJyXwb0jagdhn8R/lPQ9DQxJrbGdL2mpWE06NOVtPSsJepCASJSky0okEmWUVukWw+8ibRL/AGQD5qNp/KXdsIEBM7FD9mI4IYZw3P0P+MF1BzdG/L7zQKRr6cHmC5yfyhU+cRSF6Fsr9owP2OPeMr+kFdBMbqa+E+0260yOojwwZ14X8WpbWVfdT/yiYhnQ/Gy21j+qofyM54zGt56Axt44wQBsRhMEZBFFFGSNhHLSJ9JIGjt0tzglLziqr5QF4MngXgDTNLoPTvnVQOwseJRFA+gnffB3SNignk5MV6Vj26jpOi2geXb6TpNJSlLQ0cCa2no2kxqtU14lmmuJCktIIySoslAjFkolFRAhAgBjrQQcohIi2wkRg1hIaiA8yUiMbiM1GqlpldQ7zYrTI6iMRB4l8erbVn1pr+RM5ozqP9IP+1L/AMP/ALjOWJmNbz0BjYTBeMAYIYoyCKKKBHLTJjxR8zFFN5HJacKYELPFFHUxe6Lpfm1VFgRe/wBp6n0fS7VFu/8AhBFMcnRhHSaVfysJoU1MUUUardOnLKCKKNNTAR+2KKMqMdeCKDOpRDBFGDTI2gigpVrTI6g3MUUZx4v/AKRh/rK/8M/9U5OKKY321noDGxRQMooIoyKKKKBP/9k=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2294" name="AutoShape 10" descr="data:image/jpeg;base64,/9j/4AAQSkZJRgABAQAAAQABAAD/2wCEAAkGBhIQEBIQEBQQEBAVEBAQFBQSEBAQFBQUFBAVFRUQFBUXHCceFxkjGRQUIC8gIycpLCwsFR4xNTAqNSYrLCkBCQoKDgwOFA8PFyocFB0pKSkpKSksKSkpKSkpKSwpKSw1LikqKSkpLDUpKSk1LCkvKSkpMCksLCwsNSkpLCkpKf/AABEIANcA4AMBIgACEQEDEQH/xAAbAAABBQEBAAAAAAAAAAAAAAABAAIDBAUGB//EAEAQAAIBAwMCBAQDBQQJBQAAAAECAAMRIQQSMQVBIlFhcQYTgZEyobEUI0LB8FJy0eEHJDRic6KywvEVM0Njgv/EABkBAAMBAQEAAAAAAAAAAAAAAAABAgMEBf/EACURAQEAAgICAgIBBQAAAAAAAAABAhEDIRIxBEETYVEigZHh8P/aAAwDAQACEQMRAD8A8bgYQxGZqQVBGmSMJHHFwYolhtBcCGXOkIpqqGFwb8zc1fREYXA2+o/wgqRy0BMm1FAoxU8j+ryBo4jI2dx8N0ttJb9wJw4nddHpblXPAFvtGOL7bq1Li1iPWcUTbWufc/lOwGn9T95zFWhbXe6XhWtblGoSO49Asj6ppt1JgQcg5Nr3mjpkNozqCHYfaA0xej1701vklfInjH8otVoXVt9Ic5KkEC/pLPRtKPlrjt2v3zNNtKoHH6wDntMKjnIzex9LTSbSAIQbFiLeglJmK6hrZuFPNhe5F5ppVJGV/MwTXn+u03y3ZfI49jKxm98VUQHVh3BEwTEzpRRRQSEUUUaQiiigS7FDFINGZFbMmaQvzCKgLHxpjo2kW+lLesn96d8tC64A+pnnuirbKiN5MJ6Jp9SNoz9o4renMfEPTsbrWZfzHlOXeei67awyfubzh+p9PNNjbKk3BA/KCc+4oCegdFdVQFjbA9zicF8s9wR9DOz6Xp2YDysMxp4+m0/UV4VGPrgfrMivonbUCsBYBSticzUTRkZ59I6zD+ExN5pCuoqdgo+sVSvUYFSF/OTXB5wftJFp/wBC0B0paSk9NQBtsLeYln/1EWsyn3GZI6ESEUScxpZu798Xsdtl7eR/zmrTIYeG0hame1pWq3XJBA/tL294FWH8Xcr7n9Jzk3viivu2cX8x39ZgwZhFFFEkIoYIyCKGCBL0UUUgAwkLjEnMhYQ9GY3EW+AyOUq5aWBOq6Fri4CnkYnIo81uhar5dUX4OPrF6qpdx3VPRg2Jko6WpyReO0VUECaNIXmmi2ym6Op7CQP0Ve2Pb/CdCyDiEUIaTtzB6awyrEfb+UkTVVaf4vEPvOm/Yx5StqenjyhpW2FW6qh5UA+ht+REYNZTtgfpLWo6UGxbMzNT0SxAuQTwOCcE4HfAMntetlV1q+ZP1MpVNXuwL29zLFDpIdQwNwRuHYkHvY5t6yxT6bt4iuz1/KjTS/P6RzgqMG39eU0RSFuJXr08f1iOJtcp1w5X6zKmn1v8YHleZsVSEEJigQQGGKBBBDFGldLASM1xGbFHJvCQLYiJMDI35honEVQSacQmRGSvI2lQUFMsIZXElpvCxWGWnT9E+INtkqH0BnZ6LXA955QXE1ej/EJpkK34fOOU8unqVF7maVKjfnynL9I6qr2N5p9Q618rZvVtjKWW2Gq25CHsB3J9LXvLxlypLHU+sLSp1GpgVDTw/iCqp8iTa59BczE1mtatTSqlRKjI4BUHbTZyBawHiIBawByx4U5IwH6y7A2b5NFWbbtL2W7M1kv4txxc8naLzd6DWp1TTZyNTsZXVKtSp4CxBaoqrdqhwuQL+G1p1zjkk/keWrZPpBp6dFK5oVqtVVqMSwNFtJdiwINi3ip5BG0/QYvfpfDdN3KftSh99RU2kn/4znexBAAH1z7Sav8AEdZbAvpqa7nSmVpspCWNmCWLIQQeWHa4zIRrncbqgqNsO01yWq03D7d1NVFipsWJAVrW/i/EV+PvVslL8/jjbZbP5RVOnMHVqrJuAWkpqFqaFVU7QoRgMqOWJza1pT6xrDTsKa1i2/awULVUW7q7G4BBH4r8cxVl0zNTR0LeMsWUNQphdpBVgwYlTcZCZtgjtN0h6fyQunXwo5NQsnzagO4AVQBbdTIJHFhc39Ky+Pnj7Z35OGc3JVXqWqGmC/NYMDjcmyra5Bvupnaw2knFmG21sgnP1euRGK1alRCVR0B01vC3BKElsjzZeDg4va1ukVlZm2b2+aykXaz7reBQxCsdqqGK9lAA5nOftzU3elWRKiFmLBkAqKx5ZWPi3DyJ9DMeTjuF7icOTz9G9a6ezD59O1WjYAugJCnna4IuhyORY9iZiGbHSurfs1Yn/wB2gx21EIsHp55U8EXNvX0vIetdMFJtyENQcsaTqbjbjwN3DLcAg+hyCDOextjWbBDBJUUEMEAUEMEaadJKcjtHocwSdR5IkrCRcNJyJNCswkbSZhI7RxaKGIiKUzKOQXjY+kbEEdiDA3U9C0FSjUtX3imoDsqWdiLXUAjAubCWeo1K2oq/Md1pjaoKhbKu0kKqovYfzMK6ioieIqxqKjFQCtrqpBv3UhiLe57SKrQZ1FjY2Bx3F7W9Icuc49TDLt6vw/i3kwt5Mev19rGi1LUUdVFOqLAkPdCCCQWtezHxkZ7TU0iKoqLXWopdEIp7qlO43rupuLYBXPl4b8zN0lNEdb7n8OQH2k4/CGsfOxx5ibdKvWUHYaelVjclmWmxtgeJvGcY73mvF8i3DV3aPk/EmGX9OpPu02n0lqrCrRRKdJAqhLPtVVuu4NUyeA1+5PAAl3q9coiUqpdVB2qopJSfb8uxqFXJ3gsCSOMYycV+mdE1NQ/NpHcjEr89GfxC43AbrXyO9hLnUPho0wpeqz7gdqqUqNf+xsDHxY/TMwxuWOfnZ/3+UZTjzwnHnnLP7qGm6aHUHZVrX3XNxSswsLKDcEEPTyc3IlDRU6a1Czl9hc7XsCxXuNysbHz5P6zT0/SNu6olX5VWk1ilVDTq3cHCm9mwex8/OQmtV1FYApR1LkM1gFovUQW3WJK77ediZ18nNhydZy1z44ZYSzhyklM6r1Ok6vRpBkG4o16jMzLnB3Ytk+f4vUmc112tSdWY0wlUpSAsTbwhQzADzsbg+meb7VDVaaluupFS7Wpupqrc8LdfEGvcWItYni8yOqaVXcsFUqw/ClREKlgbWVvI2uLefnFjzcf4/HGd/tyX49nJblb1325ibPSdYoT5WoW9CqwO+5Py2QbRUAANiLqG7285Uo9ErMpYLhQSfMAck+QxybA9o3SIW/1c+HcwK7hYLU4HPF72P0J4nPjteWrOlnVdFU1Gp022VlYr8mqRcnt8uqLK9+1wtwRa8x6lMqSpBUgkEEWII5BB4M2qNT9oUUajBNQg2UncgB1GP2eoxwLZ2k4yQe0y6wILLUDBhdTc5VgbbWv5WtaFhY1XiiikrCKKKMqMIjhTMcKPnBmFXgGTqcSGoRa15JQOIqZtQSNeZNVEgMSoa6ZjLSzVHBiq0O8cp5YhpNE9VwlNS7HgD8z7TV1Hws9IbmqUdwBJTcxOOQDaxPoDD0LR1rk08Blz4Ga6+lvvNTqysKTK5YJdbFnq3LAjimzEDBPAvibYzGzey/HnO9dI61RnKfMz+5VFwAAFBsB7XE1fh9wKjLVoLVXbbLWUMc35ufoe852tTqL+78I2rTZSDuJV1DIRbzVhOy6BobKCckgXnHlh5W+T1+TnmPHMceky/DQqVDUuKRa3hpbsAJt2qXJx3OJdo/BWmHIc9z4rXN73JW02NLTktbePwi/1A/WdGFuE1Hk+PlQ0mmSkmxF2pcnbdit/OxNovl82AHsAJUq6yonKWGcki0S9YRfx3QXtdgVH34/OPe/avx36WymJWraRGN2VSfMqL/fmXKOppuAVZSPQgw1KcOmfccL8R9Hdd9SnaopAJpvdirXGVP8AKYOv1Bbayu6VACj0yiogF7qqAG5U5JDfeej6yiGBBFwQQQfKcJ13TvTqJ4BVzsV7+PuVV74NvMyPHV6bY8mp3NsvTa9mQUNQ6CkhsisBuAbkI3Frm+Tjta81dN0WlTutanWqPtZaaqihH2k7QWU54bxZHhwTKlLqunDbq9K+AVNNxRZGBuHsVZSeMEesiHXEbULueqaO0IHexdMk3sLAi7G+OGM1k8dVFyllmv8AS31/pVKrtZN1Ku64FRTTFS38D7vwvxZ/wtbOcnG63p2ZKdd1Kuy/LqXGS9MWFQ/3lAN/MNOk0pdiU3FayY2gqwcLe3yi2N3BAOGHBF5hVupvSrk1vl6mnUszgqtnUsThbD5bA9uxGbiK5Y3pHjZHP2gm/r9HprK/7yij5R0Bq0mtyGViHpsDyLt6YzMnWaUJbbUp1Qb5Qt6cqwBHMixUu1aCGCI0w3HtaEUCeTJoYbZoxQAjwIHe0SPeIEwldpaldxmBweU9jLNI3QfaV9ML3XzB/KNpsbEfWGmu+kzalk/CzL7MQI7p7mpXpB2JvVpg3a2C4vk8e8osZc6H/tNG17/Op8Wv+McXxKkR5Zet9O26zoAa9MlaiVCzkq+NtNQAiKO1maouedhPedP0qhgTm9O7VtRUdmFQKxpggELgkuVv2NQufrOw0VKwhl3k0y3V1KR7cSNqbLnfUH/53D8hF+1nKoHcjBsCq8D+JrX57Rm6tf8AEiix3D8ZHlbgAfeJeGNNfUWteolja25GTn3MXykIuRSzfK5J+wve0hIG7xVm3Wvt+ZbFz2Fpbp6MHO2m6k3y7OeLYviNrZIgXpFAklENNjc7kUobk3ufOS1PmUctepSAuWUEuvmWXuPb7SyOnU7WC7LcWAFvS1pNTpFebEdiL/mI4zulGsAy3BBHmJyPxPpi1MgHabg3uRaxueMzta2mCg7bAG5sAOSbk/Wcr8TU70nt/ZJ+2R+kbnvTzjq1S9U4ddoVNrtuK2H4b+XMpRPWZiWYksTck9ye8Uzp4dTTR0fVyo21LuoQqnmtsqL87b9rylrNW1VzUexY2ubWuQLbj6m1z5mRGNgu9zSzR1zLTenhkblWyA2LVF8mxzKpigjRoooooBchjFqgwGqO0GZV1uIzTxO9xGK9jjmAWmld+YHZjziMJhoH0qm1gfWA1LMbcZjWjDHD3SMfpyQwK4a4t73jJp9A0XzKo8hmMT2774b0e1B9CfrzOt09HHkfpMrpWnsALTap0T2kRtFPW06gUkORa/8AGAQM3uSCPsBIaFWoVFmVjg/jDe5JU2l+tQItvqIlz6pcAZzntKWq0FR0upp1V5C793sLtCuvHSdHrkEoEb3ZreuQTGjV7T+8oFLt+JNov6ki2T7zOSjWQeIOMgg2wOcFg19v35k2n11cAfLqK+ODtexHIyA3l37GG9Nfx79L1TVkH91WKf7tdNynHAY2IH1PtL+k6gT4aymm17C5DI3fDLjvwbcYvKum1JdbV6Sq2Mpn6sCLg+9+2ZZXQADan4LW2kY9tvFvURxjnjPV6qavR5tOY69S8DD0P6To1BUW/Im9vY+UxOuJ4D7SnFljqvFW/r7wiGrSyfc/rIrkSKDzGxBoTBQQWhtAYyCKKKAJGhDWvI7wymJwaING3hvACxMbFFAHjiSA3pkdwQfocH8wJGhjwLEjzFolSo52/wAH9Nsu44J5/lOQ6XpDUqBR7n2nrHQ9DZQLWiq8J9tjQULATR2YIz+XHlGaewIXuf6zJ9RSS1nK5vgm14Ncfai1UKCEYG/IWz/cHAlHUte16dPaQBuNJvPjfRJsPpHanp45pKm2/iC0gSxOOVPI57e8koUagvZtrbjjN+e3zLkfUmTt2zCSez9P08WGwEA3O6lXD+/4v1jdVo6iHKGunP4VD444uD72Emp1CPHURlbAugN7DFza1/z+kt06jXISojHgqwKNf1tg+xGfOPRbsrNTVotwxajY7f34AVieNtTjNsAzXoVWX8YwSxBHiW3bPnIR1IX2aqnsJvYldyML8hsi+OD+cupRUm9M8crgW9CI4nK9dmVrHP5zC60ngPtOiKfTMw+uJ4DLcObxGr+I+5/WQMssVh4j7n9ZA0zUjtEY4wREaYDCYDKARQwQIy8UUUpiUMVohAFFDBACpzHu2byOWNNQ3sq+Zipx0/wb0y/jPc/lPTum6a05v4a0G1VFuLCdno6eP8vSR7b61E1JNudpJNhcWxJdQxUX2K2MAsu72F5KuO1zzIq2pIPAOLgFgh+7YlLwltZG0s7MgpgkHalRinIBA3Hcl7+mI8NVG0VKJYhSdxC4sMAMh754USRepU3F6lI02IIG4rbIufFTJA8vuJPpUYG9M3QgHBSoPQKVwBjyijst/Ss+tTF13C2UO1SCLC9++cZAkq6SjU8aXDci5t9iP/Mt6q4sGpF1AztVWbkW2jv3wP8AKUl0NMm9F2DWBsSVJAxazgNbI+v1jKUK2jcqAAr0iQGVyGW188+jR+i1SoNrXQcWdiSD5B2z9DJunvUF9wBW5Hdb+4YAq1/cGXtRoKdRCrKGSww2SPr5QkLPKerA3X/rMxOuL4DN35QCgdgBx/KY/WKfhMt5+ft4VqR4m/vH9ZXaWtatqjjyd/8AqlUzJZhgjjGwAWgIhgMYCCGKCTCO8Vo5cg/eNDS2I7PaNtDuiEAQhdCDY4MUBMAV50HwnoN9TceBx7zAUXx9J6R8K9L2IoP+eeZOS8I6npWnwLD+vOdDpExKOioYHb+uJr0aUUjXZz09wsCfcEjv5iUF+HFGFZvK7bajkXu12Zd2T2v5TTfTE8G3sAYF0NQfhe/oyA+/FsxtcLr7VKHSSq7R8vyvs2/Q33Dykh6et7/L2nFylgf+W1/tJS1VD4gLHvY2v73ktDW7uwIBtcEE4JBFue0eo1uWSsiMBYHfn+LwMBf2s31AiNBHbIVKwQrcgLUCn+y4ztuL4uJpAK3OPQxNo1PH27faNnM2RVq1KGSrVqYGbAF+12/3sZ9fKTaHqlCsP3LhgGCkZUhrXK2Ob+k0PlMuL3Hkbm3sZm63o5JapTG2oQNwuQGsLC55BHZhmL0vcvtbcYmN1VcGbNM+EBhZgACCR2FjMnqowZTjz9vCutpt1FYf/Y35m8zzNX4lW2qrf3/+0TKMxrSejIojFABBCYJRBBDAYEW2wue/EjhMF5bAbRQ7Y8IIBGBDtkhEbaAaHQNF8ysPIZ+vaet9H0VlGJyXwb0jagdhn8R/lPQ9DQxJrbGdL2mpWE06NOVtPSsJepCASJSky0okEmWUVukWw+8ibRL/AGQD5qNp/KXdsIEBM7FD9mI4IYZw3P0P+MF1BzdG/L7zQKRr6cHmC5yfyhU+cRSF6Fsr9owP2OPeMr+kFdBMbqa+E+0260yOojwwZ14X8WpbWVfdT/yiYhnQ/Gy21j+qofyM54zGt56Axt44wQBsRhMEZBFFFGSNhHLSJ9JIGjt0tzglLziqr5QF4MngXgDTNLoPTvnVQOwseJRFA+gnffB3SNignk5MV6Vj26jpOi2geXb6TpNJSlLQ0cCa2no2kxqtU14lmmuJCktIIySoslAjFkolFRAhAgBjrQQcohIi2wkRg1hIaiA8yUiMbiM1GqlpldQ7zYrTI6iMRB4l8erbVn1pr+RM5ozqP9IP+1L/AMP/ALjOWJmNbz0BjYTBeMAYIYoyCKKKBHLTJjxR8zFFN5HJacKYELPFFHUxe6Lpfm1VFgRe/wBp6n0fS7VFu/8AhBFMcnRhHSaVfysJoU1MUUUardOnLKCKKNNTAR+2KKMqMdeCKDOpRDBFGDTI2gigpVrTI6g3MUUZx4v/AKRh/rK/8M/9U5OKKY321noDGxRQMooIoyKKKKBP/9k=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2295" name="AutoShape 12" descr="data:image/jpeg;base64,/9j/4AAQSkZJRgABAQAAAQABAAD/2wCEAAkGBhIQEBIQEBQQEBAVEBAQFBQSEBAQFBQUFBAVFRUQFBUXHCceFxkjGRQUIC8gIycpLCwsFR4xNTAqNSYrLCkBCQoKDgwOFA8PFyocFB0pKSkpKSksKSkpKSkpKSwpKSw1LikqKSkpLDUpKSk1LCkvKSkpMCksLCwsNSkpLCkpKf/AABEIANcA4AMBIgACEQEDEQH/xAAbAAABBQEBAAAAAAAAAAAAAAABAAIDBAUGB//EAEAQAAIBAwMCBAQDBQQJBQAAAAECAAMRIQQSMQVBIlFhcQYTgZEyobEUI0LB8FJy0eEHJDRic6KywvEVM0Njgv/EABkBAAMBAQEAAAAAAAAAAAAAAAABAgMEBf/EACURAQEAAgICAgIBBQAAAAAAAAABAhEDIRIxBEETYVEigZHh8P/aAAwDAQACEQMRAD8A8bgYQxGZqQVBGmSMJHHFwYolhtBcCGXOkIpqqGFwb8zc1fREYXA2+o/wgqRy0BMm1FAoxU8j+ryBo4jI2dx8N0ttJb9wJw4nddHpblXPAFvtGOL7bq1Li1iPWcUTbWufc/lOwGn9T95zFWhbXe6XhWtblGoSO49Asj6ppt1JgQcg5Nr3mjpkNozqCHYfaA0xej1701vklfInjH8otVoXVt9Ic5KkEC/pLPRtKPlrjt2v3zNNtKoHH6wDntMKjnIzex9LTSbSAIQbFiLeglJmK6hrZuFPNhe5F5ppVJGV/MwTXn+u03y3ZfI49jKxm98VUQHVh3BEwTEzpRRRQSEUUUaQiiigS7FDFINGZFbMmaQvzCKgLHxpjo2kW+lLesn96d8tC64A+pnnuirbKiN5MJ6Jp9SNoz9o4renMfEPTsbrWZfzHlOXeei67awyfubzh+p9PNNjbKk3BA/KCc+4oCegdFdVQFjbA9zicF8s9wR9DOz6Xp2YDysMxp4+m0/UV4VGPrgfrMivonbUCsBYBSticzUTRkZ59I6zD+ExN5pCuoqdgo+sVSvUYFSF/OTXB5wftJFp/wBC0B0paSk9NQBtsLeYln/1EWsyn3GZI6ESEUScxpZu798Xsdtl7eR/zmrTIYeG0hame1pWq3XJBA/tL294FWH8Xcr7n9Jzk3viivu2cX8x39ZgwZhFFFEkIoYIyCKGCBL0UUUgAwkLjEnMhYQ9GY3EW+AyOUq5aWBOq6Fri4CnkYnIo81uhar5dUX4OPrF6qpdx3VPRg2Jko6WpyReO0VUECaNIXmmi2ym6Op7CQP0Ve2Pb/CdCyDiEUIaTtzB6awyrEfb+UkTVVaf4vEPvOm/Yx5StqenjyhpW2FW6qh5UA+ht+REYNZTtgfpLWo6UGxbMzNT0SxAuQTwOCcE4HfAMntetlV1q+ZP1MpVNXuwL29zLFDpIdQwNwRuHYkHvY5t6yxT6bt4iuz1/KjTS/P6RzgqMG39eU0RSFuJXr08f1iOJtcp1w5X6zKmn1v8YHleZsVSEEJigQQGGKBBBDFGldLASM1xGbFHJvCQLYiJMDI35honEVQSacQmRGSvI2lQUFMsIZXElpvCxWGWnT9E+INtkqH0BnZ6LXA955QXE1ej/EJpkK34fOOU8unqVF7maVKjfnynL9I6qr2N5p9Q618rZvVtjKWW2Gq25CHsB3J9LXvLxlypLHU+sLSp1GpgVDTw/iCqp8iTa59BczE1mtatTSqlRKjI4BUHbTZyBawHiIBawByx4U5IwH6y7A2b5NFWbbtL2W7M1kv4txxc8naLzd6DWp1TTZyNTsZXVKtSp4CxBaoqrdqhwuQL+G1p1zjkk/keWrZPpBp6dFK5oVqtVVqMSwNFtJdiwINi3ip5BG0/QYvfpfDdN3KftSh99RU2kn/4znexBAAH1z7Sav8AEdZbAvpqa7nSmVpspCWNmCWLIQQeWHa4zIRrncbqgqNsO01yWq03D7d1NVFipsWJAVrW/i/EV+PvVslL8/jjbZbP5RVOnMHVqrJuAWkpqFqaFVU7QoRgMqOWJza1pT6xrDTsKa1i2/awULVUW7q7G4BBH4r8cxVl0zNTR0LeMsWUNQphdpBVgwYlTcZCZtgjtN0h6fyQunXwo5NQsnzagO4AVQBbdTIJHFhc39Ky+Pnj7Z35OGc3JVXqWqGmC/NYMDjcmyra5Bvupnaw2knFmG21sgnP1euRGK1alRCVR0B01vC3BKElsjzZeDg4va1ukVlZm2b2+aykXaz7reBQxCsdqqGK9lAA5nOftzU3elWRKiFmLBkAqKx5ZWPi3DyJ9DMeTjuF7icOTz9G9a6ezD59O1WjYAugJCnna4IuhyORY9iZiGbHSurfs1Yn/wB2gx21EIsHp55U8EXNvX0vIetdMFJtyENQcsaTqbjbjwN3DLcAg+hyCDOextjWbBDBJUUEMEAUEMEaadJKcjtHocwSdR5IkrCRcNJyJNCswkbSZhI7RxaKGIiKUzKOQXjY+kbEEdiDA3U9C0FSjUtX3imoDsqWdiLXUAjAubCWeo1K2oq/Md1pjaoKhbKu0kKqovYfzMK6ioieIqxqKjFQCtrqpBv3UhiLe57SKrQZ1FjY2Bx3F7W9Icuc49TDLt6vw/i3kwt5Mev19rGi1LUUdVFOqLAkPdCCCQWtezHxkZ7TU0iKoqLXWopdEIp7qlO43rupuLYBXPl4b8zN0lNEdb7n8OQH2k4/CGsfOxx5ibdKvWUHYaelVjclmWmxtgeJvGcY73mvF8i3DV3aPk/EmGX9OpPu02n0lqrCrRRKdJAqhLPtVVuu4NUyeA1+5PAAl3q9coiUqpdVB2qopJSfb8uxqFXJ3gsCSOMYycV+mdE1NQ/NpHcjEr89GfxC43AbrXyO9hLnUPho0wpeqz7gdqqUqNf+xsDHxY/TMwxuWOfnZ/3+UZTjzwnHnnLP7qGm6aHUHZVrX3XNxSswsLKDcEEPTyc3IlDRU6a1Czl9hc7XsCxXuNysbHz5P6zT0/SNu6olX5VWk1ilVDTq3cHCm9mwex8/OQmtV1FYApR1LkM1gFovUQW3WJK77ediZ18nNhydZy1z44ZYSzhyklM6r1Ok6vRpBkG4o16jMzLnB3Ytk+f4vUmc112tSdWY0wlUpSAsTbwhQzADzsbg+meb7VDVaaluupFS7Wpupqrc8LdfEGvcWItYni8yOqaVXcsFUqw/ClREKlgbWVvI2uLefnFjzcf4/HGd/tyX49nJblb1325ibPSdYoT5WoW9CqwO+5Py2QbRUAANiLqG7285Uo9ErMpYLhQSfMAck+QxybA9o3SIW/1c+HcwK7hYLU4HPF72P0J4nPjteWrOlnVdFU1Gp022VlYr8mqRcnt8uqLK9+1wtwRa8x6lMqSpBUgkEEWII5BB4M2qNT9oUUajBNQg2UncgB1GP2eoxwLZ2k4yQe0y6wILLUDBhdTc5VgbbWv5WtaFhY1XiiikrCKKKMqMIjhTMcKPnBmFXgGTqcSGoRa15JQOIqZtQSNeZNVEgMSoa6ZjLSzVHBiq0O8cp5YhpNE9VwlNS7HgD8z7TV1Hws9IbmqUdwBJTcxOOQDaxPoDD0LR1rk08Blz4Ga6+lvvNTqysKTK5YJdbFnq3LAjimzEDBPAvibYzGzey/HnO9dI61RnKfMz+5VFwAAFBsB7XE1fh9wKjLVoLVXbbLWUMc35ufoe852tTqL+78I2rTZSDuJV1DIRbzVhOy6BobKCckgXnHlh5W+T1+TnmPHMceky/DQqVDUuKRa3hpbsAJt2qXJx3OJdo/BWmHIc9z4rXN73JW02NLTktbePwi/1A/WdGFuE1Hk+PlQ0mmSkmxF2pcnbdit/OxNovl82AHsAJUq6yonKWGcki0S9YRfx3QXtdgVH34/OPe/avx36WymJWraRGN2VSfMqL/fmXKOppuAVZSPQgw1KcOmfccL8R9Hdd9SnaopAJpvdirXGVP8AKYOv1Bbayu6VACj0yiogF7qqAG5U5JDfeej6yiGBBFwQQQfKcJ13TvTqJ4BVzsV7+PuVV74NvMyPHV6bY8mp3NsvTa9mQUNQ6CkhsisBuAbkI3Frm+Tjta81dN0WlTutanWqPtZaaqihH2k7QWU54bxZHhwTKlLqunDbq9K+AVNNxRZGBuHsVZSeMEesiHXEbULueqaO0IHexdMk3sLAi7G+OGM1k8dVFyllmv8AS31/pVKrtZN1Ku64FRTTFS38D7vwvxZ/wtbOcnG63p2ZKdd1Kuy/LqXGS9MWFQ/3lAN/MNOk0pdiU3FayY2gqwcLe3yi2N3BAOGHBF5hVupvSrk1vl6mnUszgqtnUsThbD5bA9uxGbiK5Y3pHjZHP2gm/r9HprK/7yij5R0Bq0mtyGViHpsDyLt6YzMnWaUJbbUp1Qb5Qt6cqwBHMixUu1aCGCI0w3HtaEUCeTJoYbZoxQAjwIHe0SPeIEwldpaldxmBweU9jLNI3QfaV9ML3XzB/KNpsbEfWGmu+kzalk/CzL7MQI7p7mpXpB2JvVpg3a2C4vk8e8osZc6H/tNG17/Op8Wv+McXxKkR5Zet9O26zoAa9MlaiVCzkq+NtNQAiKO1maouedhPedP0qhgTm9O7VtRUdmFQKxpggELgkuVv2NQufrOw0VKwhl3k0y3V1KR7cSNqbLnfUH/53D8hF+1nKoHcjBsCq8D+JrX57Rm6tf8AEiix3D8ZHlbgAfeJeGNNfUWteolja25GTn3MXykIuRSzfK5J+wve0hIG7xVm3Wvt+ZbFz2Fpbp6MHO2m6k3y7OeLYviNrZIgXpFAklENNjc7kUobk3ufOS1PmUctepSAuWUEuvmWXuPb7SyOnU7WC7LcWAFvS1pNTpFebEdiL/mI4zulGsAy3BBHmJyPxPpi1MgHabg3uRaxueMzta2mCg7bAG5sAOSbk/Wcr8TU70nt/ZJ+2R+kbnvTzjq1S9U4ddoVNrtuK2H4b+XMpRPWZiWYksTck9ye8Uzp4dTTR0fVyo21LuoQqnmtsqL87b9rylrNW1VzUexY2ubWuQLbj6m1z5mRGNgu9zSzR1zLTenhkblWyA2LVF8mxzKpigjRoooooBchjFqgwGqO0GZV1uIzTxO9xGK9jjmAWmld+YHZjziMJhoH0qm1gfWA1LMbcZjWjDHD3SMfpyQwK4a4t73jJp9A0XzKo8hmMT2774b0e1B9CfrzOt09HHkfpMrpWnsALTap0T2kRtFPW06gUkORa/8AGAQM3uSCPsBIaFWoVFmVjg/jDe5JU2l+tQItvqIlz6pcAZzntKWq0FR0upp1V5C793sLtCuvHSdHrkEoEb3ZreuQTGjV7T+8oFLt+JNov6ki2T7zOSjWQeIOMgg2wOcFg19v35k2n11cAfLqK+ODtexHIyA3l37GG9Nfx79L1TVkH91WKf7tdNynHAY2IH1PtL+k6gT4aymm17C5DI3fDLjvwbcYvKum1JdbV6Sq2Mpn6sCLg+9+2ZZXQADan4LW2kY9tvFvURxjnjPV6qavR5tOY69S8DD0P6To1BUW/Im9vY+UxOuJ4D7SnFljqvFW/r7wiGrSyfc/rIrkSKDzGxBoTBQQWhtAYyCKKKAJGhDWvI7wymJwaING3hvACxMbFFAHjiSA3pkdwQfocH8wJGhjwLEjzFolSo52/wAH9Nsu44J5/lOQ6XpDUqBR7n2nrHQ9DZQLWiq8J9tjQULATR2YIz+XHlGaewIXuf6zJ9RSS1nK5vgm14Ncfai1UKCEYG/IWz/cHAlHUte16dPaQBuNJvPjfRJsPpHanp45pKm2/iC0gSxOOVPI57e8koUagvZtrbjjN+e3zLkfUmTt2zCSez9P08WGwEA3O6lXD+/4v1jdVo6iHKGunP4VD444uD72Emp1CPHURlbAugN7DFza1/z+kt06jXISojHgqwKNf1tg+xGfOPRbsrNTVotwxajY7f34AVieNtTjNsAzXoVWX8YwSxBHiW3bPnIR1IX2aqnsJvYldyML8hsi+OD+cupRUm9M8crgW9CI4nK9dmVrHP5zC60ngPtOiKfTMw+uJ4DLcObxGr+I+5/WQMssVh4j7n9ZA0zUjtEY4wREaYDCYDKARQwQIy8UUUpiUMVohAFFDBACpzHu2byOWNNQ3sq+Zipx0/wb0y/jPc/lPTum6a05v4a0G1VFuLCdno6eP8vSR7b61E1JNudpJNhcWxJdQxUX2K2MAsu72F5KuO1zzIq2pIPAOLgFgh+7YlLwltZG0s7MgpgkHalRinIBA3Hcl7+mI8NVG0VKJYhSdxC4sMAMh754USRepU3F6lI02IIG4rbIufFTJA8vuJPpUYG9M3QgHBSoPQKVwBjyijst/Ss+tTF13C2UO1SCLC9++cZAkq6SjU8aXDci5t9iP/Mt6q4sGpF1AztVWbkW2jv3wP8AKUl0NMm9F2DWBsSVJAxazgNbI+v1jKUK2jcqAAr0iQGVyGW188+jR+i1SoNrXQcWdiSD5B2z9DJunvUF9wBW5Hdb+4YAq1/cGXtRoKdRCrKGSww2SPr5QkLPKerA3X/rMxOuL4DN35QCgdgBx/KY/WKfhMt5+ft4VqR4m/vH9ZXaWtatqjjyd/8AqlUzJZhgjjGwAWgIhgMYCCGKCTCO8Vo5cg/eNDS2I7PaNtDuiEAQhdCDY4MUBMAV50HwnoN9TceBx7zAUXx9J6R8K9L2IoP+eeZOS8I6npWnwLD+vOdDpExKOioYHb+uJr0aUUjXZz09wsCfcEjv5iUF+HFGFZvK7bajkXu12Zd2T2v5TTfTE8G3sAYF0NQfhe/oyA+/FsxtcLr7VKHSSq7R8vyvs2/Q33Dykh6et7/L2nFylgf+W1/tJS1VD4gLHvY2v73ktDW7uwIBtcEE4JBFue0eo1uWSsiMBYHfn+LwMBf2s31AiNBHbIVKwQrcgLUCn+y4ztuL4uJpAK3OPQxNo1PH27faNnM2RVq1KGSrVqYGbAF+12/3sZ9fKTaHqlCsP3LhgGCkZUhrXK2Ob+k0PlMuL3Hkbm3sZm63o5JapTG2oQNwuQGsLC55BHZhmL0vcvtbcYmN1VcGbNM+EBhZgACCR2FjMnqowZTjz9vCutpt1FYf/Y35m8zzNX4lW2qrf3/+0TKMxrSejIojFABBCYJRBBDAYEW2wue/EjhMF5bAbRQ7Y8IIBGBDtkhEbaAaHQNF8ysPIZ+vaet9H0VlGJyXwb0jagdhn8R/lPQ9DQxJrbGdL2mpWE06NOVtPSsJepCASJSky0okEmWUVukWw+8ibRL/AGQD5qNp/KXdsIEBM7FD9mI4IYZw3P0P+MF1BzdG/L7zQKRr6cHmC5yfyhU+cRSF6Fsr9owP2OPeMr+kFdBMbqa+E+0260yOojwwZ14X8WpbWVfdT/yiYhnQ/Gy21j+qofyM54zGt56Axt44wQBsRhMEZBFFFGSNhHLSJ9JIGjt0tzglLziqr5QF4MngXgDTNLoPTvnVQOwseJRFA+gnffB3SNignk5MV6Vj26jpOi2geXb6TpNJSlLQ0cCa2no2kxqtU14lmmuJCktIIySoslAjFkolFRAhAgBjrQQcohIi2wkRg1hIaiA8yUiMbiM1GqlpldQ7zYrTI6iMRB4l8erbVn1pr+RM5ozqP9IP+1L/AMP/ALjOWJmNbz0BjYTBeMAYIYoyCKKKBHLTJjxR8zFFN5HJacKYELPFFHUxe6Lpfm1VFgRe/wBp6n0fS7VFu/8AhBFMcnRhHSaVfysJoU1MUUUardOnLKCKKNNTAR+2KKMqMdeCKDOpRDBFGDTI2gigpVrTI6g3MUUZx4v/AKRh/rK/8M/9U5OKKY321noDGxRQMooIoyKKKKBP/9k="/>
          <p:cNvSpPr>
            <a:spLocks noChangeAspect="1" noChangeArrowheads="1"/>
          </p:cNvSpPr>
          <p:nvPr/>
        </p:nvSpPr>
        <p:spPr bwMode="auto">
          <a:xfrm>
            <a:off x="765175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2296" name="AutoShape 2" descr="data:image/jpeg;base64,/9j/4AAQSkZJRgABAQAAAQABAAD/2wCEAAkGBhQSERUUEhQVFRUWGBgaFhcVFxoVFxQXFRUVFRUVGBcXHCYfFxkkGRUXHy8gJCcpLCwtFR4xNTAqNSYrLCkBCQoKDgwOGg8PGiklHx8sKSwsLC8pLCwsLCksLCwsLCwsLCksLCwsLCksLCwsLCkpLCksLCksLCkpKSwsLCwsKf/AABEIALwBDAMBIgACEQEDEQH/xAAcAAACAgMBAQAAAAAAAAAAAAACAwEEAAUGBwj/xABBEAABAwIDBQUGBAQEBgMAAAABAAIRAyEEEjEFQVFhcQYTIoGRMkKhsdHwUsHh8SNicpIHFDOCFRYkorLCF9Li/8QAGgEAAgMBAQAAAAAAAAAAAAAAAAECAwQFBv/EAC4RAAICAQQBAgQFBQEAAAAAAAABAhEDBBIhMUEFExQiMlFCYYGRoSMzcbHBFf/aAAwDAQACEQMRAD8A6UU+CYAktzj3R/dP/qjBdwH9x/8AqsB0BoKcx0JLQ78Lf7v/AMo2uf8Ahb/d+iBFtj0Tnqlnqbms/uJ/JMzv4N9T9E7FRcFTwjiipeqpTU/l+KbSe/fl+KOwLudE1yp+L8TdeB+qHvnXuPQ/VTsiPKQ910l9d3L0P1ShUdIkiOh+qrZNHn3ajDF+JcA4A95YE2d4btI9609NVU2bhYy3nNnnxggxb/dEbtE/a9OoMZUcMxzVRmBjL7DRmadQ3jvlIpPc8taQ4Rmk5QDFyJLRYaX3yJVnaopfYezavdDuntABnu3Eg+GbNkWkab7RzjYYwgDPkDWxuuJiMtyS7WddypUsO1zWtLTdjpPdFpkEAGfcN9N6rMxRbTfSNnHJEUvE8CXtq5ReRBbk1mVJJMi3QNTZvesdmbGa+obaIgW0Wow7Cwd1UIlvsGwkHRp1HQ6HTgurfUiQTBDR7ka2tu193cuX7Rs/jXEy3fodbaaEKUZcia4L2DBZPhY+Ro9od8gCE2k+m0uzNHiBlrXFgEiIDrkFaKnVcxpIe8Uw0ENL3Q6fZBnnr0VahUe503dvgOgRvJLiAAFbZXRfdh6YbUp02hsiWAuccmmYgz4rka6LXYjBOeI1PQwPMhKDnCoGuB1vJBseETNirOLqQMudzWAm4u953gX8LRpuuFH8yX5GpxmoaJAZYTYk73EHifkt4/DNNNrocHTJMHLpLrnjC19Msd4XOe4XguHiaYmxvIPBWsViP4QY18gGPEfFHDQWTI9Fvbb2NYw5fFZovAykHM23TXkqbaZqBzgDl0ytEkCACR0IB8ld2pg3nxsbnADQQRLYBJnUGRO5DjMM9zC1jC3ecoyg2kmTqEDKDMDWHgDTcSX5fD/dGnVWK2EaKfdkknV0RqdNdVFGrDg0yQIIJ3kXPl9FLQS0kuAJMXGrjcD9Sk2CQ7DgVRBI7wCDNs8WDgOMRITP8kKYz1Bpw+i1wgulw8PIQcwuIPGAQjx2JdUeaYsDHr9PomgDoYpr3vAc4Z4Jkagfh4fohOEJHiYeIHPkkVmQ+kWmTEEwRJbIOvJR4nOc1sw0GBHA3J5m6AJLCM2YGXTY6SfP7hbbAECm3z+ZWldjHZB5tkgEx181fwlWKbRI0SodntIP3CYHLKQU5eELDRtsY110ecJJP3KOmEcgWJHJSCkjqmFMQzOszpZQOcgBne6pZeoLkJCHyIg1FBehKGUhnB7Vb/1VXK1pJqtdALs0BoDnENBuItujVUNl0nF7yGjwucf9RwIDmGLH2pO46btArW1Me2liax7zLLwTLSfDOVwzTfNpyhLzgObWbUpFxLxEECoGkwBf226TvutKSM7fIGExLiaMB2Vwcx2Z5F8ocCN4FiCdxQbbHd1KJc05e7DTFYl262ceIASf4m+VZwddrnNc7uWgUXuYIimWyAXggxl1kcwjxGGDsQ0luHytotuW+E5jlDSfw38I5p+RB7Vwpc6o52Q0S2mHDvDmMEkiw3yPDvjmuaw9N3efxWl2VlnFzQXFoA3yb8ANyt7axndOqMphmVlwGEuJdlAa18zDgdw3FaHBNc4F7ie8M2iDxBvfX5KUVwRb5DxZLhlaPae+ADNgTAnePEUhzHNa8QC3wg5SHWadDBte/krRfBc0Ay0WIG5xGfLx4KgaWSrDQ5ocLzqM07x6+asIDsHc53DK3Ro6REcRaU+lUYA17SHOaHAgXIMyCJ1sfgVQwjXVHklxJa1zjmJ0bEgc7rMA2H3JbkkyNbDcigTLdaqHlri6S1sOcRf+WeJ1S61Nha0sB1uSILjaT+iDGYiW+EZL3bAudQ4kaqy1oJB3A35yI8rn4J8CLu0MNTeGgl4qScsEZQAC67TrYG9typtrVCHZC4BxEFpIPEdBx6LNoP8AE67dI/mvYRvi6JhLWgNvmPiBn2SYIEaHmigAdtB7nXcXZS4ib6TCNhLiXEsyxJsBEb8o0KRRo5WmbzIE75P0QU3WcN5gfH9FEkOdVBcMptIkZQ0ACTYA8UNNoAlzvGSCbaAzE/e9E8S0uJDSYaLaRutqk4sgNOpmDG6IA1+9ylREcWAXJmLDiNxlVqNQmRqTBvq6D+x8kdGkXPNnOsYHB1j6HRKZUy5gDA3HfGsApDCNEEEFpMSSQQA2eW/otjFBrWh3fOIaJLS1g8g4E+a1Ir5SRe8SBa+vpdPr1Iyz+EIA96YVI/L73JYcmAXssNG4wN6IsxCWLm8J0cU6FZjHHijzwq9R/DVQ+rGt/v6ooB4chc9ILyeXms+7pAWGLHOSM6HP0RQDTUQB6Cq+LH6pee90UB5r2h2iwV6zHmZcRAEkNM5m3Ghkb9wVWl2ik0xGbuy52gGaJyAAcGm/GFX7S4ik3FV5a8nvDLr5Wzo3XWI9V0f+G2wqdaqMQQS2mfCDvqGwE74n4rUkZrtm77N9ka9YMqVmhkNeBmEk54kuYbAQBaV0GB7FNGdz6gcXkGA2wjnOnlZdE3FB8hu4xO4/ojOEc0gg6/D7/NWpRItNHivb/sjVwzn1XHNTqRD6YgtOYABw4xvm/JaDZuHyQHOJcQd5uNxM6CNB1X0TjNnsxFN9KoA4EEEdRr1XzjtRzsNiq9F59mofEdRIIb5Q4eiOiBFMvLiTUzZgSRoGNvH9O64CqZXCqIc4tJ3k66kFV/8AM1BNMmOI3mL6xMb/ADTtlVwXhp3nWdeH080AGxopznJzuBkNAIaHCIJJueiU+1x4nNs61nNtlcPKxW0rtDmUgWZ35ahuL+Ku8ki94sJWrruLaoDTdoAncTqfK8IYFis4FoNRjgXEHKzUahpg8eCKpTjIAX6iWmIHodUBqGS/Xw+GbwZgg9J+KdhqAs/dN+bjw8065EZjcHmqZswHIkA21sSgZQzOEOgAnfbLqdFmPDe8EXdmHHSLhKxVYNGQHfLuu4IY0bF1N0AMbMyBviNIG8kqsykWOJe3LF3NIjQGCBzkKphsQ0C8mNAOu9WMwYwAn2iZngRaUkDAFYkOJtGjRfUWHLqgLsrg03tB5O4J4DA+ZNhJ0gxFh05qpVacwsRmJsTN51lAFt1Yy4MMBuuovxtvVNsSQ4Hw3AG/fCdQcS95AmQY334FLdRcAZ9oEGxB46x1TCmRkB8USXHjGUGwtvWY/wBocmhSWOBBaDccNEWJoOJsDoFFk1CX2PeghD0OZCN6yGsa0wfqmF6rAphcmIYXXS8Q7hqozc0p1WUVwLyMo1IWVHX0VTvgD1+aa+oPokMIVLrH1I1S2xH0Sn1bFOgDfWlFTeqMnemYZ3qihWeW9osSzvsQJdmc9wIvAuJOt/ZC7b/DrEZcCALZXuLucuJB9CPRef7QoZ8XW4d4/MeADiCur7ObWYwuouIaKmUMnTOASGk7pHyHFaKuJRF1I9KwG1G0wGOBzOE2DiADvzRl9Sn47arqbwIcZjRrncI9kGPNU9m7X7ugxroEeEk8eAOkrZP222AWxrGU+I6bstv2UKNe2xo2nFWeImF5R/iZRjFOdThpewOqGATAkNF+N16Dij/1Av4Qwl7YFg4ODL/1DTkvLe1eJNbFVH1Ya1sNA3w2bADnJ81ZHlGXJFJmlc8w1rXd3LQSRAk6AE/hAmyqUKY71zho0l0jlefVWTS7x28cI0A5ov8ALNALGPBLjJJ38BYaKVlVFZuHFSPE0XNnGMpJl2UxcEknzUnCUwLOc7cSAMo6zfzVhmBeHQ8AakkjdxEFLZRaSMpIG+bEjoEgK9KnGZp0PwIRsf4qbfwj4lxJ/JNfTOpESd11WFnC0fnG9SiRkPfTis9+4GGzxIiUdCmBrfW5GhKrmoZvvn5p4coTdcI6WjwwlFykrH06dMQcokb/ANrLHYVh1Ekmb8UoFSHKvczprDiX4UWO5bwBtHki7kfhFtFXlEHFFlixw+yHgAbo6LICSKp4ohXKdktqGFgQZFhr8lnejgUWJo9dL0Lqn3ogbWA0+N/mp7waqo4YRMKc1kl75KEOTENrVPv76JHeHRHUQtqXO+0Dqd6EALnSCia288FMIRuUWNDSqmIqJzqkmAqlfgpEQH1Psb0dB1/vekOdwTMOzxZiLkRrpBMH4lMR5ttquGVKgaPE57i7kMxI+voquQuJA1LpHPl1iFtdo0m97UMAndOnPz+q6bYey2Boqmm1j3NExJDbDQEnLaJjguhp8DzS2oxzmocsLsntt9Bop4yTTqFrZPiLHGGsnlYTzXoA2hRaPA4VHkQIvA67lwmPwIqMM6B7L/7v1W/weznN0mxg8DwKWtwrBJRj9jZpJe5F2Tt7BhzCC5w7wS7K7KfCW5YI0F9F51U7FPbVinVGU3hzSZG8OIMTzhehbZJY9k+8COmhHyK1dWQ5pER73HkB97ua6uj0uPLp4ua55Ofqsko5XTOX/wCUqzWwC2CTNzmdBsBPLctYdk1KdQHKQRHtWHrovTRWZIPQ+cRKXXqUxN2hw0J9mevA6Kc/TcT+ltFC1E12jzk4aplOVr3tDSC4S4OMzbjGkqTsOvZzaL41GgIHQmV3tKuwgtDcrhf55XcxuVj/AD1NzAWlocQPDIkTqcvrdR/8yD7kyXxEl0jzGrnaQKjS0zo4EH47lWr6CdwPnN16pjm03tDHMa+05XCco/ESfZ+a4DtZsplEgskBwMNO4ze/Qi3IrJn0LwrcnaROGbfwzSVKs5RGjfomhVaYO8GPqnhy5U+zu6N/INBWSglTKrOgmGHIg5KlTKCVjQ9FKSCizIHuGSpSpWSgLPV6XtHp9U9rhefv7Cr0XIykjiMs1sMQJtaLb73hJJUOdKxpkWUtpGws0oHv/b0WPHBQ8dVGqGNabKC779EIbZE1sSoMYB4pOJF/NWnN3pdZCAommmUnRJ1hRKW6rEq1KyDZyrtlkuc55BBdppqdPRdNQfEDS5/MfmuV2HTfUrPLnOLWzFybuMNt0BXSV6mUNJ1kTz9fu69J6ZjrG5ff/hy9Q/modUaDRrcoP/cF1mzKXgbxgTz5/FclMsrDiwn0K6TYmMHctO8WPpb4Kv1TFaU144NGinVxKPaFmeoRwAjkRdaF1UjXzHNbvHNcfGbZySOMWg9DcD+krS4zDkSR5gf+RJXR0q2Y4xMuZ75NgV8I9zZpmRwNo+vwWirbQqNJbrFoMiPUJ1asZs4tcPZcD8DuIS3Y7vDlq+F+geNHcnBaGipFJu2XMcDBkbjeAdW9OSYNsl1RppsgwW+K4BcQZEagQfVW6eAkmbH4EcQU04AN1vp11jVceWfPHP7bfFr9jVsg4bjYbNe+mzK4ZiTJLiZcdwgySPT4LVdu6Z7qm7U5yJ6t+XhK3dKvAiJ4uiHR1CpdpwH0PFAgjKOlreq6GqheGS/IywfzJnBh5PSPopBTJ110/MJcLyM1TPTaX+3YQcpQqVA1oIFZKhYgkGCplLUygdjJWSglTKB2ersJTGKIRh0KJyCQmUxAS2C/kjzaQnbFRJdwQTp98ERCEONo+WiQMY0AIsUGjLldmJ1tAB4c0LqnFV6jkMBtR+iRWese5YacsJtq0TwmdeAvqeCEht0VBVugqHejDBeXiQTAEmdwIOkIKnK97fmroRd0imTA2fssMY4Wlxa4c4kx81S7SUiymHZjEjLJkyfdjf1WxbiCQTlLmC3hA8JEXM3Wm29Wb4fe/COJNhJXrNPB4sSUvBypPdPgu7MxHeBu7OC0/wC4Qn4PGEDLodCOYVTDYbuw2NN/9XHz+iTt6qaVdrwJZVE9HCzh8j6qUckM0L8DpwlRve/k33AC/BogKK9QQtVQxMjMSAAOMn0Qf5lzgdw5qxKuEFGv2rh5dLTB4ROby3dVqKte0VWOgaOF46HeuhpsLrXIOu4fDXzW/wBg9nqVUk1QXlujNKbRxcd/TfKpzz9uLlZOEdzo4rZeMMQ2rTqNH8xDx1bErdbKaK9UMHVwnQTy5r0mlhaTfC1rW2ktAAgbiRu80nNQbLszBzHJcbLqZ5lxHldNdmqOKMHyzlu0ez2UGSC4E2AnU6k9APmuC2hUJJJM9brfbc2+cTiHiCGMA7vNYkD2yRuMkW4Bc/jGi6z5Pdi6yN8jex/SjVge1/T+YSk11gfIfGfySljl2dbTL+kv1MlSohSoGgwlZmWLIQMnMszKFkICwpUygWICz14iyF5soFSw+/NCUUcux1In4KxhqeZzW8YE8JICq005qKCxjzEhIdU0RN0MpdRABF2nRC6pHC/LmlFyh7pKGAeKxZIDSSQBYcNPoqLq2usHVMqPVZycUxNksdvKfh3jMJ3fsq9MW+u5FgXBxLmOkCzoMRzE8F0tBiUsyvxyZdRKoF7EVXMM92Y0JaQbcwtA4d7XLjYNEgaX0H5nyWxx2IOWO8kdQD8NVzB2yWF2QAybudJm0Lr6/J7eFry+DNpMMss/l8G+p1bEGfv9ke3MGa2DdlEvp/xGc8vtN82krlKu2Kp96OghbPsrt0062Wq4llS0uM5XbjfcdPRcjRZ/bk4N8S/2dHPo5uO7yjWbLxzakRM9fyW9YXRBccvAwB66rme0Oy3YPEOyjwycvDKbgeUra7GrseASb8oH6rt4cjbcJdo5jqrR0FFwA1EcjA9U/CbUew/wiR0uOsn9VWZRbrEnib/NG924S48BYDqVplBSVSRBSado2A2g9zcrnS2ZI4nifxHmU6m9a6k06u14DQKzTcnGEY8RRGTb7Ku1dlNec49scPeEQRfkT8FwlbGOEtcBIJBIG8GDZemHRcR2u2cGVRUFg/X+oanzEei5nqWJuCmvBs0W2UnCXk0WUuGs/P0S3M5Iy1EHHifVedfJ6DHGMIqKE5VOVNznfB6hZI4ehj6qJbwJyqMqeGjmPKVIpToQfh80h7SvCyE84c8PS/yQFiAcWKUQmFijImQaPVWIibhci7tJWOmUeU/mhO26x9/4D6Jmb4PI/sdiHJ+cALgX42o72nu9SlG+t/igsjoX5Z3FXaNMEA1Gi97hV6/aCgPfJ/pBPx0XH5VOVItWij5bN/U7SM3NcfQJFTtOfdpjzdP5LTQshBatJjXgu1dv1T+EdB9SqdTadU++fKAtlgMLhcgfiKtSZ/06bCTrvdC6rZuxcFiKIDKFTuw7MKjyaZkje4uDi2Li0KSRTl9rH+H+DhMDhH135czo3kkmB66ldPs/ChgNPI8D715LbV9h0cNTLqTwWA+LxZiOc6kfJaTaO1iWeBwc1w1aQRB5hei9OhiULTuXn8jz+vzTyTqqj4NZtralMSykBOhcN3RaAkJb6lza0n5rIK42q1M807l4O3psEMMKj5ClC5AZ4IC4rLZezoTWGLod24/xaYiTq5o9l/PgfIrUbColrnA6tMRw+qr0MY6m4ObYhbWjiW1H960Q6P4jOH844jjwsvQaLNHLt3fVH+Uef1eH25Nx6f8ADOkwxMXVlp4WVbDVAQCrdJdng5wbWpjQpa1RVqholxAHMpNpK2C5HtWt29s3vqRA9oXb1G7zEjzW62VsupXGYDI3i7U9G6+sLbHsozVznE8vCPvzXPz6zBtcW7v7GjHiyRkpLweJEcf2WQvSO0H+Hhq1Wmk4NHvFwk67o1PX4qP/AItpWPe1THtA5Rm6ECW/FeclCnw+Dvx1MGrl2eb5VmVdhtvsbWDwGNpNYLMbTbWeer3NpkudzJV7ZP8Aha5169QN4NZr6uA9IS2sn7+NK7OByrIXU9qexL8IM7SX095I8TOZixHO0LmJHEeqi1RdCSmriBCLvD+9/mnswj3HK1j3OGrQ1xIkSJAEhHW2ZVYJfSqtA3upvaB5kQltJbq8lbON7R5WP0QuaN0o8ijKlRJyZsQ1EGowEt1do1IQbHS5YeVTlSxi27r/AHO5E1zj7LSf2lPayqWoxR7kgw1YQpGGqHc0dTPO0aqf+GuOrzHIDlxUlBmeWvwrrkCyFzwNSrB2W3QyeMnVE3BtGjQPJPYZpepL8MSth2mpPdNNSBJygm3GyIGs8ZMrwBo2o7K0bhYm3otvgsUaVRrwNNZ3jf8An6Bd4KTKjBIDmkSJEzKlGCKZa7JJcUjyursyo1t3MF/YbJ362hUKmBcNSPK0/AL07Gdm6B91zP6Tb0NvgtRjOxpcDkeDwzAtPqJC24ceKrfZz82bNN98HKN2SyAYMwNSfySauyxMi3nfncXuttW7NYtpjJI3EOB+JhEzshizrlF97vjaVTKKRWnLs0r8C8CZBHMfmI+aXUwxAu0+V109LsTiPeqUx0Lif/EK3T7FP31wOjfhcqt40zTHU5UcO/DjiB1t01SjhntIc2QRoQuxx2xsPR/1cQS7c1rW5vT6rnMRUpz/AA2vAvdx8RjjkAHHeURwyXMWWvVxaqcR+A25lEPGWNeHUcBy3Lo8Fj2ui4g71x7nHfB67rTE2KXSxJpmWyBvG7n0K6mLXThSyr9TFPBilzjf6M9W2Vg21BLnw3lqf0Wxr7Hw7mkCCTvJkheZ4Dtb3bYIPnbXmprdqnuu2m4cwR9VztVqcmSTUnwaMGBV8p6Vsvafdnu3at+PAhbyntBh3gLwvE9o67iHDMCNDA+N9FZodvKo9thniFmUi6WF3yezV8awb1Xqbapj3gvKf+eC/Wyk9oWHUk9ASjeC09notbtRSG8JLe01Jx+wvOKm3R7tNx52HzKX/wAaqbmAdSlvZP4a/DPXG49tUAEhw4OAP7o2YGlMinTtvyNt8F5JQ7Q12mQGx1P0W2HbStEBoHQ/opqf3IvST8HpYexujWjoAmGrTqU3OOVoAOafZga6ryar2sxLveaPiiPaytky5WHzIm83GUg3RvF8Hk+xT7T7OZRxBFKO7e0PZGgDpsOVrciFqcqfjcQ+q8udA3ADRrRoErIoNnTxqSilI2ICnJ09FgRAqNnRcU+x1J4AiIG+NeO/TyVrC5CbuIng0Hz9oKiiyqamzFk9PxT5XDN3TwtD3qrx/s+h6q5RwGDJvWqb/dj/ANSuba8hEyp9ypqaMGT03JH6aZ2FPZmB31Aer4+FlbbsnCE2yE83k+t1xrK4+7cOANkRfJuQf35KaaME8U8f1Ro7lmx8PuZTPoUeKcKVMlrCQ0WawflovPyJMfkrux8a6jXaXEhps4GdDv8AkUWQTNu3tQ4n2KbR/M+/oLqX9pGtuWsd/Q7xeVvzXSOotPtAHqAUPc02AnK1oG+AI81djuyMrKeEh9MPaHNm/jmR1ErO7eBJAdb3begK1e1+17GSKIzu0kyGAjmdfJcu/txicwyll7HMywPKHTCsnBrkjvXR3RrgWMjTUWvzXPbcwGMqE93UYWfgp+BxHUm/qAtUzt7XgTTpOIvYOHmBmMJo7aiQ40Gki1nn5aalVU2NzizQ4rZlWnPe03t3TlER1038VVblcZN7+nmuwd/iE3R1B3OHNPzAS6u28FUJz4dwPFoa0m3FpBP6LTBNeClxT6ZzbsNbhvt+uir9xccvzNl0VelhXDwPqtEWD2ZgPSCtbUoNFpzCdQCPn8lZOePyyyGlzS+mLKjMDmE289bTuHmlnA5TMXtpukcRfhvWyZWgAAC3FKJK5kpqzp4/Tsvng1rmu3Od0IDh/wBwn4praL5vkjoZ+cK4sVTdnSxaX2+5NiDhx9hSKSbCghRNVIXlUZU4BYWIoQlZKIhRCABQlEQoITIsAhAQsfVA3oWVC64ugolkhHtmyBRAIGqQoHQGAKQUEo0EkEFMIQVkpjDhS0kIGuUygGk+xraxQucdZ++SGVKmpNGPLosOTuNf4Opodr8lBrQ3NUAiTYcAeJWix+0qtW9R06jL7onSG6DUX11VGVOa3UK2GXa7Odm9LbXyS/cCJbrJMmbwY+9VRFGSZgxFo18tfPktjmgQNEIK05NWpKqKYejS/HL9kU6eCnWw38ek/sniiG6WjfF00oSVm+ImuuDbD0vBHu2IGEb16pgEJigtVTnJ9s2ww48f0xSAzLETggcolpMKIWLITFRhCEhEoSFQMLFKhAuiFhKr4iqRMKrSql5uYsTblHFSSsx5tVHF2Xn1QN6S7GDddKq4cATqQ6L306qHnd0GgVntnOn6lN/SiTXcYtE75n4D6rBh3HVw6C3z+qwiHAcRf1P0TtTGnSdykooxz1GSfbK3cC0tuN5vP1WMYOH35qwXZdOJ+GkqRXI3Dd8QFIotn//Z"/>
          <p:cNvSpPr>
            <a:spLocks noChangeAspect="1" noChangeArrowheads="1"/>
          </p:cNvSpPr>
          <p:nvPr/>
        </p:nvSpPr>
        <p:spPr bwMode="auto">
          <a:xfrm>
            <a:off x="917575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2297" name="AutoShape 4" descr="data:image/jpeg;base64,/9j/4AAQSkZJRgABAQAAAQABAAD/2wCEAAkGBhQSERUUEhQVFRUWGBgaFhcVFxoVFxQXFRUVFRUVGBcXHCYfFxkkGRUXHy8gJCcpLCwtFR4xNTAqNSYrLCkBCQoKDgwOGg8PGiklHx8sKSwsLC8pLCwsLCksLCwsLCwsLCksLCwsLCksLCwsLCkpLCksLCksLCkpKSwsLCwsKf/AABEIALwBDAMBIgACEQEDEQH/xAAcAAACAgMBAQAAAAAAAAAAAAACAwEEAAUGBwj/xABBEAABAwIDBQUGBAQEBgMAAAABAAIRAyEEEjEFQVFhcQYTIoGRMkKhsdHwUsHh8SNicpIHFDOCFRYkorLCF9Li/8QAGgEAAgMBAQAAAAAAAAAAAAAAAAECAwQFBv/EAC4RAAICAQQBAgQFBQEAAAAAAAABAhEDBBIhMUEFExQiMlFCYYGRoSMzcbHBFf/aAAwDAQACEQMRAD8A6UU+CYAktzj3R/dP/qjBdwH9x/8AqsB0BoKcx0JLQ78Lf7v/AMo2uf8Ahb/d+iBFtj0Tnqlnqbms/uJ/JMzv4N9T9E7FRcFTwjiipeqpTU/l+KbSe/fl+KOwLudE1yp+L8TdeB+qHvnXuPQ/VTsiPKQ910l9d3L0P1ShUdIkiOh+qrZNHn3ajDF+JcA4A95YE2d4btI9609NVU2bhYy3nNnnxggxb/dEbtE/a9OoMZUcMxzVRmBjL7DRmadQ3jvlIpPc8taQ4Rmk5QDFyJLRYaX3yJVnaopfYezavdDuntABnu3Eg+GbNkWkab7RzjYYwgDPkDWxuuJiMtyS7WddypUsO1zWtLTdjpPdFpkEAGfcN9N6rMxRbTfSNnHJEUvE8CXtq5ReRBbk1mVJJMi3QNTZvesdmbGa+obaIgW0Wow7Cwd1UIlvsGwkHRp1HQ6HTgurfUiQTBDR7ka2tu193cuX7Rs/jXEy3fodbaaEKUZcia4L2DBZPhY+Ro9od8gCE2k+m0uzNHiBlrXFgEiIDrkFaKnVcxpIe8Uw0ENL3Q6fZBnnr0VahUe503dvgOgRvJLiAAFbZXRfdh6YbUp02hsiWAuccmmYgz4rka6LXYjBOeI1PQwPMhKDnCoGuB1vJBseETNirOLqQMudzWAm4u953gX8LRpuuFH8yX5GpxmoaJAZYTYk73EHifkt4/DNNNrocHTJMHLpLrnjC19Msd4XOe4XguHiaYmxvIPBWsViP4QY18gGPEfFHDQWTI9Fvbb2NYw5fFZovAykHM23TXkqbaZqBzgDl0ytEkCACR0IB8ld2pg3nxsbnADQQRLYBJnUGRO5DjMM9zC1jC3ecoyg2kmTqEDKDMDWHgDTcSX5fD/dGnVWK2EaKfdkknV0RqdNdVFGrDg0yQIIJ3kXPl9FLQS0kuAJMXGrjcD9Sk2CQ7DgVRBI7wCDNs8WDgOMRITP8kKYz1Bpw+i1wgulw8PIQcwuIPGAQjx2JdUeaYsDHr9PomgDoYpr3vAc4Z4Jkagfh4fohOEJHiYeIHPkkVmQ+kWmTEEwRJbIOvJR4nOc1sw0GBHA3J5m6AJLCM2YGXTY6SfP7hbbAECm3z+ZWldjHZB5tkgEx181fwlWKbRI0SodntIP3CYHLKQU5eELDRtsY110ecJJP3KOmEcgWJHJSCkjqmFMQzOszpZQOcgBne6pZeoLkJCHyIg1FBehKGUhnB7Vb/1VXK1pJqtdALs0BoDnENBuItujVUNl0nF7yGjwucf9RwIDmGLH2pO46btArW1Me2liax7zLLwTLSfDOVwzTfNpyhLzgObWbUpFxLxEECoGkwBf226TvutKSM7fIGExLiaMB2Vwcx2Z5F8ocCN4FiCdxQbbHd1KJc05e7DTFYl262ceIASf4m+VZwddrnNc7uWgUXuYIimWyAXggxl1kcwjxGGDsQ0luHytotuW+E5jlDSfw38I5p+RB7Vwpc6o52Q0S2mHDvDmMEkiw3yPDvjmuaw9N3efxWl2VlnFzQXFoA3yb8ANyt7axndOqMphmVlwGEuJdlAa18zDgdw3FaHBNc4F7ie8M2iDxBvfX5KUVwRb5DxZLhlaPae+ADNgTAnePEUhzHNa8QC3wg5SHWadDBte/krRfBc0Ay0WIG5xGfLx4KgaWSrDQ5ocLzqM07x6+asIDsHc53DK3Ro6REcRaU+lUYA17SHOaHAgXIMyCJ1sfgVQwjXVHklxJa1zjmJ0bEgc7rMA2H3JbkkyNbDcigTLdaqHlri6S1sOcRf+WeJ1S61Nha0sB1uSILjaT+iDGYiW+EZL3bAudQ4kaqy1oJB3A35yI8rn4J8CLu0MNTeGgl4qScsEZQAC67TrYG9typtrVCHZC4BxEFpIPEdBx6LNoP8AE67dI/mvYRvi6JhLWgNvmPiBn2SYIEaHmigAdtB7nXcXZS4ib6TCNhLiXEsyxJsBEb8o0KRRo5WmbzIE75P0QU3WcN5gfH9FEkOdVBcMptIkZQ0ACTYA8UNNoAlzvGSCbaAzE/e9E8S0uJDSYaLaRutqk4sgNOpmDG6IA1+9ylREcWAXJmLDiNxlVqNQmRqTBvq6D+x8kdGkXPNnOsYHB1j6HRKZUy5gDA3HfGsApDCNEEEFpMSSQQA2eW/otjFBrWh3fOIaJLS1g8g4E+a1Ir5SRe8SBa+vpdPr1Iyz+EIA96YVI/L73JYcmAXssNG4wN6IsxCWLm8J0cU6FZjHHijzwq9R/DVQ+rGt/v6ooB4chc9ILyeXms+7pAWGLHOSM6HP0RQDTUQB6Cq+LH6pee90UB5r2h2iwV6zHmZcRAEkNM5m3Ghkb9wVWl2ik0xGbuy52gGaJyAAcGm/GFX7S4ik3FV5a8nvDLr5Wzo3XWI9V0f+G2wqdaqMQQS2mfCDvqGwE74n4rUkZrtm77N9ka9YMqVmhkNeBmEk54kuYbAQBaV0GB7FNGdz6gcXkGA2wjnOnlZdE3FB8hu4xO4/ojOEc0gg6/D7/NWpRItNHivb/sjVwzn1XHNTqRD6YgtOYABw4xvm/JaDZuHyQHOJcQd5uNxM6CNB1X0TjNnsxFN9KoA4EEEdRr1XzjtRzsNiq9F59mofEdRIIb5Q4eiOiBFMvLiTUzZgSRoGNvH9O64CqZXCqIc4tJ3k66kFV/8AM1BNMmOI3mL6xMb/ADTtlVwXhp3nWdeH080AGxopznJzuBkNAIaHCIJJueiU+1x4nNs61nNtlcPKxW0rtDmUgWZ35ahuL+Ku8ki94sJWrruLaoDTdoAncTqfK8IYFis4FoNRjgXEHKzUahpg8eCKpTjIAX6iWmIHodUBqGS/Xw+GbwZgg9J+KdhqAs/dN+bjw8065EZjcHmqZswHIkA21sSgZQzOEOgAnfbLqdFmPDe8EXdmHHSLhKxVYNGQHfLuu4IY0bF1N0AMbMyBviNIG8kqsykWOJe3LF3NIjQGCBzkKphsQ0C8mNAOu9WMwYwAn2iZngRaUkDAFYkOJtGjRfUWHLqgLsrg03tB5O4J4DA+ZNhJ0gxFh05qpVacwsRmJsTN51lAFt1Yy4MMBuuovxtvVNsSQ4Hw3AG/fCdQcS95AmQY334FLdRcAZ9oEGxB46x1TCmRkB8USXHjGUGwtvWY/wBocmhSWOBBaDccNEWJoOJsDoFFk1CX2PeghD0OZCN6yGsa0wfqmF6rAphcmIYXXS8Q7hqozc0p1WUVwLyMo1IWVHX0VTvgD1+aa+oPokMIVLrH1I1S2xH0Sn1bFOgDfWlFTeqMnemYZ3qihWeW9osSzvsQJdmc9wIvAuJOt/ZC7b/DrEZcCALZXuLucuJB9CPRef7QoZ8XW4d4/MeADiCur7ObWYwuouIaKmUMnTOASGk7pHyHFaKuJRF1I9KwG1G0wGOBzOE2DiADvzRl9Sn47arqbwIcZjRrncI9kGPNU9m7X7ugxroEeEk8eAOkrZP222AWxrGU+I6bstv2UKNe2xo2nFWeImF5R/iZRjFOdThpewOqGATAkNF+N16Dij/1Av4Qwl7YFg4ODL/1DTkvLe1eJNbFVH1Ya1sNA3w2bADnJ81ZHlGXJFJmlc8w1rXd3LQSRAk6AE/hAmyqUKY71zho0l0jlefVWTS7x28cI0A5ov8ALNALGPBLjJJ38BYaKVlVFZuHFSPE0XNnGMpJl2UxcEknzUnCUwLOc7cSAMo6zfzVhmBeHQ8AakkjdxEFLZRaSMpIG+bEjoEgK9KnGZp0PwIRsf4qbfwj4lxJ/JNfTOpESd11WFnC0fnG9SiRkPfTis9+4GGzxIiUdCmBrfW5GhKrmoZvvn5p4coTdcI6WjwwlFykrH06dMQcokb/ANrLHYVh1Ekmb8UoFSHKvczprDiX4UWO5bwBtHki7kfhFtFXlEHFFlixw+yHgAbo6LICSKp4ohXKdktqGFgQZFhr8lnejgUWJo9dL0Lqn3ogbWA0+N/mp7waqo4YRMKc1kl75KEOTENrVPv76JHeHRHUQtqXO+0Dqd6EALnSCia288FMIRuUWNDSqmIqJzqkmAqlfgpEQH1Psb0dB1/vekOdwTMOzxZiLkRrpBMH4lMR5ttquGVKgaPE57i7kMxI+voquQuJA1LpHPl1iFtdo0m97UMAndOnPz+q6bYey2Boqmm1j3NExJDbDQEnLaJjguhp8DzS2oxzmocsLsntt9Bop4yTTqFrZPiLHGGsnlYTzXoA2hRaPA4VHkQIvA67lwmPwIqMM6B7L/7v1W/weznN0mxg8DwKWtwrBJRj9jZpJe5F2Tt7BhzCC5w7wS7K7KfCW5YI0F9F51U7FPbVinVGU3hzSZG8OIMTzhehbZJY9k+8COmhHyK1dWQ5pER73HkB97ua6uj0uPLp4ua55Ofqsko5XTOX/wCUqzWwC2CTNzmdBsBPLctYdk1KdQHKQRHtWHrovTRWZIPQ+cRKXXqUxN2hw0J9mevA6Kc/TcT+ltFC1E12jzk4aplOVr3tDSC4S4OMzbjGkqTsOvZzaL41GgIHQmV3tKuwgtDcrhf55XcxuVj/AD1NzAWlocQPDIkTqcvrdR/8yD7kyXxEl0jzGrnaQKjS0zo4EH47lWr6CdwPnN16pjm03tDHMa+05XCco/ESfZ+a4DtZsplEgskBwMNO4ze/Qi3IrJn0LwrcnaROGbfwzSVKs5RGjfomhVaYO8GPqnhy5U+zu6N/INBWSglTKrOgmGHIg5KlTKCVjQ9FKSCizIHuGSpSpWSgLPV6XtHp9U9rhefv7Cr0XIykjiMs1sMQJtaLb73hJJUOdKxpkWUtpGws0oHv/b0WPHBQ8dVGqGNabKC779EIbZE1sSoMYB4pOJF/NWnN3pdZCAommmUnRJ1hRKW6rEq1KyDZyrtlkuc55BBdppqdPRdNQfEDS5/MfmuV2HTfUrPLnOLWzFybuMNt0BXSV6mUNJ1kTz9fu69J6ZjrG5ff/hy9Q/modUaDRrcoP/cF1mzKXgbxgTz5/FclMsrDiwn0K6TYmMHctO8WPpb4Kv1TFaU144NGinVxKPaFmeoRwAjkRdaF1UjXzHNbvHNcfGbZySOMWg9DcD+krS4zDkSR5gf+RJXR0q2Y4xMuZ75NgV8I9zZpmRwNo+vwWirbQqNJbrFoMiPUJ1asZs4tcPZcD8DuIS3Y7vDlq+F+geNHcnBaGipFJu2XMcDBkbjeAdW9OSYNsl1RppsgwW+K4BcQZEagQfVW6eAkmbH4EcQU04AN1vp11jVceWfPHP7bfFr9jVsg4bjYbNe+mzK4ZiTJLiZcdwgySPT4LVdu6Z7qm7U5yJ6t+XhK3dKvAiJ4uiHR1CpdpwH0PFAgjKOlreq6GqheGS/IywfzJnBh5PSPopBTJ110/MJcLyM1TPTaX+3YQcpQqVA1oIFZKhYgkGCplLUygdjJWSglTKB2ersJTGKIRh0KJyCQmUxAS2C/kjzaQnbFRJdwQTp98ERCEONo+WiQMY0AIsUGjLldmJ1tAB4c0LqnFV6jkMBtR+iRWese5YacsJtq0TwmdeAvqeCEht0VBVugqHejDBeXiQTAEmdwIOkIKnK97fmroRd0imTA2fssMY4Wlxa4c4kx81S7SUiymHZjEjLJkyfdjf1WxbiCQTlLmC3hA8JEXM3Wm29Wb4fe/COJNhJXrNPB4sSUvBypPdPgu7MxHeBu7OC0/wC4Qn4PGEDLodCOYVTDYbuw2NN/9XHz+iTt6qaVdrwJZVE9HCzh8j6qUckM0L8DpwlRve/k33AC/BogKK9QQtVQxMjMSAAOMn0Qf5lzgdw5qxKuEFGv2rh5dLTB4ROby3dVqKte0VWOgaOF46HeuhpsLrXIOu4fDXzW/wBg9nqVUk1QXlujNKbRxcd/TfKpzz9uLlZOEdzo4rZeMMQ2rTqNH8xDx1bErdbKaK9UMHVwnQTy5r0mlhaTfC1rW2ktAAgbiRu80nNQbLszBzHJcbLqZ5lxHldNdmqOKMHyzlu0ez2UGSC4E2AnU6k9APmuC2hUJJJM9brfbc2+cTiHiCGMA7vNYkD2yRuMkW4Bc/jGi6z5Pdi6yN8jex/SjVge1/T+YSk11gfIfGfySljl2dbTL+kv1MlSohSoGgwlZmWLIQMnMszKFkICwpUygWICz14iyF5soFSw+/NCUUcux1In4KxhqeZzW8YE8JICq005qKCxjzEhIdU0RN0MpdRABF2nRC6pHC/LmlFyh7pKGAeKxZIDSSQBYcNPoqLq2usHVMqPVZycUxNksdvKfh3jMJ3fsq9MW+u5FgXBxLmOkCzoMRzE8F0tBiUsyvxyZdRKoF7EVXMM92Y0JaQbcwtA4d7XLjYNEgaX0H5nyWxx2IOWO8kdQD8NVzB2yWF2QAybudJm0Lr6/J7eFry+DNpMMss/l8G+p1bEGfv9ke3MGa2DdlEvp/xGc8vtN82krlKu2Kp96OghbPsrt0062Wq4llS0uM5XbjfcdPRcjRZ/bk4N8S/2dHPo5uO7yjWbLxzakRM9fyW9YXRBccvAwB66rme0Oy3YPEOyjwycvDKbgeUra7GrseASb8oH6rt4cjbcJdo5jqrR0FFwA1EcjA9U/CbUew/wiR0uOsn9VWZRbrEnib/NG924S48BYDqVplBSVSRBSado2A2g9zcrnS2ZI4nifxHmU6m9a6k06u14DQKzTcnGEY8RRGTb7Ku1dlNec49scPeEQRfkT8FwlbGOEtcBIJBIG8GDZemHRcR2u2cGVRUFg/X+oanzEei5nqWJuCmvBs0W2UnCXk0WUuGs/P0S3M5Iy1EHHifVedfJ6DHGMIqKE5VOVNznfB6hZI4ehj6qJbwJyqMqeGjmPKVIpToQfh80h7SvCyE84c8PS/yQFiAcWKUQmFijImQaPVWIibhci7tJWOmUeU/mhO26x9/4D6Jmb4PI/sdiHJ+cALgX42o72nu9SlG+t/igsjoX5Z3FXaNMEA1Gi97hV6/aCgPfJ/pBPx0XH5VOVItWij5bN/U7SM3NcfQJFTtOfdpjzdP5LTQshBatJjXgu1dv1T+EdB9SqdTadU++fKAtlgMLhcgfiKtSZ/06bCTrvdC6rZuxcFiKIDKFTuw7MKjyaZkje4uDi2Li0KSRTl9rH+H+DhMDhH135czo3kkmB66ldPs/ChgNPI8D715LbV9h0cNTLqTwWA+LxZiOc6kfJaTaO1iWeBwc1w1aQRB5hei9OhiULTuXn8jz+vzTyTqqj4NZtralMSykBOhcN3RaAkJb6lza0n5rIK42q1M807l4O3psEMMKj5ClC5AZ4IC4rLZezoTWGLod24/xaYiTq5o9l/PgfIrUbColrnA6tMRw+qr0MY6m4ObYhbWjiW1H960Q6P4jOH844jjwsvQaLNHLt3fVH+Uef1eH25Nx6f8ADOkwxMXVlp4WVbDVAQCrdJdng5wbWpjQpa1RVqholxAHMpNpK2C5HtWt29s3vqRA9oXb1G7zEjzW62VsupXGYDI3i7U9G6+sLbHsozVznE8vCPvzXPz6zBtcW7v7GjHiyRkpLweJEcf2WQvSO0H+Hhq1Wmk4NHvFwk67o1PX4qP/AItpWPe1THtA5Rm6ECW/FeclCnw+Dvx1MGrl2eb5VmVdhtvsbWDwGNpNYLMbTbWeer3NpkudzJV7ZP8Aha5169QN4NZr6uA9IS2sn7+NK7OByrIXU9qexL8IM7SX095I8TOZixHO0LmJHEeqi1RdCSmriBCLvD+9/mnswj3HK1j3OGrQ1xIkSJAEhHW2ZVYJfSqtA3upvaB5kQltJbq8lbON7R5WP0QuaN0o8ijKlRJyZsQ1EGowEt1do1IQbHS5YeVTlSxi27r/AHO5E1zj7LSf2lPayqWoxR7kgw1YQpGGqHc0dTPO0aqf+GuOrzHIDlxUlBmeWvwrrkCyFzwNSrB2W3QyeMnVE3BtGjQPJPYZpepL8MSth2mpPdNNSBJygm3GyIGs8ZMrwBo2o7K0bhYm3otvgsUaVRrwNNZ3jf8An6Bd4KTKjBIDmkSJEzKlGCKZa7JJcUjyursyo1t3MF/YbJ362hUKmBcNSPK0/AL07Gdm6B91zP6Tb0NvgtRjOxpcDkeDwzAtPqJC24ceKrfZz82bNN98HKN2SyAYMwNSfySauyxMi3nfncXuttW7NYtpjJI3EOB+JhEzshizrlF97vjaVTKKRWnLs0r8C8CZBHMfmI+aXUwxAu0+V109LsTiPeqUx0Lif/EK3T7FP31wOjfhcqt40zTHU5UcO/DjiB1t01SjhntIc2QRoQuxx2xsPR/1cQS7c1rW5vT6rnMRUpz/AA2vAvdx8RjjkAHHeURwyXMWWvVxaqcR+A25lEPGWNeHUcBy3Lo8Fj2ui4g71x7nHfB67rTE2KXSxJpmWyBvG7n0K6mLXThSyr9TFPBilzjf6M9W2Vg21BLnw3lqf0Wxr7Hw7mkCCTvJkheZ4Dtb3bYIPnbXmprdqnuu2m4cwR9VztVqcmSTUnwaMGBV8p6Vsvafdnu3at+PAhbyntBh3gLwvE9o67iHDMCNDA+N9FZodvKo9thniFmUi6WF3yezV8awb1Xqbapj3gvKf+eC/Wyk9oWHUk9ASjeC09notbtRSG8JLe01Jx+wvOKm3R7tNx52HzKX/wAaqbmAdSlvZP4a/DPXG49tUAEhw4OAP7o2YGlMinTtvyNt8F5JQ7Q12mQGx1P0W2HbStEBoHQ/opqf3IvST8HpYexujWjoAmGrTqU3OOVoAOafZga6ryar2sxLveaPiiPaytky5WHzIm83GUg3RvF8Hk+xT7T7OZRxBFKO7e0PZGgDpsOVrciFqcqfjcQ+q8udA3ADRrRoErIoNnTxqSilI2ICnJ09FgRAqNnRcU+x1J4AiIG+NeO/TyVrC5CbuIng0Hz9oKiiyqamzFk9PxT5XDN3TwtD3qrx/s+h6q5RwGDJvWqb/dj/ANSuba8hEyp9ypqaMGT03JH6aZ2FPZmB31Aer4+FlbbsnCE2yE83k+t1xrK4+7cOANkRfJuQf35KaaME8U8f1Ro7lmx8PuZTPoUeKcKVMlrCQ0WawflovPyJMfkrux8a6jXaXEhps4GdDv8AkUWQTNu3tQ4n2KbR/M+/oLqX9pGtuWsd/Q7xeVvzXSOotPtAHqAUPc02AnK1oG+AI81djuyMrKeEh9MPaHNm/jmR1ErO7eBJAdb3begK1e1+17GSKIzu0kyGAjmdfJcu/txicwyll7HMywPKHTCsnBrkjvXR3RrgWMjTUWvzXPbcwGMqE93UYWfgp+BxHUm/qAtUzt7XgTTpOIvYOHmBmMJo7aiQ40Gki1nn5aalVU2NzizQ4rZlWnPe03t3TlER1038VVblcZN7+nmuwd/iE3R1B3OHNPzAS6u28FUJz4dwPFoa0m3FpBP6LTBNeClxT6ZzbsNbhvt+uir9xccvzNl0VelhXDwPqtEWD2ZgPSCtbUoNFpzCdQCPn8lZOePyyyGlzS+mLKjMDmE289bTuHmlnA5TMXtpukcRfhvWyZWgAAC3FKJK5kpqzp4/Tsvng1rmu3Od0IDh/wBwn4praL5vkjoZ+cK4sVTdnSxaX2+5NiDhx9hSKSbCghRNVIXlUZU4BYWIoQlZKIhRCABQlEQoITIsAhAQsfVA3oWVC64ugolkhHtmyBRAIGqQoHQGAKQUEo0EkEFMIQVkpjDhS0kIGuUygGk+xraxQucdZ++SGVKmpNGPLosOTuNf4Opodr8lBrQ3NUAiTYcAeJWix+0qtW9R06jL7onSG6DUX11VGVOa3UK2GXa7Odm9LbXyS/cCJbrJMmbwY+9VRFGSZgxFo18tfPktjmgQNEIK05NWpKqKYejS/HL9kU6eCnWw38ek/sniiG6WjfF00oSVm+ImuuDbD0vBHu2IGEb16pgEJigtVTnJ9s2ww48f0xSAzLETggcolpMKIWLITFRhCEhEoSFQMLFKhAuiFhKr4iqRMKrSql5uYsTblHFSSsx5tVHF2Xn1QN6S7GDddKq4cATqQ6L306qHnd0GgVntnOn6lN/SiTXcYtE75n4D6rBh3HVw6C3z+qwiHAcRf1P0TtTGnSdykooxz1GSfbK3cC0tuN5vP1WMYOH35qwXZdOJ+GkqRXI3Dd8QFIotn//Z"/>
          <p:cNvSpPr>
            <a:spLocks noChangeAspect="1" noChangeArrowheads="1"/>
          </p:cNvSpPr>
          <p:nvPr/>
        </p:nvSpPr>
        <p:spPr bwMode="auto">
          <a:xfrm>
            <a:off x="1069975" y="769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2298" name="AutoShape 6" descr="data:image/jpeg;base64,/9j/4AAQSkZJRgABAQAAAQABAAD/2wCEAAkGBhQSEBUUEhQUFRUUFBQUFBQUFBQUFBQUFBQVFBQUFRUXHCYeFxklGRQUHy8gJCcpLCwsFR4xNTAqNSYrLCkBCQoKDgwOGA8PFiwcHxwsKSkpLCkpKSwsKSwpKSkpKSwpLCwpKSkpLCwsKSkpKSkpKSkpKSkpKSkpKSwpKSkpKf/AABEIAMIBAwMBIgACEQEDEQH/xAAcAAACAgMBAQAAAAAAAAAAAAAAAQIFAwYHBAj/xABDEAACAQIDBQMKAwYFAwUAAAABAgADEQQhMQUGEkFRYXGBBxMiMkKRobHB8BRi0SMzUnKCkiRTc+HxQ7KzCBWDosL/xAAaAQEBAQEBAQEAAAAAAAAAAAAAAQIDBAUG/8QAJBEBAQACAgMAAgEFAAAAAAAAAAECEQMhEjFRE0EiBDJSYXH/2gAMAwEAAhEDEQA/AN6UTIBIgSUoLwvFeAMB3nPN/fKS+FxH4fDhOJQDUdhxWJFwijS9rEk9Z0GfO+/lxtTE3/zm91hw/C0RHux3lAxtUENXcA6hAqfFQD8ZQNVJ1M86vJgzpEZLwvIcULyoleRJiigO8RMIjIImKOFoUjEDJRGZDkKi3jElAwU2nXPJRvpxAYOs2Y/cMTyGZpE9mq+I6TklVbTJhq5Vgykggggg2IIzBB5GRX1NC81rcXewY7DAsR56nZaqjLPlUA6EDwNxNlkBAfdorw+9IDigRAdkA+9IiIzA/fOBiYTDUWekiYnWB5DTPZHMpAhA9YhFHAIE/f6xExcUCU4t5YNjGnjlrAejXQX/ANSmArD+3gPvnZ/v/iat5StmJV2dULa0bVEPMEEKR3EMR7oHCVSMTI0hadEMQhCVCheO0OGBGElww4Y0IQtJcMLRoRtFaStIkSKLQitASUDrcTAMjPRMVdOclixdbp7yPgsStVMxpUS9uND6y9/MHkQJ9C7O2ileklWm10cBlPfyPQg3BHIifLyGdE8lu+XmKv4eq1qVU+iTpTqHIdytkD22PWRK7NaEIXkB95wgIffSAvdHCA7vvxgK0iwk5EwrDbt+cJO0IDvAxQvKHf7yhf75++R+9IWkEgfGU2+VHjwGJUa+Zc/2ji//ADLctMdekHVlOjKVPcwsfnCPmwyMz4nDlHZDqrFT3qSD8pabtbo4jHVODD0y1vWc+jTS/NmOQ7tT0nWTaW6UoEsdk7v4jEtw0KNSqfyKSB3nQeJna92PIthqFmxJ/E1NSputEH+XV/6jbsnRMNhlRQiKqKNFUBVHcBkJrqOdz+ODbL8h2OqZ1TSoj878bf2oCPjNnwX/AKf6Q/e4qox6U6aoPexadYAkrSeSbrndDyG7PHrHEN31VH/agmdfIrs0exVPfWb6Cb7EY3U20J/Ips4+xWHdWP1E8WI8hWBPqviV/rpsPik6REZd1N1yLF/+n9P+li2HZUohvirj5TXNpeQ3G086TUaw/K5Rvc4A+M7+RIEQvlXyjtjdXFYU/wCIoVKf5mU8B7nHon3yqKz6/dLgg5g6g5g945zUN4PJdgcVc+aFFz7dCyZ9SnqH3eMaamf183RMMp0LePyNYuhdqFsSn5Bw1QO2mdf6SZoVWiVYqwIIyIIIIPQg6GZsdJZXhEyo0VRc4pzbdp8m+/grouGrtasotTcn96o0B/OB77dZv9+2fLtCsVIIJBBBBBsQRoQes7Z5Pt/Bi1FGuf26jInLzyjmPzgajx62Mt3+/u8Io5ARQv8AY/SP71gKEL9sXulCjiLRwMWgheY+Pt+kOPt90Kn9/ecREhxfesfHIJCO8hxQ44RznF+T04vbLoLrRIXEVXAzCvkVXlxM4a3ieU7PsnZNLD0lpUUCIoyVfiSdSx5k5mV+yLZnmbAnsF7fNveZd053npwzvbIBJgRLG1UCRErR2nlq7SRRcsAOpNpV4jfXCprWTuB4j8JFnfpfWkSJq1TyiYYHIue5G/SRHlCoclqn+iTc+t/jz/xrarRWmsLv3SPsVf7JkXfij0qD/wCNvoI8p9T8eXxsJEiZTJvjhz7du8MPmJnTeTDnSqn9w/WaljNxs/SxIkGWYF2rTOjqe4iT/FKdCJpNEyzWN7d0MNjUPnkAf2aygCqttPSt6Q7Dl3TZmqzXt6ax80aatwtUugbWwIPER4fOakZ3p817VwXm61RULOiuwRyvDxKCQGtna4nivOujc909YBx/EB8wZ58fuVTqIQVANsmAzB6xeHfquk5o5ZPRhMSyMGUlWUgqwNipGhBixmEalUam4symx+hHZME8+tO3t3jcLfgY2n5uoQMQg9IaCoB/1FHzHLum3XnzJs/HvSqLUpsVdCGVhqCPvSd23J3yTHUc7LWQftEGn8639k/A5dLwbNeKK8IEoojFeBKEhxjthA1Vd8KXRv8A65/GZk3oonmw/pz+F5zUbRbs90kNodg+U8/5cnt/Dg6au8dH+O39LfpMg25RP/UHx+onMBtHsPvMmNqdpj81+J+DH66gNp0zpUT+5ZlXGKfaU/1Ccq/927T8P0jG1xNTlvxm8E+upUN4FpYzD0SR/iPOqDf2kUMvvOXjN2VwBcz5b25tsriKVRDZqVnU/mDcQ+QnVd6/KAxoUjhzbzyowb+EOnEfEad89OOf8d148+O+eo3Hbm+tKhkWu3JVzY+HLvM07Hb5Ymt6lqanxb36Ca7s3ZzMeNiSTmScyT1JMvqWDAHP3Thly2+unqw/p8Mffaor4d3N6js/8zE/CZcLgM8h4/p1l4KVvsfrFwdfhnOVd516eWnhMvv4ywweCHP3D7vIqw5T00Kl8gbRFZVoDQDPt5TIML1EkpVefeZ46+1hfXLrNJrb1thltmLdJ4jhFJNwNekgNsre3ECenfFTxALa5TO+zWmRNjU2HqiTTZ/BmjOvcxt7tJ7qAsOWkKmk1vXo9xWjH4hWyqXH5lHzE17aW8tRsciOQVU2UgWF8r363sZe7RX0QBldgPgT9Jpm3qJGIp2zPElut+ID6zrM79cMuPH469hsICoNtRMGJ2INQPCWmEpWpr3CepUnt8nyri4r5RdwXqDz1Fbuo9Jf4l7O0TkxPIz68r4ENPn3fjyY4yhWq1UpGrRZ3dWoguVVmLWdALra+trds58kl7jtxZa6rRg0sdkbXqYestak3CyG/YRzDDmCMiJVspBsdRyMkjzi9D6O3X3mp42gKlPIiwqJfNHtoeo6HnLi8+dN2N5amCrirTzBydL2DpzU9vMHkZ3zZO16eIorVpNxK4v2g81YciDlIj3CImHFFxwHaEjx93ic4QODq2Q5X/XO0ReZFAt9/KYic+U8O919Px1Eg14zMfFJccqAiKHFIvUAzMsSqTbP73wEvd3dqcS06FY2CN+zbsYm6HxJIPb3SpxFQM17dkwpW4WDcwbz2TH+Oq8Ny/luOx4SgV07u3unvpYq2TA/fdNS2VvelWmDezgekvO/Xu7YPvWoyJPhPN66evHVm23moCLieTFV2E1vDb6Ur24vfLnZ20FxAyYe8dYVnp1DbONsVwjIz2VMGCth4db8854MRsn0CSSb2HhfOTTUqo2lvKxFqZzPP5ma9jvPmxViQc75t4W5S82nslaQBX1ibkdANB9fGOjinyyUdoUCakbuPlOqhsfZDMnFWZgSfRF7G1vhnNiwezb2PFfvnjognM29+cvNmvc5fSMtVPHU0scNTsP+f0irVOUynT9R+k8lbWSs6Y8YBwE9CDNV2Thzito011CN5w9yf78Mvt5MTwYao38o97AS08nW7Ro0zWqj9pVANjqqagd/M/7TvhjuvNy5+ONbkqWAEyAQkhPS+ajMVeuqKzuQqoCzMdAqi5J7gJlM5b5ad7/N0hgqR9OoA1Yj2aeqp3sRc9g7ZUk3XJt99u/jcdWxAUKrtZBYA8CjhXi6sQLntM18iexhI8M5WbeudRgSpNs3F3zbBVCrXajU9Zf4W0Dj5HqO4TWTQkDSImdK75S3zpHk3eOE/WZl3vo/mH9I+hnGth7XPDwH2dO7p4S4GPM89zyl09WPHhlNx1Eb2UOp9x/SE5d+PP3eEn5cl/Bi8AaRJkA0YnPTskTEGiMjeETJldicRc9klisTfIctf0niZp6ePDXdeXlz31DLZzDUaSBmIzrXBYbBxfm66MfV4rMOqt6LfA38Jvu1d2FT0gMjfQ/Kc1pTsuwdpricJTvm3AFb+ZRwnx5+M4cs9V6eC92NCqbOpKbjiJHIkAfOGzWalVDJlfUDmOk3GvuyWN1Isey/xjobtimbtmZz29OpPTZtlYEMoYkm+eZllWwgIIPOeTY9UBQOks2bpLJHK27U1fYqutjKqpu3wm4v3XM2etWCgkkDvlc210PqkHxltbx28NLZVtNOd5a0aFtMtJg/HC0Bi9LnlGnbt6g1tfv3THVqC0wPifj7556mIJmGbitMNskYhlDi6K6uRyJX1Qey+fhNvXISs2PTC0lt7QBPjPeWn0MMdR8bly3lXpQ5TINJhpHKZSZXJVbzbwJgsLUr1NEHorexdz6iDvPwueU+YdrbTfEVnrVTxPUYsx7TyHQDIAdAJuHlW3z/ABmJ81Ta9CgSq2OTvo9Tu5DsF+c0MmK64Y67K8BFC8w6JCO8gDJSAUFWDLy5S+pVQQCOcoQ89uCxQ9U+E48uG+478OerqrPzkJjvCebT2BtmVRoUPif0kPw1YeyD3MPrLwnu90ifuxsJ28Xm86omFQa028LH5Ty4nEkZWZT25ZTYcRXCKWNss+/oBNUxOILsWbUzWOH7Zz5LrTGpy77xExE5DugonZwD6THJOYgJBkpibTuNtXzdcUmPo1CLdjjT3i4901hRLHdw/wCMw9/8+l/5FluPlNGOXjdu0nFgLKbau1vNqX1I0B5x7cJoOVa4XVDyK9/UdJqO2ccWUgaTx5SzqvqYaym46HgnLBXXIMA1ulwDLqlUFpp+7G1BUw6EGzABGHRlAHxyPjNgo4oWsf8AiajFm0qnpsbjIZAfWa7vDsgcQamSrXN+HInvGmss9sbUWkoAPpMbD76TwrVFgznXM3j/AE1vU6a++Lr0/WzHXnM1Lb2XpEjrcWlhUq+dbhTPqeQHXtkdobFBpkAZmSzTWOd/Z4LaoqGwOXX/AHloiTWdivwa6jI+E2rY6+dqqo0HpN/KPu3jJj/K6M7MZa3fBrw01HRVHwmZTMd5mppPqyafn7d3b0UzNB8rW/YwtE4ai37esvpEHOlSORPYzaDsuek9W/3lFp7PQ06dnxLD0U1WmDo9T6LqewTgGPx71qjVKrF3clmZjckmYt03jjthZpG8iWjBnN3O8UCYhIHeAaBMhCp3jvIXjvCPWmPIFoTyXjmfGfG/PL6238aea/GR/HDmD7h+siuLHSQxGNVVJtoPjynlnJXsvFjO1XtvaPEQq6DM98qmbKN2ubnnItpPU8VNpMaTHa5k3MREDJKJG0yLLBKevYzWxNH/AFqX/kWeImZcJX4HVxqrKwH8pB+k1EfS21dhpXQ06guL5Hmp/iU8jOS7wbrNh6vA9ypzRs7MP16ieveHy11XuMLSFK/tvZ38F9UfGc7xm38RVq+cqVqjv1ZifADQDsmOaTL/AK3/AE+eXHe/TaMLinw1QcJ9FjYg6dku6e85X1lM0jCbWaqyowzJyIuc+WQzl9gsaGDKwBamSri2hBIv8DPLqz2905Mb6Z8Ztt6jFih6LcjKZ8EalQgM3F2E2UTz0qQ5fIy5wNI6geOgHhpEydvKRdbPwoprbUnU9T+k9HDcGeagwtyPx/4mdLseFBcn3AcyeyO7XK391VVdivUrfslJvbi5KO0ty+s3vYOxxQSwzY5s3U9B2CY8BQWklr5DNmOXexPKVW0vKThaSVDTbzxpj0in7sE3svnDkSSNBee7j4ph3fb5vNzZcnU9NwZwqlmIVVFyzEAADUknICcy318siqDRwB4m0bEEeiP9JT6x/McugOs59vRv3iscbVX4ad7iil1pjoTzc9p8LTXTNXP4548f1mxGJZ2LOxZmN2ZiSxJ1JJ1MxEyMJz26iO8UIDjEjGIATFGZAyCUd5GONgvCRvCTY2KV+063s+J+ksKjWBPSUNeoSSes83FN3b2c+Wpr6hB9ICJhPQ8aadYjGYpQxJXkYiZUO8msxiZRAi8wkTK5mOKsZ9nm1VD0ddbacQvrlLPaldqGNqlD7V7ZEFXAe2WXtcpUI1s+mful3vkh/E8Rv+0pUnz4s/R4L+ln7Emjeq9+D3mQ+tkejX+BE2bZL1cQnHRpPUUHh4lsVBFja57x75y6dT8j28dCjh8SleqlMK61RxsACCvC3D1N1XIZ5zE45a63nykXuD2Jim9ZVpDmWILeCrz7yJh29vPh9mqVv5ysR6gI4j0LnRF+PQHWUW9/leLXp4EFRmDXYemf9NT6vec+wTmb1CzFmJJJuSTcknUknUzrrHD055Z58n9y525vXica1qjnhLALRS4p3JsBw+0e03MjthhSpph11X06p6ufZ6i2tsvYBF1uTYlIU0bEuAQno01NrO51yOoFwDkfWzHOVNWqWYsxuSSSepOZk3ayjHFCVRFHFIEYXgYpBK8YMgDJAyiTSBkzIGKCDRQkDhFCFW+061hw9de7lKozLiavExMw2mMcfGaazy8stnGsRElabYIwiMIDJihGIDWTMisZlRBoozAQHaXu8KBqGEqDnSKGwAzQjooGrHmTlrylFL6sQ+zE0vSrsNRfhbPTivq68rfWlUEIQkUWmTDYY1HVFtdjbMgAdSScgALkk6AEyEv9mr+Fw5xB/eVbpQ6gaNUHj23AABBWrGk2828WJAK0Kd+CiOE8i1QX4iwtqCW1vYswBItKa8kYjIsKF4QgOEUIAZGOKFAkxIxiBOQMleRMtRExiJjGJFEIXhCMlojEWkC0DIusZMjTGXfJGBGEIQCSEQEkoliHEZKRMoiY4o7QCX+wzx4PF076KtUC5AuvETlxgeyvJj2cxQS+3Lqf4kpyq0qiHXOwFS3oi5/d2y6wl9KCOSqUypKnVSVPeDYyMNLDYWzPP1grGyKC9RrhbU1tf0jkCSVUE5XcXsLxbc2n5+qWGSKAlMAWARRZbA3IFhkCTYBVuQollij+EwS09K2Ks9TUFKIuEX+q7c9GYEeqZrsiCKOEBEyJkopFKEIQCEIQojEUJBIRNHE0qIGSEjHIohCEobSMIQM5iMISojAQhJAxJiOE0hGRMIQFJiEICltuit8dhwcwagBB0IIIIPZaEJSvJtpbYmsB/m1P+8zDgFBq0wRcGogIOYILC4MITIst8mvjq3YQB3BVAHcAAJTQhIT0cUISqRiMIQFCEJAQhCFOEUIRIRGEIGMSUISKIQhCv//Z"/>
          <p:cNvSpPr>
            <a:spLocks noChangeAspect="1" noChangeArrowheads="1"/>
          </p:cNvSpPr>
          <p:nvPr/>
        </p:nvSpPr>
        <p:spPr bwMode="auto">
          <a:xfrm>
            <a:off x="1222375" y="922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2299" name="AutoShape 8" descr="data:image/jpeg;base64,/9j/4AAQSkZJRgABAQAAAQABAAD/2wCEAAkGBg8PDxAPDw8PEA8PEA8PDw8PDw8QDxQPFBAVFBQQFRQXHCYeFxkjGRQUHy8gJCcpLCwsFR8xNTAqNSYrLCkBCQoKDgwOGA8PFykgHB4pLCkpKSkpKSwpLCwpLCksKSkpKSksLCwsKSwsLCkpKSkpKSksKSwsKSwsKSksKSkpKf/AABEIALcBEwMBIgACEQEDEQH/xAAcAAACAQUBAAAAAAAAAAAAAAAAAQIDBAUGBwj/xAA+EAABAwIDBAgEBAQFBQAAAAABAAIDBBESITEFBkFRBxMiYXGBkaEyUrHRFCNCwWJyguEkM2OS8RVDdIPC/8QAGQEBAQADAQAAAAAAAAAAAAAAAAECAwQF/8QAIxEBAAICAgICAgMAAAAAAAAAAAECAxEEIRIxQVEicRMyYf/aAAwDAQACEQMRAD8A7KmgJoAKQCQTQNCE0AhCEAmkmAgAE0IQCE0IBK6p1NS2MXd5DiTyWv11bJLzDflBsPM8Voy5q4/22Uxzdm5tqQsydI2/IG59AqP/AF2D5j44H/ZatLEdMYbzDWlx+oVs6n/in8mR29wuCedffUOqONX7b5BVskF2ODh3Ksudx42OvHK5rv44i3yJbl7LP7v71CVxgmAZM3LXsu7wV1YeVGTqemjJhmvpsqaAULsaAhCEAhCEAkmhAkIQgSRUkiEEUk0IIoTQoKakEgpLICaEIBNCEAmhAUDAQhCAQmhAKMsgaCToFIlaNvNvW97zBSsxhps95JDL8r8VpzZoxV3Ptsx45vOoZGv2qHOJJyGg5fZWB2hiyFz3NBPusPG5hI6xzg/k4tIv3ZK/Dhb9ZHDQDyXh2yWvO5elWla9K8ksgHZDW95s531ssHV1kwdcuef/AGBrfRo/dZZ7m25Dyv6Kzlp4zneT+ljf/pYztnEKtBtIOGF2Bp0uDI4+t1i946eWEicFrmsILXgFjvfVXP4KEdp7pW9xIbfyapbQZA6JwxSjs5YQQNONys8dpY2o3PdTbQqYGkntAAH7rOrme4M5hkdHfsgg6810wL2ePk86/p52WnjYIQhdDSEIQgEIQgEk0IEhCECsoqSRQJCaEFMJpBNUNCE0AhCEDQEJhAIQhQNCEIMVvHVFkBDTZ0nYB5DifRaIOr6p4uQ2P4iL3c7XhwzAtxW170yXLW8gfdadsxsVQySAyGORhe7WxJDsVwP1aBeNybTfLMfT1eLWIruVCWkqi2LBNIxzmAujNnYTa5zcCR/ZZGg2MGnHNI6R/ORxdb1WXjsQDrdrc7Z6KjVs7JssdOjxjaT5Y2g27Z5Nt+6sm1vWXwANtkQfiHiFqO1NmubIJI5ZGNGIuwuc54fbIEE2tdZnYjJJIhI8HGMi7QOHOyzmsaY196mGUiorm7jiJUtpUwMTh/CforePabWHtuAF7XVbeDa8UVG+YPabgMbY37bsh+58lhrpladMVujNeQm5u83FzwsM/UrrURu0eA+i4zuI8ukYTkAwtA8CPddkpj2G/wAo+i6eF/azzuT6hVQhC9JxhCEIBCEIBCSEAhCSASKaSBJpIQRTSQqGmkmgEIQgaYUUwgaEIUDScbBCtdo1jY2Ek6jJS06jcrEbnTWdry457E8D7my5rvHFh2hTsbkXTxyEC4I7Of0K3LZ20fxEsx+VzsJ/htb6j3WA2vS9btCGW2TWAjvNyPuvD8vzm0vVpHUQ3aIWb4ABUqyqY1huQO8qRl7N+5a9tQPEgls0xsfG2QPBIbGR2ni3EEtz5ArZH06IVwI5j8N++2SytDRAZD4bHIaZBW1ZJ1GEltrg2IsWkdx+6UO3MLesAJaAcdmkZH91Y69rPcbhz6DYlSah5L5Q67yAHDMnT4srLHb27XnFqGQNvCWulc3jIRe1+QB9V03Yu2bsL5QGhrS8vyHZAuST4LjdVUuqJ5pjrLI9/qSQPottZ37+HNkr4+vlv/R/NfB4n3XaaP8Ay2fyhcV3HhIwAcXD62XbYW4WtHIAeycL+93PyvVU0JIXpuE0FJCAQhCAQkhA0kXRdAiUk7pIBCSaCKEIVDQhCBoCEIGgJJSSNaMTiGtGpcQB6lBNCwFdv7syC4fWwkjVsbutd4WZda3XdNlAw2iiqJe+zYx7m/soNz2vtmOmZd2bj8DL5k/ZaVRVz9qzyBz8NPDYSuZkC46Qs5niT3LQtr9IFRWzEQRWfK8MZcmSQ3NhG0aBdl3V2QaWlihkIdKG4pXZW6x2ZAtlYaDwXNNLZJ/L19N0Wisde2K22I6SmvFDgjbkAB2jfK54rWaSG4jcc3NADu53xOHkTbyW/wC8+zTPSTxsJa8xuwEah1svdcx3PrQYxE7Ityz1vxXHyMfjLt41vJtAmF8PmPspvABNxdrhY8tFbPaHX7s7qDNpBl2v04HgtMTqXbpaxbQlhvFZklPiFmPBNm/KCNB3ELHV2z5nSNc1/UxEWMMRdgdncvfiHLhks5+Kp3ZOti1Aae0fJaRtbbc9VI+AMMLGOLDHftm3zHl3aeK2TM6YWvXfUdrXeXbeNv4Snd+UMpHgjtkfpB+X6+CxlHswho+ZxytnkspBsDCQX27gCC4+AGnitu3c3TkleHFlhw4NAGQWHlM/jVomfmzIbj7EIey4ybb2C6UrLZuzWwNwjXiVer0eNh/ir37lwZsnnbr0EJIXS0GhJCBpIuldAEoSQgaSEkDSQkgaEkIAISCaoaEk0DQkoTztjY6R7g1jGue9x0DQLknyQc/6V99pKRrKSmeWTStxyyN+Jkd7BrTwJsc+Q71xmt2nPK6800sp5yPc8+5WU3t27+OrZ6gAhr3dgHURtAa32HusJK24ViOhHEUnFIDigqTCurdCW67XdZtCQA4HGGnHJxaDJJ42IaPErrLojrY+i8vwb1bQghFPT1U0UALndXEcAu43JLh2vdU49uVuv4qpDv8AyJvug9T52XIN56MUe0HYBhZKGy2GQBdfF7gnzXPmb17RbmK6rBGn+Il+633a20TXU1FVnN5hMMp/1Y3ZnzDgfNcvJrum3VxZmLsvBVYm+IUHwDU+6t6Fv5bT3Kc8xDSeQXlvXVNzKUT1lW9wu2N0cTb8wwE+5WX2zuG2aojmjwsfk19xdrm945jmrLo3jIFS86SVJI8Qxl10JpABJBNgTYC5NhoO9epTHW2OIl4+W81vMuc7XgrtnvLmULZYmnKSNglFu8DtN81d7qdLFLM7qamP8LITYPJvETycdWeeXeo7S6b6KNp6inqp5Plc1sLb95JJ9AVzXbu8km0JnVMsMUT3AMDIm2yHFx1c7vK2UxVp6aLXm3t6Pa4EXBBBzBGYI5gprhvRxvRNTVsNOXudTVBEbo3ElrXk2bI0cDcgHmCu43W1gaLpJIHdCV0IBCSEDSRdJA0JIQF0ISugLoSuhAKSimFQ00kIGuedM28JgpY6Rhs+rccdtepZYkebiB5FdDXJum/Zhx0lVfshkkBHJwONp8wXeiDlRGqg4qV1ScbFZgYcvMpkKMep8lUsoqmx3A6j3HNTuoSMvmNRmPsqjHBwuPPx5KBLf9xKoS0rqSwxRSmZpJsS14wkZm2o91oCzO6ld1VSzk89Wf6sh72WvJXyrMN2G3jeJdRNAWMtbTLTTPRY99KXRuvkO9bB1ziwSW1GGQfxDK/msRUPfKTHE3E8gmwyAHzOOgC8i1Ji2nsVtuNspuZRlsJto6R58+yL+xV7vjvxFs6LACH1kjCYY9bDTrX8mj3I8Vito7XfQU0UNNYvN8UrhfPVzmg954rne9lHNiiqpnOe+Vxje9xuSbXb7X9F6mONREPLzR5TNmDmaXkk5uNyTzJNyfVQibpzBH1VZ7rWUXMBII5hbXMv9hThtfSFxs1s0JdbW3Wj7L0qV5c2U4GsixaddED4B4Xpmsxk5ODWC5fzOeg7lWKsZm/MPVAlb8w9QsYaqMnSyg5jDp7Ot9U6GYBQsNE4xnJxA72gg+YWUgqWvGRz4jNJgVUJXSuoGoF+dhr9FB8t8gpMbb91NiSEXSVDuki6V0DuhJJBJNJCoakooQSXCelrec1Va6mafyqMmMDnLYdY76N/pXdmry3vOT+Oqni5a+onN+R6x2aR7FmMlSqXWF/BMPv3+CpVxszzH1WQqQZ+n7qtZWMMlsPor0G6KQUXdg4h8J+Icj8ykQmLaHioocFKN1iCOBVBhwnCdP0nu5KrdB2vYu13SwxTWu2RgxgaYtHZeIK2LZ9FA5jgwBpdmRzPj+y0vokL5KaRrhdjZbRnxaC4eWXquntpm2HZaLdwGi0+He3RbN1ppu8dEDKxvyxk+rv7LCb5bL62gkOE4o2tkY0c2HtO8LXXRqnZMUjg5zLuGQNzorOv2A2Ug43Ns0tLcILS06grLTX5xMaeeHHE0Ea6qDJDb7ro1R0L1DcXU1UL23Ja17XsIBOQuLhYh3RNtQSsb1cZY5zQ6RsrHNa0nNxGRsPBXbUh0Xbofjqp1RI0/hqd9zfSSUG7Yx3DU+Q4rulTHiY4DUhWewtjRUVPHTwizIxrxc45ue7vJuVeuestIwN0XV/WUmK7m/FxHPv8VjcQWuemUKgeVe0IkJuNOZVGgpcZufhGv2WWJAHIKxtJSxZZqhLNfRQlmUoYuJ8kmdipEywudT7BSQSkSrEaQ7oUbouqJJXSukgaFG6aCaaV0LMNCELETZqPELyzvA4tnlB1E0wPjjK9Cb770jZtG+ewdK4iOFp0MhBsT3AAnyXnCqkMpc59y55LiT8xNyUgUMTeIsTxUaoXYR3KkHZlrtR7pY7eCyFiZC4AAm+Sy9O42F81jKYDrQO8rKWSFVrKIUQ4hIvQZGmoYJoyzrXR1WMYA8AQOZa5u/8AQ4WOuRUzu/P+W1uCSSR2ERRvBmDr2AdGbOF8jysVjGNLiGtBc4kAAC5JOQAA1XZdxt0DRxtlqO1VEdkHPqGEZxtPzHieGg43nWp37VnN39kiipIqZtsTW/muHGQ5useV/osg2Rw0c4eBKihYMVZtdKP1k+IBVZu1pBqGn1Cs0IjIt2wOLPQhVm7TiOtx4grDosis6yqjOjx6hVhnyK1shAy0JHgbINjczkM1gWRGSZzWi3aNweGeaG1cg0e71v8AVSjrntJcMJLtSWi59FJ7Nsw0CNoA/wCe9W8s3qrA7TcfiaD4Ej7q8pWOIuW4L8zd3llkpKq0MXE+iuLqACLrKI0iV0rpXRdUO6V0kXQO6ErpEoJXQoXQgrXQoprMSQo3TCg5H04V95qWD9Mcb5iOb3uwj2YfVcudcrc+mGuB2pIC6/VxQsA5dnER6u91opqcWl/IJHoU6sNyzzHFWhPmFOeK1ze/HvVtE7E4NAJJNgLXJPIWQTgjJky4C6yUcnB3kVve8/R8KDY9FO8BtV1jhUjjabtNYe9mEDzK0UtuEgVXOCt3Ozyzvw71SxOBtmurdHG4nV4K6rZ+Zk6mhcPgB0mePm+UcNdbWTKr7o93F/CNbV1Lf8S4XijP/ZaRqf8AUI/2jv03dIlF1ihpJXRdENCV0g8HQg+BuoqSV0iUsSCV0XVN8llbR7TYX4Abu1sMym11Mr0pamwzJ0A1RG1ziA0XJ4fdZakoxGL6uOp/YIiFFs8N7T83cBwH91fXUC5GJUSuldK6RKB3SuldK6CV0XUbpXQSJSuo4kiUEsSFC6EFymoAp3WaJK32lW9RBNNa/VRSSW54GF1vZV1ht9K1kOzqySTNv4eRlr2uXtwNHq4KSrzdtOqdLM+ad2OWVxe469olWrnngwnxNgqjY7kuOg08eJVYBUY19PK/MkDuVbZQfTzw1DbF0Msco4XLHh1vOyuiOCTtPVBuu9fShJtOjdTTUscRMzZGvjkcbMbo0gjM5nO/ktGYy3/Kq4dFue4O5P4pwqahv+GY7ssOXXPHD+QHU8dOdgvujrcfHhrapnYHap4nD4zwlcPlHAcT3a9MLkr+Q0sMhbkFG6wRK6LqF0i5BO6o1kzmsJYBi4YtPEpl3LyWnbdirIyXxzSA8BiJa7yOS1ZL+MN+HH5yNqb1zRHBPGHxE2cWAtcPexCsxV3tLTPIbzafZw5qFBP14c2oLMYGQNmO/wBp18QsdJA+me50AxMP+ZFewI7jwK45tO97ehFa61ENpoN7rWbN4YuCy7ttQvYQ2ZrCQQHXbdp52OS0otY+MSNuWu1uLEHiCOaxztkBzsV32+UOsFtryPtz340b6bxPtZmAQslMrw2xfcF3e9xAAuo7A2P18vYJHVkOc4c76E81iNlRsYwhrbE68/XVXW4e9MbNp1FK85TCOOF3ASx4i5n9Rc7zaFKT/Lf/ACGV9Yceo9y6ZT07YxZvmeJVQlIlK67XnpXSuokpXQTui6hdK6CRKRKjdIuQSui6gXIugndRJUbpEoJXQoYkILu6d0IWaC61PpWgc/ZFRh/S+B7v5RM26EKT6VwJwtlyzUroQshReTpxJt91N2QsPBCFBuW5u4D6wNqJyGUl9Gu/MksbYRb4RcaldWijaxrWMaGMY0NY1os1rRoAEIUlDLlEvQhQRL1AyIQgpTSnCcJs4jI961mtoqvECZpPiuAX3Ye6yELmzx1vbq49vy1pY1cTJ3GORgY7uzz5gqVFS4LxPJcALsJzNvlKELg+HpSpNABLBpe6GPw5cihCiSuIZLXcB8LS70F1o2wa4w1lPUcWTxvd3gu7XsShC7eL8uDlfD0i5RuhC63GRKWJCEBiSukhFF0iU0II4ksSEIFiSLkIQRxIQhB//9k="/>
          <p:cNvSpPr>
            <a:spLocks noChangeAspect="1" noChangeArrowheads="1"/>
          </p:cNvSpPr>
          <p:nvPr/>
        </p:nvSpPr>
        <p:spPr bwMode="auto">
          <a:xfrm>
            <a:off x="1374775" y="1074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1230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025" y="2362200"/>
            <a:ext cx="42481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117725"/>
            <a:ext cx="3200400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750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jako člen sítě</a:t>
            </a:r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93750402"/>
              </p:ext>
            </p:extLst>
          </p:nvPr>
        </p:nvGraphicFramePr>
        <p:xfrm>
          <a:off x="128587" y="1700808"/>
          <a:ext cx="8115821" cy="3454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427984" y="5877272"/>
            <a:ext cx="3384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Zdroj: Český statistický úřad, Pohyb </a:t>
            </a:r>
            <a:r>
              <a:rPr lang="cs-CZ" sz="1400" i="1" dirty="0"/>
              <a:t>obyvatelstva v Českých zemích*) 1785–2013, absolutní údaje</a:t>
            </a:r>
          </a:p>
        </p:txBody>
      </p:sp>
    </p:spTree>
    <p:extLst>
      <p:ext uri="{BB962C8B-B14F-4D97-AF65-F5344CB8AC3E}">
        <p14:creationId xmlns:p14="http://schemas.microsoft.com/office/powerpoint/2010/main" xmlns="" val="3192306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Individuální jako společenské</a:t>
            </a:r>
            <a:endParaRPr lang="cs-CZ" dirty="0"/>
          </a:p>
        </p:txBody>
      </p:sp>
      <p:pic>
        <p:nvPicPr>
          <p:cNvPr id="1026" name="Picture 2" descr="Letusky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9732" y="1700807"/>
            <a:ext cx="3882727" cy="264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etusky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3158" y="1412776"/>
            <a:ext cx="2613746" cy="339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etušky společnosti Easy J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0" y="-4060825"/>
            <a:ext cx="5457825" cy="846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etušky společnosti Easy J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900" y="-3908425"/>
            <a:ext cx="5457825" cy="846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etušky společnosti Easy J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8300" y="-3756025"/>
            <a:ext cx="5457825" cy="846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Letušky společnosti Easy J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0700" y="-3603625"/>
            <a:ext cx="5457825" cy="846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Letušky společnosti Easy J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202" y="-4039611"/>
            <a:ext cx="5457825" cy="846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img.diva.sk/stories/2013/ilustracne/ludia/letuska-dresscode-uniforma_dreamstime%20(3)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11854"/>
            <a:ext cx="2667000" cy="40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588224" y="5301208"/>
            <a:ext cx="17281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Fiala, Šimon: </a:t>
            </a:r>
            <a:r>
              <a:rPr lang="cs-CZ" sz="1400" b="1" i="1" dirty="0">
                <a:hlinkClick r:id="rId7" tooltip="Rasa a gender v letecké historii"/>
              </a:rPr>
              <a:t>Rasa a gender v letecké </a:t>
            </a:r>
            <a:r>
              <a:rPr lang="cs-CZ" sz="1400" b="1" i="1" dirty="0" smtClean="0">
                <a:hlinkClick r:id="rId7" tooltip="Rasa a gender v letecké historii"/>
              </a:rPr>
              <a:t>historii</a:t>
            </a:r>
            <a:r>
              <a:rPr lang="cs-CZ" sz="1400" b="1" i="1" dirty="0"/>
              <a:t>, http://sociopress.cz/rasa-a-gender-v-letecke-historii/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xmlns="" val="164823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O nebezpečí etnocentrismu a významu porozumění</a:t>
            </a:r>
          </a:p>
        </p:txBody>
      </p:sp>
      <p:sp>
        <p:nvSpPr>
          <p:cNvPr id="13315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1600" smtClean="0"/>
              <a:t>	</a:t>
            </a:r>
            <a:r>
              <a:rPr lang="cs-CZ" altLang="cs-CZ" sz="2000" i="1" smtClean="0"/>
              <a:t>Nacirema mají velice extrémní zvyk, rituál zaměřený na své tělo. Tento rituál ... je založen na víře, že tělo je v podstatě ošklivé a mající tendenci k zániku. Nacirema se věnují složitým rituálům, pro které mají speciální svatyně, vestavěné do jejich sídlišt. V takové typické svatyni je řada významných objektů. Na stěně každé takové svatyně je speciálně konstruovaná skříňka, ve které jsou přechovávány magické roztoky a talismany.Ty jsou opatřovány od mocných šamanů, kteří instruují bylinkáře, jak tyto preparáty připravil Tyto přípravky jsou velice drahé...</a:t>
            </a:r>
          </a:p>
          <a:p>
            <a:endParaRPr lang="cs-CZ" altLang="cs-CZ" sz="1600" smtClean="0"/>
          </a:p>
          <a:p>
            <a:pPr lvl="4"/>
            <a:r>
              <a:rPr lang="cs-CZ" altLang="cs-CZ" sz="1800" smtClean="0"/>
              <a:t>(Disman: Jak se vyrábí sociologická znalost)</a:t>
            </a:r>
          </a:p>
        </p:txBody>
      </p:sp>
    </p:spTree>
    <p:extLst>
      <p:ext uri="{BB962C8B-B14F-4D97-AF65-F5344CB8AC3E}">
        <p14:creationId xmlns:p14="http://schemas.microsoft.com/office/powerpoint/2010/main" xmlns="" val="2682985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</TotalTime>
  <Words>1394</Words>
  <Application>Microsoft Office PowerPoint</Application>
  <PresentationFormat>Předvádění na obrazovce (4:3)</PresentationFormat>
  <Paragraphs>162</Paragraphs>
  <Slides>27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Sousedství</vt:lpstr>
      <vt:lpstr>Sociologie pro speciální pedagogy Úvod</vt:lpstr>
      <vt:lpstr>Co je to sociologie? Co o ní víme?</vt:lpstr>
      <vt:lpstr>V čem se liší?</vt:lpstr>
      <vt:lpstr>Co je pro sociologii specifické?</vt:lpstr>
      <vt:lpstr>Snímek 5</vt:lpstr>
      <vt:lpstr>Vztah mezi chováním a jednáním Vystavuje mrtvé ryby</vt:lpstr>
      <vt:lpstr>Člověk jako člen sítě</vt:lpstr>
      <vt:lpstr>Individuální jako společenské</vt:lpstr>
      <vt:lpstr>O nebezpečí etnocentrismu a významu porozumění</vt:lpstr>
      <vt:lpstr>Sociologie jako „umění nedůvěry“ </vt:lpstr>
      <vt:lpstr>Sociologická imaginace</vt:lpstr>
      <vt:lpstr>Snímek 12</vt:lpstr>
      <vt:lpstr>Proč lidé studují neuplatnitelné obory?</vt:lpstr>
      <vt:lpstr>Sociologie jako věda o společnosti</vt:lpstr>
      <vt:lpstr>K čemu je to dobré?</vt:lpstr>
      <vt:lpstr>Ještě něco?</vt:lpstr>
      <vt:lpstr>Historické a společenské souvislosti vzniku sociologie</vt:lpstr>
      <vt:lpstr>Co se tehdy stalo?</vt:lpstr>
      <vt:lpstr>Otcové zakladatelé</vt:lpstr>
      <vt:lpstr>Émile Durkheim (1858 – 1917)</vt:lpstr>
      <vt:lpstr>Max Weber (1864 – 1920)</vt:lpstr>
      <vt:lpstr>Georg Simmel (1858 – 1918)</vt:lpstr>
      <vt:lpstr>Karel Marx (1818 – 1883)</vt:lpstr>
      <vt:lpstr>Od moderní k nové společnosti</vt:lpstr>
      <vt:lpstr>Nová éra ve vývoji společnosti (od 70. let minulého století)</vt:lpstr>
      <vt:lpstr>Ulrich Beck: Riziková společnost</vt:lpstr>
      <vt:lpstr> Gerhard Schulze: Společnost zážitků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pro speciální pedagogy Úvod</dc:title>
  <dc:creator>Lenka Slepičková</dc:creator>
  <cp:lastModifiedBy>Slepickova</cp:lastModifiedBy>
  <cp:revision>4</cp:revision>
  <dcterms:created xsi:type="dcterms:W3CDTF">2014-09-24T10:26:45Z</dcterms:created>
  <dcterms:modified xsi:type="dcterms:W3CDTF">2014-10-02T09:46:13Z</dcterms:modified>
</cp:coreProperties>
</file>