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1" r:id="rId16"/>
    <p:sldId id="276" r:id="rId17"/>
    <p:sldId id="270" r:id="rId18"/>
    <p:sldId id="273" r:id="rId19"/>
    <p:sldId id="274" r:id="rId20"/>
    <p:sldId id="275" r:id="rId21"/>
    <p:sldId id="272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73" d="100"/>
          <a:sy n="73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0BC9-7D01-42AA-8D75-0CDF4CA3E7D6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0B6F-26EE-40D7-BA7E-B5B573D3B5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resias.muni.cz/czbraill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on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resias.muni.cz/czbraille/" TargetMode="External"/><Relationship Id="rId2" Type="http://schemas.openxmlformats.org/officeDocument/2006/relationships/hyperlink" Target="http://smykal.ecn.cz/publikace/kniha0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yfloservis.cz/" TargetMode="External"/><Relationship Id="rId4" Type="http://schemas.openxmlformats.org/officeDocument/2006/relationships/hyperlink" Target="http://www.sons.cz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8000" b="1" dirty="0" smtClean="0"/>
              <a:t>Braillovo písmo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Oftalmopedie</a:t>
            </a:r>
            <a:br>
              <a:rPr lang="cs-CZ" sz="4400" b="1" dirty="0" smtClean="0">
                <a:solidFill>
                  <a:schemeClr val="bg1"/>
                </a:solidFill>
              </a:rPr>
            </a:br>
            <a:r>
              <a:rPr lang="cs-CZ" sz="4400" b="1" dirty="0" smtClean="0">
                <a:solidFill>
                  <a:schemeClr val="bg1"/>
                </a:solidFill>
              </a:rPr>
              <a:t>Tom Vlašic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Seznámení s konstrukcí  </a:t>
            </a:r>
            <a:r>
              <a:rPr lang="cs-CZ" b="1" dirty="0" err="1" smtClean="0">
                <a:solidFill>
                  <a:schemeClr val="bg1"/>
                </a:solidFill>
              </a:rPr>
              <a:t>Pichotva</a:t>
            </a:r>
            <a:r>
              <a:rPr lang="cs-CZ" b="1" dirty="0" smtClean="0">
                <a:solidFill>
                  <a:schemeClr val="bg1"/>
                </a:solidFill>
              </a:rPr>
              <a:t> psacího stroje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cs-CZ" dirty="0" smtClean="0"/>
              <a:t>litinový rám stroje </a:t>
            </a:r>
          </a:p>
          <a:p>
            <a:r>
              <a:rPr lang="cs-CZ" dirty="0" smtClean="0"/>
              <a:t>hlava stroje – pod ní dochází k vypichování bodů</a:t>
            </a:r>
          </a:p>
          <a:p>
            <a:r>
              <a:rPr lang="cs-CZ" dirty="0" smtClean="0"/>
              <a:t>Klávesnice </a:t>
            </a:r>
          </a:p>
          <a:p>
            <a:r>
              <a:rPr lang="cs-CZ" dirty="0" smtClean="0"/>
              <a:t>pohyblivý vozík – jeho součásti jsou:</a:t>
            </a:r>
          </a:p>
          <a:p>
            <a:pPr>
              <a:buNone/>
            </a:pPr>
            <a:r>
              <a:rPr lang="cs-CZ" dirty="0" smtClean="0"/>
              <a:t>	- válec s příklopnou lištou a prohlubněmi</a:t>
            </a:r>
          </a:p>
          <a:p>
            <a:pPr>
              <a:buNone/>
            </a:pPr>
            <a:r>
              <a:rPr lang="cs-CZ" dirty="0" smtClean="0"/>
              <a:t>	- obslužné kolečko na otáčení válce</a:t>
            </a:r>
          </a:p>
          <a:p>
            <a:pPr>
              <a:buNone/>
            </a:pPr>
            <a:r>
              <a:rPr lang="cs-CZ" dirty="0" smtClean="0"/>
              <a:t>	- přítlačný váleček</a:t>
            </a:r>
          </a:p>
          <a:p>
            <a:pPr>
              <a:buNone/>
            </a:pPr>
            <a:r>
              <a:rPr lang="cs-CZ" dirty="0" smtClean="0"/>
              <a:t>	- kovová lišta a zarážky pro nastavení okrajů</a:t>
            </a:r>
          </a:p>
          <a:p>
            <a:pPr>
              <a:buNone/>
            </a:pPr>
            <a:r>
              <a:rPr lang="cs-CZ" dirty="0" smtClean="0"/>
              <a:t>	- uvolňovač vozíku</a:t>
            </a:r>
          </a:p>
          <a:p>
            <a:pPr>
              <a:buNone/>
            </a:pPr>
            <a:r>
              <a:rPr lang="cs-CZ" dirty="0" smtClean="0"/>
              <a:t>	- páčka na zpětný posun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Didaktika psaní na </a:t>
            </a:r>
            <a:r>
              <a:rPr lang="cs-CZ" b="1" dirty="0" err="1" smtClean="0"/>
              <a:t>Pichtově</a:t>
            </a:r>
            <a:r>
              <a:rPr lang="cs-CZ" b="1" dirty="0" smtClean="0"/>
              <a:t> stroji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postoj těla - optimální výška stolu, židle – rovná záda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postoj rukou - zápěstí uvolněné, předloktí neopírat o stůl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postoj prstů – prsty na klávesách mírně pokrčené, při stisku nezvedat ostatní.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mezerník oběma palci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prstoklad: obouruční: 3;2;1;M;4;5;6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vést k energickému současnému stisku kláves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rytmické psaní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Metodika zakládání papíru do stroje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Najít příklopnou lištu pomocí otáčení dřevěného válce a odklopit ji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 ruka najde hlavu stroje, ve druhé papír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Zasune užší stranou pod hlavu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1. ruka přesune na obslužné kolečko a otočí směrem k sobě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2. ruka kontroluje správné přichycení a kolmost papíru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1. ruka navíjí papír na válec (k sobě)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2. uchopí papír za horní okraj a kontroluje konec navíjení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Metodika nastavení okrajů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Vyhledat kovovou lištu pro nastavení okrajů papíru a zarážky</a:t>
            </a:r>
          </a:p>
          <a:p>
            <a:r>
              <a:rPr lang="cs-CZ" dirty="0" smtClean="0"/>
              <a:t>Nejprve L ruka – stiskne L zarážku směrem k sobě + volně posune a pustí</a:t>
            </a:r>
          </a:p>
          <a:p>
            <a:r>
              <a:rPr lang="cs-CZ" dirty="0" smtClean="0"/>
              <a:t>P ruka totéž vpravo</a:t>
            </a:r>
          </a:p>
          <a:p>
            <a:r>
              <a:rPr lang="cs-CZ" dirty="0" smtClean="0"/>
              <a:t>Zarážka má být cca 1,5 cm od okraje papíru = 3 – 4 úhozy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Seznámení s prstokladem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Hmatem si prohlédne  klávesnici</a:t>
            </a:r>
          </a:p>
          <a:p>
            <a:r>
              <a:rPr lang="cs-CZ" dirty="0" smtClean="0"/>
              <a:t>Oba palce volně položíme na mezerník (prostřední nejdelší klávesa)</a:t>
            </a:r>
          </a:p>
          <a:p>
            <a:r>
              <a:rPr lang="cs-CZ" dirty="0" smtClean="0"/>
              <a:t>Prsty L ruky (kromě malíku) – na klávesy</a:t>
            </a:r>
          </a:p>
          <a:p>
            <a:r>
              <a:rPr lang="cs-CZ" dirty="0" smtClean="0"/>
              <a:t>Prsty P ruky (kromě malíku) – na klávesy</a:t>
            </a:r>
          </a:p>
          <a:p>
            <a:r>
              <a:rPr lang="cs-CZ" dirty="0" smtClean="0"/>
              <a:t>Vysvětlit prstoklad: obouruční L ruka: 3;2;1; palce obou rukou M; P ruka:4;5;6</a:t>
            </a:r>
          </a:p>
          <a:p>
            <a:r>
              <a:rPr lang="cs-CZ" dirty="0" smtClean="0"/>
              <a:t>Vyzkoušet stisk – sílu a energičnost stisku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4176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/>
              <a:t>Pravidla pro zápis v šestibodovém písmu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400" dirty="0" smtClean="0"/>
              <a:t>body: </a:t>
            </a:r>
            <a:br>
              <a:rPr lang="cs-CZ" sz="2400" dirty="0" smtClean="0"/>
            </a:br>
            <a:r>
              <a:rPr lang="cs-CZ" sz="2400" dirty="0" smtClean="0"/>
              <a:t>prefix pro velké písmeno (6,234,1,1345 – Jan)</a:t>
            </a:r>
          </a:p>
          <a:p>
            <a:r>
              <a:rPr lang="cs-CZ" sz="2400" dirty="0" smtClean="0"/>
              <a:t>5,6   prefix pro řetězec velkých písmen (platnost ukončí mezera, interpunkční znaménko nebo jiný prefix) (56,136,234,1 – USA)</a:t>
            </a:r>
          </a:p>
          <a:p>
            <a:pPr lvl="0"/>
            <a:r>
              <a:rPr lang="cs-CZ" sz="2400" dirty="0" smtClean="0"/>
              <a:t>prefix pro malé písmeno v řetězci velkých písmen </a:t>
            </a:r>
          </a:p>
          <a:p>
            <a:pPr>
              <a:buNone/>
            </a:pPr>
            <a:r>
              <a:rPr lang="cs-CZ" sz="2400" dirty="0" smtClean="0"/>
              <a:t>	(56,245,136,145,5,1235,3 - JUDr.)</a:t>
            </a:r>
          </a:p>
          <a:p>
            <a:r>
              <a:rPr lang="cs-CZ" sz="2400" dirty="0" smtClean="0"/>
              <a:t>3456 číselný znak – označuje číslo nebo řetězec čísel (tvořen písmeny a – j a obsahující čárky a tečky). Ukončen mezerou nebo kterýmkoli nejmenovaným znakem (3456,1,15 – </a:t>
            </a:r>
            <a:r>
              <a:rPr lang="cs-CZ" sz="2400" dirty="0" err="1" smtClean="0"/>
              <a:t>15</a:t>
            </a:r>
            <a:r>
              <a:rPr lang="cs-CZ" sz="2400" dirty="0" smtClean="0"/>
              <a:t>).</a:t>
            </a:r>
          </a:p>
          <a:p>
            <a:pPr>
              <a:buNone/>
            </a:pPr>
            <a:r>
              <a:rPr lang="cs-CZ" sz="2400" dirty="0" smtClean="0"/>
              <a:t>Více na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teiresias.muni.cz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czbraille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Proces čtení RBP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smtClean="0"/>
              <a:t>vnímání bodů (hmatové čití, diferenciace)</a:t>
            </a:r>
          </a:p>
          <a:p>
            <a:r>
              <a:rPr lang="cs-CZ" dirty="0" smtClean="0"/>
              <a:t>vnímání znaku (</a:t>
            </a:r>
            <a:r>
              <a:rPr lang="cs-CZ" dirty="0" err="1" smtClean="0"/>
              <a:t>analyticko</a:t>
            </a:r>
            <a:r>
              <a:rPr lang="cs-CZ" dirty="0" smtClean="0"/>
              <a:t> – syntetická činnost - odlišení od jiných znaků)</a:t>
            </a:r>
          </a:p>
          <a:p>
            <a:r>
              <a:rPr lang="cs-CZ" dirty="0" smtClean="0"/>
              <a:t>ztotožnění s písmenem</a:t>
            </a:r>
          </a:p>
          <a:p>
            <a:r>
              <a:rPr lang="cs-CZ" dirty="0" smtClean="0"/>
              <a:t>spojování znaků do slabik a slov </a:t>
            </a:r>
          </a:p>
          <a:p>
            <a:r>
              <a:rPr lang="cs-CZ" dirty="0" smtClean="0"/>
              <a:t>pochopení významu slov, slovních spojení a vět  = abstrakce a </a:t>
            </a:r>
          </a:p>
          <a:p>
            <a:r>
              <a:rPr lang="cs-CZ" dirty="0" smtClean="0"/>
              <a:t>konkretizace, analýza a syntéza</a:t>
            </a:r>
          </a:p>
          <a:p>
            <a:r>
              <a:rPr lang="cs-CZ" dirty="0" smtClean="0"/>
              <a:t>zrychlování, snižování počtu chyb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800" b="1" dirty="0" smtClean="0"/>
              <a:t>Slabikáře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cs-CZ" sz="3800" b="1" dirty="0" smtClean="0">
                <a:solidFill>
                  <a:schemeClr val="bg1"/>
                </a:solidFill>
              </a:rPr>
              <a:t>Slabikář </a:t>
            </a:r>
            <a:r>
              <a:rPr lang="cs-CZ" sz="3800" b="1" dirty="0" err="1" smtClean="0">
                <a:solidFill>
                  <a:schemeClr val="bg1"/>
                </a:solidFill>
              </a:rPr>
              <a:t>Krchňáka</a:t>
            </a:r>
            <a:r>
              <a:rPr lang="cs-CZ" sz="3800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(50.léta) - každá kap. 5 písmen dle abecedy, na začátku vynechává písmena s háčky (pro začátečníka hmat. náročné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800" b="1" dirty="0" smtClean="0">
                <a:solidFill>
                  <a:schemeClr val="bg1"/>
                </a:solidFill>
              </a:rPr>
              <a:t>Slabikář Součkův </a:t>
            </a:r>
            <a:r>
              <a:rPr lang="cs-CZ" dirty="0" smtClean="0">
                <a:solidFill>
                  <a:schemeClr val="bg1"/>
                </a:solidFill>
              </a:rPr>
              <a:t>(70.l.); nevhodná vazba (zavíral se) 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sloupkový </a:t>
            </a:r>
            <a:r>
              <a:rPr lang="cs-CZ" dirty="0" smtClean="0">
                <a:solidFill>
                  <a:schemeClr val="bg1"/>
                </a:solidFill>
              </a:rPr>
              <a:t>systém - vychází z levého sloupce + kombinace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nedodržuje </a:t>
            </a:r>
            <a:r>
              <a:rPr lang="cs-CZ" dirty="0" smtClean="0">
                <a:solidFill>
                  <a:schemeClr val="bg1"/>
                </a:solidFill>
              </a:rPr>
              <a:t>systém důsledně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Respektuje </a:t>
            </a:r>
            <a:r>
              <a:rPr lang="cs-CZ" dirty="0" smtClean="0">
                <a:solidFill>
                  <a:schemeClr val="bg1"/>
                </a:solidFill>
              </a:rPr>
              <a:t>didaktiku: písmeno, slabiky, slova ze 3, 4, 5.ti písmen, </a:t>
            </a:r>
            <a:r>
              <a:rPr lang="cs-CZ" dirty="0" smtClean="0">
                <a:solidFill>
                  <a:schemeClr val="bg1"/>
                </a:solidFill>
              </a:rPr>
              <a:t>věty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800" b="1" dirty="0" smtClean="0">
                <a:solidFill>
                  <a:schemeClr val="bg1"/>
                </a:solidFill>
              </a:rPr>
              <a:t>Slabikář </a:t>
            </a:r>
            <a:r>
              <a:rPr lang="cs-CZ" sz="3800" b="1" dirty="0" err="1" smtClean="0">
                <a:solidFill>
                  <a:schemeClr val="bg1"/>
                </a:solidFill>
              </a:rPr>
              <a:t>Ličkových</a:t>
            </a:r>
            <a:r>
              <a:rPr lang="cs-CZ" dirty="0" smtClean="0">
                <a:solidFill>
                  <a:schemeClr val="bg1"/>
                </a:solidFill>
              </a:rPr>
              <a:t>(Slovensko, 80.l.) kvalitní tisk, podobná písmena v 1 lekci – snadná zaměnitelnost, chyběly orientační </a:t>
            </a:r>
            <a:r>
              <a:rPr lang="cs-CZ" dirty="0" smtClean="0">
                <a:solidFill>
                  <a:schemeClr val="bg1"/>
                </a:solidFill>
              </a:rPr>
              <a:t>prvky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800" b="1" dirty="0" smtClean="0">
                <a:solidFill>
                  <a:schemeClr val="bg1"/>
                </a:solidFill>
              </a:rPr>
              <a:t>Slabikář </a:t>
            </a:r>
            <a:r>
              <a:rPr lang="cs-CZ" sz="3800" b="1" dirty="0" err="1" smtClean="0">
                <a:solidFill>
                  <a:schemeClr val="bg1"/>
                </a:solidFill>
              </a:rPr>
              <a:t>Šarbachův</a:t>
            </a:r>
            <a:r>
              <a:rPr lang="cs-CZ" sz="3800" b="1" dirty="0" smtClean="0">
                <a:solidFill>
                  <a:schemeClr val="bg1"/>
                </a:solidFill>
              </a:rPr>
              <a:t> a Součkův </a:t>
            </a:r>
            <a:r>
              <a:rPr lang="cs-CZ" dirty="0" smtClean="0">
                <a:solidFill>
                  <a:schemeClr val="bg1"/>
                </a:solidFill>
              </a:rPr>
              <a:t>– dotáhl Součkův systém do dokonalosti (v 1. lekci: L,V,P,R,Ý,Q; slova: pýr, výr, prvý, vrýpl..)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- hmatově náročné ve slovech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- vysoká podobnost písmen v 1 lekci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- při psaní nerespektuje princip od jednoduchého ke složitějšímu (ý, q)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bg1"/>
                </a:solidFill>
              </a:rPr>
              <a:t>	- používá nesmyslná slova – neulehčí čtení </a:t>
            </a:r>
            <a:r>
              <a:rPr lang="cs-CZ" dirty="0" smtClean="0">
                <a:solidFill>
                  <a:schemeClr val="bg1"/>
                </a:solidFill>
              </a:rPr>
              <a:t>domýšlením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800" b="1" dirty="0" smtClean="0">
                <a:solidFill>
                  <a:schemeClr val="bg1"/>
                </a:solidFill>
              </a:rPr>
              <a:t>Slabikář pro ZŠ pro </a:t>
            </a:r>
            <a:r>
              <a:rPr lang="cs-CZ" sz="3800" b="1" dirty="0" smtClean="0">
                <a:solidFill>
                  <a:schemeClr val="bg1"/>
                </a:solidFill>
              </a:rPr>
              <a:t>nevidomé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–Ž. </a:t>
            </a:r>
            <a:r>
              <a:rPr lang="cs-CZ" dirty="0" err="1" smtClean="0">
                <a:solidFill>
                  <a:schemeClr val="bg1"/>
                </a:solidFill>
              </a:rPr>
              <a:t>Borisová</a:t>
            </a:r>
            <a:r>
              <a:rPr lang="cs-CZ" dirty="0" smtClean="0">
                <a:solidFill>
                  <a:schemeClr val="bg1"/>
                </a:solidFill>
              </a:rPr>
              <a:t> a kol. (řádky od začátku husté)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/>
              <a:t>Pomůcky využitelné pro čtení a psaní Braillova písma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cs-CZ" sz="2400" b="1" dirty="0" err="1" smtClean="0"/>
              <a:t>Pichtův</a:t>
            </a:r>
            <a:r>
              <a:rPr lang="cs-CZ" sz="2400" b="1" dirty="0" smtClean="0"/>
              <a:t> psací stroj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Pražská tabulka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Slepecký </a:t>
            </a:r>
            <a:r>
              <a:rPr lang="cs-CZ" sz="2400" b="1" dirty="0" smtClean="0"/>
              <a:t>papír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err="1" smtClean="0"/>
              <a:t>Dymo</a:t>
            </a:r>
            <a:r>
              <a:rPr lang="cs-CZ" sz="2400" b="1" dirty="0" smtClean="0"/>
              <a:t> kleště</a:t>
            </a:r>
          </a:p>
        </p:txBody>
      </p:sp>
      <p:pic>
        <p:nvPicPr>
          <p:cNvPr id="5" name="Obrázek 4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204864"/>
            <a:ext cx="2016224" cy="1998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braille1-300x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581128"/>
            <a:ext cx="2364854" cy="176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20130619162349_4_-_podskupina_DY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964" y="4581128"/>
            <a:ext cx="240026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Kopie č_ - PA1439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844824"/>
            <a:ext cx="3226877" cy="241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11683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B Kostka</a:t>
            </a:r>
          </a:p>
          <a:p>
            <a:pPr>
              <a:buNone/>
            </a:pPr>
            <a:r>
              <a:rPr lang="cs-CZ" b="1" dirty="0" smtClean="0"/>
              <a:t>Figurkový </a:t>
            </a:r>
            <a:r>
              <a:rPr lang="cs-CZ" b="1" dirty="0" err="1" smtClean="0"/>
              <a:t>šestibod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Písanka kolíčková jednořádková/třířádková</a:t>
            </a:r>
          </a:p>
          <a:p>
            <a:endParaRPr lang="cs-CZ" dirty="0"/>
          </a:p>
        </p:txBody>
      </p:sp>
      <p:pic>
        <p:nvPicPr>
          <p:cNvPr id="4" name="Obrázek 3" descr="figurky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17032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jednorad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996952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trirad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941168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B-kost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285945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b="1" dirty="0" smtClean="0"/>
              <a:t>Historie a vývoj slepeckého písma</a:t>
            </a:r>
            <a:endParaRPr lang="cs-CZ" b="1" dirty="0"/>
          </a:p>
        </p:txBody>
      </p:sp>
      <p:pic>
        <p:nvPicPr>
          <p:cNvPr id="10" name="Zástupný symbol pro obsah 9" descr="1002936-Valentin_Haü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708920"/>
            <a:ext cx="2377523" cy="3384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Zástupný symbol pro obsah 12" descr="_e02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419872" y="1700808"/>
            <a:ext cx="2376264" cy="2996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131840" y="4293096"/>
            <a:ext cx="3024336" cy="64807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cs-CZ" sz="4400" dirty="0" smtClean="0"/>
              <a:t>Valentin </a:t>
            </a:r>
            <a:r>
              <a:rPr lang="cs-CZ" sz="4400" dirty="0" err="1" smtClean="0"/>
              <a:t>Haüy</a:t>
            </a:r>
            <a:endParaRPr lang="cs-CZ" sz="4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3851920" y="6137920"/>
            <a:ext cx="5292080" cy="7200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3600" dirty="0" smtClean="0"/>
              <a:t>Charles </a:t>
            </a:r>
            <a:r>
              <a:rPr lang="cs-CZ" sz="3600" dirty="0" err="1" smtClean="0"/>
              <a:t>Barbier</a:t>
            </a:r>
            <a:r>
              <a:rPr lang="cs-CZ" sz="3600" dirty="0" smtClean="0"/>
              <a:t> de la </a:t>
            </a:r>
            <a:r>
              <a:rPr lang="cs-CZ" sz="3600" dirty="0" err="1" smtClean="0"/>
              <a:t>Serre</a:t>
            </a:r>
            <a:endParaRPr lang="cs-CZ" sz="3600" dirty="0"/>
          </a:p>
        </p:txBody>
      </p:sp>
      <p:pic>
        <p:nvPicPr>
          <p:cNvPr id="15" name="Obrázek 14" descr="Lanadeterz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2640806" cy="3301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Zástupný symbol pro text 3"/>
          <p:cNvSpPr txBox="1">
            <a:spLocks/>
          </p:cNvSpPr>
          <p:nvPr/>
        </p:nvSpPr>
        <p:spPr>
          <a:xfrm>
            <a:off x="0" y="5589240"/>
            <a:ext cx="3816424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Francesco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Lana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Terzi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4320480" cy="59766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err="1" smtClean="0"/>
              <a:t>Braillský</a:t>
            </a:r>
            <a:r>
              <a:rPr lang="cs-CZ" b="1" dirty="0" smtClean="0"/>
              <a:t> řádek</a:t>
            </a: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Braillská</a:t>
            </a:r>
            <a:r>
              <a:rPr lang="cs-CZ" b="1" dirty="0" smtClean="0"/>
              <a:t> tiskárna</a:t>
            </a:r>
          </a:p>
          <a:p>
            <a:pPr>
              <a:buNone/>
            </a:pPr>
            <a:r>
              <a:rPr lang="cs-CZ" b="1" dirty="0" err="1" smtClean="0"/>
              <a:t>Eureka</a:t>
            </a: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Aria</a:t>
            </a:r>
            <a:r>
              <a:rPr lang="cs-CZ" b="1" dirty="0" smtClean="0"/>
              <a:t>(mluvící zápisník s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Braillskou</a:t>
            </a:r>
            <a:r>
              <a:rPr lang="cs-CZ" b="1" dirty="0" smtClean="0"/>
              <a:t> klávesnicí)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Počítače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Softwarové a hardwarové</a:t>
            </a:r>
          </a:p>
          <a:p>
            <a:pPr>
              <a:buNone/>
            </a:pPr>
            <a:r>
              <a:rPr lang="cs-CZ" b="1" dirty="0" smtClean="0"/>
              <a:t>Programy (firma ACE design)</a:t>
            </a:r>
          </a:p>
          <a:p>
            <a:pPr>
              <a:buNone/>
            </a:pPr>
            <a:r>
              <a:rPr lang="cs-CZ" b="1" dirty="0" smtClean="0"/>
              <a:t>	– OKO ( odečítač </a:t>
            </a:r>
            <a:r>
              <a:rPr lang="cs-CZ" b="1" dirty="0" err="1" smtClean="0"/>
              <a:t>winmonitor</a:t>
            </a:r>
            <a:r>
              <a:rPr lang="cs-CZ" b="1" dirty="0" smtClean="0"/>
              <a:t>)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Pomůcky a firmy na:</a:t>
            </a:r>
            <a:endParaRPr lang="cs-CZ" b="1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sons.cz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opristupnostiwebuslukasemmarvane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4248472" cy="3398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44-braillska-tiskar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21088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SMÝKAL</a:t>
            </a:r>
            <a:r>
              <a:rPr lang="cs-CZ" dirty="0" smtClean="0"/>
              <a:t>, J.  </a:t>
            </a:r>
            <a:r>
              <a:rPr lang="cs-CZ" i="1" dirty="0" smtClean="0"/>
              <a:t>Pohled do dějin slepeckého písma</a:t>
            </a:r>
            <a:r>
              <a:rPr lang="cs-CZ" dirty="0" smtClean="0"/>
              <a:t>. Dostupné na WWW: </a:t>
            </a:r>
            <a:r>
              <a:rPr lang="cs-CZ" dirty="0" smtClean="0">
                <a:hlinkClick r:id="rId2"/>
              </a:rPr>
              <a:t>http://smykal.</a:t>
            </a:r>
            <a:r>
              <a:rPr lang="cs-CZ" dirty="0" err="1" smtClean="0">
                <a:hlinkClick r:id="rId2"/>
              </a:rPr>
              <a:t>ecn.cz</a:t>
            </a:r>
            <a:r>
              <a:rPr lang="cs-CZ" dirty="0" smtClean="0">
                <a:hlinkClick r:id="rId2"/>
              </a:rPr>
              <a:t>/publikace/kniha08.htm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FINKOVÁ D. </a:t>
            </a:r>
            <a:r>
              <a:rPr lang="cs-CZ" i="1" dirty="0" smtClean="0"/>
              <a:t>Rozvoj hapticko-taktilního vnímání</a:t>
            </a:r>
          </a:p>
          <a:p>
            <a:pPr>
              <a:buNone/>
            </a:pPr>
            <a:r>
              <a:rPr lang="cs-CZ" i="1" dirty="0" smtClean="0"/>
              <a:t>osob se zrakovým postižením</a:t>
            </a:r>
            <a:r>
              <a:rPr lang="cs-CZ" b="1" i="1" dirty="0" smtClean="0"/>
              <a:t>.</a:t>
            </a:r>
            <a:r>
              <a:rPr lang="cs-CZ" dirty="0" smtClean="0"/>
              <a:t> Olomouc: UP, </a:t>
            </a:r>
            <a:br>
              <a:rPr lang="cs-CZ" dirty="0" smtClean="0"/>
            </a:br>
            <a:r>
              <a:rPr lang="cs-CZ" dirty="0" smtClean="0"/>
              <a:t>2011. ISBN978-80-244-2742-3.</a:t>
            </a:r>
            <a:r>
              <a:rPr lang="cs-CZ" dirty="0" smtClean="0">
                <a:hlinkClick r:id="rId3"/>
              </a:rPr>
              <a:t> 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teiresias.muni.cz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czbraille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sons.cz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tyfloservis.cz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Zápisky z přednášek hodin </a:t>
            </a:r>
            <a:r>
              <a:rPr lang="cs-CZ" dirty="0" err="1" smtClean="0"/>
              <a:t>tyflopedie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13, 135, 1345, 15, 14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6000" b="1" dirty="0" smtClean="0"/>
              <a:t>Louis Braille</a:t>
            </a:r>
            <a:endParaRPr lang="cs-CZ" sz="6000" b="1" dirty="0"/>
          </a:p>
        </p:txBody>
      </p:sp>
      <p:pic>
        <p:nvPicPr>
          <p:cNvPr id="4" name="Zástupný symbol pro obsah 3" descr="downlo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772816"/>
            <a:ext cx="2088232" cy="255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691680" y="4941168"/>
            <a:ext cx="5616624" cy="146876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cs-CZ" sz="6000" b="1" dirty="0" smtClean="0"/>
              <a:t>(1809-1852)</a:t>
            </a:r>
            <a:endParaRPr lang="cs-CZ" sz="6000" b="1" dirty="0"/>
          </a:p>
        </p:txBody>
      </p:sp>
      <p:pic>
        <p:nvPicPr>
          <p:cNvPr id="5" name="Obrázek 4" descr="Louis Bra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2427704" cy="254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Louis_Braille_ske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72816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TMP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464496" cy="645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Metodika výuky Braillova písma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/>
              <a:t>Systematická hmatová výchova v předškolním</a:t>
            </a:r>
          </a:p>
          <a:p>
            <a:pPr>
              <a:buNone/>
            </a:pPr>
            <a:r>
              <a:rPr lang="cs-CZ" b="1" u="sng" dirty="0" smtClean="0"/>
              <a:t>období, příprava na čtení a psaní Braillova</a:t>
            </a:r>
          </a:p>
          <a:p>
            <a:pPr>
              <a:buNone/>
            </a:pPr>
            <a:r>
              <a:rPr lang="cs-CZ" b="1" u="sng" dirty="0" smtClean="0"/>
              <a:t>písma : </a:t>
            </a:r>
          </a:p>
          <a:p>
            <a:pPr>
              <a:buNone/>
            </a:pPr>
            <a:r>
              <a:rPr lang="cs-CZ" dirty="0" smtClean="0"/>
              <a:t>	poznávání </a:t>
            </a:r>
            <a:r>
              <a:rPr lang="cs-CZ" dirty="0" smtClean="0"/>
              <a:t>předmětů, třídění</a:t>
            </a:r>
            <a:r>
              <a:rPr lang="cs-CZ" dirty="0" smtClean="0"/>
              <a:t>, navlékání, manipulace s vkládáním, tvarování, práce s papírem, modelování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cs-CZ" b="1" dirty="0" smtClean="0"/>
              <a:t>Metodika výuky Braillova písma ve školním věku:</a:t>
            </a:r>
          </a:p>
          <a:p>
            <a:pPr>
              <a:buNone/>
            </a:pPr>
            <a:r>
              <a:rPr lang="cs-CZ" dirty="0" smtClean="0"/>
              <a:t>	práce se </a:t>
            </a:r>
            <a:r>
              <a:rPr lang="cs-CZ" dirty="0" err="1" smtClean="0"/>
              <a:t>šestibodem</a:t>
            </a:r>
            <a:r>
              <a:rPr lang="cs-CZ" dirty="0" smtClean="0"/>
              <a:t>, figurkovou číselnou řadou, číselnou osou do 6, práce na ploše, práce s kolíčkovou </a:t>
            </a:r>
            <a:r>
              <a:rPr lang="cs-CZ" dirty="0" err="1" smtClean="0"/>
              <a:t>kreslenkou</a:t>
            </a:r>
            <a:r>
              <a:rPr lang="cs-CZ" dirty="0" smtClean="0"/>
              <a:t>, jednořádkovou (později třířádkovou) písankou, práce s „živou abecedou“, </a:t>
            </a:r>
            <a:r>
              <a:rPr lang="cs-CZ" dirty="0" err="1" smtClean="0"/>
              <a:t>Pichtovým</a:t>
            </a:r>
            <a:r>
              <a:rPr lang="cs-CZ" dirty="0" smtClean="0"/>
              <a:t> strojem. </a:t>
            </a:r>
          </a:p>
          <a:p>
            <a:pPr>
              <a:buNone/>
            </a:pPr>
            <a:r>
              <a:rPr lang="cs-CZ" dirty="0" smtClean="0"/>
              <a:t>	Čtení běžné velikosti textu v Braillově písmu.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Braillův kód</a:t>
            </a:r>
            <a:endParaRPr lang="cs-CZ" dirty="0"/>
          </a:p>
        </p:txBody>
      </p:sp>
      <p:pic>
        <p:nvPicPr>
          <p:cNvPr id="8" name="Zástupný symbol pro obsah 7" descr="TMP2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517764" cy="508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</p:nvPr>
        </p:nvGraphicFramePr>
        <p:xfrm>
          <a:off x="5148064" y="1916832"/>
          <a:ext cx="3236168" cy="36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42"/>
                <a:gridCol w="809042"/>
                <a:gridCol w="809042"/>
                <a:gridCol w="809042"/>
              </a:tblGrid>
              <a:tr h="1209667"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 dirty="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cs-CZ" sz="7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>
                          <a:latin typeface="Arial"/>
                          <a:ea typeface="Times New Roman"/>
                          <a:cs typeface="Arial"/>
                        </a:rPr>
                        <a:t>●</a:t>
                      </a:r>
                      <a:endParaRPr lang="cs-CZ" sz="7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 dirty="0">
                          <a:latin typeface="Arial"/>
                          <a:ea typeface="Times New Roman"/>
                          <a:cs typeface="Arial"/>
                        </a:rPr>
                        <a:t>●</a:t>
                      </a:r>
                      <a:endParaRPr lang="cs-CZ" sz="7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cs-CZ" sz="7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9667"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cs-CZ" sz="7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>
                          <a:latin typeface="Arial"/>
                          <a:ea typeface="Times New Roman"/>
                          <a:cs typeface="Arial"/>
                        </a:rPr>
                        <a:t>●</a:t>
                      </a:r>
                      <a:endParaRPr lang="cs-CZ" sz="7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 dirty="0">
                          <a:latin typeface="Arial"/>
                          <a:ea typeface="Times New Roman"/>
                          <a:cs typeface="Arial"/>
                        </a:rPr>
                        <a:t>●</a:t>
                      </a:r>
                      <a:endParaRPr lang="cs-CZ" sz="7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 dirty="0"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cs-CZ" sz="7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9667"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cs-CZ" sz="7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>
                          <a:latin typeface="Arial"/>
                          <a:ea typeface="Times New Roman"/>
                          <a:cs typeface="Arial"/>
                        </a:rPr>
                        <a:t>●</a:t>
                      </a:r>
                      <a:endParaRPr lang="cs-CZ" sz="7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 dirty="0">
                          <a:latin typeface="Arial"/>
                          <a:ea typeface="Times New Roman"/>
                          <a:cs typeface="Arial"/>
                        </a:rPr>
                        <a:t>●</a:t>
                      </a:r>
                      <a:endParaRPr lang="cs-CZ" sz="7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r>
                        <a:rPr lang="cs-CZ" sz="7200" dirty="0"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cs-CZ" sz="7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Zápis RBP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Klasifikace strojů: </a:t>
            </a:r>
            <a:endParaRPr lang="cs-CZ" dirty="0" smtClean="0"/>
          </a:p>
          <a:p>
            <a:r>
              <a:rPr lang="cs-CZ" dirty="0" err="1" smtClean="0"/>
              <a:t>Pichtův</a:t>
            </a:r>
            <a:r>
              <a:rPr lang="cs-CZ" dirty="0" smtClean="0"/>
              <a:t> PS:  </a:t>
            </a:r>
            <a:r>
              <a:rPr lang="cs-CZ" dirty="0" err="1" smtClean="0"/>
              <a:t>levoruční</a:t>
            </a:r>
            <a:r>
              <a:rPr lang="cs-CZ" dirty="0" smtClean="0"/>
              <a:t>, </a:t>
            </a:r>
            <a:r>
              <a:rPr lang="cs-CZ" dirty="0" err="1" smtClean="0"/>
              <a:t>pravoruční</a:t>
            </a:r>
            <a:r>
              <a:rPr lang="cs-CZ" dirty="0" smtClean="0"/>
              <a:t>, obouruční</a:t>
            </a:r>
          </a:p>
          <a:p>
            <a:r>
              <a:rPr lang="cs-CZ" dirty="0" smtClean="0"/>
              <a:t>šířka válce – široký (B4) a úzký válec (A4)</a:t>
            </a:r>
          </a:p>
          <a:p>
            <a:pPr>
              <a:buNone/>
            </a:pPr>
            <a:r>
              <a:rPr lang="cs-CZ" dirty="0" smtClean="0"/>
              <a:t>   (</a:t>
            </a:r>
            <a:r>
              <a:rPr lang="cs-CZ" dirty="0" err="1" smtClean="0"/>
              <a:t>Tatrapoint</a:t>
            </a:r>
            <a:r>
              <a:rPr lang="cs-CZ" dirty="0" smtClean="0"/>
              <a:t>, </a:t>
            </a:r>
            <a:r>
              <a:rPr lang="cs-CZ" dirty="0" err="1" smtClean="0"/>
              <a:t>Blista</a:t>
            </a:r>
            <a:r>
              <a:rPr lang="cs-CZ" dirty="0" smtClean="0"/>
              <a:t>, </a:t>
            </a:r>
            <a:r>
              <a:rPr lang="cs-CZ" dirty="0" err="1" smtClean="0"/>
              <a:t>Minipicht</a:t>
            </a:r>
            <a:r>
              <a:rPr lang="cs-CZ" dirty="0" smtClean="0"/>
              <a:t>, elektrický PPS)</a:t>
            </a:r>
          </a:p>
          <a:p>
            <a:r>
              <a:rPr lang="cs-CZ" dirty="0" err="1" smtClean="0"/>
              <a:t>Perkinsův</a:t>
            </a:r>
            <a:r>
              <a:rPr lang="cs-CZ" dirty="0" smtClean="0"/>
              <a:t> - statický válec, pohyblivá psací hlava (USA)</a:t>
            </a:r>
          </a:p>
          <a:p>
            <a:r>
              <a:rPr lang="cs-CZ" dirty="0" smtClean="0"/>
              <a:t>PS s klávesnicí stejnou jako u kancelářského stroje – tiskne v BP (</a:t>
            </a:r>
            <a:r>
              <a:rPr lang="cs-CZ" dirty="0" err="1" smtClean="0"/>
              <a:t>Jatraň</a:t>
            </a:r>
            <a:r>
              <a:rPr lang="cs-CZ" dirty="0" smtClean="0"/>
              <a:t>, elektrický s pamětí)</a:t>
            </a:r>
          </a:p>
          <a:p>
            <a:pPr>
              <a:buNone/>
            </a:pPr>
            <a:r>
              <a:rPr lang="cs-CZ" b="1" dirty="0" smtClean="0"/>
              <a:t>Ruční zápis:    </a:t>
            </a:r>
            <a:r>
              <a:rPr lang="cs-CZ" dirty="0" smtClean="0"/>
              <a:t>Pražská tabulka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505</Words>
  <Application>Microsoft Office PowerPoint</Application>
  <PresentationFormat>Předvádění na obrazovce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Braillovo písmo</vt:lpstr>
      <vt:lpstr>Historie a vývoj slepeckého písma</vt:lpstr>
      <vt:lpstr>Snímek 3</vt:lpstr>
      <vt:lpstr>Louis Braille</vt:lpstr>
      <vt:lpstr>Snímek 5</vt:lpstr>
      <vt:lpstr>Metodika výuky Braillova písma</vt:lpstr>
      <vt:lpstr>Snímek 7</vt:lpstr>
      <vt:lpstr>Braillův kód</vt:lpstr>
      <vt:lpstr>Zápis RBP</vt:lpstr>
      <vt:lpstr>Seznámení s konstrukcí  Pichotva psacího stroje</vt:lpstr>
      <vt:lpstr>Didaktika psaní na Pichtově stroji</vt:lpstr>
      <vt:lpstr>Metodika zakládání papíru do stroje</vt:lpstr>
      <vt:lpstr>Metodika nastavení okrajů</vt:lpstr>
      <vt:lpstr>Seznámení s prstokladem</vt:lpstr>
      <vt:lpstr>Pravidla pro zápis v šestibodovém písmu</vt:lpstr>
      <vt:lpstr>Proces čtení RBP</vt:lpstr>
      <vt:lpstr>Slabikáře</vt:lpstr>
      <vt:lpstr>Pomůcky využitelné pro čtení a psaní Braillova písma</vt:lpstr>
      <vt:lpstr>Snímek 19</vt:lpstr>
      <vt:lpstr>Snímek 20</vt:lpstr>
      <vt:lpstr>Použité zdroje</vt:lpstr>
      <vt:lpstr>13, 135, 1345, 15, 14</vt:lpstr>
    </vt:vector>
  </TitlesOfParts>
  <Company>CMSS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Braillovo písmo</dc:title>
  <dc:creator>CMSS</dc:creator>
  <cp:lastModifiedBy>CMSS</cp:lastModifiedBy>
  <cp:revision>38</cp:revision>
  <dcterms:created xsi:type="dcterms:W3CDTF">2014-10-31T16:34:28Z</dcterms:created>
  <dcterms:modified xsi:type="dcterms:W3CDTF">2014-11-05T15:43:23Z</dcterms:modified>
</cp:coreProperties>
</file>