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66" r:id="rId5"/>
    <p:sldId id="267" r:id="rId6"/>
    <p:sldId id="268" r:id="rId7"/>
    <p:sldId id="269" r:id="rId8"/>
    <p:sldId id="270" r:id="rId9"/>
    <p:sldId id="271" r:id="rId10"/>
    <p:sldId id="272" r:id="rId11"/>
    <p:sldId id="264" r:id="rId12"/>
    <p:sldId id="273" r:id="rId13"/>
    <p:sldId id="258" r:id="rId14"/>
    <p:sldId id="260" r:id="rId15"/>
    <p:sldId id="262" r:id="rId16"/>
    <p:sldId id="282" r:id="rId17"/>
    <p:sldId id="283" r:id="rId18"/>
    <p:sldId id="261" r:id="rId19"/>
    <p:sldId id="26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400800" y="6355080"/>
            <a:ext cx="2286000" cy="365760"/>
          </a:xfrm>
        </p:spPr>
        <p:txBody>
          <a:bodyPr/>
          <a:lstStyle>
            <a:lvl1pPr>
              <a:defRPr sz="1400"/>
            </a:lvl1pPr>
          </a:lstStyle>
          <a:p>
            <a:fld id="{DD1E3859-4F8D-4554-B669-877052E2DEAB}" type="datetimeFigureOut">
              <a:rPr lang="cs-CZ" smtClean="0"/>
              <a:pPr/>
              <a:t>10.12.2014</a:t>
            </a:fld>
            <a:endParaRPr lang="cs-CZ"/>
          </a:p>
        </p:txBody>
      </p:sp>
      <p:sp>
        <p:nvSpPr>
          <p:cNvPr id="17" name="Zástupný symbol pro zápatí 16"/>
          <p:cNvSpPr>
            <a:spLocks noGrp="1"/>
          </p:cNvSpPr>
          <p:nvPr>
            <p:ph type="ftr" sz="quarter" idx="11"/>
          </p:nvPr>
        </p:nvSpPr>
        <p:spPr>
          <a:xfrm>
            <a:off x="2898648" y="6355080"/>
            <a:ext cx="3474720" cy="365760"/>
          </a:xfrm>
        </p:spPr>
        <p:txBody>
          <a:bodyPr/>
          <a:lstStyle/>
          <a:p>
            <a:endParaRPr lang="cs-CZ"/>
          </a:p>
        </p:txBody>
      </p:sp>
      <p:sp>
        <p:nvSpPr>
          <p:cNvPr id="29" name="Zástupný symbol pro číslo snímku 28"/>
          <p:cNvSpPr>
            <a:spLocks noGrp="1"/>
          </p:cNvSpPr>
          <p:nvPr>
            <p:ph type="sldNum" sz="quarter" idx="12"/>
          </p:nvPr>
        </p:nvSpPr>
        <p:spPr>
          <a:xfrm>
            <a:off x="1216152" y="6355080"/>
            <a:ext cx="1219200" cy="365760"/>
          </a:xfrm>
        </p:spPr>
        <p:txBody>
          <a:bodyPr/>
          <a:lstStyle/>
          <a:p>
            <a:fld id="{1AB8CF9D-413C-4F75-B8EC-D79632DC48E5}" type="slidenum">
              <a:rPr lang="cs-CZ" smtClean="0"/>
              <a:pPr/>
              <a:t>‹#›</a:t>
            </a:fld>
            <a:endParaRPr lang="cs-CZ"/>
          </a:p>
        </p:txBody>
      </p:sp>
      <p:sp>
        <p:nvSpPr>
          <p:cNvPr id="21" name="Obdélní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Obdélní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bdélní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D1E3859-4F8D-4554-B669-877052E2DEAB}" type="datetimeFigureOut">
              <a:rPr lang="cs-CZ" smtClean="0"/>
              <a:pPr/>
              <a:t>10.12.2014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B8CF9D-413C-4F75-B8EC-D79632DC48E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D1E3859-4F8D-4554-B669-877052E2DEAB}" type="datetimeFigureOut">
              <a:rPr lang="cs-CZ" smtClean="0"/>
              <a:pPr/>
              <a:t>10.12.2014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B8CF9D-413C-4F75-B8EC-D79632DC48E5}" type="slidenum">
              <a:rPr lang="cs-CZ" smtClean="0"/>
              <a:pPr/>
              <a:t>‹#›</a:t>
            </a:fld>
            <a:endParaRPr lang="cs-CZ"/>
          </a:p>
        </p:txBody>
      </p:sp>
      <p:sp>
        <p:nvSpPr>
          <p:cNvPr id="7" name="Přímá spojovací čára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Rovnoramenný trojúhelní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římá spojovací čára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DD1E3859-4F8D-4554-B669-877052E2DEAB}" type="datetimeFigureOut">
              <a:rPr lang="cs-CZ" smtClean="0"/>
              <a:pPr/>
              <a:t>10.12.2014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B8CF9D-413C-4F75-B8EC-D79632DC48E5}" type="slidenum">
              <a:rPr lang="cs-CZ" smtClean="0"/>
              <a:pPr/>
              <a:t>‹#›</a:t>
            </a:fld>
            <a:endParaRPr lang="cs-CZ"/>
          </a:p>
        </p:txBody>
      </p:sp>
      <p:sp>
        <p:nvSpPr>
          <p:cNvPr id="8" name="Zástupný symbol pro obsah 7"/>
          <p:cNvSpPr>
            <a:spLocks noGrp="1"/>
          </p:cNvSpPr>
          <p:nvPr>
            <p:ph sz="quarter" idx="1"/>
          </p:nvPr>
        </p:nvSpPr>
        <p:spPr>
          <a:xfrm>
            <a:off x="457200" y="1219200"/>
            <a:ext cx="8229600"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a:xfrm>
            <a:off x="6400800" y="6355080"/>
            <a:ext cx="2286000" cy="365760"/>
          </a:xfrm>
        </p:spPr>
        <p:txBody>
          <a:bodyPr/>
          <a:lstStyle/>
          <a:p>
            <a:fld id="{DD1E3859-4F8D-4554-B669-877052E2DEAB}" type="datetimeFigureOut">
              <a:rPr lang="cs-CZ" smtClean="0"/>
              <a:pPr/>
              <a:t>10.12.2014</a:t>
            </a:fld>
            <a:endParaRPr lang="cs-CZ"/>
          </a:p>
        </p:txBody>
      </p:sp>
      <p:sp>
        <p:nvSpPr>
          <p:cNvPr id="5" name="Zástupný symbol pro zápatí 4"/>
          <p:cNvSpPr>
            <a:spLocks noGrp="1"/>
          </p:cNvSpPr>
          <p:nvPr>
            <p:ph type="ftr" sz="quarter" idx="11"/>
          </p:nvPr>
        </p:nvSpPr>
        <p:spPr>
          <a:xfrm>
            <a:off x="2898648" y="6355080"/>
            <a:ext cx="3474720" cy="365760"/>
          </a:xfrm>
        </p:spPr>
        <p:txBody>
          <a:bodyPr/>
          <a:lstStyle/>
          <a:p>
            <a:endParaRPr lang="cs-CZ"/>
          </a:p>
        </p:txBody>
      </p:sp>
      <p:sp>
        <p:nvSpPr>
          <p:cNvPr id="6" name="Zástupný symbol pro číslo snímku 5"/>
          <p:cNvSpPr>
            <a:spLocks noGrp="1"/>
          </p:cNvSpPr>
          <p:nvPr>
            <p:ph type="sldNum" sz="quarter" idx="12"/>
          </p:nvPr>
        </p:nvSpPr>
        <p:spPr>
          <a:xfrm>
            <a:off x="1069848" y="6355080"/>
            <a:ext cx="1520952" cy="365760"/>
          </a:xfrm>
        </p:spPr>
        <p:txBody>
          <a:bodyPr/>
          <a:lstStyle/>
          <a:p>
            <a:fld id="{1AB8CF9D-413C-4F75-B8EC-D79632DC48E5}" type="slidenum">
              <a:rPr lang="cs-CZ" smtClean="0"/>
              <a:pPr/>
              <a:t>‹#›</a:t>
            </a:fld>
            <a:endParaRPr lang="cs-CZ"/>
          </a:p>
        </p:txBody>
      </p:sp>
      <p:sp>
        <p:nvSpPr>
          <p:cNvPr id="7" name="Obdélní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DD1E3859-4F8D-4554-B669-877052E2DEAB}" type="datetimeFigureOut">
              <a:rPr lang="cs-CZ" smtClean="0"/>
              <a:pPr/>
              <a:t>10.12.2014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B8CF9D-413C-4F75-B8EC-D79632DC48E5}" type="slidenum">
              <a:rPr lang="cs-CZ" smtClean="0"/>
              <a:pPr/>
              <a:t>‹#›</a:t>
            </a:fld>
            <a:endParaRPr lang="cs-CZ"/>
          </a:p>
        </p:txBody>
      </p:sp>
      <p:sp>
        <p:nvSpPr>
          <p:cNvPr id="9" name="Zástupný symbol pro obsah 8"/>
          <p:cNvSpPr>
            <a:spLocks noGrp="1"/>
          </p:cNvSpPr>
          <p:nvPr>
            <p:ph sz="quarter" idx="1"/>
          </p:nvPr>
        </p:nvSpPr>
        <p:spPr>
          <a:xfrm>
            <a:off x="457200" y="1219200"/>
            <a:ext cx="4041648"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632198" y="1216152"/>
            <a:ext cx="4041648"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DD1E3859-4F8D-4554-B669-877052E2DEAB}" type="datetimeFigureOut">
              <a:rPr lang="cs-CZ" smtClean="0"/>
              <a:pPr/>
              <a:t>10.12.2014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AB8CF9D-413C-4F75-B8EC-D79632DC48E5}" type="slidenum">
              <a:rPr lang="cs-CZ" smtClean="0"/>
              <a:pPr/>
              <a:t>‹#›</a:t>
            </a:fld>
            <a:endParaRPr lang="cs-CZ"/>
          </a:p>
        </p:txBody>
      </p:sp>
      <p:sp>
        <p:nvSpPr>
          <p:cNvPr id="11" name="Zástupný symbol pro obsah 10"/>
          <p:cNvSpPr>
            <a:spLocks noGrp="1"/>
          </p:cNvSpPr>
          <p:nvPr>
            <p:ph sz="quarter" idx="2"/>
          </p:nvPr>
        </p:nvSpPr>
        <p:spPr>
          <a:xfrm>
            <a:off x="457200" y="2133600"/>
            <a:ext cx="4038600" cy="4038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648200" y="2133600"/>
            <a:ext cx="4038600" cy="4038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DD1E3859-4F8D-4554-B669-877052E2DEAB}" type="datetimeFigureOut">
              <a:rPr lang="cs-CZ" smtClean="0"/>
              <a:pPr/>
              <a:t>10.12.2014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AB8CF9D-413C-4F75-B8EC-D79632DC48E5}" type="slidenum">
              <a:rPr lang="cs-CZ" smtClean="0"/>
              <a:pPr/>
              <a:t>‹#›</a:t>
            </a:fld>
            <a:endParaRPr lang="cs-CZ"/>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D1E3859-4F8D-4554-B669-877052E2DEAB}" type="datetimeFigureOut">
              <a:rPr lang="cs-CZ" smtClean="0"/>
              <a:pPr/>
              <a:t>10.12.2014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AB8CF9D-413C-4F75-B8EC-D79632DC48E5}" type="slidenum">
              <a:rPr lang="cs-CZ" smtClean="0"/>
              <a:pPr/>
              <a:t>‹#›</a:t>
            </a:fld>
            <a:endParaRPr lang="cs-CZ"/>
          </a:p>
        </p:txBody>
      </p:sp>
      <p:sp>
        <p:nvSpPr>
          <p:cNvPr id="5" name="Přímá spojovací čára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DD1E3859-4F8D-4554-B669-877052E2DEAB}" type="datetimeFigureOut">
              <a:rPr lang="cs-CZ" smtClean="0"/>
              <a:pPr/>
              <a:t>10.12.2014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B8CF9D-413C-4F75-B8EC-D79632DC48E5}" type="slidenum">
              <a:rPr lang="cs-CZ" smtClean="0"/>
              <a:pPr/>
              <a:t>‹#›</a:t>
            </a:fld>
            <a:endParaRPr lang="cs-CZ"/>
          </a:p>
        </p:txBody>
      </p:sp>
      <p:sp>
        <p:nvSpPr>
          <p:cNvPr id="8" name="Přímá spojovací čára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Přímá spojovací čára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obsah 11"/>
          <p:cNvSpPr>
            <a:spLocks noGrp="1"/>
          </p:cNvSpPr>
          <p:nvPr>
            <p:ph sz="quarter" idx="1"/>
          </p:nvPr>
        </p:nvSpPr>
        <p:spPr>
          <a:xfrm>
            <a:off x="304800" y="304800"/>
            <a:ext cx="5715000" cy="5715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DD1E3859-4F8D-4554-B669-877052E2DEAB}" type="datetimeFigureOut">
              <a:rPr lang="cs-CZ" smtClean="0"/>
              <a:pPr/>
              <a:t>10.12.2014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B8CF9D-413C-4F75-B8EC-D79632DC48E5}" type="slidenum">
              <a:rPr lang="cs-CZ" smtClean="0"/>
              <a:pPr/>
              <a:t>‹#›</a:t>
            </a:fld>
            <a:endParaRPr lang="cs-CZ"/>
          </a:p>
        </p:txBody>
      </p:sp>
      <p:sp>
        <p:nvSpPr>
          <p:cNvPr id="8" name="Přímá spojovací čára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152400"/>
            <a:ext cx="8229600" cy="990600"/>
          </a:xfrm>
          <a:prstGeom prst="rect">
            <a:avLst/>
          </a:prstGeom>
        </p:spPr>
        <p:txBody>
          <a:bodyPr vert="horz"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D1E3859-4F8D-4554-B669-877052E2DEAB}" type="datetimeFigureOut">
              <a:rPr lang="cs-CZ" smtClean="0"/>
              <a:pPr/>
              <a:t>10.12.2014</a:t>
            </a:fld>
            <a:endParaRPr lang="cs-CZ"/>
          </a:p>
        </p:txBody>
      </p:sp>
      <p:sp>
        <p:nvSpPr>
          <p:cNvPr id="3" name="Zástupný symbol pro zápatí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1AB8CF9D-413C-4F75-B8EC-D79632DC48E5}" type="slidenum">
              <a:rPr lang="cs-CZ" smtClean="0"/>
              <a:pPr/>
              <a:t>‹#›</a:t>
            </a:fld>
            <a:endParaRPr lang="cs-CZ"/>
          </a:p>
        </p:txBody>
      </p:sp>
      <p:sp>
        <p:nvSpPr>
          <p:cNvPr id="28" name="Přímá spojovací čára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Přímá spojovací čára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ovnoramenný trojúhelní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219200" y="3571876"/>
            <a:ext cx="6858000" cy="928694"/>
          </a:xfrm>
        </p:spPr>
        <p:txBody>
          <a:bodyPr/>
          <a:lstStyle/>
          <a:p>
            <a:pPr algn="ctr"/>
            <a:r>
              <a:rPr lang="cs-CZ" dirty="0" smtClean="0"/>
              <a:t>HLUCHOSLEPOTA</a:t>
            </a:r>
            <a:endParaRPr lang="cs-CZ" dirty="0"/>
          </a:p>
        </p:txBody>
      </p:sp>
      <p:sp>
        <p:nvSpPr>
          <p:cNvPr id="3" name="Podnadpis 2"/>
          <p:cNvSpPr>
            <a:spLocks noGrp="1"/>
          </p:cNvSpPr>
          <p:nvPr>
            <p:ph type="subTitle" idx="1"/>
          </p:nvPr>
        </p:nvSpPr>
        <p:spPr>
          <a:xfrm>
            <a:off x="1219200" y="5000636"/>
            <a:ext cx="6858000" cy="657214"/>
          </a:xfrm>
        </p:spPr>
        <p:txBody>
          <a:bodyPr>
            <a:normAutofit fontScale="92500" lnSpcReduction="20000"/>
          </a:bodyPr>
          <a:lstStyle/>
          <a:p>
            <a:r>
              <a:rPr lang="cs-CZ" dirty="0" smtClean="0"/>
              <a:t>Lucie </a:t>
            </a:r>
            <a:r>
              <a:rPr lang="cs-CZ" dirty="0" err="1" smtClean="0"/>
              <a:t>Řehořková</a:t>
            </a:r>
            <a:endParaRPr lang="cs-CZ" dirty="0" smtClean="0"/>
          </a:p>
          <a:p>
            <a:r>
              <a:rPr lang="cs-CZ" dirty="0" smtClean="0"/>
              <a:t>Pavla Fischerová</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260648"/>
            <a:ext cx="8229600" cy="5896312"/>
          </a:xfrm>
        </p:spPr>
        <p:txBody>
          <a:bodyPr>
            <a:normAutofit/>
          </a:bodyPr>
          <a:lstStyle/>
          <a:p>
            <a:r>
              <a:rPr lang="cs-CZ" dirty="0"/>
              <a:t>Pro posouzení jednotlivých stupňů postižení jsou vymezena následující odborná kritéria</a:t>
            </a:r>
            <a:r>
              <a:rPr lang="cs-CZ" dirty="0" smtClean="0"/>
              <a:t>:</a:t>
            </a:r>
          </a:p>
          <a:p>
            <a:r>
              <a:rPr lang="cs-CZ" sz="2400" dirty="0" smtClean="0"/>
              <a:t>A) zrakové postižení</a:t>
            </a:r>
          </a:p>
          <a:p>
            <a:pPr marL="0" indent="0">
              <a:buNone/>
            </a:pPr>
            <a:r>
              <a:rPr lang="cs-CZ" sz="2000" dirty="0" smtClean="0"/>
              <a:t>- slabozrakost - </a:t>
            </a:r>
            <a:r>
              <a:rPr lang="cs-CZ" sz="2000" dirty="0"/>
              <a:t>snížením zrakové ostrosti obou </a:t>
            </a:r>
            <a:r>
              <a:rPr lang="cs-CZ" sz="2000" dirty="0" smtClean="0"/>
              <a:t>očí </a:t>
            </a:r>
            <a:r>
              <a:rPr lang="cs-CZ" sz="2000" dirty="0"/>
              <a:t>i s brýlovou korekcí</a:t>
            </a:r>
            <a:endParaRPr lang="cs-CZ" sz="2000" dirty="0" smtClean="0"/>
          </a:p>
          <a:p>
            <a:pPr marL="0" indent="0">
              <a:buNone/>
            </a:pPr>
            <a:r>
              <a:rPr lang="cs-CZ" sz="2000" dirty="0" smtClean="0"/>
              <a:t>- praktická slepota - </a:t>
            </a:r>
            <a:r>
              <a:rPr lang="pl-PL" sz="2000" dirty="0"/>
              <a:t>pokles zrakové ostrosti pod 3/60 do 1/60</a:t>
            </a:r>
            <a:endParaRPr lang="cs-CZ" sz="2000" dirty="0" smtClean="0"/>
          </a:p>
          <a:p>
            <a:pPr marL="0" indent="0">
              <a:buNone/>
            </a:pPr>
            <a:r>
              <a:rPr lang="cs-CZ" sz="2000" dirty="0" smtClean="0"/>
              <a:t>- totální slepota - </a:t>
            </a:r>
            <a:r>
              <a:rPr lang="cs-CZ" sz="2000" dirty="0"/>
              <a:t>pokles zrakové ostrosti pod 1/60 se zachovalým světlocitem s chybnou projekcí až po ztrátu světlocitu </a:t>
            </a:r>
            <a:endParaRPr lang="cs-CZ" sz="2000" dirty="0" smtClean="0"/>
          </a:p>
          <a:p>
            <a:r>
              <a:rPr lang="cs-CZ" sz="2400" dirty="0" smtClean="0"/>
              <a:t>B) sluchové postižení</a:t>
            </a:r>
          </a:p>
          <a:p>
            <a:pPr marL="0" indent="0">
              <a:buNone/>
            </a:pPr>
            <a:r>
              <a:rPr lang="cs-CZ" sz="2000" dirty="0" smtClean="0"/>
              <a:t>- nedoslýchavost – sluchová ztráta 26 </a:t>
            </a:r>
            <a:r>
              <a:rPr lang="cs-CZ" sz="2000" dirty="0"/>
              <a:t>dB až 90 </a:t>
            </a:r>
            <a:r>
              <a:rPr lang="cs-CZ" sz="2000" dirty="0" smtClean="0"/>
              <a:t>dB, </a:t>
            </a:r>
            <a:r>
              <a:rPr lang="cs-CZ" sz="2000" dirty="0"/>
              <a:t>lehká (26–40 dB), středně těžká (41–70 dB) a těžká (71–90 dB</a:t>
            </a:r>
            <a:r>
              <a:rPr lang="cs-CZ" sz="2000" dirty="0" smtClean="0"/>
              <a:t>)</a:t>
            </a:r>
          </a:p>
          <a:p>
            <a:pPr marL="0" indent="0">
              <a:buNone/>
            </a:pPr>
            <a:r>
              <a:rPr lang="cs-CZ" sz="2000" dirty="0" smtClean="0"/>
              <a:t>- praktická hluchota - </a:t>
            </a:r>
            <a:r>
              <a:rPr lang="cs-CZ" sz="2000" dirty="0"/>
              <a:t>ztráta postiženého je větší než 90 dB.</a:t>
            </a:r>
            <a:endParaRPr lang="cs-CZ" sz="2000" dirty="0" smtClean="0"/>
          </a:p>
          <a:p>
            <a:pPr marL="0" indent="0">
              <a:buNone/>
            </a:pPr>
            <a:r>
              <a:rPr lang="cs-CZ" sz="2000" dirty="0" smtClean="0"/>
              <a:t>- totální hluchota - </a:t>
            </a:r>
            <a:r>
              <a:rPr lang="cs-CZ" sz="2000" dirty="0"/>
              <a:t>naprostá ztráta sluchu nad 90 dB. Zvukové podněty nelze vnímat žádnými kompenzačními pomůckami.</a:t>
            </a:r>
          </a:p>
        </p:txBody>
      </p:sp>
    </p:spTree>
    <p:extLst>
      <p:ext uri="{BB962C8B-B14F-4D97-AF65-F5344CB8AC3E}">
        <p14:creationId xmlns:p14="http://schemas.microsoft.com/office/powerpoint/2010/main" xmlns="" val="1024622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PŘÍČINY VZNIKU HLUCHOSLEPOTY</a:t>
            </a:r>
            <a:endParaRPr lang="cs-CZ" dirty="0"/>
          </a:p>
        </p:txBody>
      </p:sp>
      <p:sp>
        <p:nvSpPr>
          <p:cNvPr id="3" name="Zástupný symbol pro obsah 2"/>
          <p:cNvSpPr>
            <a:spLocks noGrp="1"/>
          </p:cNvSpPr>
          <p:nvPr>
            <p:ph sz="quarter" idx="1"/>
          </p:nvPr>
        </p:nvSpPr>
        <p:spPr/>
        <p:txBody>
          <a:bodyPr>
            <a:normAutofit/>
          </a:bodyPr>
          <a:lstStyle/>
          <a:p>
            <a:r>
              <a:rPr lang="cs-CZ" sz="2200" dirty="0" err="1"/>
              <a:t>Usherův</a:t>
            </a:r>
            <a:r>
              <a:rPr lang="cs-CZ" sz="2200" dirty="0"/>
              <a:t> syndrom – nejčastější, genetické onemocnění</a:t>
            </a:r>
          </a:p>
          <a:p>
            <a:r>
              <a:rPr lang="cs-CZ" sz="2200" dirty="0" smtClean="0"/>
              <a:t>Předčasný porod s nutností umístění dítěte do inkubátoru</a:t>
            </a:r>
          </a:p>
          <a:p>
            <a:r>
              <a:rPr lang="cs-CZ" sz="2200" dirty="0" smtClean="0"/>
              <a:t>Zarděnky - </a:t>
            </a:r>
            <a:r>
              <a:rPr lang="cs-CZ" sz="2200" dirty="0"/>
              <a:t>geneticky nepodmíněný syndrom získaný v raném těhotenství</a:t>
            </a:r>
            <a:endParaRPr lang="cs-CZ" sz="2200" dirty="0" smtClean="0"/>
          </a:p>
          <a:p>
            <a:r>
              <a:rPr lang="cs-CZ" sz="2200" dirty="0" err="1" smtClean="0"/>
              <a:t>Cytomegalovirus</a:t>
            </a:r>
            <a:endParaRPr lang="cs-CZ" sz="2200" dirty="0" smtClean="0"/>
          </a:p>
          <a:p>
            <a:r>
              <a:rPr lang="cs-CZ" sz="2200" dirty="0" err="1" smtClean="0"/>
              <a:t>Syphilis</a:t>
            </a:r>
            <a:endParaRPr lang="cs-CZ" sz="2200" dirty="0" smtClean="0"/>
          </a:p>
          <a:p>
            <a:r>
              <a:rPr lang="cs-CZ" sz="2200" dirty="0" smtClean="0"/>
              <a:t>Toxoplazmóza – </a:t>
            </a:r>
            <a:r>
              <a:rPr lang="cs-CZ" sz="2400" dirty="0" smtClean="0"/>
              <a:t>jedinec je infikovaný </a:t>
            </a:r>
            <a:r>
              <a:rPr lang="cs-CZ" sz="2400" dirty="0"/>
              <a:t>především v druhé polovině těhotenství</a:t>
            </a:r>
            <a:endParaRPr lang="cs-CZ" sz="2200" dirty="0" smtClean="0"/>
          </a:p>
          <a:p>
            <a:r>
              <a:rPr lang="cs-CZ" sz="2200" dirty="0" smtClean="0"/>
              <a:t>Syndrom </a:t>
            </a:r>
            <a:r>
              <a:rPr lang="cs-CZ" sz="2200" dirty="0" err="1" smtClean="0"/>
              <a:t>charge</a:t>
            </a:r>
            <a:endParaRPr lang="cs-CZ" sz="2200" dirty="0" smtClean="0"/>
          </a:p>
          <a:p>
            <a:r>
              <a:rPr lang="cs-CZ" sz="2200" dirty="0" err="1" smtClean="0"/>
              <a:t>Moebiův</a:t>
            </a:r>
            <a:r>
              <a:rPr lang="cs-CZ" sz="2200" dirty="0" smtClean="0"/>
              <a:t> syndrom</a:t>
            </a:r>
          </a:p>
          <a:p>
            <a:r>
              <a:rPr lang="cs-CZ" sz="2200" dirty="0" err="1" smtClean="0"/>
              <a:t>Patauův</a:t>
            </a:r>
            <a:r>
              <a:rPr lang="cs-CZ" sz="2200" dirty="0" smtClean="0"/>
              <a:t> syndrom</a:t>
            </a:r>
          </a:p>
          <a:p>
            <a:r>
              <a:rPr lang="cs-CZ" sz="2200" dirty="0" err="1" smtClean="0"/>
              <a:t>Rosenbergerův</a:t>
            </a:r>
            <a:r>
              <a:rPr lang="cs-CZ" sz="2200" dirty="0" smtClean="0"/>
              <a:t> syndrom</a:t>
            </a:r>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Hluchoslepota nemusí být rozpoznána z následujících důvodů:</a:t>
            </a:r>
          </a:p>
        </p:txBody>
      </p:sp>
      <p:sp>
        <p:nvSpPr>
          <p:cNvPr id="3" name="Zástupný symbol pro obsah 2"/>
          <p:cNvSpPr>
            <a:spLocks noGrp="1"/>
          </p:cNvSpPr>
          <p:nvPr>
            <p:ph sz="quarter" idx="1"/>
          </p:nvPr>
        </p:nvSpPr>
        <p:spPr/>
        <p:txBody>
          <a:bodyPr/>
          <a:lstStyle/>
          <a:p>
            <a:r>
              <a:rPr lang="cs-CZ" dirty="0"/>
              <a:t>původní posouzení zdravotního stavu bylo provedeno v době, kdy byl postižen pouze jeden ze smyslů (zrak či sluch)</a:t>
            </a:r>
          </a:p>
          <a:p>
            <a:r>
              <a:rPr lang="cs-CZ" dirty="0"/>
              <a:t>od posledního posouzení souvisejícího s přidělením rozsahu služeb (včetně umístění do ústavu soc. péče) došlo k výraznému zhoršení funkčnosti obou smyslů</a:t>
            </a:r>
          </a:p>
          <a:p>
            <a:r>
              <a:rPr lang="cs-CZ" dirty="0"/>
              <a:t>jiného druhu postižení (jako např. specifické poruchy učení)</a:t>
            </a:r>
          </a:p>
          <a:p>
            <a:endParaRPr lang="cs-CZ" dirty="0"/>
          </a:p>
        </p:txBody>
      </p:sp>
    </p:spTree>
    <p:extLst>
      <p:ext uri="{BB962C8B-B14F-4D97-AF65-F5344CB8AC3E}">
        <p14:creationId xmlns:p14="http://schemas.microsoft.com/office/powerpoint/2010/main" xmlns="" val="9056177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ZPŮSOBY KOMUNIKACE</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Mluvená řeč</a:t>
            </a:r>
          </a:p>
          <a:p>
            <a:r>
              <a:rPr lang="cs-CZ" dirty="0" smtClean="0"/>
              <a:t>Psaná forma</a:t>
            </a:r>
          </a:p>
          <a:p>
            <a:r>
              <a:rPr lang="cs-CZ" dirty="0" smtClean="0"/>
              <a:t>Znakový jazyk</a:t>
            </a:r>
          </a:p>
          <a:p>
            <a:r>
              <a:rPr lang="cs-CZ" dirty="0" smtClean="0"/>
              <a:t>Taktilní znakový jazyk</a:t>
            </a:r>
          </a:p>
          <a:p>
            <a:r>
              <a:rPr lang="cs-CZ" dirty="0" err="1" smtClean="0"/>
              <a:t>Lormova</a:t>
            </a:r>
            <a:r>
              <a:rPr lang="cs-CZ" dirty="0" smtClean="0"/>
              <a:t> abeceda</a:t>
            </a:r>
          </a:p>
          <a:p>
            <a:r>
              <a:rPr lang="cs-CZ" dirty="0" smtClean="0"/>
              <a:t>Braillovo písmo</a:t>
            </a:r>
          </a:p>
          <a:p>
            <a:r>
              <a:rPr lang="cs-CZ" dirty="0" smtClean="0"/>
              <a:t>Tiskací písmena psaná do dlaně</a:t>
            </a:r>
          </a:p>
          <a:p>
            <a:r>
              <a:rPr lang="cs-CZ" dirty="0" smtClean="0"/>
              <a:t>Prstová abeceda</a:t>
            </a:r>
          </a:p>
          <a:p>
            <a:r>
              <a:rPr lang="cs-CZ" dirty="0" smtClean="0"/>
              <a:t>Daktylotika do dlaně</a:t>
            </a:r>
          </a:p>
          <a:p>
            <a:r>
              <a:rPr lang="cs-CZ" dirty="0" err="1" smtClean="0"/>
              <a:t>Tadoma</a:t>
            </a:r>
            <a:endParaRPr lang="cs-CZ" dirty="0" smtClean="0"/>
          </a:p>
          <a:p>
            <a:r>
              <a:rPr lang="cs-CZ" dirty="0" smtClean="0"/>
              <a:t>Odezírání</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Lormova</a:t>
            </a:r>
            <a:r>
              <a:rPr lang="cs-CZ" dirty="0" smtClean="0"/>
              <a:t> abeceda</a:t>
            </a:r>
            <a:endParaRPr lang="cs-CZ" dirty="0"/>
          </a:p>
        </p:txBody>
      </p:sp>
      <p:sp>
        <p:nvSpPr>
          <p:cNvPr id="3" name="Zástupný symbol pro obsah 2"/>
          <p:cNvSpPr>
            <a:spLocks noGrp="1"/>
          </p:cNvSpPr>
          <p:nvPr>
            <p:ph sz="quarter" idx="1"/>
          </p:nvPr>
        </p:nvSpPr>
        <p:spPr>
          <a:xfrm>
            <a:off x="457200" y="1219200"/>
            <a:ext cx="8229600" cy="5424510"/>
          </a:xfrm>
        </p:spPr>
        <p:txBody>
          <a:bodyPr>
            <a:normAutofit fontScale="70000" lnSpcReduction="20000"/>
          </a:bodyPr>
          <a:lstStyle/>
          <a:p>
            <a:r>
              <a:rPr lang="cs-CZ" b="1" dirty="0" smtClean="0"/>
              <a:t>A</a:t>
            </a:r>
            <a:r>
              <a:rPr lang="cs-CZ" dirty="0" smtClean="0"/>
              <a:t> – bod na špičce palce</a:t>
            </a:r>
          </a:p>
          <a:p>
            <a:r>
              <a:rPr lang="cs-CZ" b="1" dirty="0" smtClean="0"/>
              <a:t>B</a:t>
            </a:r>
            <a:r>
              <a:rPr lang="cs-CZ" dirty="0" smtClean="0"/>
              <a:t> – čára po ukazováčku od špičky prstu k dlani</a:t>
            </a:r>
          </a:p>
          <a:p>
            <a:r>
              <a:rPr lang="cs-CZ" b="1" dirty="0" smtClean="0"/>
              <a:t>C</a:t>
            </a:r>
            <a:r>
              <a:rPr lang="cs-CZ" dirty="0" smtClean="0"/>
              <a:t> – bod na zápěstí</a:t>
            </a:r>
          </a:p>
          <a:p>
            <a:r>
              <a:rPr lang="cs-CZ" b="1" dirty="0" smtClean="0"/>
              <a:t>D</a:t>
            </a:r>
            <a:r>
              <a:rPr lang="cs-CZ" dirty="0" smtClean="0"/>
              <a:t> – čára po prostředníčku od špičky prstu k dlani </a:t>
            </a:r>
          </a:p>
          <a:p>
            <a:r>
              <a:rPr lang="cs-CZ" b="1" dirty="0" smtClean="0"/>
              <a:t>E</a:t>
            </a:r>
            <a:r>
              <a:rPr lang="cs-CZ" dirty="0" smtClean="0"/>
              <a:t> – bod na špičce ukazováčku</a:t>
            </a:r>
          </a:p>
          <a:p>
            <a:r>
              <a:rPr lang="cs-CZ" b="1" dirty="0" smtClean="0"/>
              <a:t>F</a:t>
            </a:r>
            <a:r>
              <a:rPr lang="cs-CZ" dirty="0" smtClean="0"/>
              <a:t> – současné stisknutí špiček ukazováčku a prostředníčku ze strany </a:t>
            </a:r>
          </a:p>
          <a:p>
            <a:r>
              <a:rPr lang="cs-CZ" b="1" dirty="0" smtClean="0"/>
              <a:t>G</a:t>
            </a:r>
            <a:r>
              <a:rPr lang="cs-CZ" dirty="0" smtClean="0"/>
              <a:t> – čára po prsteníčku od špičky prstu k dlani</a:t>
            </a:r>
          </a:p>
          <a:p>
            <a:r>
              <a:rPr lang="cs-CZ" b="1" dirty="0" smtClean="0"/>
              <a:t>H</a:t>
            </a:r>
            <a:r>
              <a:rPr lang="cs-CZ" dirty="0" smtClean="0"/>
              <a:t> – čára po malíčku od špičky prstu k dlani</a:t>
            </a:r>
          </a:p>
          <a:p>
            <a:r>
              <a:rPr lang="cs-CZ" b="1" dirty="0" smtClean="0"/>
              <a:t>CH</a:t>
            </a:r>
            <a:r>
              <a:rPr lang="cs-CZ" dirty="0" smtClean="0"/>
              <a:t> – současné stisknutí špiček prsteníčku a malíčku ze strany</a:t>
            </a:r>
          </a:p>
          <a:p>
            <a:r>
              <a:rPr lang="cs-CZ" b="1" dirty="0" smtClean="0"/>
              <a:t>I</a:t>
            </a:r>
            <a:r>
              <a:rPr lang="cs-CZ" dirty="0" smtClean="0"/>
              <a:t> – bod na špičce prostředníčku</a:t>
            </a:r>
          </a:p>
          <a:p>
            <a:r>
              <a:rPr lang="cs-CZ" b="1" dirty="0" smtClean="0"/>
              <a:t>J</a:t>
            </a:r>
            <a:r>
              <a:rPr lang="cs-CZ" dirty="0" smtClean="0"/>
              <a:t> – stisk špičky prostředníčku ze strany</a:t>
            </a:r>
          </a:p>
          <a:p>
            <a:r>
              <a:rPr lang="cs-CZ" b="1" dirty="0" smtClean="0"/>
              <a:t>K</a:t>
            </a:r>
            <a:r>
              <a:rPr lang="cs-CZ" dirty="0" smtClean="0"/>
              <a:t> – bod čtyř špiček prstů do dlaně</a:t>
            </a:r>
          </a:p>
          <a:p>
            <a:r>
              <a:rPr lang="cs-CZ" b="1" dirty="0" smtClean="0"/>
              <a:t>L</a:t>
            </a:r>
            <a:r>
              <a:rPr lang="cs-CZ" dirty="0" smtClean="0"/>
              <a:t> – čára po prostředníčku od špičky prstu přes dlaň k zápěstí</a:t>
            </a:r>
          </a:p>
          <a:p>
            <a:r>
              <a:rPr lang="cs-CZ" b="1" dirty="0" smtClean="0"/>
              <a:t>M</a:t>
            </a:r>
            <a:r>
              <a:rPr lang="cs-CZ" dirty="0" smtClean="0"/>
              <a:t> – bod pod malíčkem</a:t>
            </a:r>
          </a:p>
          <a:p>
            <a:r>
              <a:rPr lang="cs-CZ" b="1" dirty="0" smtClean="0"/>
              <a:t>N</a:t>
            </a:r>
            <a:r>
              <a:rPr lang="cs-CZ" dirty="0" smtClean="0"/>
              <a:t> – bod pod ukazováčkem</a:t>
            </a:r>
          </a:p>
          <a:p>
            <a:r>
              <a:rPr lang="cs-CZ" b="1" dirty="0" smtClean="0"/>
              <a:t>O</a:t>
            </a:r>
            <a:r>
              <a:rPr lang="cs-CZ" dirty="0" smtClean="0"/>
              <a:t> – bod na špičce prsteníčku</a:t>
            </a:r>
          </a:p>
          <a:p>
            <a:r>
              <a:rPr lang="cs-CZ" b="1" dirty="0" smtClean="0"/>
              <a:t>P</a:t>
            </a:r>
            <a:r>
              <a:rPr lang="cs-CZ" dirty="0" smtClean="0"/>
              <a:t> – čára po vnější straně ukazováčku od dlaně ke špičce ukazováčku</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Lormova</a:t>
            </a:r>
            <a:r>
              <a:rPr lang="cs-CZ" dirty="0" smtClean="0"/>
              <a:t> abeceda</a:t>
            </a:r>
            <a:endParaRPr lang="cs-CZ" dirty="0"/>
          </a:p>
        </p:txBody>
      </p:sp>
      <p:sp>
        <p:nvSpPr>
          <p:cNvPr id="3" name="Zástupný symbol pro obsah 2"/>
          <p:cNvSpPr>
            <a:spLocks noGrp="1"/>
          </p:cNvSpPr>
          <p:nvPr>
            <p:ph sz="quarter" idx="1"/>
          </p:nvPr>
        </p:nvSpPr>
        <p:spPr>
          <a:xfrm>
            <a:off x="457200" y="1219200"/>
            <a:ext cx="8229600" cy="5424510"/>
          </a:xfrm>
        </p:spPr>
        <p:txBody>
          <a:bodyPr>
            <a:normAutofit fontScale="92500" lnSpcReduction="20000"/>
          </a:bodyPr>
          <a:lstStyle/>
          <a:p>
            <a:r>
              <a:rPr lang="cs-CZ" b="1" dirty="0" smtClean="0"/>
              <a:t>Q</a:t>
            </a:r>
            <a:r>
              <a:rPr lang="cs-CZ" dirty="0" smtClean="0"/>
              <a:t> – čára po vnější straně malíčku od dlaně ke špičce malíčku </a:t>
            </a:r>
          </a:p>
          <a:p>
            <a:r>
              <a:rPr lang="cs-CZ" b="1" dirty="0" smtClean="0"/>
              <a:t>R</a:t>
            </a:r>
            <a:r>
              <a:rPr lang="cs-CZ" dirty="0" smtClean="0"/>
              <a:t> – postupné pokládání ukazováčku, prostředníčku a prsteníčku do dlaně </a:t>
            </a:r>
          </a:p>
          <a:p>
            <a:r>
              <a:rPr lang="cs-CZ" b="1" dirty="0" smtClean="0"/>
              <a:t>S</a:t>
            </a:r>
            <a:r>
              <a:rPr lang="cs-CZ" dirty="0" smtClean="0"/>
              <a:t> – ukazováčkem kruh na dlani </a:t>
            </a:r>
          </a:p>
          <a:p>
            <a:r>
              <a:rPr lang="cs-CZ" b="1" dirty="0" smtClean="0"/>
              <a:t>T</a:t>
            </a:r>
            <a:r>
              <a:rPr lang="cs-CZ" dirty="0" smtClean="0"/>
              <a:t> – čára po palci od špičky prstu k dlani </a:t>
            </a:r>
          </a:p>
          <a:p>
            <a:r>
              <a:rPr lang="cs-CZ" b="1" dirty="0" smtClean="0"/>
              <a:t>U</a:t>
            </a:r>
            <a:r>
              <a:rPr lang="cs-CZ" dirty="0" smtClean="0"/>
              <a:t> – bod na špičce malíčku </a:t>
            </a:r>
          </a:p>
          <a:p>
            <a:r>
              <a:rPr lang="cs-CZ" b="1" dirty="0" smtClean="0"/>
              <a:t>V</a:t>
            </a:r>
            <a:r>
              <a:rPr lang="cs-CZ" dirty="0" smtClean="0"/>
              <a:t> – bod pod palcem </a:t>
            </a:r>
          </a:p>
          <a:p>
            <a:r>
              <a:rPr lang="cs-CZ" b="1" dirty="0" smtClean="0"/>
              <a:t>W</a:t>
            </a:r>
            <a:r>
              <a:rPr lang="cs-CZ" dirty="0" smtClean="0"/>
              <a:t> – dvakrát bod pod palcem </a:t>
            </a:r>
          </a:p>
          <a:p>
            <a:r>
              <a:rPr lang="cs-CZ" b="1" dirty="0" smtClean="0"/>
              <a:t>X</a:t>
            </a:r>
            <a:r>
              <a:rPr lang="cs-CZ" dirty="0" smtClean="0"/>
              <a:t> – čára podél zápěstí zleva doprava </a:t>
            </a:r>
          </a:p>
          <a:p>
            <a:r>
              <a:rPr lang="cs-CZ" b="1" dirty="0" smtClean="0"/>
              <a:t>Y</a:t>
            </a:r>
            <a:r>
              <a:rPr lang="cs-CZ" dirty="0" smtClean="0"/>
              <a:t> – čára pod prsty směrem od ukazováčku k malíčku </a:t>
            </a:r>
          </a:p>
          <a:p>
            <a:r>
              <a:rPr lang="cs-CZ" b="1" dirty="0" smtClean="0"/>
              <a:t>Ý</a:t>
            </a:r>
            <a:r>
              <a:rPr lang="cs-CZ" dirty="0" smtClean="0"/>
              <a:t> – čára pod prsty směrem od ukazováčku k malíčku a pokračovat po vnější straně malíčku směrem ke špičce malíčku </a:t>
            </a:r>
          </a:p>
          <a:p>
            <a:r>
              <a:rPr lang="cs-CZ" b="1" dirty="0" smtClean="0"/>
              <a:t>Z</a:t>
            </a:r>
            <a:r>
              <a:rPr lang="cs-CZ" dirty="0" smtClean="0"/>
              <a:t> – šikmá čára přes dlaň od palce k malíčku</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Hole:</a:t>
            </a:r>
            <a:endParaRPr lang="cs-CZ" dirty="0"/>
          </a:p>
        </p:txBody>
      </p:sp>
      <p:sp>
        <p:nvSpPr>
          <p:cNvPr id="3" name="Zástupný symbol pro obsah 2"/>
          <p:cNvSpPr>
            <a:spLocks noGrp="1"/>
          </p:cNvSpPr>
          <p:nvPr>
            <p:ph sz="quarter" idx="1"/>
          </p:nvPr>
        </p:nvSpPr>
        <p:spPr/>
        <p:txBody>
          <a:bodyPr/>
          <a:lstStyle/>
          <a:p>
            <a:r>
              <a:rPr lang="cs-CZ" dirty="0" smtClean="0"/>
              <a:t>Osoby s </a:t>
            </a:r>
            <a:r>
              <a:rPr lang="cs-CZ" dirty="0" err="1" smtClean="0"/>
              <a:t>hluchoslepotou</a:t>
            </a:r>
            <a:r>
              <a:rPr lang="cs-CZ" dirty="0" smtClean="0"/>
              <a:t> používají červenobílé hole</a:t>
            </a:r>
          </a:p>
          <a:p>
            <a:r>
              <a:rPr lang="cs-CZ" dirty="0" smtClean="0"/>
              <a:t>A) červenobílá hůl </a:t>
            </a:r>
            <a:r>
              <a:rPr lang="cs-CZ" b="1" dirty="0" smtClean="0"/>
              <a:t>signalizační</a:t>
            </a:r>
          </a:p>
          <a:p>
            <a:r>
              <a:rPr lang="cs-CZ" dirty="0" smtClean="0"/>
              <a:t>B) červenobílá hůl </a:t>
            </a:r>
            <a:r>
              <a:rPr lang="cs-CZ" b="1" dirty="0" smtClean="0"/>
              <a:t>orientační</a:t>
            </a:r>
          </a:p>
          <a:p>
            <a:r>
              <a:rPr lang="cs-CZ" dirty="0" smtClean="0"/>
              <a:t>C) červenobílá hůl </a:t>
            </a:r>
            <a:r>
              <a:rPr lang="cs-CZ" b="1" dirty="0" smtClean="0"/>
              <a:t>opěrná</a:t>
            </a:r>
          </a:p>
          <a:p>
            <a:r>
              <a:rPr lang="cs-CZ" dirty="0" smtClean="0"/>
              <a:t>Liší se svou funkcí a délkou</a:t>
            </a:r>
          </a:p>
          <a:p>
            <a:endParaRPr lang="cs-CZ" dirty="0" smtClean="0"/>
          </a:p>
          <a:p>
            <a:r>
              <a:rPr lang="cs-CZ" dirty="0" smtClean="0"/>
              <a:t>Nárok získat 3 hole ročně</a:t>
            </a:r>
          </a:p>
          <a:p>
            <a:r>
              <a:rPr lang="cs-CZ" dirty="0" smtClean="0"/>
              <a:t>Schvaluje praktická nebo oční lékař</a:t>
            </a:r>
            <a:endParaRPr lang="cs-CZ" dirty="0"/>
          </a:p>
        </p:txBody>
      </p:sp>
    </p:spTree>
    <p:extLst>
      <p:ext uri="{BB962C8B-B14F-4D97-AF65-F5344CB8AC3E}">
        <p14:creationId xmlns:p14="http://schemas.microsoft.com/office/powerpoint/2010/main" xmlns="" val="2368588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LORMOVA ABECEDA</a:t>
            </a:r>
            <a:endParaRPr lang="cs-CZ" dirty="0"/>
          </a:p>
        </p:txBody>
      </p:sp>
      <p:pic>
        <p:nvPicPr>
          <p:cNvPr id="4" name="Zástupný symbol pro obsah 3" descr="Lormova abeceda.jpg"/>
          <p:cNvPicPr>
            <a:picLocks noGrp="1" noChangeAspect="1"/>
          </p:cNvPicPr>
          <p:nvPr>
            <p:ph sz="quarter" idx="1"/>
          </p:nvPr>
        </p:nvPicPr>
        <p:blipFill>
          <a:blip r:embed="rId2"/>
          <a:stretch>
            <a:fillRect/>
          </a:stretch>
        </p:blipFill>
        <p:spPr>
          <a:xfrm>
            <a:off x="357158" y="1571612"/>
            <a:ext cx="8360355" cy="463345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ORGANIZACE</a:t>
            </a:r>
            <a:endParaRPr lang="cs-CZ" dirty="0"/>
          </a:p>
        </p:txBody>
      </p:sp>
      <p:sp>
        <p:nvSpPr>
          <p:cNvPr id="3" name="Zástupný symbol pro obsah 2"/>
          <p:cNvSpPr>
            <a:spLocks noGrp="1"/>
          </p:cNvSpPr>
          <p:nvPr>
            <p:ph sz="quarter" idx="1"/>
          </p:nvPr>
        </p:nvSpPr>
        <p:spPr/>
        <p:txBody>
          <a:bodyPr/>
          <a:lstStyle/>
          <a:p>
            <a:r>
              <a:rPr lang="cs-CZ" dirty="0" smtClean="0"/>
              <a:t>Klub přátel červenobílé hole (Paprsek ze tmy) – Liberec a Praha</a:t>
            </a:r>
          </a:p>
          <a:p>
            <a:r>
              <a:rPr lang="cs-CZ" dirty="0" smtClean="0"/>
              <a:t>Záblesk – Olšany u Prostějova</a:t>
            </a:r>
          </a:p>
          <a:p>
            <a:r>
              <a:rPr lang="cs-CZ" dirty="0" err="1" smtClean="0"/>
              <a:t>Tyfloservis</a:t>
            </a:r>
            <a:r>
              <a:rPr lang="cs-CZ" dirty="0" smtClean="0"/>
              <a:t> - Brno</a:t>
            </a:r>
          </a:p>
          <a:p>
            <a:r>
              <a:rPr lang="cs-CZ" dirty="0" smtClean="0"/>
              <a:t>Okamžik - Praha</a:t>
            </a:r>
          </a:p>
          <a:p>
            <a:r>
              <a:rPr lang="cs-CZ" dirty="0" smtClean="0"/>
              <a:t>VIA Sdružení hluchoslepých - Praha</a:t>
            </a:r>
          </a:p>
          <a:p>
            <a:r>
              <a:rPr lang="cs-CZ" dirty="0" err="1" smtClean="0"/>
              <a:t>Lorm</a:t>
            </a:r>
            <a:r>
              <a:rPr lang="cs-CZ" dirty="0" smtClean="0"/>
              <a:t> – společnost pro hluchoslepé – po celé ČR</a:t>
            </a:r>
          </a:p>
          <a:p>
            <a:endParaRPr lang="cs-CZ" dirty="0" smtClean="0"/>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67544" y="332656"/>
            <a:ext cx="8229600" cy="5904656"/>
          </a:xfrm>
        </p:spPr>
        <p:txBody>
          <a:bodyPr>
            <a:normAutofit fontScale="92500"/>
          </a:bodyPr>
          <a:lstStyle/>
          <a:p>
            <a:pPr lvl="1"/>
            <a:endParaRPr lang="cs-CZ" sz="2600" dirty="0" smtClean="0">
              <a:solidFill>
                <a:schemeClr val="tx1"/>
              </a:solidFill>
            </a:endParaRPr>
          </a:p>
          <a:p>
            <a:r>
              <a:rPr lang="cs-CZ" dirty="0"/>
              <a:t>Hluchoslepotu nelze chápat jako prostý součet dvou vad – sluchu a zraku, ani jako součet jejich důsledků. Míra postižení obou smyslů se nesčítá, ale násobí, neboť hluchoslepý člověk si nemůže postižení jednoho smyslu kompenzovat smyslem druhým.</a:t>
            </a:r>
          </a:p>
          <a:p>
            <a:r>
              <a:rPr lang="cs-CZ" dirty="0"/>
              <a:t>Největší skupinu hluchoslepých osob tvoří lidé se získaným postižením zraku a sluchu ve vyšším věku života, což je pravděpodobně způsobeno prodlužováním lidského věku. Lze předpokládat, že tento trend bude pokračovat.</a:t>
            </a:r>
          </a:p>
          <a:p>
            <a:r>
              <a:rPr lang="cs-CZ" dirty="0"/>
              <a:t>Mnozí lidé se získaným duálním smyslovým postižením se sami za hluchoslepé nepovažují. Své potíže často charakterizují slovy, že jen o něco hůře vidí a slyší a připisují to svému vyššímu věku.</a:t>
            </a:r>
          </a:p>
          <a:p>
            <a:pPr lvl="1"/>
            <a:endParaRPr lang="cs-CZ"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Koho lze považovat za </a:t>
            </a:r>
            <a:r>
              <a:rPr lang="cs-CZ" dirty="0" smtClean="0"/>
              <a:t>hluchoslepého?</a:t>
            </a:r>
            <a:endParaRPr lang="cs-CZ" dirty="0"/>
          </a:p>
        </p:txBody>
      </p:sp>
      <p:sp>
        <p:nvSpPr>
          <p:cNvPr id="3" name="Zástupný symbol pro obsah 2"/>
          <p:cNvSpPr>
            <a:spLocks noGrp="1"/>
          </p:cNvSpPr>
          <p:nvPr>
            <p:ph sz="quarter" idx="1"/>
          </p:nvPr>
        </p:nvSpPr>
        <p:spPr/>
        <p:txBody>
          <a:bodyPr/>
          <a:lstStyle/>
          <a:p>
            <a:r>
              <a:rPr lang="cs-CZ" dirty="0"/>
              <a:t>J</a:t>
            </a:r>
            <a:r>
              <a:rPr lang="cs-CZ" dirty="0" smtClean="0"/>
              <a:t>e to jedinečné </a:t>
            </a:r>
            <a:r>
              <a:rPr lang="cs-CZ" dirty="0"/>
              <a:t>kombinované postižení, které se vyznačuje souběžnou zrakovou a sluchovou </a:t>
            </a:r>
            <a:r>
              <a:rPr lang="cs-CZ" dirty="0" smtClean="0"/>
              <a:t>vadou.</a:t>
            </a:r>
          </a:p>
          <a:p>
            <a:r>
              <a:rPr lang="cs-CZ" dirty="0" smtClean="0"/>
              <a:t>V</a:t>
            </a:r>
            <a:r>
              <a:rPr lang="cs-CZ" dirty="0"/>
              <a:t> České republice se pro toto postižení používá někdy zastaralý výraz </a:t>
            </a:r>
            <a:r>
              <a:rPr lang="cs-CZ" dirty="0" err="1"/>
              <a:t>slepohluchota</a:t>
            </a:r>
            <a:r>
              <a:rPr lang="cs-CZ" dirty="0"/>
              <a:t>, ačkoliv v anglickém jazyce se již zcela běžně označuje hluchoslepota termínem „</a:t>
            </a:r>
            <a:r>
              <a:rPr lang="cs-CZ" dirty="0" err="1"/>
              <a:t>deafblindness</a:t>
            </a:r>
            <a:r>
              <a:rPr lang="cs-CZ" dirty="0"/>
              <a:t>“ a pro hluchoslepé osoby „</a:t>
            </a:r>
            <a:r>
              <a:rPr lang="cs-CZ" dirty="0" err="1"/>
              <a:t>the</a:t>
            </a:r>
            <a:r>
              <a:rPr lang="cs-CZ" dirty="0"/>
              <a:t> </a:t>
            </a:r>
            <a:r>
              <a:rPr lang="cs-CZ" dirty="0" err="1"/>
              <a:t>deafblind</a:t>
            </a:r>
            <a:r>
              <a:rPr lang="cs-CZ" dirty="0"/>
              <a:t>“, stejně tak v německém jazyce „</a:t>
            </a:r>
            <a:r>
              <a:rPr lang="cs-CZ" dirty="0" err="1"/>
              <a:t>die</a:t>
            </a:r>
            <a:r>
              <a:rPr lang="cs-CZ" dirty="0"/>
              <a:t> </a:t>
            </a:r>
            <a:r>
              <a:rPr lang="cs-CZ" dirty="0" err="1"/>
              <a:t>Taubblindheit</a:t>
            </a:r>
            <a:r>
              <a:rPr lang="cs-CZ" dirty="0"/>
              <a:t>“ a „</a:t>
            </a:r>
            <a:r>
              <a:rPr lang="cs-CZ" dirty="0" err="1"/>
              <a:t>die</a:t>
            </a:r>
            <a:r>
              <a:rPr lang="cs-CZ" dirty="0"/>
              <a:t> </a:t>
            </a:r>
            <a:r>
              <a:rPr lang="cs-CZ" dirty="0" err="1"/>
              <a:t>Taubblinden</a:t>
            </a:r>
            <a:r>
              <a:rPr lang="cs-CZ" dirty="0" smtClean="0"/>
              <a:t>“.</a:t>
            </a:r>
            <a:endParaRPr lang="cs-CZ" dirty="0"/>
          </a:p>
        </p:txBody>
      </p:sp>
    </p:spTree>
    <p:extLst>
      <p:ext uri="{BB962C8B-B14F-4D97-AF65-F5344CB8AC3E}">
        <p14:creationId xmlns:p14="http://schemas.microsoft.com/office/powerpoint/2010/main" xmlns="" val="38197441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420888"/>
            <a:ext cx="8229600" cy="990600"/>
          </a:xfrm>
        </p:spPr>
        <p:txBody>
          <a:bodyPr>
            <a:normAutofit/>
          </a:bodyPr>
          <a:lstStyle/>
          <a:p>
            <a:pPr algn="ctr"/>
            <a:r>
              <a:rPr lang="cs-CZ" sz="4000" dirty="0" smtClean="0"/>
              <a:t>KAZUISTIKA</a:t>
            </a:r>
            <a:endParaRPr lang="cs-CZ" sz="4000" dirty="0"/>
          </a:p>
        </p:txBody>
      </p:sp>
    </p:spTree>
    <p:extLst>
      <p:ext uri="{BB962C8B-B14F-4D97-AF65-F5344CB8AC3E}">
        <p14:creationId xmlns:p14="http://schemas.microsoft.com/office/powerpoint/2010/main" xmlns="" val="800726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a:t>
            </a:r>
            <a:r>
              <a:rPr lang="cs-CZ" dirty="0" smtClean="0"/>
              <a:t>namnéza</a:t>
            </a:r>
            <a:endParaRPr lang="cs-CZ" dirty="0"/>
          </a:p>
        </p:txBody>
      </p:sp>
      <p:sp>
        <p:nvSpPr>
          <p:cNvPr id="3" name="Zástupný symbol pro obsah 2"/>
          <p:cNvSpPr>
            <a:spLocks noGrp="1"/>
          </p:cNvSpPr>
          <p:nvPr>
            <p:ph sz="quarter" idx="1"/>
          </p:nvPr>
        </p:nvSpPr>
        <p:spPr/>
        <p:txBody>
          <a:bodyPr>
            <a:normAutofit lnSpcReduction="10000"/>
          </a:bodyPr>
          <a:lstStyle/>
          <a:p>
            <a:r>
              <a:rPr lang="cs-CZ" sz="1800" dirty="0"/>
              <a:t>Klient se narodil jako čtvrté dítě svých rodičů v roce 1913 v Praze. Měl pět sester. V dětství prodělal pouze běžná onemocnění. </a:t>
            </a:r>
            <a:endParaRPr lang="cs-CZ" sz="1800" dirty="0" smtClean="0"/>
          </a:p>
          <a:p>
            <a:r>
              <a:rPr lang="cs-CZ" sz="1800" dirty="0"/>
              <a:t>Do první třídy ZŠ nastoupil v Praze. Základní školní docházku však dokončil na venkově, kam se celá rodina přestěhovala po té, co otec změnil zaměstnání. </a:t>
            </a:r>
            <a:endParaRPr lang="cs-CZ" sz="1800" dirty="0" smtClean="0"/>
          </a:p>
          <a:p>
            <a:r>
              <a:rPr lang="cs-CZ" sz="1800" dirty="0"/>
              <a:t>Při studiu na čtyřleté hospodářské škole v Plzni klient vypomáhal otci v jeho soukromé mlékárně. Po maturitě byl přijat na VŠ zemědělskou v Plzni. V období krize, kdy narůstal počet nezaměstnaných, bylo třeba, aby klient odešel ze studií a zajistil, stejně jako další členové rodiny, provoz v jedné z pěti otcových prodejen</a:t>
            </a:r>
            <a:r>
              <a:rPr lang="cs-CZ" sz="1800" dirty="0" smtClean="0"/>
              <a:t>.</a:t>
            </a:r>
          </a:p>
          <a:p>
            <a:r>
              <a:rPr lang="cs-CZ" sz="1800" dirty="0"/>
              <a:t>V roce 1938 se klient oženil. Ihned po obřadu byl jakožto poručík Národní gardy odvelen na obranu železničního mostu</a:t>
            </a:r>
            <a:r>
              <a:rPr lang="cs-CZ" sz="1800" dirty="0" smtClean="0"/>
              <a:t>.</a:t>
            </a:r>
          </a:p>
          <a:p>
            <a:r>
              <a:rPr lang="cs-CZ" sz="1800" dirty="0" smtClean="0"/>
              <a:t>Muž pracoval až do 70tého roku jako technik a </a:t>
            </a:r>
            <a:r>
              <a:rPr lang="cs-CZ" sz="1800" dirty="0" err="1" smtClean="0"/>
              <a:t>Vv</a:t>
            </a:r>
            <a:r>
              <a:rPr lang="cs-CZ" sz="1800" dirty="0" smtClean="0"/>
              <a:t> témže roce (3 </a:t>
            </a:r>
            <a:r>
              <a:rPr lang="cs-CZ" sz="1800" dirty="0"/>
              <a:t>roky před důchodem) odešel klient zavádět výsledky výzkumu přímo do provozu. Podílel se na konstrukci nové linky, kterou obsluhovala pouze jedna osoba. Zaškoloval pracovníky, vykonával dohled nad pracovištěm. V devadesátých letech sestavoval kompletní dokumentaci této linky - výsledky práce provozu, včetně fotografických dokladů. </a:t>
            </a:r>
            <a:endParaRPr lang="cs-CZ" sz="1800" dirty="0" smtClean="0"/>
          </a:p>
          <a:p>
            <a:endParaRPr lang="cs-CZ" sz="1800" dirty="0" smtClean="0"/>
          </a:p>
        </p:txBody>
      </p:sp>
    </p:spTree>
    <p:extLst>
      <p:ext uri="{BB962C8B-B14F-4D97-AF65-F5344CB8AC3E}">
        <p14:creationId xmlns:p14="http://schemas.microsoft.com/office/powerpoint/2010/main" xmlns="" val="2714400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Anamnéza:</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Když bylo klientovi 62 let, zemřela jeho o dva roky mladší manželka (rok 1975). </a:t>
            </a:r>
            <a:endParaRPr lang="cs-CZ" dirty="0" smtClean="0"/>
          </a:p>
          <a:p>
            <a:r>
              <a:rPr lang="cs-CZ" dirty="0"/>
              <a:t>V roce 1985 se klient přestěhoval do jednopokojové bytové jednotky v penzionu důchodců. Mohl zde zůstat pouze do doby, než přestane být samostatný v běžných úkonech. Denně docházel na obědy do jídelny nedalekého domova důchodců a obstarával si tam současně základní nákup na přípravu snídaní a večeří. </a:t>
            </a:r>
            <a:endParaRPr lang="cs-CZ" dirty="0" smtClean="0"/>
          </a:p>
          <a:p>
            <a:r>
              <a:rPr lang="cs-CZ" dirty="0"/>
              <a:t>V roce 1991 po úraze oslepl na levé oko. O dva roky později prodělal operaci šedého zákalu (katarakty) pravého oka. Došlo k poškození sítnice a následným senilním degenerativním změnám. Zpráva očního lékaře z listopadu 1995 uvádí </a:t>
            </a:r>
            <a:r>
              <a:rPr lang="cs-CZ" dirty="0" err="1"/>
              <a:t>visus</a:t>
            </a:r>
            <a:r>
              <a:rPr lang="cs-CZ" dirty="0"/>
              <a:t> pravého oka 5/50. </a:t>
            </a:r>
          </a:p>
        </p:txBody>
      </p:sp>
    </p:spTree>
    <p:extLst>
      <p:ext uri="{BB962C8B-B14F-4D97-AF65-F5344CB8AC3E}">
        <p14:creationId xmlns:p14="http://schemas.microsoft.com/office/powerpoint/2010/main" xmlns="" val="984648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Anamnéza</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V roce 1993 byl klient svým ošetřujícím lékařem poslán ke speciálnímu vyšetření na foniatrii, neboť si všiml jeho zhoršujícího se sluchu. Na základě tónové audiometrie dostal klient okamžitě potvrzení na koupi závěsného sluchadla. Vlivem degenerativních změn po čase ohluchl na pravé ucho a slyšení na levém uchu se ještě zhoršilo. Sluchová vada byla označena za </a:t>
            </a:r>
            <a:r>
              <a:rPr lang="cs-CZ" dirty="0" err="1"/>
              <a:t>progredující</a:t>
            </a:r>
            <a:r>
              <a:rPr lang="cs-CZ" dirty="0"/>
              <a:t>. </a:t>
            </a:r>
            <a:endParaRPr lang="cs-CZ" dirty="0" smtClean="0"/>
          </a:p>
          <a:p>
            <a:r>
              <a:rPr lang="cs-CZ" dirty="0"/>
              <a:t>V oblasti receptivní i produktivní složky komunikace uplatňoval klient jako dominantní komunikaci verbální. Přesto, že sluchovou vadu - percepční nedoslýchavost - kompenzoval sluchadlem, bylo třeba výrazně artikulovat a důležitá sdělení občas zopakovat. Expresivní řečové funkce byly nedotčeny (slovní zásoba, artikulace, modulace, intonace). </a:t>
            </a:r>
          </a:p>
        </p:txBody>
      </p:sp>
    </p:spTree>
    <p:extLst>
      <p:ext uri="{BB962C8B-B14F-4D97-AF65-F5344CB8AC3E}">
        <p14:creationId xmlns:p14="http://schemas.microsoft.com/office/powerpoint/2010/main" xmlns="" val="2602557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Anamnéza</a:t>
            </a:r>
            <a:endParaRPr lang="cs-CZ" dirty="0"/>
          </a:p>
        </p:txBody>
      </p:sp>
      <p:sp>
        <p:nvSpPr>
          <p:cNvPr id="3" name="Zástupný symbol pro obsah 2"/>
          <p:cNvSpPr>
            <a:spLocks noGrp="1"/>
          </p:cNvSpPr>
          <p:nvPr>
            <p:ph sz="quarter" idx="1"/>
          </p:nvPr>
        </p:nvSpPr>
        <p:spPr/>
        <p:txBody>
          <a:bodyPr>
            <a:normAutofit fontScale="92500"/>
          </a:bodyPr>
          <a:lstStyle/>
          <a:p>
            <a:r>
              <a:rPr lang="cs-CZ" dirty="0"/>
              <a:t>Díky artrotickým změnám pohybového aparátu, kornatění cév (které se projevovalo nedokrevností dolních končetin - necitlivostí prstů) a vybočení páteře byl klient nucen používat při chůzi opěrnou hůl, kterou měl nabarvenu na bílo, aby plnila signalizační funkci hole pro nevidomé. Ve známém prostředí se pohyboval pomalu, opatrně, ale jistě. Měl dobrou orientační schopnost. </a:t>
            </a:r>
            <a:endParaRPr lang="cs-CZ" dirty="0" smtClean="0"/>
          </a:p>
          <a:p>
            <a:r>
              <a:rPr lang="cs-CZ" dirty="0"/>
              <a:t>P</a:t>
            </a:r>
            <a:r>
              <a:rPr lang="cs-CZ" dirty="0" smtClean="0"/>
              <a:t>racovník </a:t>
            </a:r>
            <a:r>
              <a:rPr lang="cs-CZ" dirty="0"/>
              <a:t>Servisu hluchoslepým vytvořil určitou hypotézu ve smyslu: klient navenek potlačuje negativní emoce z obavy, aby se nestal sociálně nepřijatelným. To vede k eskalaci somatických obtíží kardiovaskulárního charakteru. Jeho "vnitřní nespokojenost" a ztráta úspěšnosti se pak odráží v častější úrazovosti. </a:t>
            </a:r>
          </a:p>
        </p:txBody>
      </p:sp>
    </p:spTree>
    <p:extLst>
      <p:ext uri="{BB962C8B-B14F-4D97-AF65-F5344CB8AC3E}">
        <p14:creationId xmlns:p14="http://schemas.microsoft.com/office/powerpoint/2010/main" xmlns="" val="1713375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Anamnéza</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Na pobytu Servisu </a:t>
            </a:r>
            <a:r>
              <a:rPr lang="cs-CZ" dirty="0" err="1" smtClean="0"/>
              <a:t>chluchoslepým</a:t>
            </a:r>
            <a:r>
              <a:rPr lang="cs-CZ" dirty="0" smtClean="0"/>
              <a:t> </a:t>
            </a:r>
            <a:r>
              <a:rPr lang="cs-CZ" dirty="0"/>
              <a:t> klient vyjádřil zájem o seznámení se s některými pomůckami kompenzujícími zrakové vady. </a:t>
            </a:r>
            <a:endParaRPr lang="cs-CZ" dirty="0" smtClean="0"/>
          </a:p>
          <a:p>
            <a:r>
              <a:rPr lang="cs-CZ" dirty="0"/>
              <a:t>Byla mu zajištěna lékařská prohlídka pro zjištění aktuálního stavu zraku a konzultace o vhodnosti dostupných kompenzačních pomůcek. Protože šlo o osobu se zbytky zraku na jednom oku, byla mu doporučena pro práci s textem televizní lupa. </a:t>
            </a:r>
            <a:endParaRPr lang="cs-CZ" dirty="0" smtClean="0"/>
          </a:p>
          <a:p>
            <a:r>
              <a:rPr lang="cs-CZ" dirty="0"/>
              <a:t>Klient se ji naučil poměrně rychle a snadno ovládat. Nicméně si stěžoval, že pod lupou nemůže psát na psacím stroji. Pomůcka mu sloužila především pro krátkodobější práci s textem, např. pro čtení a pořádání korespondence, orientaci v článcích apod. Klientovi zprvu činilo potíže zapamatovat si pomalu čtené informace. Vymyslel tedy důmyslné opatření - načítal si slabikování na kazetu a poté si celé sdělení </a:t>
            </a:r>
            <a:r>
              <a:rPr lang="cs-CZ" dirty="0" err="1"/>
              <a:t>přeposlechl</a:t>
            </a:r>
            <a:r>
              <a:rPr lang="cs-CZ" dirty="0"/>
              <a:t>. Pod televizní lupou také hůlkovým písmem sepisoval např. položky nákupu. Své články pro odborné časopisy diktoval na magnetofonové kazety a zasílal do pisárny, která je přepisovala a </a:t>
            </a:r>
            <a:r>
              <a:rPr lang="cs-CZ" dirty="0" err="1"/>
              <a:t>předávála</a:t>
            </a:r>
            <a:r>
              <a:rPr lang="cs-CZ" dirty="0"/>
              <a:t> redakci. </a:t>
            </a:r>
          </a:p>
        </p:txBody>
      </p:sp>
    </p:spTree>
    <p:extLst>
      <p:ext uri="{BB962C8B-B14F-4D97-AF65-F5344CB8AC3E}">
        <p14:creationId xmlns:p14="http://schemas.microsoft.com/office/powerpoint/2010/main" xmlns="" val="231539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Anamnéza</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a:t>Vzhledem k </a:t>
            </a:r>
            <a:r>
              <a:rPr lang="cs-CZ" dirty="0" err="1"/>
              <a:t>progredující</a:t>
            </a:r>
            <a:r>
              <a:rPr lang="cs-CZ" dirty="0"/>
              <a:t> zrakové vadě mu byla nabídnuta výuka bodového písma. Odmítl ji s odůvodněním pokročilého věku. </a:t>
            </a:r>
            <a:endParaRPr lang="cs-CZ" dirty="0" smtClean="0"/>
          </a:p>
          <a:p>
            <a:r>
              <a:rPr lang="cs-CZ" dirty="0"/>
              <a:t>Na požádání mu byla zajištěna oprava sluchadla, digitálních hodinek s hlasovým výstupem a budíku</a:t>
            </a:r>
            <a:r>
              <a:rPr lang="cs-CZ" dirty="0" smtClean="0"/>
              <a:t>.</a:t>
            </a:r>
          </a:p>
          <a:p>
            <a:r>
              <a:rPr lang="cs-CZ" dirty="0"/>
              <a:t>V březnu 1997 klient usiloval o získání lupových brýlí. Pracovníci Servisu hluchoslepým jej v této souvislosti objednali a dopravili na oftalmologické vyšetření, při kterém lékař konstatoval, že lupové brýle nejsou vzhledem k oční vadě klienta vhodnou kompenzační pomůckou, a doporučil spíše užívání </a:t>
            </a:r>
            <a:r>
              <a:rPr lang="cs-CZ" dirty="0" err="1"/>
              <a:t>monokuláru</a:t>
            </a:r>
            <a:r>
              <a:rPr lang="cs-CZ" dirty="0"/>
              <a:t>. </a:t>
            </a:r>
            <a:endParaRPr lang="cs-CZ" dirty="0" smtClean="0"/>
          </a:p>
          <a:p>
            <a:r>
              <a:rPr lang="cs-CZ" dirty="0"/>
              <a:t>K</a:t>
            </a:r>
            <a:r>
              <a:rPr lang="cs-CZ" dirty="0" smtClean="0"/>
              <a:t>lient </a:t>
            </a:r>
            <a:r>
              <a:rPr lang="cs-CZ" dirty="0"/>
              <a:t>měl vážné srdeční potíže, a protože se stal nesamostatným, byl přeložen do domova důchodců, kde za nedlouho zemřel. </a:t>
            </a:r>
            <a:br>
              <a:rPr lang="cs-CZ" dirty="0"/>
            </a:br>
            <a:endParaRPr lang="cs-CZ" dirty="0"/>
          </a:p>
        </p:txBody>
      </p:sp>
    </p:spTree>
    <p:extLst>
      <p:ext uri="{BB962C8B-B14F-4D97-AF65-F5344CB8AC3E}">
        <p14:creationId xmlns:p14="http://schemas.microsoft.com/office/powerpoint/2010/main" xmlns="" val="2626231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Video:</a:t>
            </a:r>
            <a:endParaRPr lang="cs-CZ" dirty="0"/>
          </a:p>
        </p:txBody>
      </p:sp>
      <p:sp>
        <p:nvSpPr>
          <p:cNvPr id="3" name="Zástupný symbol pro obsah 2"/>
          <p:cNvSpPr>
            <a:spLocks noGrp="1"/>
          </p:cNvSpPr>
          <p:nvPr>
            <p:ph sz="quarter" idx="1"/>
          </p:nvPr>
        </p:nvSpPr>
        <p:spPr/>
        <p:txBody>
          <a:bodyPr/>
          <a:lstStyle/>
          <a:p>
            <a:r>
              <a:rPr lang="cs-CZ" dirty="0" smtClean="0"/>
              <a:t>Jeden společný svět – Hluchoslepí I.</a:t>
            </a:r>
          </a:p>
          <a:p>
            <a:pPr marL="0" indent="0">
              <a:buNone/>
            </a:pPr>
            <a:r>
              <a:rPr lang="cs-CZ" dirty="0" smtClean="0"/>
              <a:t>http</a:t>
            </a:r>
            <a:r>
              <a:rPr lang="cs-CZ" dirty="0"/>
              <a:t>://</a:t>
            </a:r>
            <a:r>
              <a:rPr lang="cs-CZ" dirty="0" smtClean="0"/>
              <a:t>www.ceskatelevize.cz/porady/10267555396-jeden-spolecny-svet/20957223109-hluchoslepi-i/video</a:t>
            </a:r>
            <a:r>
              <a:rPr lang="cs-CZ" dirty="0"/>
              <a:t>/</a:t>
            </a:r>
          </a:p>
        </p:txBody>
      </p:sp>
    </p:spTree>
    <p:extLst>
      <p:ext uri="{BB962C8B-B14F-4D97-AF65-F5344CB8AC3E}">
        <p14:creationId xmlns:p14="http://schemas.microsoft.com/office/powerpoint/2010/main" xmlns="" val="3151705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Definice:</a:t>
            </a:r>
            <a:endParaRPr lang="cs-CZ" dirty="0"/>
          </a:p>
        </p:txBody>
      </p:sp>
      <p:sp>
        <p:nvSpPr>
          <p:cNvPr id="3" name="Zástupný symbol pro obsah 2"/>
          <p:cNvSpPr>
            <a:spLocks noGrp="1"/>
          </p:cNvSpPr>
          <p:nvPr>
            <p:ph sz="quarter" idx="1"/>
          </p:nvPr>
        </p:nvSpPr>
        <p:spPr/>
        <p:txBody>
          <a:bodyPr/>
          <a:lstStyle/>
          <a:p>
            <a:r>
              <a:rPr lang="cs-CZ" i="1" dirty="0"/>
              <a:t>„Hluchoslepota je jedinečné postižení, které je způsobeno </a:t>
            </a:r>
            <a:r>
              <a:rPr lang="cs-CZ" i="1" dirty="0" smtClean="0"/>
              <a:t>různorodými kombinacemi </a:t>
            </a:r>
            <a:r>
              <a:rPr lang="cs-CZ" i="1" dirty="0"/>
              <a:t>sluchového a zrakového postižení. Způsobuje potíže při komunikaci </a:t>
            </a:r>
            <a:r>
              <a:rPr lang="cs-CZ" i="1" dirty="0" smtClean="0"/>
              <a:t>a sociální </a:t>
            </a:r>
            <a:r>
              <a:rPr lang="cs-CZ" i="1" dirty="0"/>
              <a:t>a funkční interakci a zabraňuje plnohodnotnému zapojení do společnosti</a:t>
            </a:r>
            <a:r>
              <a:rPr lang="cs-CZ" i="1" dirty="0" smtClean="0"/>
              <a:t>.“</a:t>
            </a:r>
          </a:p>
          <a:p>
            <a:endParaRPr lang="cs-CZ" dirty="0"/>
          </a:p>
          <a:p>
            <a:r>
              <a:rPr lang="cs-CZ" dirty="0" smtClean="0"/>
              <a:t>(</a:t>
            </a:r>
            <a:r>
              <a:rPr lang="cs-CZ" dirty="0"/>
              <a:t>definice přijatá při založení EDBU, Dánsko 2003) (www.lorm.cz)</a:t>
            </a:r>
            <a:endParaRPr lang="cs-CZ"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Klasifikace </a:t>
            </a:r>
            <a:r>
              <a:rPr lang="cs-CZ" dirty="0" smtClean="0"/>
              <a:t>hluchoslepoty:</a:t>
            </a:r>
            <a:endParaRPr lang="cs-CZ" dirty="0"/>
          </a:p>
        </p:txBody>
      </p:sp>
      <p:sp>
        <p:nvSpPr>
          <p:cNvPr id="3" name="Zástupný symbol pro obsah 2"/>
          <p:cNvSpPr>
            <a:spLocks noGrp="1"/>
          </p:cNvSpPr>
          <p:nvPr>
            <p:ph sz="quarter" idx="1"/>
          </p:nvPr>
        </p:nvSpPr>
        <p:spPr/>
        <p:txBody>
          <a:bodyPr/>
          <a:lstStyle/>
          <a:p>
            <a:r>
              <a:rPr lang="cs-CZ" dirty="0" smtClean="0"/>
              <a:t>A) podle </a:t>
            </a:r>
            <a:r>
              <a:rPr lang="cs-CZ" dirty="0"/>
              <a:t>stupně duálního </a:t>
            </a:r>
            <a:r>
              <a:rPr lang="cs-CZ" dirty="0" smtClean="0"/>
              <a:t>postižení</a:t>
            </a:r>
          </a:p>
          <a:p>
            <a:r>
              <a:rPr lang="cs-CZ" dirty="0" smtClean="0"/>
              <a:t>B) podle </a:t>
            </a:r>
            <a:r>
              <a:rPr lang="cs-CZ" dirty="0"/>
              <a:t>doby vzniku </a:t>
            </a:r>
            <a:r>
              <a:rPr lang="cs-CZ" dirty="0" smtClean="0"/>
              <a:t>hluchoslepoty</a:t>
            </a:r>
          </a:p>
          <a:p>
            <a:r>
              <a:rPr lang="cs-CZ" dirty="0" smtClean="0"/>
              <a:t>C) podle </a:t>
            </a:r>
            <a:r>
              <a:rPr lang="cs-CZ" dirty="0"/>
              <a:t>způsobu komunikace </a:t>
            </a:r>
            <a:r>
              <a:rPr lang="cs-CZ" dirty="0" smtClean="0"/>
              <a:t>hluchoslepých</a:t>
            </a:r>
          </a:p>
          <a:p>
            <a:r>
              <a:rPr lang="cs-CZ" dirty="0" smtClean="0"/>
              <a:t>D) podle </a:t>
            </a:r>
            <a:r>
              <a:rPr lang="cs-CZ" dirty="0"/>
              <a:t>kontaktu hluchoslepých s okolním </a:t>
            </a:r>
            <a:r>
              <a:rPr lang="cs-CZ" dirty="0" smtClean="0"/>
              <a:t>světem</a:t>
            </a:r>
          </a:p>
          <a:p>
            <a:r>
              <a:rPr lang="cs-CZ" dirty="0" smtClean="0"/>
              <a:t>E) podle </a:t>
            </a:r>
            <a:r>
              <a:rPr lang="cs-CZ" dirty="0"/>
              <a:t>úrovně </a:t>
            </a:r>
            <a:r>
              <a:rPr lang="cs-CZ" dirty="0" smtClean="0"/>
              <a:t>činností</a:t>
            </a:r>
            <a:endParaRPr lang="cs-CZ" dirty="0"/>
          </a:p>
        </p:txBody>
      </p:sp>
    </p:spTree>
    <p:extLst>
      <p:ext uri="{BB962C8B-B14F-4D97-AF65-F5344CB8AC3E}">
        <p14:creationId xmlns:p14="http://schemas.microsoft.com/office/powerpoint/2010/main" xmlns="" val="4019553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A) podle stupně duálního </a:t>
            </a:r>
            <a:r>
              <a:rPr lang="cs-CZ" dirty="0" smtClean="0"/>
              <a:t>postižení:</a:t>
            </a:r>
            <a:endParaRPr lang="cs-CZ" dirty="0"/>
          </a:p>
        </p:txBody>
      </p:sp>
      <p:sp>
        <p:nvSpPr>
          <p:cNvPr id="3" name="Zástupný symbol pro obsah 2"/>
          <p:cNvSpPr>
            <a:spLocks noGrp="1"/>
          </p:cNvSpPr>
          <p:nvPr>
            <p:ph sz="quarter" idx="1"/>
          </p:nvPr>
        </p:nvSpPr>
        <p:spPr/>
        <p:txBody>
          <a:bodyPr/>
          <a:lstStyle/>
          <a:p>
            <a:r>
              <a:rPr lang="cs-CZ" dirty="0"/>
              <a:t>slabozraký nedoslýchavý – osoba se zbytky zraku a sluchu</a:t>
            </a:r>
          </a:p>
          <a:p>
            <a:r>
              <a:rPr lang="cs-CZ" dirty="0"/>
              <a:t>nedoslýchavý nevidomý – osoba se zbytky sluchu s totální či praktickou slepotou</a:t>
            </a:r>
          </a:p>
          <a:p>
            <a:r>
              <a:rPr lang="cs-CZ" dirty="0"/>
              <a:t>slabozraký neslyšící – osoba se zbytky zraku a totální či praktickou hluchotou</a:t>
            </a:r>
          </a:p>
          <a:p>
            <a:r>
              <a:rPr lang="cs-CZ" dirty="0"/>
              <a:t>prakticky hluchoslepý – osoba s minimálními zbytky zraku a sluchu</a:t>
            </a:r>
          </a:p>
          <a:p>
            <a:r>
              <a:rPr lang="cs-CZ" dirty="0"/>
              <a:t>totálně hluchoslepý – osoba totálně nevidomá a neslyšící</a:t>
            </a:r>
          </a:p>
          <a:p>
            <a:pPr marL="0" indent="0">
              <a:buNone/>
            </a:pPr>
            <a:endParaRPr lang="cs-CZ" dirty="0"/>
          </a:p>
        </p:txBody>
      </p:sp>
    </p:spTree>
    <p:extLst>
      <p:ext uri="{BB962C8B-B14F-4D97-AF65-F5344CB8AC3E}">
        <p14:creationId xmlns:p14="http://schemas.microsoft.com/office/powerpoint/2010/main" xmlns="" val="2840932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B) podle doby vzniku </a:t>
            </a:r>
            <a:r>
              <a:rPr lang="cs-CZ" dirty="0" smtClean="0"/>
              <a:t>hluchoslepoty:</a:t>
            </a:r>
            <a:endParaRPr lang="cs-CZ" dirty="0"/>
          </a:p>
        </p:txBody>
      </p:sp>
      <p:sp>
        <p:nvSpPr>
          <p:cNvPr id="3" name="Zástupný symbol pro obsah 2"/>
          <p:cNvSpPr>
            <a:spLocks noGrp="1"/>
          </p:cNvSpPr>
          <p:nvPr>
            <p:ph sz="quarter" idx="1"/>
          </p:nvPr>
        </p:nvSpPr>
        <p:spPr/>
        <p:txBody>
          <a:bodyPr/>
          <a:lstStyle/>
          <a:p>
            <a:r>
              <a:rPr lang="cs-CZ" dirty="0"/>
              <a:t>hluchoslepý od narození čili s vrozenou hluchoslepotou</a:t>
            </a:r>
          </a:p>
          <a:p>
            <a:r>
              <a:rPr lang="cs-CZ" dirty="0"/>
              <a:t>hluchoslepý s vrozeným poškozením zraku a poškozením sluchu získaným v pozdějším období života</a:t>
            </a:r>
          </a:p>
          <a:p>
            <a:r>
              <a:rPr lang="cs-CZ" dirty="0"/>
              <a:t>hluchoslepý s vrozeným poškozením sluchu a poškozením zraku získaným v pozdějším období života</a:t>
            </a:r>
          </a:p>
          <a:p>
            <a:r>
              <a:rPr lang="cs-CZ" dirty="0"/>
              <a:t>hluchoslepý s poškozením sluchu a zraku získaným v pozdějším období života</a:t>
            </a:r>
          </a:p>
          <a:p>
            <a:endParaRPr lang="cs-CZ" b="1" dirty="0"/>
          </a:p>
        </p:txBody>
      </p:sp>
    </p:spTree>
    <p:extLst>
      <p:ext uri="{BB962C8B-B14F-4D97-AF65-F5344CB8AC3E}">
        <p14:creationId xmlns:p14="http://schemas.microsoft.com/office/powerpoint/2010/main" xmlns="" val="1139601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 podle způsobu komunikace </a:t>
            </a:r>
            <a:r>
              <a:rPr lang="cs-CZ" dirty="0" smtClean="0"/>
              <a:t>hluchoslepých:</a:t>
            </a:r>
            <a:endParaRPr lang="cs-CZ" dirty="0"/>
          </a:p>
        </p:txBody>
      </p:sp>
      <p:sp>
        <p:nvSpPr>
          <p:cNvPr id="3" name="Zástupný symbol pro obsah 2"/>
          <p:cNvSpPr>
            <a:spLocks noGrp="1"/>
          </p:cNvSpPr>
          <p:nvPr>
            <p:ph sz="quarter" idx="1"/>
          </p:nvPr>
        </p:nvSpPr>
        <p:spPr/>
        <p:txBody>
          <a:bodyPr/>
          <a:lstStyle/>
          <a:p>
            <a:r>
              <a:rPr lang="cs-CZ" sz="2400" dirty="0"/>
              <a:t>skupina s využitím slovní formy řeči – zde se řadí osoby, které vládnou kvalitní a plynulou formou řeči, kdy nemusí jít vždy o orální hlasitou řeč</a:t>
            </a:r>
          </a:p>
          <a:p>
            <a:r>
              <a:rPr lang="cs-CZ" sz="2400" dirty="0"/>
              <a:t>skupina znaková – osoby, které dávají přednost znakové řeči, zpravidla se jedná o osoby s </a:t>
            </a:r>
            <a:r>
              <a:rPr lang="cs-CZ" sz="2400" dirty="0" err="1"/>
              <a:t>předřečovou</a:t>
            </a:r>
            <a:r>
              <a:rPr lang="cs-CZ" sz="2400" dirty="0"/>
              <a:t> ztrátou sluchu, tj. do osmi let věku</a:t>
            </a:r>
          </a:p>
          <a:p>
            <a:r>
              <a:rPr lang="cs-CZ" sz="2400" dirty="0"/>
              <a:t>skupina němých – osoby, které neovládají ani slovní formu řeči ani znakovou řeč, často se jedná o osoby s přidruženou mentální retardací, děti s ranou HS, nebo dospělé osoby, které neměly možnost kontaktu se sociálním prostředím, život prožily v plné izolaci</a:t>
            </a:r>
          </a:p>
          <a:p>
            <a:endParaRPr lang="cs-CZ" dirty="0"/>
          </a:p>
        </p:txBody>
      </p:sp>
    </p:spTree>
    <p:extLst>
      <p:ext uri="{BB962C8B-B14F-4D97-AF65-F5344CB8AC3E}">
        <p14:creationId xmlns:p14="http://schemas.microsoft.com/office/powerpoint/2010/main" xmlns="" val="92196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 podle kontaktu hluchoslepých s okolním </a:t>
            </a:r>
            <a:r>
              <a:rPr lang="cs-CZ" dirty="0" smtClean="0"/>
              <a:t>světem:</a:t>
            </a:r>
            <a:endParaRPr lang="cs-CZ" dirty="0"/>
          </a:p>
        </p:txBody>
      </p:sp>
      <p:sp>
        <p:nvSpPr>
          <p:cNvPr id="3" name="Zástupný symbol pro obsah 2"/>
          <p:cNvSpPr>
            <a:spLocks noGrp="1"/>
          </p:cNvSpPr>
          <p:nvPr>
            <p:ph sz="quarter" idx="1"/>
          </p:nvPr>
        </p:nvSpPr>
        <p:spPr/>
        <p:txBody>
          <a:bodyPr/>
          <a:lstStyle/>
          <a:p>
            <a:r>
              <a:rPr lang="cs-CZ" dirty="0"/>
              <a:t>skupina taktilní – jedinci jsou vzhledem ke stupni duálního postižení odkázáni pouze na hmatový kontakt s okolím</a:t>
            </a:r>
          </a:p>
          <a:p>
            <a:r>
              <a:rPr lang="cs-CZ" dirty="0"/>
              <a:t>skupina vizuální – zrakové funkce jsou natolik zachované, že umožňují kontakt s okolím</a:t>
            </a:r>
          </a:p>
          <a:p>
            <a:r>
              <a:rPr lang="cs-CZ" dirty="0"/>
              <a:t>skupina auditivní – kontakt s okolím je zajištěn pomocí sluchového analyzátoru</a:t>
            </a:r>
          </a:p>
          <a:p>
            <a:r>
              <a:rPr lang="cs-CZ" dirty="0"/>
              <a:t>kombinace předchozích – velice často se u jednotlivých hluchoslepých osob kombinují výše popsané způsoby kontaktu s okolím</a:t>
            </a:r>
          </a:p>
        </p:txBody>
      </p:sp>
    </p:spTree>
    <p:extLst>
      <p:ext uri="{BB962C8B-B14F-4D97-AF65-F5344CB8AC3E}">
        <p14:creationId xmlns:p14="http://schemas.microsoft.com/office/powerpoint/2010/main" xmlns="" val="1665095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E) podle úrovně </a:t>
            </a:r>
            <a:r>
              <a:rPr lang="cs-CZ" dirty="0" smtClean="0"/>
              <a:t>činností:</a:t>
            </a:r>
            <a:endParaRPr lang="cs-CZ" dirty="0"/>
          </a:p>
        </p:txBody>
      </p:sp>
      <p:sp>
        <p:nvSpPr>
          <p:cNvPr id="3" name="Zástupný symbol pro obsah 2"/>
          <p:cNvSpPr>
            <a:spLocks noGrp="1"/>
          </p:cNvSpPr>
          <p:nvPr>
            <p:ph sz="quarter" idx="1"/>
          </p:nvPr>
        </p:nvSpPr>
        <p:spPr/>
        <p:txBody>
          <a:bodyPr/>
          <a:lstStyle/>
          <a:p>
            <a:r>
              <a:rPr lang="cs-CZ" dirty="0"/>
              <a:t>na osoby s nízkou úrovní činnosti a nízkou intelektuální úrovní – osoby, které potřebují realizovat edukační program ve speciálních podmínkách</a:t>
            </a:r>
          </a:p>
          <a:p>
            <a:r>
              <a:rPr lang="cs-CZ" dirty="0"/>
              <a:t>na osoby hluchoslepé s průměrnou nebo vysokou úrovní činnosti a s průměrnou nebo vysokou intelektuální úrovní – osoby s potenciální možností vést nezávislý nebo částečně nezávislý život a zapojit se do pracovního a společenského života</a:t>
            </a:r>
          </a:p>
          <a:p>
            <a:endParaRPr lang="cs-CZ" dirty="0"/>
          </a:p>
        </p:txBody>
      </p:sp>
    </p:spTree>
    <p:extLst>
      <p:ext uri="{BB962C8B-B14F-4D97-AF65-F5344CB8AC3E}">
        <p14:creationId xmlns:p14="http://schemas.microsoft.com/office/powerpoint/2010/main" xmlns="" val="33899245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Původ">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ůvod">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ůvod">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422</TotalTime>
  <Words>721</Words>
  <Application>Microsoft Office PowerPoint</Application>
  <PresentationFormat>Předvádění na obrazovce (4:3)</PresentationFormat>
  <Paragraphs>155</Paragraphs>
  <Slides>27</Slides>
  <Notes>0</Notes>
  <HiddenSlides>0</HiddenSlides>
  <MMClips>0</MMClips>
  <ScaleCrop>false</ScaleCrop>
  <HeadingPairs>
    <vt:vector size="4" baseType="variant">
      <vt:variant>
        <vt:lpstr>Motiv</vt:lpstr>
      </vt:variant>
      <vt:variant>
        <vt:i4>1</vt:i4>
      </vt:variant>
      <vt:variant>
        <vt:lpstr>Nadpisy snímků</vt:lpstr>
      </vt:variant>
      <vt:variant>
        <vt:i4>27</vt:i4>
      </vt:variant>
    </vt:vector>
  </HeadingPairs>
  <TitlesOfParts>
    <vt:vector size="28" baseType="lpstr">
      <vt:lpstr>Původ</vt:lpstr>
      <vt:lpstr>HLUCHOSLEPOTA</vt:lpstr>
      <vt:lpstr>Koho lze považovat za hluchoslepého?</vt:lpstr>
      <vt:lpstr>Definice:</vt:lpstr>
      <vt:lpstr>Klasifikace hluchoslepoty:</vt:lpstr>
      <vt:lpstr>A) podle stupně duálního postižení:</vt:lpstr>
      <vt:lpstr>B) podle doby vzniku hluchoslepoty:</vt:lpstr>
      <vt:lpstr>C) podle způsobu komunikace hluchoslepých:</vt:lpstr>
      <vt:lpstr>D) podle kontaktu hluchoslepých s okolním světem:</vt:lpstr>
      <vt:lpstr>E) podle úrovně činností:</vt:lpstr>
      <vt:lpstr>Snímek 10</vt:lpstr>
      <vt:lpstr>PŘÍČINY VZNIKU HLUCHOSLEPOTY</vt:lpstr>
      <vt:lpstr>Hluchoslepota nemusí být rozpoznána z následujících důvodů:</vt:lpstr>
      <vt:lpstr>ZPŮSOBY KOMUNIKACE</vt:lpstr>
      <vt:lpstr>Lormova abeceda</vt:lpstr>
      <vt:lpstr>Lormova abeceda</vt:lpstr>
      <vt:lpstr>Hole:</vt:lpstr>
      <vt:lpstr>LORMOVA ABECEDA</vt:lpstr>
      <vt:lpstr>ORGANIZACE</vt:lpstr>
      <vt:lpstr>Snímek 19</vt:lpstr>
      <vt:lpstr>KAZUISTIKA</vt:lpstr>
      <vt:lpstr>Anamnéza</vt:lpstr>
      <vt:lpstr>Anamnéza:</vt:lpstr>
      <vt:lpstr>Anamnéza</vt:lpstr>
      <vt:lpstr>Anamnéza</vt:lpstr>
      <vt:lpstr>Anamnéza</vt:lpstr>
      <vt:lpstr>Anamnéza</vt:lpstr>
      <vt:lpstr>Video:</vt:lpstr>
    </vt:vector>
  </TitlesOfParts>
  <Company>doma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HLUCHOSLEPOTA</dc:title>
  <dc:creator>Pavla</dc:creator>
  <cp:lastModifiedBy>Pavla</cp:lastModifiedBy>
  <cp:revision>31</cp:revision>
  <dcterms:created xsi:type="dcterms:W3CDTF">2014-12-08T14:45:49Z</dcterms:created>
  <dcterms:modified xsi:type="dcterms:W3CDTF">2014-12-10T13:49:52Z</dcterms:modified>
</cp:coreProperties>
</file>