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91" r:id="rId3"/>
    <p:sldId id="292" r:id="rId4"/>
    <p:sldId id="293" r:id="rId5"/>
    <p:sldId id="294" r:id="rId6"/>
    <p:sldId id="295" r:id="rId7"/>
    <p:sldId id="296" r:id="rId8"/>
    <p:sldId id="260" r:id="rId9"/>
    <p:sldId id="261" r:id="rId10"/>
    <p:sldId id="262" r:id="rId11"/>
    <p:sldId id="287" r:id="rId12"/>
    <p:sldId id="264" r:id="rId13"/>
    <p:sldId id="288" r:id="rId14"/>
    <p:sldId id="289" r:id="rId15"/>
    <p:sldId id="265" r:id="rId16"/>
    <p:sldId id="266" r:id="rId17"/>
    <p:sldId id="267" r:id="rId18"/>
    <p:sldId id="268" r:id="rId19"/>
    <p:sldId id="269" r:id="rId20"/>
    <p:sldId id="272" r:id="rId21"/>
    <p:sldId id="273" r:id="rId22"/>
    <p:sldId id="274" r:id="rId23"/>
    <p:sldId id="275" r:id="rId24"/>
    <p:sldId id="276" r:id="rId25"/>
    <p:sldId id="277" r:id="rId26"/>
    <p:sldId id="278" r:id="rId27"/>
    <p:sldId id="290"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2076E-2D93-4D1D-88EE-B34E9DFEB6E1}" type="datetimeFigureOut">
              <a:rPr lang="cs-CZ" smtClean="0"/>
              <a:t>11.11.2014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92554-B999-4FBB-9EDA-F96413E71477}" type="slidenum">
              <a:rPr lang="cs-CZ" smtClean="0"/>
              <a:t>‹#›</a:t>
            </a:fld>
            <a:endParaRPr lang="cs-CZ"/>
          </a:p>
        </p:txBody>
      </p:sp>
    </p:spTree>
    <p:extLst>
      <p:ext uri="{BB962C8B-B14F-4D97-AF65-F5344CB8AC3E}">
        <p14:creationId xmlns:p14="http://schemas.microsoft.com/office/powerpoint/2010/main" val="170971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1143000" y="685800"/>
            <a:ext cx="4572000" cy="3429000"/>
          </a:xfrm>
          <a:ln/>
        </p:spPr>
      </p:sp>
      <p:sp>
        <p:nvSpPr>
          <p:cNvPr id="33795"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smtClean="0">
              <a:latin typeface="Arial" charset="0"/>
            </a:endParaRPr>
          </a:p>
        </p:txBody>
      </p:sp>
      <p:sp>
        <p:nvSpPr>
          <p:cNvPr id="33796"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328E9C-00A4-4A7B-BF17-113C6FFB2155}" type="slidenum">
              <a:rPr lang="cs-CZ" altLang="cs-CZ" smtClean="0"/>
              <a:pPr eaLnBrk="1" hangingPunct="1"/>
              <a:t>12</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390752-1B93-4962-887C-ED9FE40F3157}" type="slidenum">
              <a:rPr lang="cs-CZ" altLang="cs-CZ" smtClean="0"/>
              <a:pPr eaLnBrk="1" hangingPunct="1"/>
              <a:t>13</a:t>
            </a:fld>
            <a:endParaRPr lang="cs-CZ" altLang="cs-CZ" smtClean="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1143000" y="685800"/>
            <a:ext cx="4572000" cy="3429000"/>
          </a:xfrm>
          <a:ln/>
        </p:spPr>
      </p:sp>
      <p:sp>
        <p:nvSpPr>
          <p:cNvPr id="3584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b="1" smtClean="0">
              <a:latin typeface="Arial" charset="0"/>
            </a:endParaRPr>
          </a:p>
        </p:txBody>
      </p:sp>
      <p:sp>
        <p:nvSpPr>
          <p:cNvPr id="3584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D45B8D-C01E-4F11-A4AD-25D7234EE2D8}" type="slidenum">
              <a:rPr lang="cs-CZ" altLang="cs-CZ" smtClean="0"/>
              <a:pPr eaLnBrk="1" hangingPunct="1"/>
              <a:t>21</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11.11.2014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11.11.2014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11.11.2014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11.11.2014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11.11.2014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11.11.2014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11.11.2014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11.11.2014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rveysimply.cz/" TargetMode="External"/><Relationship Id="rId2" Type="http://schemas.openxmlformats.org/officeDocument/2006/relationships/hyperlink" Target="http://www.e-metodologia.fedu.uniba.s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371600"/>
            <a:ext cx="7772400" cy="2228850"/>
          </a:xfrm>
        </p:spPr>
        <p:txBody>
          <a:bodyPr rtlCol="0">
            <a:normAutofit fontScale="90000"/>
          </a:bodyPr>
          <a:lstStyle/>
          <a:p>
            <a:pPr eaLnBrk="1" fontAlgn="auto" hangingPunct="1">
              <a:spcAft>
                <a:spcPts val="0"/>
              </a:spcAft>
              <a:defRPr/>
            </a:pPr>
            <a:r>
              <a:rPr lang="cs-CZ" altLang="cs-CZ" sz="4000" smtClean="0"/>
              <a:t>Metodologie 2</a:t>
            </a:r>
            <a:br>
              <a:rPr lang="cs-CZ" altLang="cs-CZ" sz="4000" smtClean="0"/>
            </a:br>
            <a:r>
              <a:rPr lang="cs-CZ" altLang="cs-CZ" sz="4000" i="1" smtClean="0"/>
              <a:t>Lekce 1</a:t>
            </a:r>
            <a:br>
              <a:rPr lang="cs-CZ" altLang="cs-CZ" sz="4000" i="1" smtClean="0"/>
            </a:br>
            <a:r>
              <a:rPr lang="cs-CZ" altLang="cs-CZ" sz="4000" smtClean="0"/>
              <a:t/>
            </a:r>
            <a:br>
              <a:rPr lang="cs-CZ" altLang="cs-CZ" sz="4000" smtClean="0"/>
            </a:br>
            <a:endParaRPr lang="cs-CZ" altLang="cs-CZ" sz="3200" smtClean="0"/>
          </a:p>
        </p:txBody>
      </p:sp>
      <p:sp>
        <p:nvSpPr>
          <p:cNvPr id="5123" name="Rectangle 3"/>
          <p:cNvSpPr>
            <a:spLocks noGrp="1" noChangeArrowheads="1"/>
          </p:cNvSpPr>
          <p:nvPr>
            <p:ph type="subTitle" idx="1"/>
          </p:nvPr>
        </p:nvSpPr>
        <p:spPr>
          <a:xfrm>
            <a:off x="1295400" y="3886200"/>
            <a:ext cx="6400800" cy="1752600"/>
          </a:xfrm>
        </p:spPr>
        <p:txBody>
          <a:bodyPr rtlCol="0">
            <a:normAutofit/>
          </a:bodyPr>
          <a:lstStyle/>
          <a:p>
            <a:pPr eaLnBrk="1" fontAlgn="auto" hangingPunct="1">
              <a:spcAft>
                <a:spcPts val="0"/>
              </a:spcAft>
              <a:buFont typeface="Arial" panose="020B0604020202020204" pitchFamily="34" charset="0"/>
              <a:buNone/>
              <a:defRPr/>
            </a:pPr>
            <a:r>
              <a:rPr lang="cs-CZ" altLang="cs-CZ" i="1" smtClean="0"/>
              <a:t>Lenka Slepičková</a:t>
            </a:r>
          </a:p>
        </p:txBody>
      </p:sp>
    </p:spTree>
    <p:extLst>
      <p:ext uri="{BB962C8B-B14F-4D97-AF65-F5344CB8AC3E}">
        <p14:creationId xmlns:p14="http://schemas.microsoft.com/office/powerpoint/2010/main" val="2057199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left)">
                                      <p:cBhvr>
                                        <p:cTn id="12"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Vědecké zkoumání je</a:t>
            </a:r>
          </a:p>
        </p:txBody>
      </p:sp>
      <p:sp>
        <p:nvSpPr>
          <p:cNvPr id="3075" name="Rectangle 3"/>
          <p:cNvSpPr>
            <a:spLocks noGrp="1" noChangeArrowheads="1"/>
          </p:cNvSpPr>
          <p:nvPr>
            <p:ph idx="1"/>
          </p:nvPr>
        </p:nvSpPr>
        <p:spPr/>
        <p:txBody>
          <a:bodyPr rtlCol="0">
            <a:normAutofit fontScale="92500" lnSpcReduction="10000"/>
          </a:bodyPr>
          <a:lstStyle/>
          <a:p>
            <a:pPr eaLnBrk="1" fontAlgn="auto" hangingPunct="1">
              <a:lnSpc>
                <a:spcPct val="90000"/>
              </a:lnSpc>
              <a:spcAft>
                <a:spcPts val="0"/>
              </a:spcAft>
              <a:buFont typeface="Arial" panose="020B0604020202020204" pitchFamily="34" charset="0"/>
              <a:buChar char="•"/>
              <a:defRPr/>
            </a:pPr>
            <a:r>
              <a:rPr lang="cs-CZ" altLang="cs-CZ" sz="2800" b="1" dirty="0" smtClean="0"/>
              <a:t>Empirické</a:t>
            </a:r>
          </a:p>
          <a:p>
            <a:pPr eaLnBrk="1" fontAlgn="auto" hangingPunct="1">
              <a:lnSpc>
                <a:spcPct val="90000"/>
              </a:lnSpc>
              <a:spcAft>
                <a:spcPts val="0"/>
              </a:spcAft>
              <a:buFont typeface="Arial" panose="020B0604020202020204" pitchFamily="34" charset="0"/>
              <a:buChar char="•"/>
              <a:defRPr/>
            </a:pPr>
            <a:r>
              <a:rPr lang="cs-CZ" altLang="cs-CZ" sz="2800" dirty="0" smtClean="0"/>
              <a:t>Přinášející zobecňující vysvětlení – </a:t>
            </a:r>
            <a:r>
              <a:rPr lang="cs-CZ" altLang="cs-CZ" sz="2800" b="1" dirty="0" smtClean="0"/>
              <a:t>teorie</a:t>
            </a:r>
          </a:p>
          <a:p>
            <a:pPr eaLnBrk="1" fontAlgn="auto" hangingPunct="1">
              <a:lnSpc>
                <a:spcPct val="90000"/>
              </a:lnSpc>
              <a:spcAft>
                <a:spcPts val="0"/>
              </a:spcAft>
              <a:buFontTx/>
              <a:buNone/>
              <a:defRPr/>
            </a:pPr>
            <a:r>
              <a:rPr lang="cs-CZ" altLang="cs-CZ" sz="2800" b="1" dirty="0" smtClean="0"/>
              <a:t>……………………………..</a:t>
            </a:r>
          </a:p>
          <a:p>
            <a:pPr eaLnBrk="1" fontAlgn="auto" hangingPunct="1">
              <a:lnSpc>
                <a:spcPct val="90000"/>
              </a:lnSpc>
              <a:spcAft>
                <a:spcPts val="0"/>
              </a:spcAft>
              <a:buFont typeface="Arial" panose="020B0604020202020204" pitchFamily="34" charset="0"/>
              <a:buChar char="•"/>
              <a:defRPr/>
            </a:pPr>
            <a:r>
              <a:rPr lang="cs-CZ" altLang="cs-CZ" sz="2800" dirty="0" smtClean="0"/>
              <a:t>Systematické, organizované, plánované</a:t>
            </a:r>
          </a:p>
          <a:p>
            <a:pPr eaLnBrk="1" fontAlgn="auto" hangingPunct="1">
              <a:lnSpc>
                <a:spcPct val="90000"/>
              </a:lnSpc>
              <a:spcAft>
                <a:spcPts val="0"/>
              </a:spcAft>
              <a:buFont typeface="Arial" panose="020B0604020202020204" pitchFamily="34" charset="0"/>
              <a:buChar char="•"/>
              <a:defRPr/>
            </a:pPr>
            <a:r>
              <a:rPr lang="cs-CZ" altLang="cs-CZ" sz="2800" dirty="0" smtClean="0"/>
              <a:t>Respektující pravidla </a:t>
            </a:r>
          </a:p>
          <a:p>
            <a:pPr eaLnBrk="1" fontAlgn="auto" hangingPunct="1">
              <a:lnSpc>
                <a:spcPct val="90000"/>
              </a:lnSpc>
              <a:spcAft>
                <a:spcPts val="0"/>
              </a:spcAft>
              <a:buFont typeface="Arial" panose="020B0604020202020204" pitchFamily="34" charset="0"/>
              <a:buChar char="•"/>
              <a:defRPr/>
            </a:pPr>
            <a:r>
              <a:rPr lang="cs-CZ" altLang="cs-CZ" sz="2800" dirty="0" smtClean="0"/>
              <a:t>Objektivní</a:t>
            </a:r>
          </a:p>
          <a:p>
            <a:pPr eaLnBrk="1" fontAlgn="auto" hangingPunct="1">
              <a:lnSpc>
                <a:spcPct val="90000"/>
              </a:lnSpc>
              <a:spcAft>
                <a:spcPts val="0"/>
              </a:spcAft>
              <a:buFont typeface="Arial" panose="020B0604020202020204" pitchFamily="34" charset="0"/>
              <a:buChar char="•"/>
              <a:defRPr/>
            </a:pPr>
            <a:r>
              <a:rPr lang="cs-CZ" altLang="cs-CZ" sz="2800" dirty="0" smtClean="0"/>
              <a:t>Verifikovatelné a opakovatelné (vědecká tvrzení je možné ověřit a dokázat)</a:t>
            </a:r>
          </a:p>
          <a:p>
            <a:pPr eaLnBrk="1" fontAlgn="auto" hangingPunct="1">
              <a:lnSpc>
                <a:spcPct val="90000"/>
              </a:lnSpc>
              <a:spcAft>
                <a:spcPts val="0"/>
              </a:spcAft>
              <a:buFont typeface="Arial" panose="020B0604020202020204" pitchFamily="34" charset="0"/>
              <a:buChar char="•"/>
              <a:defRPr/>
            </a:pPr>
            <a:r>
              <a:rPr lang="cs-CZ" altLang="cs-CZ" sz="2800" dirty="0" smtClean="0"/>
              <a:t>Otevřené kontrole</a:t>
            </a:r>
          </a:p>
          <a:p>
            <a:pPr eaLnBrk="1" fontAlgn="auto" hangingPunct="1">
              <a:lnSpc>
                <a:spcPct val="90000"/>
              </a:lnSpc>
              <a:spcAft>
                <a:spcPts val="0"/>
              </a:spcAft>
              <a:buFont typeface="Arial" panose="020B0604020202020204" pitchFamily="34" charset="0"/>
              <a:buChar char="•"/>
              <a:defRPr/>
            </a:pPr>
            <a:r>
              <a:rPr lang="cs-CZ" altLang="cs-CZ" sz="2800" dirty="0" smtClean="0"/>
              <a:t>Kumulativní</a:t>
            </a:r>
          </a:p>
          <a:p>
            <a:pPr eaLnBrk="1" fontAlgn="auto" hangingPunct="1">
              <a:lnSpc>
                <a:spcPct val="90000"/>
              </a:lnSpc>
              <a:spcAft>
                <a:spcPts val="0"/>
              </a:spcAft>
              <a:buFontTx/>
              <a:buNone/>
              <a:defRPr/>
            </a:pPr>
            <a:r>
              <a:rPr lang="cs-CZ" altLang="cs-CZ" sz="2800" dirty="0" smtClean="0"/>
              <a:t>   </a:t>
            </a:r>
          </a:p>
        </p:txBody>
      </p:sp>
    </p:spTree>
    <p:extLst>
      <p:ext uri="{BB962C8B-B14F-4D97-AF65-F5344CB8AC3E}">
        <p14:creationId xmlns:p14="http://schemas.microsoft.com/office/powerpoint/2010/main" val="4237150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5">
                                            <p:txEl>
                                              <p:pRg st="8" end="8"/>
                                            </p:txEl>
                                          </p:spTgt>
                                        </p:tgtEl>
                                        <p:attrNameLst>
                                          <p:attrName>style.visibility</p:attrName>
                                        </p:attrNameLst>
                                      </p:cBhvr>
                                      <p:to>
                                        <p:strVal val="visible"/>
                                      </p:to>
                                    </p:set>
                                    <p:anim calcmode="lin" valueType="num">
                                      <p:cBhvr additive="base">
                                        <p:cTn id="55"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75">
                                            <p:txEl>
                                              <p:pRg st="9" end="9"/>
                                            </p:txEl>
                                          </p:spTgt>
                                        </p:tgtEl>
                                        <p:attrNameLst>
                                          <p:attrName>style.visibility</p:attrName>
                                        </p:attrNameLst>
                                      </p:cBhvr>
                                      <p:to>
                                        <p:strVal val="visible"/>
                                      </p:to>
                                    </p:set>
                                    <p:anim calcmode="lin" valueType="num">
                                      <p:cBhvr additive="base">
                                        <p:cTn id="61" dur="500" fill="hold"/>
                                        <p:tgtEl>
                                          <p:spTgt spid="307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altLang="cs-CZ" smtClean="0"/>
              <a:t>Věda jako sociální aktivita</a:t>
            </a:r>
          </a:p>
        </p:txBody>
      </p:sp>
      <p:sp>
        <p:nvSpPr>
          <p:cNvPr id="3" name="Zástupný symbol pro obsah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cs-CZ" dirty="0" smtClean="0"/>
              <a:t>„Kritéria rozlišující to, co je a co není věda, se utvářejí uvnitř jednotlivých společenství vědců.“ (</a:t>
            </a:r>
            <a:r>
              <a:rPr lang="cs-CZ" dirty="0" err="1" smtClean="0"/>
              <a:t>Hendl</a:t>
            </a:r>
            <a:r>
              <a:rPr lang="cs-CZ" dirty="0" smtClean="0"/>
              <a:t>, 2005, s. 31).</a:t>
            </a:r>
          </a:p>
          <a:p>
            <a:pPr marL="0" indent="0" eaLnBrk="1" fontAlgn="auto" hangingPunct="1">
              <a:spcAft>
                <a:spcPts val="0"/>
              </a:spcAft>
              <a:buFont typeface="Arial" panose="020B0604020202020204" pitchFamily="34" charset="0"/>
              <a:buNone/>
              <a:defRPr/>
            </a:pPr>
            <a:endParaRPr lang="cs-CZ" dirty="0" smtClean="0"/>
          </a:p>
          <a:p>
            <a:pPr marL="0" indent="0" eaLnBrk="1" fontAlgn="auto" hangingPunct="1">
              <a:spcAft>
                <a:spcPts val="0"/>
              </a:spcAft>
              <a:buFont typeface="Arial" panose="020B0604020202020204" pitchFamily="34" charset="0"/>
              <a:buNone/>
              <a:defRPr/>
            </a:pPr>
            <a:r>
              <a:rPr lang="pl-PL" dirty="0" smtClean="0"/>
              <a:t>" ... věda je to, co za vědu považují vědci v daném </a:t>
            </a:r>
            <a:r>
              <a:rPr lang="cs-CZ" dirty="0" smtClean="0"/>
              <a:t>oboru.“ (</a:t>
            </a:r>
            <a:r>
              <a:rPr lang="cs-CZ" dirty="0" err="1" smtClean="0"/>
              <a:t>Disman</a:t>
            </a:r>
            <a:r>
              <a:rPr lang="cs-CZ" dirty="0" smtClean="0"/>
              <a:t>, 1993, s. 13)</a:t>
            </a:r>
          </a:p>
          <a:p>
            <a:pPr eaLnBrk="1" fontAlgn="auto" hangingPunct="1">
              <a:spcAft>
                <a:spcPts val="0"/>
              </a:spcAft>
              <a:buFont typeface="Arial" panose="020B0604020202020204" pitchFamily="34" charset="0"/>
              <a:buChar char="•"/>
              <a:defRPr/>
            </a:pPr>
            <a:endParaRPr lang="cs-CZ" dirty="0" smtClean="0"/>
          </a:p>
        </p:txBody>
      </p:sp>
    </p:spTree>
    <p:extLst>
      <p:ext uri="{BB962C8B-B14F-4D97-AF65-F5344CB8AC3E}">
        <p14:creationId xmlns:p14="http://schemas.microsoft.com/office/powerpoint/2010/main" val="326692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mtClean="0"/>
              <a:t>Přírodní vs. sociální věda</a:t>
            </a:r>
          </a:p>
        </p:txBody>
      </p:sp>
      <p:sp>
        <p:nvSpPr>
          <p:cNvPr id="6147" name="Rectangle 3"/>
          <p:cNvSpPr>
            <a:spLocks noGrp="1" noChangeArrowheads="1"/>
          </p:cNvSpPr>
          <p:nvPr>
            <p:ph idx="1"/>
          </p:nvPr>
        </p:nvSpPr>
        <p:spPr/>
        <p:txBody>
          <a:bodyPr/>
          <a:lstStyle/>
          <a:p>
            <a:pPr eaLnBrk="1" hangingPunct="1">
              <a:buFontTx/>
              <a:buNone/>
            </a:pPr>
            <a:r>
              <a:rPr lang="pt-BR" altLang="cs-CZ" sz="2400" smtClean="0"/>
              <a:t>4 FeS + 7 O</a:t>
            </a:r>
            <a:r>
              <a:rPr lang="pt-BR" altLang="cs-CZ" sz="2400" baseline="-25000" smtClean="0"/>
              <a:t>2</a:t>
            </a:r>
            <a:r>
              <a:rPr lang="pt-BR" altLang="cs-CZ" sz="2400" smtClean="0"/>
              <a:t>(g) → 4 SO</a:t>
            </a:r>
            <a:r>
              <a:rPr lang="pt-BR" altLang="cs-CZ" sz="2400" baseline="-25000" smtClean="0"/>
              <a:t>2</a:t>
            </a:r>
            <a:r>
              <a:rPr lang="pt-BR" altLang="cs-CZ" sz="2400" smtClean="0"/>
              <a:t>(g) + 2 Fe</a:t>
            </a:r>
            <a:r>
              <a:rPr lang="pt-BR" altLang="cs-CZ" sz="2400" baseline="-25000" smtClean="0"/>
              <a:t>2</a:t>
            </a:r>
            <a:r>
              <a:rPr lang="pt-BR" altLang="cs-CZ" sz="2400" smtClean="0"/>
              <a:t>O</a:t>
            </a:r>
            <a:r>
              <a:rPr lang="pt-BR" altLang="cs-CZ" sz="2400" baseline="-25000" smtClean="0"/>
              <a:t>3</a:t>
            </a:r>
            <a:r>
              <a:rPr lang="pt-BR" altLang="cs-CZ" sz="2400" smtClean="0"/>
              <a:t>(s)</a:t>
            </a:r>
            <a:endParaRPr lang="cs-CZ" altLang="cs-CZ" sz="2400" smtClean="0"/>
          </a:p>
          <a:p>
            <a:pPr eaLnBrk="1" hangingPunct="1">
              <a:buFontTx/>
              <a:buNone/>
            </a:pPr>
            <a:r>
              <a:rPr lang="pt-BR" altLang="cs-CZ" sz="2400" smtClean="0"/>
              <a:t>an = a1 + (n </a:t>
            </a:r>
            <a:r>
              <a:rPr lang="cs-CZ" altLang="cs-CZ" sz="2400" smtClean="0"/>
              <a:t>-</a:t>
            </a:r>
            <a:r>
              <a:rPr lang="pt-BR" altLang="cs-CZ" sz="2400" smtClean="0"/>
              <a:t> 1)d</a:t>
            </a:r>
            <a:endParaRPr lang="cs-CZ" altLang="cs-CZ" sz="2400" smtClean="0"/>
          </a:p>
          <a:p>
            <a:pPr eaLnBrk="1" hangingPunct="1">
              <a:buFontTx/>
              <a:buNone/>
            </a:pPr>
            <a:r>
              <a:rPr lang="cs-CZ" altLang="cs-CZ" sz="2400" smtClean="0"/>
              <a:t>s = v . t</a:t>
            </a:r>
          </a:p>
          <a:p>
            <a:pPr eaLnBrk="1" hangingPunct="1">
              <a:buFontTx/>
              <a:buNone/>
            </a:pPr>
            <a:r>
              <a:rPr lang="cs-CZ" altLang="cs-CZ" sz="2400" smtClean="0"/>
              <a:t/>
            </a:r>
            <a:br>
              <a:rPr lang="cs-CZ" altLang="cs-CZ" sz="2400" smtClean="0"/>
            </a:br>
            <a:endParaRPr lang="cs-CZ" altLang="cs-CZ" sz="2400" smtClean="0"/>
          </a:p>
          <a:p>
            <a:pPr eaLnBrk="1" hangingPunct="1"/>
            <a:r>
              <a:rPr lang="cs-CZ" altLang="cs-CZ" sz="2400" smtClean="0"/>
              <a:t>Deterministické závěry x pravděpodobnostní závěry</a:t>
            </a:r>
          </a:p>
          <a:p>
            <a:pPr eaLnBrk="1" hangingPunct="1"/>
            <a:r>
              <a:rPr lang="cs-CZ" altLang="cs-CZ" sz="2400" smtClean="0"/>
              <a:t>Univerzální platnost závěrů x omezená platnost závěrů</a:t>
            </a:r>
          </a:p>
          <a:p>
            <a:pPr eaLnBrk="1" hangingPunct="1"/>
            <a:r>
              <a:rPr lang="cs-CZ" altLang="cs-CZ" sz="2400" smtClean="0"/>
              <a:t>Kauzalita x obtížné nalezení důkazů o kauzalitě </a:t>
            </a:r>
          </a:p>
          <a:p>
            <a:pPr eaLnBrk="1" hangingPunct="1">
              <a:buFontTx/>
              <a:buNone/>
            </a:pPr>
            <a:r>
              <a:rPr lang="cs-CZ" altLang="cs-CZ" sz="2400" smtClean="0"/>
              <a:t>	(3 podmínky kauzality) </a:t>
            </a:r>
          </a:p>
          <a:p>
            <a:pPr eaLnBrk="1" hangingPunct="1">
              <a:buFontTx/>
              <a:buNone/>
            </a:pPr>
            <a:r>
              <a:rPr lang="cs-CZ" altLang="cs-CZ" sz="2400" smtClean="0"/>
              <a:t>							(Disman, 1998:15)</a:t>
            </a:r>
          </a:p>
        </p:txBody>
      </p:sp>
    </p:spTree>
    <p:extLst>
      <p:ext uri="{BB962C8B-B14F-4D97-AF65-F5344CB8AC3E}">
        <p14:creationId xmlns:p14="http://schemas.microsoft.com/office/powerpoint/2010/main" val="513063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left)">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wipe(left)">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wipe(left)">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wipe(left)">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wipe(left)">
                                      <p:cBhvr>
                                        <p:cTn id="32" dur="500"/>
                                        <p:tgtEl>
                                          <p:spTgt spid="614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Effect transition="in" filter="wipe(left)">
                                      <p:cBhvr>
                                        <p:cTn id="37" dur="500"/>
                                        <p:tgtEl>
                                          <p:spTgt spid="61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7">
                                            <p:txEl>
                                              <p:pRg st="6" end="6"/>
                                            </p:txEl>
                                          </p:spTgt>
                                        </p:tgtEl>
                                        <p:attrNameLst>
                                          <p:attrName>style.visibility</p:attrName>
                                        </p:attrNameLst>
                                      </p:cBhvr>
                                      <p:to>
                                        <p:strVal val="visible"/>
                                      </p:to>
                                    </p:set>
                                    <p:animEffect transition="in" filter="wipe(left)">
                                      <p:cBhvr>
                                        <p:cTn id="42" dur="500"/>
                                        <p:tgtEl>
                                          <p:spTgt spid="614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xEl>
                                              <p:pRg st="7" end="7"/>
                                            </p:txEl>
                                          </p:spTgt>
                                        </p:tgtEl>
                                        <p:attrNameLst>
                                          <p:attrName>style.visibility</p:attrName>
                                        </p:attrNameLst>
                                      </p:cBhvr>
                                      <p:to>
                                        <p:strVal val="visible"/>
                                      </p:to>
                                    </p:set>
                                    <p:animEffect transition="in" filter="wipe(left)">
                                      <p:cBhvr>
                                        <p:cTn id="47" dur="500"/>
                                        <p:tgtEl>
                                          <p:spTgt spid="614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7">
                                            <p:txEl>
                                              <p:pRg st="8" end="8"/>
                                            </p:txEl>
                                          </p:spTgt>
                                        </p:tgtEl>
                                        <p:attrNameLst>
                                          <p:attrName>style.visibility</p:attrName>
                                        </p:attrNameLst>
                                      </p:cBhvr>
                                      <p:to>
                                        <p:strVal val="visible"/>
                                      </p:to>
                                    </p:set>
                                    <p:animEffect transition="in" filter="wipe(left)">
                                      <p:cBhvr>
                                        <p:cTn id="52"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mtClean="0"/>
              <a:t>Proč?</a:t>
            </a:r>
          </a:p>
        </p:txBody>
      </p:sp>
      <p:sp>
        <p:nvSpPr>
          <p:cNvPr id="7171" name="Rectangle 3"/>
          <p:cNvSpPr>
            <a:spLocks noGrp="1" noChangeArrowheads="1"/>
          </p:cNvSpPr>
          <p:nvPr>
            <p:ph idx="1"/>
          </p:nvPr>
        </p:nvSpPr>
        <p:spPr>
          <a:xfrm>
            <a:off x="457200" y="1600200"/>
            <a:ext cx="8229600" cy="5029200"/>
          </a:xfrm>
        </p:spPr>
        <p:txBody>
          <a:bodyPr/>
          <a:lstStyle/>
          <a:p>
            <a:pPr marL="533400" indent="-533400" eaLnBrk="1" hangingPunct="1">
              <a:lnSpc>
                <a:spcPct val="90000"/>
              </a:lnSpc>
            </a:pPr>
            <a:r>
              <a:rPr lang="cs-CZ" altLang="cs-CZ" sz="2800" smtClean="0"/>
              <a:t>Rozsáhlost přirozených systémů v soc. vědách (mnoho faktorů, různé typy zkreslení)</a:t>
            </a:r>
          </a:p>
          <a:p>
            <a:pPr marL="533400" indent="-533400" eaLnBrk="1" hangingPunct="1">
              <a:lnSpc>
                <a:spcPct val="90000"/>
              </a:lnSpc>
            </a:pPr>
            <a:r>
              <a:rPr lang="cs-CZ" altLang="cs-CZ" sz="2800" smtClean="0"/>
              <a:t>Aktér, který má své motivy, záměry, cíle (subjektivita aktéra)</a:t>
            </a:r>
          </a:p>
          <a:p>
            <a:pPr marL="533400" indent="-533400" eaLnBrk="1" hangingPunct="1">
              <a:lnSpc>
                <a:spcPct val="90000"/>
              </a:lnSpc>
            </a:pPr>
            <a:r>
              <a:rPr lang="cs-CZ" altLang="cs-CZ" sz="2800" smtClean="0"/>
              <a:t>Výzkumník jako součást zkoumaného světa (subjektivita výzkumníka)</a:t>
            </a:r>
          </a:p>
          <a:p>
            <a:pPr marL="533400" indent="-533400" eaLnBrk="1" hangingPunct="1">
              <a:lnSpc>
                <a:spcPct val="90000"/>
              </a:lnSpc>
            </a:pPr>
            <a:r>
              <a:rPr lang="cs-CZ" altLang="cs-CZ" sz="2800" smtClean="0"/>
              <a:t>Většinu jevů nelze zkoumat přímo, ale zprostředkovaně</a:t>
            </a:r>
          </a:p>
          <a:p>
            <a:pPr marL="533400" indent="-533400" eaLnBrk="1" hangingPunct="1">
              <a:lnSpc>
                <a:spcPct val="80000"/>
              </a:lnSpc>
              <a:buFontTx/>
              <a:buNone/>
            </a:pPr>
            <a:r>
              <a:rPr lang="cs-CZ" altLang="cs-CZ" sz="2800" smtClean="0">
                <a:sym typeface="Wingdings 3" pitchFamily="18" charset="2"/>
              </a:rPr>
              <a:t>	</a:t>
            </a:r>
            <a:endParaRPr lang="cs-CZ" altLang="cs-CZ" sz="2800" b="1" smtClean="0"/>
          </a:p>
        </p:txBody>
      </p:sp>
    </p:spTree>
    <p:extLst>
      <p:ext uri="{BB962C8B-B14F-4D97-AF65-F5344CB8AC3E}">
        <p14:creationId xmlns:p14="http://schemas.microsoft.com/office/powerpoint/2010/main" val="378654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wipe(left)">
                                      <p:cBhvr>
                                        <p:cTn id="27" dur="500"/>
                                        <p:tgtEl>
                                          <p:spTgt spid="71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wipe(left)">
                                      <p:cBhvr>
                                        <p:cTn id="3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altLang="cs-CZ" b="1" dirty="0" smtClean="0"/>
              <a:t>Co z toho vyplývá?</a:t>
            </a:r>
            <a:br>
              <a:rPr lang="cs-CZ" altLang="cs-CZ" b="1" dirty="0" smtClean="0"/>
            </a:br>
            <a:endParaRPr lang="cs-CZ" dirty="0" smtClean="0"/>
          </a:p>
        </p:txBody>
      </p:sp>
      <p:sp>
        <p:nvSpPr>
          <p:cNvPr id="3" name="Zástupný symbol pro obsah 2"/>
          <p:cNvSpPr>
            <a:spLocks noGrp="1"/>
          </p:cNvSpPr>
          <p:nvPr>
            <p:ph idx="1"/>
          </p:nvPr>
        </p:nvSpPr>
        <p:spPr/>
        <p:txBody>
          <a:bodyPr rtlCol="0">
            <a:normAutofit/>
          </a:bodyPr>
          <a:lstStyle/>
          <a:p>
            <a:pPr marL="533400" indent="-533400" eaLnBrk="1" fontAlgn="auto" hangingPunct="1">
              <a:lnSpc>
                <a:spcPct val="90000"/>
              </a:lnSpc>
              <a:spcAft>
                <a:spcPts val="0"/>
              </a:spcAft>
              <a:buFontTx/>
              <a:buNone/>
              <a:defRPr/>
            </a:pPr>
            <a:endParaRPr lang="cs-CZ" altLang="cs-CZ" b="1" dirty="0" smtClean="0"/>
          </a:p>
          <a:p>
            <a:pPr marL="0" indent="0" eaLnBrk="1" fontAlgn="auto" hangingPunct="1">
              <a:lnSpc>
                <a:spcPct val="80000"/>
              </a:lnSpc>
              <a:spcAft>
                <a:spcPts val="0"/>
              </a:spcAft>
              <a:buFont typeface="Arial" panose="020B0604020202020204" pitchFamily="34" charset="0"/>
              <a:buNone/>
              <a:defRPr/>
            </a:pPr>
            <a:r>
              <a:rPr lang="cs-CZ" altLang="cs-CZ" dirty="0" smtClean="0">
                <a:sym typeface="Wingdings 3" pitchFamily="18" charset="2"/>
              </a:rPr>
              <a:t>Nelze dosáhnout úplně popsaného přirozeného systému, pracujeme vždy s </a:t>
            </a:r>
            <a:r>
              <a:rPr lang="cs-CZ" altLang="cs-CZ" b="1" dirty="0" smtClean="0">
                <a:sym typeface="Wingdings 3" pitchFamily="18" charset="2"/>
              </a:rPr>
              <a:t>redukovaným popisem </a:t>
            </a:r>
            <a:r>
              <a:rPr lang="cs-CZ" altLang="cs-CZ" dirty="0" smtClean="0">
                <a:sym typeface="Wingdings 3" pitchFamily="18" charset="2"/>
              </a:rPr>
              <a:t>reality. Redukce se týká 4 prvků výzkumu (počtu pozorovaných proměnných, vztahů mezi nimi, časového kontinua na 1 bod, populace na vzorek)</a:t>
            </a:r>
          </a:p>
          <a:p>
            <a:pPr marL="0" indent="0" eaLnBrk="1" fontAlgn="auto" hangingPunct="1">
              <a:spcAft>
                <a:spcPts val="0"/>
              </a:spcAft>
              <a:buFont typeface="Arial" panose="020B0604020202020204" pitchFamily="34" charset="0"/>
              <a:buNone/>
              <a:defRPr/>
            </a:pPr>
            <a:endParaRPr lang="cs-CZ" dirty="0" smtClean="0"/>
          </a:p>
        </p:txBody>
      </p:sp>
    </p:spTree>
    <p:extLst>
      <p:ext uri="{BB962C8B-B14F-4D97-AF65-F5344CB8AC3E}">
        <p14:creationId xmlns:p14="http://schemas.microsoft.com/office/powerpoint/2010/main" val="386156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normAutofit fontScale="90000"/>
          </a:bodyPr>
          <a:lstStyle/>
          <a:p>
            <a:pPr eaLnBrk="1" hangingPunct="1"/>
            <a:r>
              <a:rPr lang="cs-CZ" altLang="cs-CZ" smtClean="0"/>
              <a:t>Kvantitativní výzkum jako výzkum hledající vztahy mezi proměnnými</a:t>
            </a:r>
          </a:p>
        </p:txBody>
      </p:sp>
      <p:sp>
        <p:nvSpPr>
          <p:cNvPr id="10243" name="Zástupný symbol pro obsah 2"/>
          <p:cNvSpPr>
            <a:spLocks noGrp="1"/>
          </p:cNvSpPr>
          <p:nvPr>
            <p:ph idx="1"/>
          </p:nvPr>
        </p:nvSpPr>
        <p:spPr>
          <a:xfrm>
            <a:off x="457200" y="2057400"/>
            <a:ext cx="8229600" cy="4068763"/>
          </a:xfrm>
        </p:spPr>
        <p:txBody>
          <a:bodyPr/>
          <a:lstStyle/>
          <a:p>
            <a:pPr eaLnBrk="1" hangingPunct="1"/>
            <a:r>
              <a:rPr lang="cs-CZ" altLang="cs-CZ" smtClean="0"/>
              <a:t>Co je to proměnná?</a:t>
            </a:r>
          </a:p>
          <a:p>
            <a:pPr eaLnBrk="1" hangingPunct="1"/>
            <a:r>
              <a:rPr lang="cs-CZ" altLang="cs-CZ" smtClean="0"/>
              <a:t>Jaké známe druhy proměnných?</a:t>
            </a:r>
          </a:p>
          <a:p>
            <a:pPr eaLnBrk="1" hangingPunct="1"/>
            <a:r>
              <a:rPr lang="cs-CZ" altLang="cs-CZ" smtClean="0"/>
              <a:t>Jak jsou v kvantitativním výzkumu vyjadřovány vztahy mezi proměnnými?</a:t>
            </a:r>
          </a:p>
          <a:p>
            <a:pPr eaLnBrk="1" hangingPunct="1"/>
            <a:r>
              <a:rPr lang="cs-CZ" altLang="cs-CZ" smtClean="0"/>
              <a:t>Jaký je rozdíl mezi korelací a kauzalitou?</a:t>
            </a:r>
          </a:p>
        </p:txBody>
      </p:sp>
    </p:spTree>
    <p:extLst>
      <p:ext uri="{BB962C8B-B14F-4D97-AF65-F5344CB8AC3E}">
        <p14:creationId xmlns:p14="http://schemas.microsoft.com/office/powerpoint/2010/main" val="386047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sz="2800" b="1" smtClean="0"/>
              <a:t>Zvyšování prodeje biopotravin souvisí se zvyšujícím se počtem dětí s autismem</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463" t="18889" r="36336" b="13028"/>
          <a:stretch>
            <a:fillRect/>
          </a:stretch>
        </p:blipFill>
        <p:spPr>
          <a:xfrm>
            <a:off x="1676400" y="1905000"/>
            <a:ext cx="5257800" cy="4953000"/>
          </a:xfrm>
          <a:noFill/>
        </p:spPr>
      </p:pic>
    </p:spTree>
    <p:extLst>
      <p:ext uri="{BB962C8B-B14F-4D97-AF65-F5344CB8AC3E}">
        <p14:creationId xmlns:p14="http://schemas.microsoft.com/office/powerpoint/2010/main" val="5910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sah 2"/>
          <p:cNvSpPr>
            <a:spLocks noGrp="1"/>
          </p:cNvSpPr>
          <p:nvPr>
            <p:ph idx="1"/>
          </p:nvPr>
        </p:nvSpPr>
        <p:spPr>
          <a:xfrm>
            <a:off x="457200" y="304800"/>
            <a:ext cx="8229600" cy="5821363"/>
          </a:xfrm>
        </p:spPr>
        <p:txBody>
          <a:bodyPr/>
          <a:lstStyle/>
          <a:p>
            <a:pPr eaLnBrk="1" hangingPunct="1">
              <a:buFontTx/>
              <a:buNone/>
            </a:pPr>
            <a:r>
              <a:rPr lang="cs-CZ" altLang="cs-CZ" smtClean="0"/>
              <a:t>Korelace = statistický vztah mezi proměnnými</a:t>
            </a:r>
          </a:p>
          <a:p>
            <a:pPr eaLnBrk="1" hangingPunct="1">
              <a:buFontTx/>
              <a:buNone/>
            </a:pPr>
            <a:r>
              <a:rPr lang="cs-CZ" altLang="cs-CZ" smtClean="0"/>
              <a:t>Kauzalita = příčinná souvislost mezi proměnnými (je nutné splnit podmínky kauzálního vztahu)</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l="476" t="19048" r="27866" b="23808"/>
          <a:stretch>
            <a:fillRect/>
          </a:stretch>
        </p:blipFill>
        <p:spPr bwMode="auto">
          <a:xfrm>
            <a:off x="609600" y="2936875"/>
            <a:ext cx="75438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71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ltLang="cs-CZ" smtClean="0"/>
              <a:t>Zkreslení </a:t>
            </a:r>
          </a:p>
        </p:txBody>
      </p:sp>
      <p:sp>
        <p:nvSpPr>
          <p:cNvPr id="13315" name="Zástupný symbol pro obsah 2"/>
          <p:cNvSpPr>
            <a:spLocks noGrp="1"/>
          </p:cNvSpPr>
          <p:nvPr>
            <p:ph idx="1"/>
          </p:nvPr>
        </p:nvSpPr>
        <p:spPr>
          <a:xfrm>
            <a:off x="457200" y="1600200"/>
            <a:ext cx="8229600" cy="4876800"/>
          </a:xfrm>
        </p:spPr>
        <p:txBody>
          <a:bodyPr>
            <a:normAutofit lnSpcReduction="10000"/>
          </a:bodyPr>
          <a:lstStyle/>
          <a:p>
            <a:pPr eaLnBrk="1" hangingPunct="1">
              <a:buFontTx/>
              <a:buNone/>
            </a:pPr>
            <a:r>
              <a:rPr lang="cs-CZ" altLang="cs-CZ" sz="2400" smtClean="0"/>
              <a:t>Značka vozu ovlivňuje sex! Řidiči vozů Porsche mají sex častěji než řidiči vozů Škoda.</a:t>
            </a:r>
          </a:p>
          <a:p>
            <a:pPr eaLnBrk="1" hangingPunct="1">
              <a:buFontTx/>
              <a:buNone/>
            </a:pPr>
            <a:r>
              <a:rPr lang="cs-CZ" altLang="cs-CZ" sz="2400" smtClean="0"/>
              <a:t>Zavedení uniforem ve školách zlepšuje morálku dětí – půl roku po zavedení uniforem ve škole xy klesla absence o 47 %  a snížil se počet násilných incidentů o 71 %.</a:t>
            </a:r>
          </a:p>
          <a:p>
            <a:pPr eaLnBrk="1" hangingPunct="1">
              <a:buFontTx/>
              <a:buNone/>
            </a:pPr>
            <a:r>
              <a:rPr lang="cs-CZ" altLang="cs-CZ" sz="2400" smtClean="0"/>
              <a:t>Manželství tlumí deprese – lidé žijící v manželství mají o 48 % méně depresivních stavů než singles.</a:t>
            </a:r>
          </a:p>
          <a:p>
            <a:pPr eaLnBrk="1" hangingPunct="1">
              <a:buFontTx/>
              <a:buNone/>
            </a:pPr>
            <a:r>
              <a:rPr lang="cs-CZ" altLang="cs-CZ" sz="2400" smtClean="0"/>
              <a:t>Děti, které navštěvovaly jeden ročník přípravné třídy mají horší skóre v testu zralosti než děti, které navštěvovaly dva ročníky – přípravná třída zlepšuje školní zralost.</a:t>
            </a:r>
          </a:p>
          <a:p>
            <a:pPr eaLnBrk="1" hangingPunct="1">
              <a:buFont typeface="Arial" charset="0"/>
              <a:buNone/>
            </a:pPr>
            <a:endParaRPr lang="cs-CZ" altLang="cs-CZ" smtClean="0"/>
          </a:p>
          <a:p>
            <a:pPr eaLnBrk="1" hangingPunct="1">
              <a:buFont typeface="Arial" charset="0"/>
              <a:buNone/>
            </a:pPr>
            <a:r>
              <a:rPr lang="cs-CZ" altLang="cs-CZ" smtClean="0"/>
              <a:t>   CO JE TO INTERVENUJÍCÍ PROMĚNNÁ?</a:t>
            </a:r>
          </a:p>
          <a:p>
            <a:pPr eaLnBrk="1" hangingPunct="1">
              <a:buFont typeface="Arial" charset="0"/>
              <a:buNone/>
            </a:pPr>
            <a:endParaRPr lang="cs-CZ" altLang="cs-CZ" smtClean="0"/>
          </a:p>
        </p:txBody>
      </p:sp>
    </p:spTree>
    <p:extLst>
      <p:ext uri="{BB962C8B-B14F-4D97-AF65-F5344CB8AC3E}">
        <p14:creationId xmlns:p14="http://schemas.microsoft.com/office/powerpoint/2010/main" val="285454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l="8571" t="20570" r="33333" b="33714"/>
          <a:stretch>
            <a:fillRect/>
          </a:stretch>
        </p:blipFill>
        <p:spPr bwMode="auto">
          <a:xfrm>
            <a:off x="0" y="990600"/>
            <a:ext cx="898683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09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Ukončení předmětu</a:t>
            </a:r>
            <a:endParaRPr lang="cs-CZ" dirty="0"/>
          </a:p>
        </p:txBody>
      </p:sp>
      <p:sp>
        <p:nvSpPr>
          <p:cNvPr id="3" name="Zástupný symbol pro obsah 2"/>
          <p:cNvSpPr>
            <a:spLocks noGrp="1"/>
          </p:cNvSpPr>
          <p:nvPr>
            <p:ph idx="1"/>
          </p:nvPr>
        </p:nvSpPr>
        <p:spPr/>
        <p:txBody>
          <a:bodyPr>
            <a:normAutofit/>
          </a:bodyPr>
          <a:lstStyle/>
          <a:p>
            <a:pPr marL="0" indent="0">
              <a:buNone/>
            </a:pPr>
            <a:r>
              <a:rPr lang="cs-CZ" i="1" dirty="0"/>
              <a:t>Konzultační hodiny:</a:t>
            </a:r>
            <a:r>
              <a:rPr lang="cs-CZ" dirty="0"/>
              <a:t> úterý 16.30 – 18.00 (nebo dle domluvy)</a:t>
            </a:r>
          </a:p>
          <a:p>
            <a:pPr marL="0" indent="0">
              <a:buNone/>
            </a:pPr>
            <a:r>
              <a:rPr lang="cs-CZ" i="1" dirty="0"/>
              <a:t>Kontakt:</a:t>
            </a:r>
            <a:r>
              <a:rPr lang="cs-CZ" dirty="0"/>
              <a:t> slepicka@mail.muni.cz </a:t>
            </a:r>
            <a:endParaRPr lang="cs-CZ" dirty="0" smtClean="0"/>
          </a:p>
          <a:p>
            <a:pPr marL="0" indent="0">
              <a:buNone/>
            </a:pPr>
            <a:endParaRPr lang="cs-CZ" dirty="0" smtClean="0"/>
          </a:p>
          <a:p>
            <a:pPr marL="0" indent="0">
              <a:buNone/>
            </a:pPr>
            <a:r>
              <a:rPr lang="cs-CZ" dirty="0" smtClean="0"/>
              <a:t>K</a:t>
            </a:r>
            <a:r>
              <a:rPr lang="cs-CZ" dirty="0"/>
              <a:t> úspěšnému ukončení kurzu je třeba </a:t>
            </a:r>
            <a:r>
              <a:rPr lang="cs-CZ" dirty="0" smtClean="0"/>
              <a:t>úspěšně </a:t>
            </a:r>
            <a:r>
              <a:rPr lang="cs-CZ" dirty="0"/>
              <a:t>absolvovat </a:t>
            </a:r>
            <a:r>
              <a:rPr lang="cs-CZ" b="1" u="sng" dirty="0"/>
              <a:t>test</a:t>
            </a:r>
            <a:r>
              <a:rPr lang="cs-CZ" dirty="0"/>
              <a:t>, který proběhne ve </a:t>
            </a:r>
            <a:r>
              <a:rPr lang="cs-CZ" dirty="0" smtClean="0"/>
              <a:t>zkouškovém období. Minimální </a:t>
            </a:r>
            <a:r>
              <a:rPr lang="cs-CZ" dirty="0"/>
              <a:t>počet bodů je 21 (z 35). </a:t>
            </a:r>
          </a:p>
          <a:p>
            <a:pPr marL="0" indent="0">
              <a:buNone/>
            </a:pPr>
            <a:endParaRPr lang="cs-CZ" dirty="0"/>
          </a:p>
          <a:p>
            <a:endParaRPr lang="cs-CZ" dirty="0"/>
          </a:p>
        </p:txBody>
      </p:sp>
    </p:spTree>
    <p:extLst>
      <p:ext uri="{BB962C8B-B14F-4D97-AF65-F5344CB8AC3E}">
        <p14:creationId xmlns:p14="http://schemas.microsoft.com/office/powerpoint/2010/main" val="320884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t>Pomůže nám experiment?</a:t>
            </a:r>
            <a:endParaRPr lang="sk-SK" altLang="cs-CZ" b="1" smtClean="0">
              <a:solidFill>
                <a:srgbClr val="972219"/>
              </a:solidFill>
            </a:endParaRPr>
          </a:p>
        </p:txBody>
      </p:sp>
      <p:sp>
        <p:nvSpPr>
          <p:cNvPr id="17411" name="Rectangle 3"/>
          <p:cNvSpPr>
            <a:spLocks noGrp="1" noChangeArrowheads="1"/>
          </p:cNvSpPr>
          <p:nvPr>
            <p:ph idx="1"/>
          </p:nvPr>
        </p:nvSpPr>
        <p:spPr/>
        <p:txBody>
          <a:bodyPr/>
          <a:lstStyle/>
          <a:p>
            <a:pPr eaLnBrk="1" hangingPunct="1">
              <a:lnSpc>
                <a:spcPct val="90000"/>
              </a:lnSpc>
              <a:buFontTx/>
              <a:buNone/>
            </a:pPr>
            <a:r>
              <a:rPr lang="sk-SK" altLang="cs-CZ" smtClean="0"/>
              <a:t>Experiment = jediná výzkumná metoda, která umí dokázat kauzální vztahy</a:t>
            </a:r>
          </a:p>
          <a:p>
            <a:pPr eaLnBrk="1" hangingPunct="1">
              <a:lnSpc>
                <a:spcPct val="90000"/>
              </a:lnSpc>
              <a:buFontTx/>
              <a:buNone/>
            </a:pPr>
            <a:endParaRPr lang="sk-SK" altLang="cs-CZ" smtClean="0"/>
          </a:p>
          <a:p>
            <a:pPr eaLnBrk="1" hangingPunct="1">
              <a:lnSpc>
                <a:spcPct val="90000"/>
              </a:lnSpc>
              <a:buFontTx/>
              <a:buNone/>
            </a:pPr>
            <a:r>
              <a:rPr lang="sk-SK" altLang="cs-CZ" smtClean="0"/>
              <a:t>Výzkumník manipuluje s nezávislou proměnnou </a:t>
            </a:r>
            <a:r>
              <a:rPr lang="sk-SK" altLang="cs-CZ" sz="2000" smtClean="0"/>
              <a:t>(např. metoda výuky, tréninkový plán, léčba, vystavení sledování programu s násilným obsahem, intenzita osvětlení)  </a:t>
            </a:r>
            <a:r>
              <a:rPr lang="sk-SK" altLang="cs-CZ" smtClean="0"/>
              <a:t>a zjišťuje, jaký to má důsledek na závisle proměnnou </a:t>
            </a:r>
            <a:r>
              <a:rPr lang="sk-SK" altLang="cs-CZ" sz="2000" smtClean="0"/>
              <a:t>(např. množství znalostí, uběhnutá rychlost, zdravotní stav, agresivita, pracovní výkon)</a:t>
            </a:r>
          </a:p>
          <a:p>
            <a:pPr eaLnBrk="1" hangingPunct="1">
              <a:lnSpc>
                <a:spcPct val="90000"/>
              </a:lnSpc>
              <a:buFontTx/>
              <a:buNone/>
            </a:pPr>
            <a:endParaRPr lang="sk-SK" altLang="cs-CZ" b="1" smtClean="0"/>
          </a:p>
          <a:p>
            <a:pPr eaLnBrk="1" hangingPunct="1">
              <a:lnSpc>
                <a:spcPct val="90000"/>
              </a:lnSpc>
              <a:buFontTx/>
              <a:buNone/>
            </a:pPr>
            <a:endParaRPr lang="sk-SK" altLang="cs-CZ" sz="2000" smtClean="0"/>
          </a:p>
        </p:txBody>
      </p:sp>
    </p:spTree>
    <p:extLst>
      <p:ext uri="{BB962C8B-B14F-4D97-AF65-F5344CB8AC3E}">
        <p14:creationId xmlns:p14="http://schemas.microsoft.com/office/powerpoint/2010/main" val="2235014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Klasický experiment</a:t>
            </a:r>
          </a:p>
        </p:txBody>
      </p:sp>
      <p:sp>
        <p:nvSpPr>
          <p:cNvPr id="15363" name="Rectangle 3"/>
          <p:cNvSpPr>
            <a:spLocks noGrp="1" noChangeArrowheads="1"/>
          </p:cNvSpPr>
          <p:nvPr>
            <p:ph idx="1"/>
          </p:nvPr>
        </p:nvSpPr>
        <p:spPr/>
        <p:txBody>
          <a:bodyPr/>
          <a:lstStyle/>
          <a:p>
            <a:pPr marL="514350" indent="-514350" eaLnBrk="1" hangingPunct="1">
              <a:buFontTx/>
              <a:buAutoNum type="arabicPeriod"/>
              <a:defRPr/>
            </a:pPr>
            <a:r>
              <a:rPr lang="cs-CZ" sz="2800" u="sng" dirty="0" smtClean="0"/>
              <a:t>Náhodné</a:t>
            </a:r>
            <a:r>
              <a:rPr lang="cs-CZ" sz="2800" dirty="0" smtClean="0"/>
              <a:t> rozdělení do experimentální a kontrolní skupiny </a:t>
            </a:r>
            <a:r>
              <a:rPr lang="cs-CZ" sz="2400" dirty="0" smtClean="0"/>
              <a:t>(experiment porovnává účinky!)</a:t>
            </a:r>
          </a:p>
          <a:p>
            <a:pPr marL="514350" indent="-514350" eaLnBrk="1" hangingPunct="1">
              <a:buFontTx/>
              <a:buAutoNum type="arabicPeriod"/>
              <a:defRPr/>
            </a:pPr>
            <a:r>
              <a:rPr lang="cs-CZ" sz="2800" dirty="0" smtClean="0"/>
              <a:t>Měření</a:t>
            </a:r>
          </a:p>
          <a:p>
            <a:pPr marL="514350" indent="-514350" eaLnBrk="1" hangingPunct="1">
              <a:buFontTx/>
              <a:buAutoNum type="arabicPeriod"/>
              <a:defRPr/>
            </a:pPr>
            <a:r>
              <a:rPr lang="cs-CZ" sz="2800" dirty="0" smtClean="0"/>
              <a:t>Vystavení experimentální skupiny experimentální proměnné (</a:t>
            </a:r>
            <a:r>
              <a:rPr lang="cs-CZ" sz="2800" u="sng" dirty="0" smtClean="0"/>
              <a:t>kontrolované výzkumníkem</a:t>
            </a:r>
            <a:r>
              <a:rPr lang="cs-CZ" sz="2800" dirty="0" smtClean="0"/>
              <a:t>)</a:t>
            </a:r>
          </a:p>
          <a:p>
            <a:pPr marL="514350" indent="-514350" eaLnBrk="1" hangingPunct="1">
              <a:buFontTx/>
              <a:buAutoNum type="arabicPeriod"/>
              <a:defRPr/>
            </a:pPr>
            <a:r>
              <a:rPr lang="cs-CZ" sz="2800" dirty="0" smtClean="0"/>
              <a:t>Měření – existuje statisticky významný rozdíl mezi skupinami?</a:t>
            </a:r>
          </a:p>
          <a:p>
            <a:pPr eaLnBrk="1" hangingPunct="1">
              <a:buFontTx/>
              <a:buNone/>
              <a:defRPr/>
            </a:pPr>
            <a:endParaRPr lang="cs-CZ" sz="2800" dirty="0" smtClean="0"/>
          </a:p>
        </p:txBody>
      </p:sp>
    </p:spTree>
    <p:extLst>
      <p:ext uri="{BB962C8B-B14F-4D97-AF65-F5344CB8AC3E}">
        <p14:creationId xmlns:p14="http://schemas.microsoft.com/office/powerpoint/2010/main" val="4183341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wipe(left)">
                                      <p:cBhvr>
                                        <p:cTn id="17" dur="500"/>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wipe(left)">
                                      <p:cBhvr>
                                        <p:cTn id="22" dur="500"/>
                                        <p:tgtEl>
                                          <p:spTgt spid="1536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wipe(left)">
                                      <p:cBhvr>
                                        <p:cTn id="2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pPr eaLnBrk="1" hangingPunct="1"/>
            <a:r>
              <a:rPr lang="cs-CZ" altLang="cs-CZ" smtClean="0"/>
              <a:t>Limity experimentu</a:t>
            </a:r>
          </a:p>
        </p:txBody>
      </p:sp>
      <p:sp>
        <p:nvSpPr>
          <p:cNvPr id="19459" name="Zástupný symbol pro obsah 2"/>
          <p:cNvSpPr>
            <a:spLocks noGrp="1"/>
          </p:cNvSpPr>
          <p:nvPr>
            <p:ph idx="1"/>
          </p:nvPr>
        </p:nvSpPr>
        <p:spPr/>
        <p:txBody>
          <a:bodyPr/>
          <a:lstStyle/>
          <a:p>
            <a:pPr eaLnBrk="1" hangingPunct="1"/>
            <a:r>
              <a:rPr lang="cs-CZ" altLang="cs-CZ" dirty="0" smtClean="0"/>
              <a:t>Alternativa klasického experimentu: následné pozorování na dvou skupinách; </a:t>
            </a:r>
            <a:r>
              <a:rPr lang="cs-CZ" altLang="cs-CZ" dirty="0" err="1" smtClean="0"/>
              <a:t>kvaziexperiment</a:t>
            </a:r>
            <a:endParaRPr lang="cs-CZ" altLang="cs-CZ" dirty="0" smtClean="0"/>
          </a:p>
          <a:p>
            <a:pPr eaLnBrk="1" hangingPunct="1"/>
            <a:r>
              <a:rPr lang="cs-CZ" altLang="cs-CZ" dirty="0" err="1" smtClean="0"/>
              <a:t>Hawthornský</a:t>
            </a:r>
            <a:r>
              <a:rPr lang="cs-CZ" altLang="cs-CZ" dirty="0" smtClean="0"/>
              <a:t> efekt</a:t>
            </a:r>
          </a:p>
          <a:p>
            <a:r>
              <a:rPr lang="cs-CZ" altLang="cs-CZ" dirty="0"/>
              <a:t>Retenční test</a:t>
            </a:r>
          </a:p>
          <a:p>
            <a:pPr marL="0" indent="0" eaLnBrk="1" hangingPunct="1">
              <a:buNone/>
            </a:pPr>
            <a:endParaRPr lang="cs-CZ" altLang="cs-CZ" dirty="0" smtClean="0"/>
          </a:p>
          <a:p>
            <a:pPr eaLnBrk="1" hangingPunct="1"/>
            <a:endParaRPr lang="cs-CZ" altLang="cs-CZ" dirty="0" smtClean="0"/>
          </a:p>
        </p:txBody>
      </p:sp>
    </p:spTree>
    <p:extLst>
      <p:ext uri="{BB962C8B-B14F-4D97-AF65-F5344CB8AC3E}">
        <p14:creationId xmlns:p14="http://schemas.microsoft.com/office/powerpoint/2010/main" val="3767340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altLang="cs-CZ" smtClean="0"/>
              <a:t>Lze použít experiment?</a:t>
            </a:r>
          </a:p>
        </p:txBody>
      </p:sp>
      <p:sp>
        <p:nvSpPr>
          <p:cNvPr id="20483" name="Zástupný symbol pro obsah 2"/>
          <p:cNvSpPr>
            <a:spLocks noGrp="1"/>
          </p:cNvSpPr>
          <p:nvPr>
            <p:ph idx="1"/>
          </p:nvPr>
        </p:nvSpPr>
        <p:spPr/>
        <p:txBody>
          <a:bodyPr/>
          <a:lstStyle/>
          <a:p>
            <a:pPr eaLnBrk="1" hangingPunct="1"/>
            <a:r>
              <a:rPr lang="cs-CZ" altLang="cs-CZ" smtClean="0"/>
              <a:t>Vliv dramaterapie na socializaci osob bez domova</a:t>
            </a:r>
          </a:p>
          <a:p>
            <a:pPr eaLnBrk="1" hangingPunct="1"/>
            <a:r>
              <a:rPr lang="cs-CZ" altLang="cs-CZ" smtClean="0"/>
              <a:t>Srovnání lázeňské a medikamentózní léčby epilepsie</a:t>
            </a:r>
          </a:p>
          <a:p>
            <a:pPr eaLnBrk="1" hangingPunct="1"/>
            <a:r>
              <a:rPr lang="cs-CZ" altLang="cs-CZ" smtClean="0"/>
              <a:t>Co lépe působí na rozvoj vědomostí a znalostí žáků: týmové nebo tradiční vyučování?</a:t>
            </a:r>
          </a:p>
          <a:p>
            <a:pPr eaLnBrk="1" hangingPunct="1"/>
            <a:r>
              <a:rPr lang="cs-CZ" altLang="cs-CZ" smtClean="0"/>
              <a:t>Jaké dítě dosahuje lepších školních výsledků, dítě vychované chůvou, nebo rodiči?</a:t>
            </a:r>
          </a:p>
        </p:txBody>
      </p:sp>
    </p:spTree>
    <p:extLst>
      <p:ext uri="{BB962C8B-B14F-4D97-AF65-F5344CB8AC3E}">
        <p14:creationId xmlns:p14="http://schemas.microsoft.com/office/powerpoint/2010/main" val="3770610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defRPr/>
            </a:pPr>
            <a:r>
              <a:rPr lang="cs-CZ" altLang="cs-CZ" dirty="0" smtClean="0"/>
              <a:t>Dělení výzkumu: výzkum základní a aplikovaný</a:t>
            </a:r>
          </a:p>
        </p:txBody>
      </p:sp>
      <p:sp>
        <p:nvSpPr>
          <p:cNvPr id="28675" name="Rectangle 3"/>
          <p:cNvSpPr>
            <a:spLocks noGrp="1" noChangeArrowheads="1"/>
          </p:cNvSpPr>
          <p:nvPr>
            <p:ph idx="1"/>
          </p:nvPr>
        </p:nvSpPr>
        <p:spPr/>
        <p:txBody>
          <a:bodyPr>
            <a:normAutofit fontScale="92500"/>
          </a:bodyPr>
          <a:lstStyle/>
          <a:p>
            <a:pPr marL="0" indent="0" eaLnBrk="1" hangingPunct="1">
              <a:buFont typeface="Arial" charset="0"/>
              <a:buNone/>
              <a:defRPr/>
            </a:pPr>
            <a:r>
              <a:rPr lang="cs-CZ" dirty="0" smtClean="0"/>
              <a:t>Základní výzkum: jeho výsledky přispívají k rozvoji samotné vědy, ať už k rozšíření jejich metodologické výbavy, či stavu teoretického poznání. </a:t>
            </a:r>
            <a:endParaRPr lang="cs-CZ" dirty="0"/>
          </a:p>
          <a:p>
            <a:pPr marL="0" indent="0" eaLnBrk="1" hangingPunct="1">
              <a:buFont typeface="Arial" charset="0"/>
              <a:buNone/>
              <a:defRPr/>
            </a:pPr>
            <a:endParaRPr lang="cs-CZ" dirty="0" smtClean="0"/>
          </a:p>
          <a:p>
            <a:pPr marL="0" indent="0" eaLnBrk="1" hangingPunct="1">
              <a:buFont typeface="Arial" charset="0"/>
              <a:buNone/>
              <a:defRPr/>
            </a:pPr>
            <a:r>
              <a:rPr lang="cs-CZ" dirty="0" smtClean="0"/>
              <a:t>Aplikovaný výzkum: zabývá se řešením otázek, které mají spíše praktický význam, zkoumá konkrétní problémy, či získává informace o problémových</a:t>
            </a:r>
          </a:p>
          <a:p>
            <a:pPr marL="0" indent="0" eaLnBrk="1" hangingPunct="1">
              <a:buFont typeface="Arial" charset="0"/>
              <a:buNone/>
              <a:defRPr/>
            </a:pPr>
            <a:r>
              <a:rPr lang="cs-CZ" dirty="0" smtClean="0"/>
              <a:t>jevech. </a:t>
            </a:r>
          </a:p>
        </p:txBody>
      </p:sp>
    </p:spTree>
    <p:extLst>
      <p:ext uri="{BB962C8B-B14F-4D97-AF65-F5344CB8AC3E}">
        <p14:creationId xmlns:p14="http://schemas.microsoft.com/office/powerpoint/2010/main" val="57872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ltLang="cs-CZ" smtClean="0"/>
              <a:t>Dělení výzkumu podle účelu</a:t>
            </a:r>
          </a:p>
        </p:txBody>
      </p:sp>
      <p:sp>
        <p:nvSpPr>
          <p:cNvPr id="3" name="Zástupný symbol pro obsah 2"/>
          <p:cNvSpPr>
            <a:spLocks noGrp="1"/>
          </p:cNvSpPr>
          <p:nvPr>
            <p:ph idx="1"/>
          </p:nvPr>
        </p:nvSpPr>
        <p:spPr/>
        <p:txBody>
          <a:bodyPr/>
          <a:lstStyle/>
          <a:p>
            <a:pPr marL="514350" indent="-514350" eaLnBrk="1" hangingPunct="1">
              <a:buFont typeface="Arial" charset="0"/>
              <a:buNone/>
              <a:defRPr/>
            </a:pPr>
            <a:endParaRPr lang="cs-CZ" dirty="0"/>
          </a:p>
          <a:p>
            <a:pPr eaLnBrk="1" hangingPunct="1">
              <a:defRPr/>
            </a:pPr>
            <a:r>
              <a:rPr lang="cs-CZ" dirty="0" err="1"/>
              <a:t>Exploratorní</a:t>
            </a:r>
            <a:endParaRPr lang="cs-CZ" dirty="0"/>
          </a:p>
          <a:p>
            <a:pPr eaLnBrk="1" hangingPunct="1">
              <a:defRPr/>
            </a:pPr>
            <a:r>
              <a:rPr lang="cs-CZ" dirty="0" err="1"/>
              <a:t>Elaboratorní</a:t>
            </a:r>
            <a:endParaRPr lang="cs-CZ" dirty="0"/>
          </a:p>
          <a:p>
            <a:pPr eaLnBrk="1" hangingPunct="1">
              <a:defRPr/>
            </a:pPr>
            <a:r>
              <a:rPr lang="cs-CZ" dirty="0"/>
              <a:t>Deskriptivní</a:t>
            </a:r>
          </a:p>
          <a:p>
            <a:pPr eaLnBrk="1" hangingPunct="1">
              <a:defRPr/>
            </a:pPr>
            <a:r>
              <a:rPr lang="cs-CZ" dirty="0"/>
              <a:t>Explanační</a:t>
            </a:r>
          </a:p>
          <a:p>
            <a:pPr eaLnBrk="1" hangingPunct="1">
              <a:defRPr/>
            </a:pPr>
            <a:r>
              <a:rPr lang="cs-CZ" dirty="0"/>
              <a:t>Evaluační</a:t>
            </a:r>
          </a:p>
          <a:p>
            <a:pPr marL="0" indent="0" eaLnBrk="1" hangingPunct="1">
              <a:buFont typeface="Arial" charset="0"/>
              <a:buNone/>
              <a:defRPr/>
            </a:pPr>
            <a:endParaRPr lang="cs-CZ" dirty="0"/>
          </a:p>
        </p:txBody>
      </p:sp>
    </p:spTree>
    <p:extLst>
      <p:ext uri="{BB962C8B-B14F-4D97-AF65-F5344CB8AC3E}">
        <p14:creationId xmlns:p14="http://schemas.microsoft.com/office/powerpoint/2010/main" val="1981997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eaLnBrk="1" hangingPunct="1">
              <a:defRPr/>
            </a:pPr>
            <a:r>
              <a:rPr lang="cs-CZ" dirty="0" smtClean="0"/>
              <a:t>Dělení výzkumu: kvalitativní x kvantitativní</a:t>
            </a:r>
            <a:endParaRPr lang="cs-CZ" dirty="0"/>
          </a:p>
        </p:txBody>
      </p:sp>
      <p:sp>
        <p:nvSpPr>
          <p:cNvPr id="3" name="Zástupný symbol pro obsah 2"/>
          <p:cNvSpPr>
            <a:spLocks noGrp="1"/>
          </p:cNvSpPr>
          <p:nvPr>
            <p:ph idx="1"/>
          </p:nvPr>
        </p:nvSpPr>
        <p:spPr/>
        <p:txBody>
          <a:bodyPr>
            <a:normAutofit fontScale="92500"/>
          </a:bodyPr>
          <a:lstStyle/>
          <a:p>
            <a:pPr eaLnBrk="1" hangingPunct="1">
              <a:defRPr/>
            </a:pPr>
            <a:r>
              <a:rPr lang="cs-CZ" altLang="cs-CZ" dirty="0" smtClean="0"/>
              <a:t>Kvantitativní výzkum – existence jedné objektivní reality, venkovního světa, který nezávisí na našich citech a přesvědčení (pozitivismus, objektivismus); deduktivní postup – CÍLEM JE OVĚŘOVÁNÍ TEORETICKÉHO PŘEDPOKLADU</a:t>
            </a:r>
          </a:p>
          <a:p>
            <a:pPr eaLnBrk="1" hangingPunct="1">
              <a:defRPr/>
            </a:pPr>
            <a:r>
              <a:rPr lang="cs-CZ" altLang="cs-CZ" dirty="0" smtClean="0"/>
              <a:t>Kvalitativní výzkum – existuje více realit, které je možné různě interpretovat, induktivní postup (konstruktivismus, </a:t>
            </a:r>
            <a:r>
              <a:rPr lang="cs-CZ" altLang="cs-CZ" dirty="0" err="1" smtClean="0"/>
              <a:t>interpretativismus</a:t>
            </a:r>
            <a:r>
              <a:rPr lang="cs-CZ" altLang="cs-CZ" dirty="0" smtClean="0"/>
              <a:t>) – CÍLEM JE TVORBA TEORIE</a:t>
            </a:r>
          </a:p>
          <a:p>
            <a:pPr marL="0" indent="0" eaLnBrk="1" hangingPunct="1">
              <a:buFont typeface="Arial" charset="0"/>
              <a:buNone/>
              <a:defRPr/>
            </a:pPr>
            <a:endParaRPr lang="cs-CZ" dirty="0"/>
          </a:p>
        </p:txBody>
      </p:sp>
    </p:spTree>
    <p:extLst>
      <p:ext uri="{BB962C8B-B14F-4D97-AF65-F5344CB8AC3E}">
        <p14:creationId xmlns:p14="http://schemas.microsoft.com/office/powerpoint/2010/main" val="151974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smtClean="0"/>
              <a:t>8 faktů o výzkumu </a:t>
            </a:r>
            <a:r>
              <a:rPr lang="cs-CZ" altLang="cs-CZ" sz="1600" smtClean="0"/>
              <a:t>(Hills, 2001 podle Mareš, Vlčková, 2014)</a:t>
            </a:r>
          </a:p>
        </p:txBody>
      </p:sp>
      <p:sp>
        <p:nvSpPr>
          <p:cNvPr id="8195" name="Zástupný symbol pro obsah 2"/>
          <p:cNvSpPr>
            <a:spLocks noGrp="1"/>
          </p:cNvSpPr>
          <p:nvPr>
            <p:ph idx="1"/>
          </p:nvPr>
        </p:nvSpPr>
        <p:spPr/>
        <p:txBody>
          <a:bodyPr>
            <a:normAutofit lnSpcReduction="10000"/>
          </a:bodyPr>
          <a:lstStyle/>
          <a:p>
            <a:pPr marL="514350" indent="-514350" eaLnBrk="1" hangingPunct="1">
              <a:buFont typeface="Arial" charset="0"/>
              <a:buAutoNum type="arabicPeriod"/>
            </a:pPr>
            <a:r>
              <a:rPr lang="cs-CZ" altLang="cs-CZ" sz="2000" smtClean="0"/>
              <a:t>Výzkum je zkoumání, které vede k novým poznatkům.</a:t>
            </a:r>
          </a:p>
          <a:p>
            <a:pPr marL="514350" indent="-514350" eaLnBrk="1" hangingPunct="1">
              <a:buFont typeface="Arial" charset="0"/>
              <a:buAutoNum type="arabicPeriod"/>
            </a:pPr>
            <a:r>
              <a:rPr lang="cs-CZ" altLang="cs-CZ" sz="2000" smtClean="0"/>
              <a:t>Výzkumná otázka a poznatky musí být diskutovány v kontextu předchozích znalostí.</a:t>
            </a:r>
          </a:p>
          <a:p>
            <a:pPr marL="514350" indent="-514350" eaLnBrk="1" hangingPunct="1">
              <a:buFont typeface="Arial" charset="0"/>
              <a:buAutoNum type="arabicPeriod"/>
            </a:pPr>
            <a:r>
              <a:rPr lang="cs-CZ" altLang="cs-CZ" sz="2000" smtClean="0"/>
              <a:t>Každý výzkum spočívá na nějakých předpokladech – různí badatelé nevyhnutelně pracují s různými paradigmaty.</a:t>
            </a:r>
          </a:p>
          <a:p>
            <a:pPr marL="514350" indent="-514350" eaLnBrk="1" hangingPunct="1">
              <a:buFont typeface="Arial" charset="0"/>
              <a:buAutoNum type="arabicPeriod"/>
            </a:pPr>
            <a:r>
              <a:rPr lang="cs-CZ" altLang="cs-CZ" sz="2000" smtClean="0"/>
              <a:t>Ve výzkumu děláme teoretická a praktická rozhodnutí, přičemž se držíme etických principů.</a:t>
            </a:r>
          </a:p>
          <a:p>
            <a:pPr marL="514350" indent="-514350" eaLnBrk="1" hangingPunct="1">
              <a:buFont typeface="Arial" charset="0"/>
              <a:buAutoNum type="arabicPeriod"/>
            </a:pPr>
            <a:r>
              <a:rPr lang="cs-CZ" altLang="cs-CZ" sz="2000" smtClean="0"/>
              <a:t>Postupy ve výzkumu by měly být systematické, přísné a musí být natolik jasné, aby se daly replikovat.</a:t>
            </a:r>
          </a:p>
          <a:p>
            <a:pPr marL="514350" indent="-514350" eaLnBrk="1" hangingPunct="1">
              <a:buFont typeface="Arial" charset="0"/>
              <a:buAutoNum type="arabicPeriod"/>
            </a:pPr>
            <a:r>
              <a:rPr lang="cs-CZ" altLang="cs-CZ" sz="2000" smtClean="0"/>
              <a:t>Výzkumná zjištění by měla být jasná a přesvědčivá pro druhé.</a:t>
            </a:r>
          </a:p>
          <a:p>
            <a:pPr marL="514350" indent="-514350" eaLnBrk="1" hangingPunct="1">
              <a:buFont typeface="Arial" charset="0"/>
              <a:buAutoNum type="arabicPeriod"/>
            </a:pPr>
            <a:r>
              <a:rPr lang="cs-CZ" altLang="cs-CZ" sz="2000" smtClean="0"/>
              <a:t>Výzkum jen zřídka úplně zodpoví výzkumnou otázku; obvykle vede spíše k nápadům na další zkoumání.</a:t>
            </a:r>
          </a:p>
          <a:p>
            <a:pPr marL="514350" indent="-514350" eaLnBrk="1" hangingPunct="1">
              <a:buFont typeface="Arial" charset="0"/>
              <a:buAutoNum type="arabicPeriod"/>
            </a:pPr>
            <a:r>
              <a:rPr lang="cs-CZ" altLang="cs-CZ" sz="2000" smtClean="0"/>
              <a:t>Do výzkumu se pouštíme, protože máme zájem a chceme něco změnit – publikace a sdílení s kolegy je přirozenou součástí výzkumného procesu.</a:t>
            </a:r>
          </a:p>
          <a:p>
            <a:pPr marL="514350" indent="-514350" eaLnBrk="1" hangingPunct="1">
              <a:buFont typeface="Arial" charset="0"/>
              <a:buAutoNum type="arabicPeriod"/>
            </a:pPr>
            <a:endParaRPr lang="cs-CZ" altLang="cs-CZ" smtClean="0"/>
          </a:p>
        </p:txBody>
      </p:sp>
    </p:spTree>
    <p:extLst>
      <p:ext uri="{BB962C8B-B14F-4D97-AF65-F5344CB8AC3E}">
        <p14:creationId xmlns:p14="http://schemas.microsoft.com/office/powerpoint/2010/main" val="355918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218" name="Nadpis 1"/>
          <p:cNvSpPr>
            <a:spLocks noGrp="1"/>
          </p:cNvSpPr>
          <p:nvPr>
            <p:ph type="title"/>
          </p:nvPr>
        </p:nvSpPr>
        <p:spPr/>
        <p:txBody>
          <a:bodyPr>
            <a:normAutofit fontScale="90000"/>
          </a:bodyPr>
          <a:lstStyle/>
          <a:p>
            <a:pPr eaLnBrk="1" hangingPunct="1">
              <a:defRPr/>
            </a:pPr>
            <a:r>
              <a:rPr lang="cs-CZ" altLang="cs-CZ" sz="4000" smtClean="0"/>
              <a:t>Jak plánovat výzkum?</a:t>
            </a:r>
            <a:br>
              <a:rPr lang="cs-CZ" altLang="cs-CZ" sz="4000" smtClean="0"/>
            </a:br>
            <a:r>
              <a:rPr lang="cs-CZ" altLang="cs-CZ" sz="4000" smtClean="0"/>
              <a:t>Obsah plánu výzkumu</a:t>
            </a:r>
          </a:p>
        </p:txBody>
      </p:sp>
      <p:sp>
        <p:nvSpPr>
          <p:cNvPr id="9219" name="Zástupný symbol pro obsah 2"/>
          <p:cNvSpPr>
            <a:spLocks noGrp="1"/>
          </p:cNvSpPr>
          <p:nvPr>
            <p:ph sz="half" idx="1"/>
          </p:nvPr>
        </p:nvSpPr>
        <p:spPr>
          <a:xfrm>
            <a:off x="457200" y="1600200"/>
            <a:ext cx="6629400" cy="4525963"/>
          </a:xfrm>
        </p:spPr>
        <p:txBody>
          <a:bodyPr>
            <a:normAutofit fontScale="62500" lnSpcReduction="20000"/>
          </a:bodyPr>
          <a:lstStyle/>
          <a:p>
            <a:pPr marL="0" indent="0" eaLnBrk="1" hangingPunct="1">
              <a:buFont typeface="Arial" charset="0"/>
              <a:buNone/>
              <a:defRPr/>
            </a:pPr>
            <a:r>
              <a:rPr lang="cs-CZ" altLang="cs-CZ" dirty="0" smtClean="0"/>
              <a:t>Co? </a:t>
            </a:r>
          </a:p>
          <a:p>
            <a:pPr eaLnBrk="1" hangingPunct="1">
              <a:defRPr/>
            </a:pPr>
            <a:r>
              <a:rPr lang="cs-CZ" altLang="cs-CZ" dirty="0" smtClean="0"/>
              <a:t>o čem je navrhovaný výzkum, co je tématem, co se o něm ví, jaké jsou dosavadní způsoby řešení problému (stávající odpovědi na otázku), jaká je návaznost výzkumu na předchozí teorii a výzkum</a:t>
            </a:r>
          </a:p>
          <a:p>
            <a:pPr eaLnBrk="1" hangingPunct="1">
              <a:defRPr/>
            </a:pPr>
            <a:r>
              <a:rPr lang="cs-CZ" altLang="cs-CZ" dirty="0" smtClean="0"/>
              <a:t>co se pokouší odhalit nebo čeho chce dosáhnout</a:t>
            </a:r>
          </a:p>
          <a:p>
            <a:pPr marL="0" indent="0" eaLnBrk="1" hangingPunct="1">
              <a:buFont typeface="Arial" charset="0"/>
              <a:buNone/>
              <a:defRPr/>
            </a:pPr>
            <a:endParaRPr lang="cs-CZ" altLang="cs-CZ" dirty="0" smtClean="0"/>
          </a:p>
          <a:p>
            <a:pPr marL="0" indent="0" eaLnBrk="1" hangingPunct="1">
              <a:buFont typeface="Arial" charset="0"/>
              <a:buNone/>
              <a:defRPr/>
            </a:pPr>
            <a:r>
              <a:rPr lang="cs-CZ" altLang="cs-CZ" dirty="0" smtClean="0"/>
              <a:t>Proč?</a:t>
            </a:r>
          </a:p>
          <a:p>
            <a:pPr eaLnBrk="1" hangingPunct="1">
              <a:defRPr/>
            </a:pPr>
            <a:r>
              <a:rPr lang="cs-CZ" altLang="cs-CZ" dirty="0" smtClean="0"/>
              <a:t>Proč potřebujeme (další) výzkum v dané oblasti, popis nedostatků, rozporů, omezení, nezodpovězených otázek z předchozích výzkumů</a:t>
            </a:r>
          </a:p>
          <a:p>
            <a:pPr eaLnBrk="1" hangingPunct="1">
              <a:defRPr/>
            </a:pPr>
            <a:r>
              <a:rPr lang="cs-CZ" altLang="cs-CZ" dirty="0" smtClean="0"/>
              <a:t>jaké bude ponaučení, co se dozvíme a proč to je cenné</a:t>
            </a:r>
          </a:p>
          <a:p>
            <a:pPr marL="0" indent="0" eaLnBrk="1" hangingPunct="1">
              <a:buFont typeface="Arial" charset="0"/>
              <a:buNone/>
              <a:defRPr/>
            </a:pPr>
            <a:endParaRPr lang="cs-CZ" altLang="cs-CZ" dirty="0" smtClean="0"/>
          </a:p>
          <a:p>
            <a:pPr marL="0" indent="0" eaLnBrk="1" hangingPunct="1">
              <a:buFont typeface="Arial" charset="0"/>
              <a:buNone/>
              <a:defRPr/>
            </a:pPr>
            <a:r>
              <a:rPr lang="cs-CZ" altLang="cs-CZ" dirty="0" smtClean="0"/>
              <a:t>Jak?</a:t>
            </a:r>
          </a:p>
          <a:p>
            <a:pPr eaLnBrk="1" hangingPunct="1">
              <a:defRPr/>
            </a:pPr>
            <a:r>
              <a:rPr lang="cs-CZ" altLang="cs-CZ" dirty="0" smtClean="0"/>
              <a:t>jak se bude postupovat (jakou strategii použijeme, od koho získáme data – velikost vzorku a jak je vybrán, jak se data získají, jak se budou analyzovat)</a:t>
            </a:r>
          </a:p>
          <a:p>
            <a:pPr marL="0" indent="0" eaLnBrk="1" hangingPunct="1">
              <a:buFont typeface="Arial" charset="0"/>
              <a:buNone/>
              <a:defRPr/>
            </a:pPr>
            <a:endParaRPr lang="cs-CZ" altLang="cs-CZ" dirty="0" smtClean="0"/>
          </a:p>
        </p:txBody>
      </p:sp>
    </p:spTree>
    <p:extLst>
      <p:ext uri="{BB962C8B-B14F-4D97-AF65-F5344CB8AC3E}">
        <p14:creationId xmlns:p14="http://schemas.microsoft.com/office/powerpoint/2010/main" val="3425362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cs-CZ" altLang="cs-CZ" sz="3200" smtClean="0"/>
              <a:t>Co je to výzkumný problém a kde jej vzít? Příběhy geneze výzkumných problémů</a:t>
            </a:r>
          </a:p>
        </p:txBody>
      </p:sp>
      <p:sp>
        <p:nvSpPr>
          <p:cNvPr id="6" name="Zástupný symbol pro obsah 5"/>
          <p:cNvSpPr>
            <a:spLocks noGrp="1"/>
          </p:cNvSpPr>
          <p:nvPr>
            <p:ph idx="1"/>
          </p:nvPr>
        </p:nvSpPr>
        <p:spPr/>
        <p:txBody>
          <a:bodyPr>
            <a:normAutofit lnSpcReduction="10000"/>
          </a:bodyPr>
          <a:lstStyle/>
          <a:p>
            <a:pPr marL="514350" indent="-514350" eaLnBrk="1" hangingPunct="1">
              <a:buFont typeface="Arial" charset="0"/>
              <a:buAutoNum type="arabicPeriod"/>
              <a:defRPr/>
            </a:pPr>
            <a:r>
              <a:rPr lang="cs-CZ" dirty="0" smtClean="0"/>
              <a:t>Od „něco o autismu“ ke dvěma návrhům</a:t>
            </a:r>
          </a:p>
          <a:p>
            <a:pPr marL="0" indent="0" eaLnBrk="1" hangingPunct="1">
              <a:buFont typeface="Arial" charset="0"/>
              <a:buNone/>
              <a:defRPr/>
            </a:pPr>
            <a:r>
              <a:rPr lang="cs-CZ" sz="2300" i="1" dirty="0"/>
              <a:t>A.</a:t>
            </a:r>
            <a:r>
              <a:rPr lang="cs-CZ" dirty="0" smtClean="0"/>
              <a:t/>
            </a:r>
            <a:br>
              <a:rPr lang="cs-CZ" dirty="0" smtClean="0"/>
            </a:br>
            <a:r>
              <a:rPr lang="cs-CZ" sz="2300" i="1" dirty="0"/>
              <a:t>Specifika pedagogické práce s osobami/žáky s PAS: vzdělávání jako permanentní</a:t>
            </a:r>
            <a:r>
              <a:rPr lang="cs-CZ" sz="2300" i="1" dirty="0" smtClean="0"/>
              <a:t/>
            </a:r>
            <a:br>
              <a:rPr lang="cs-CZ" sz="2300" i="1" dirty="0" smtClean="0"/>
            </a:br>
            <a:r>
              <a:rPr lang="cs-CZ" sz="2300" i="1" dirty="0"/>
              <a:t>udržování emoční stability (práce jako permanentní vyhodnocování možností a</a:t>
            </a:r>
            <a:r>
              <a:rPr lang="cs-CZ" sz="2300" i="1" dirty="0" smtClean="0"/>
              <a:t/>
            </a:r>
            <a:br>
              <a:rPr lang="cs-CZ" sz="2300" i="1" dirty="0" smtClean="0"/>
            </a:br>
            <a:r>
              <a:rPr lang="cs-CZ" sz="2300" i="1" dirty="0"/>
              <a:t>emocí)</a:t>
            </a:r>
            <a:r>
              <a:rPr lang="cs-CZ" sz="2300" i="1" dirty="0" smtClean="0"/>
              <a:t/>
            </a:r>
            <a:br>
              <a:rPr lang="cs-CZ" sz="2300" i="1" dirty="0" smtClean="0"/>
            </a:br>
            <a:r>
              <a:rPr lang="cs-CZ" sz="2300" i="1" dirty="0"/>
              <a:t>B.</a:t>
            </a:r>
            <a:r>
              <a:rPr lang="cs-CZ" sz="2300" i="1" dirty="0" smtClean="0"/>
              <a:t/>
            </a:r>
            <a:br>
              <a:rPr lang="cs-CZ" sz="2300" i="1" dirty="0" smtClean="0"/>
            </a:br>
            <a:r>
              <a:rPr lang="cs-CZ" sz="2300" i="1" dirty="0"/>
              <a:t>Dospělý jedinec s PAS jako rébus pro poskytovatele sociálních a zdravotních</a:t>
            </a:r>
            <a:r>
              <a:rPr lang="cs-CZ" sz="2300" i="1" dirty="0" smtClean="0"/>
              <a:t/>
            </a:r>
            <a:br>
              <a:rPr lang="cs-CZ" sz="2300" i="1" dirty="0" smtClean="0"/>
            </a:br>
            <a:r>
              <a:rPr lang="cs-CZ" sz="2300" i="1" dirty="0"/>
              <a:t>služeb: Co se změní s reformou psychiatrické péče?</a:t>
            </a:r>
            <a:r>
              <a:rPr lang="cs-CZ" dirty="0" smtClean="0"/>
              <a:t/>
            </a:r>
            <a:br>
              <a:rPr lang="cs-CZ" dirty="0" smtClean="0"/>
            </a:br>
            <a:endParaRPr lang="cs-CZ" dirty="0"/>
          </a:p>
        </p:txBody>
      </p:sp>
    </p:spTree>
    <p:extLst>
      <p:ext uri="{BB962C8B-B14F-4D97-AF65-F5344CB8AC3E}">
        <p14:creationId xmlns:p14="http://schemas.microsoft.com/office/powerpoint/2010/main" val="139371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Program: 1. setkání </a:t>
            </a:r>
            <a:r>
              <a:rPr lang="cs-CZ" dirty="0"/>
              <a:t>(14. 11.)</a:t>
            </a:r>
            <a:br>
              <a:rPr lang="cs-CZ" dirty="0"/>
            </a:br>
            <a:endParaRPr lang="cs-CZ" dirty="0"/>
          </a:p>
        </p:txBody>
      </p:sp>
      <p:sp>
        <p:nvSpPr>
          <p:cNvPr id="3" name="Zástupný symbol pro obsah 2"/>
          <p:cNvSpPr>
            <a:spLocks noGrp="1"/>
          </p:cNvSpPr>
          <p:nvPr>
            <p:ph idx="1"/>
          </p:nvPr>
        </p:nvSpPr>
        <p:spPr/>
        <p:txBody>
          <a:bodyPr>
            <a:normAutofit/>
          </a:bodyPr>
          <a:lstStyle/>
          <a:p>
            <a:pPr marL="0" lvl="0" indent="0">
              <a:buNone/>
            </a:pPr>
            <a:r>
              <a:rPr lang="cs-CZ" b="1" dirty="0" smtClean="0"/>
              <a:t>1.</a:t>
            </a:r>
            <a:r>
              <a:rPr lang="cs-CZ" dirty="0" smtClean="0"/>
              <a:t> </a:t>
            </a:r>
            <a:r>
              <a:rPr lang="x-none" sz="1800" b="1" cap="all" smtClean="0"/>
              <a:t>Úvod. Vědecká metoda. Věda versus zdravý rozum. Přírodní versus sociální vědy.   Korelace, kauzalita</a:t>
            </a:r>
            <a:r>
              <a:rPr lang="cs-CZ" sz="1800" b="1" cap="all" dirty="0" smtClean="0"/>
              <a:t>, experiment. Co je to výzkumný problém? </a:t>
            </a:r>
            <a:r>
              <a:rPr lang="x-none" sz="1800" b="1" cap="all" smtClean="0"/>
              <a:t>Výzkumné otázky. Jak si vybrat téma? Jak zformulovat otázku? Výběr výzkumné strategie. Hlavní rozdíly mezi kvalitativním a kvantitativním přístupem.</a:t>
            </a:r>
            <a:endParaRPr lang="cs-CZ" sz="1800" b="1" cap="all" dirty="0" smtClean="0"/>
          </a:p>
          <a:p>
            <a:pPr marL="0" lvl="0" indent="0">
              <a:buNone/>
            </a:pPr>
            <a:r>
              <a:rPr lang="cs-CZ" b="1" dirty="0" smtClean="0"/>
              <a:t>2.</a:t>
            </a:r>
            <a:r>
              <a:rPr lang="cs-CZ" dirty="0" smtClean="0"/>
              <a:t> </a:t>
            </a:r>
            <a:r>
              <a:rPr lang="x-none" sz="1800" b="1" cap="all"/>
              <a:t>Kvantitativní výzkum.  Logika kvantitativního výzkumu. Od teorie k praxi. Hypotéza jako hlavní nástroj kvantitativního </a:t>
            </a:r>
            <a:r>
              <a:rPr lang="x-none" sz="1800" b="1" cap="all"/>
              <a:t>výzkumu.</a:t>
            </a:r>
            <a:endParaRPr lang="cs-CZ" sz="1800" b="1" cap="all" dirty="0"/>
          </a:p>
          <a:p>
            <a:pPr marL="0" lvl="0" indent="0">
              <a:buNone/>
            </a:pPr>
            <a:endParaRPr lang="cs-CZ" sz="1800" b="1" cap="all" dirty="0"/>
          </a:p>
          <a:p>
            <a:pPr marL="0" lvl="0" indent="0">
              <a:buNone/>
            </a:pPr>
            <a:r>
              <a:rPr lang="cs-CZ" b="1" dirty="0"/>
              <a:t>3.</a:t>
            </a:r>
            <a:r>
              <a:rPr lang="cs-CZ" dirty="0"/>
              <a:t> </a:t>
            </a:r>
            <a:r>
              <a:rPr lang="x-none" sz="1800" b="1" cap="all"/>
              <a:t>Základní </a:t>
            </a:r>
            <a:r>
              <a:rPr lang="x-none" sz="1800" b="1" cap="all"/>
              <a:t>kvantitativní metody. Populace, vzorek, reprezentativita. Dotazník jako jeden z nástrojů sběru dat. Jak sestavit dotazník?</a:t>
            </a:r>
            <a:r>
              <a:rPr lang="cs-CZ" sz="1800" b="1" cap="all" dirty="0"/>
              <a:t> . </a:t>
            </a:r>
            <a:r>
              <a:rPr lang="x-none" sz="1800" b="1" cap="all"/>
              <a:t>Problém návratnosti, validity a reliability výzkumu.</a:t>
            </a:r>
            <a:r>
              <a:rPr lang="cs-CZ" sz="1800" b="1" cap="all" dirty="0"/>
              <a:t> </a:t>
            </a:r>
          </a:p>
          <a:p>
            <a:pPr marL="0" indent="0">
              <a:buNone/>
            </a:pPr>
            <a:endParaRPr lang="cs-CZ" dirty="0"/>
          </a:p>
        </p:txBody>
      </p:sp>
    </p:spTree>
    <p:extLst>
      <p:ext uri="{BB962C8B-B14F-4D97-AF65-F5344CB8AC3E}">
        <p14:creationId xmlns:p14="http://schemas.microsoft.com/office/powerpoint/2010/main" val="4132025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6626" name="Zástupný symbol pro obsah 2"/>
          <p:cNvSpPr>
            <a:spLocks noGrp="1"/>
          </p:cNvSpPr>
          <p:nvPr>
            <p:ph idx="1"/>
          </p:nvPr>
        </p:nvSpPr>
        <p:spPr>
          <a:xfrm>
            <a:off x="457200" y="620713"/>
            <a:ext cx="8229600" cy="5505450"/>
          </a:xfrm>
        </p:spPr>
        <p:txBody>
          <a:bodyPr/>
          <a:lstStyle/>
          <a:p>
            <a:pPr marL="0" indent="0" eaLnBrk="1" hangingPunct="1">
              <a:buFont typeface="Arial" charset="0"/>
              <a:buNone/>
            </a:pPr>
            <a:r>
              <a:rPr lang="cs-CZ" altLang="cs-CZ" smtClean="0"/>
              <a:t>2. Od „něco o tom, jak psychologové radí“ k</a:t>
            </a:r>
          </a:p>
          <a:p>
            <a:pPr marL="0" indent="0" eaLnBrk="1" hangingPunct="1">
              <a:buFont typeface="Arial" charset="0"/>
              <a:buNone/>
            </a:pPr>
            <a:r>
              <a:rPr lang="cs-CZ" altLang="cs-CZ" smtClean="0"/>
              <a:t>„Jak odráží populárně psychologická literatura současné trendy v rodinných a partnerských vztazích?“</a:t>
            </a:r>
          </a:p>
          <a:p>
            <a:pPr marL="0" indent="0" eaLnBrk="1" hangingPunct="1">
              <a:buFont typeface="Arial" charset="0"/>
              <a:buNone/>
            </a:pPr>
            <a:endParaRPr lang="cs-CZ" altLang="cs-CZ" smtClean="0"/>
          </a:p>
          <a:p>
            <a:pPr marL="0" indent="0" eaLnBrk="1" hangingPunct="1">
              <a:buFont typeface="Arial" charset="0"/>
              <a:buNone/>
            </a:pPr>
            <a:endParaRPr lang="cs-CZ" altLang="cs-CZ" smtClean="0"/>
          </a:p>
          <a:p>
            <a:pPr marL="0" indent="0" eaLnBrk="1" hangingPunct="1">
              <a:buFont typeface="Arial" charset="0"/>
              <a:buNone/>
            </a:pPr>
            <a:r>
              <a:rPr lang="cs-CZ" altLang="cs-CZ" smtClean="0"/>
              <a:t>3. Od „dobrovolná bezdětnost“ k „Životní dráhy dobrovolně bezdětných žen: Srovnání vyučených a vysokoškolaček“</a:t>
            </a:r>
          </a:p>
        </p:txBody>
      </p:sp>
    </p:spTree>
    <p:extLst>
      <p:ext uri="{BB962C8B-B14F-4D97-AF65-F5344CB8AC3E}">
        <p14:creationId xmlns:p14="http://schemas.microsoft.com/office/powerpoint/2010/main" val="107769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cs-CZ" altLang="cs-CZ" smtClean="0"/>
              <a:t>Téma, problém, otázka</a:t>
            </a:r>
          </a:p>
        </p:txBody>
      </p:sp>
      <p:sp>
        <p:nvSpPr>
          <p:cNvPr id="10243" name="Zástupný symbol pro obsah 2"/>
          <p:cNvSpPr>
            <a:spLocks noGrp="1"/>
          </p:cNvSpPr>
          <p:nvPr>
            <p:ph idx="1"/>
          </p:nvPr>
        </p:nvSpPr>
        <p:spPr/>
        <p:txBody>
          <a:bodyPr/>
          <a:lstStyle/>
          <a:p>
            <a:pPr eaLnBrk="1" hangingPunct="1">
              <a:buFontTx/>
              <a:buNone/>
              <a:defRPr/>
            </a:pPr>
            <a:r>
              <a:rPr lang="cs-CZ" altLang="cs-CZ" dirty="0" smtClean="0"/>
              <a:t>Téma: Sebevražednost mladistvých</a:t>
            </a:r>
          </a:p>
          <a:p>
            <a:pPr eaLnBrk="1" hangingPunct="1">
              <a:buFontTx/>
              <a:buNone/>
              <a:defRPr/>
            </a:pPr>
            <a:endParaRPr lang="cs-CZ" altLang="cs-CZ" b="1" dirty="0" smtClean="0"/>
          </a:p>
          <a:p>
            <a:pPr eaLnBrk="1" hangingPunct="1">
              <a:buFontTx/>
              <a:buNone/>
              <a:defRPr/>
            </a:pPr>
            <a:r>
              <a:rPr lang="cs-CZ" altLang="cs-CZ" b="1" dirty="0"/>
              <a:t>M</a:t>
            </a:r>
            <a:r>
              <a:rPr lang="cs-CZ" altLang="cs-CZ" b="1" dirty="0" smtClean="0"/>
              <a:t>ožnosti problému:</a:t>
            </a:r>
            <a:endParaRPr lang="cs-CZ" altLang="cs-CZ" sz="2800" dirty="0" smtClean="0"/>
          </a:p>
          <a:p>
            <a:pPr eaLnBrk="1" hangingPunct="1">
              <a:defRPr/>
            </a:pPr>
            <a:r>
              <a:rPr lang="cs-CZ" altLang="cs-CZ" sz="2800" dirty="0" smtClean="0"/>
              <a:t>Faktory ovlivňující sebevražednost mladistvých</a:t>
            </a:r>
          </a:p>
          <a:p>
            <a:pPr eaLnBrk="1" hangingPunct="1">
              <a:defRPr/>
            </a:pPr>
            <a:r>
              <a:rPr lang="cs-CZ" altLang="cs-CZ" sz="2800" dirty="0" smtClean="0"/>
              <a:t>Kultura mladistvých a význam sebevražd</a:t>
            </a:r>
          </a:p>
          <a:p>
            <a:pPr eaLnBrk="1" hangingPunct="1">
              <a:defRPr/>
            </a:pPr>
            <a:endParaRPr lang="cs-CZ" altLang="cs-CZ" sz="2800" dirty="0"/>
          </a:p>
          <a:p>
            <a:pPr marL="0" indent="0" eaLnBrk="1" hangingPunct="1">
              <a:buFont typeface="Arial" charset="0"/>
              <a:buNone/>
              <a:defRPr/>
            </a:pPr>
            <a:r>
              <a:rPr lang="cs-CZ" altLang="cs-CZ" sz="2800" b="1" dirty="0" smtClean="0"/>
              <a:t>Otázka</a:t>
            </a:r>
          </a:p>
          <a:p>
            <a:pPr eaLnBrk="1" hangingPunct="1">
              <a:buFontTx/>
              <a:buNone/>
              <a:defRPr/>
            </a:pPr>
            <a:endParaRPr lang="cs-CZ" altLang="cs-CZ" dirty="0" smtClean="0"/>
          </a:p>
          <a:p>
            <a:pPr eaLnBrk="1" hangingPunct="1">
              <a:buFontTx/>
              <a:buNone/>
              <a:defRPr/>
            </a:pPr>
            <a:endParaRPr lang="cs-CZ" altLang="cs-CZ" dirty="0" smtClean="0"/>
          </a:p>
        </p:txBody>
      </p:sp>
    </p:spTree>
    <p:extLst>
      <p:ext uri="{BB962C8B-B14F-4D97-AF65-F5344CB8AC3E}">
        <p14:creationId xmlns:p14="http://schemas.microsoft.com/office/powerpoint/2010/main" val="50485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r>
              <a:rPr lang="cs-CZ" altLang="cs-CZ" smtClean="0"/>
              <a:t>Časté chyby</a:t>
            </a:r>
          </a:p>
        </p:txBody>
      </p:sp>
      <p:sp>
        <p:nvSpPr>
          <p:cNvPr id="12291" name="Zástupný symbol pro obsah 2"/>
          <p:cNvSpPr>
            <a:spLocks noGrp="1"/>
          </p:cNvSpPr>
          <p:nvPr>
            <p:ph idx="1"/>
          </p:nvPr>
        </p:nvSpPr>
        <p:spPr/>
        <p:txBody>
          <a:bodyPr>
            <a:normAutofit lnSpcReduction="10000"/>
          </a:bodyPr>
          <a:lstStyle/>
          <a:p>
            <a:pPr marL="514350" indent="-514350" eaLnBrk="1" hangingPunct="1">
              <a:buFontTx/>
              <a:buAutoNum type="arabicPeriod"/>
              <a:defRPr/>
            </a:pPr>
            <a:r>
              <a:rPr lang="cs-CZ" altLang="cs-CZ" dirty="0" smtClean="0"/>
              <a:t>Na otázku lze odpovědět jen „ano/ne“</a:t>
            </a:r>
          </a:p>
          <a:p>
            <a:pPr eaLnBrk="1" hangingPunct="1">
              <a:buFont typeface="Arial" charset="0"/>
              <a:buNone/>
              <a:defRPr/>
            </a:pPr>
            <a:r>
              <a:rPr lang="cs-CZ" dirty="0" smtClean="0"/>
              <a:t>	</a:t>
            </a:r>
            <a:r>
              <a:rPr lang="cs-CZ" altLang="cs-CZ" sz="2000" dirty="0" smtClean="0"/>
              <a:t>Je koncept bazální stimulace využíván pedagogickými pracovníky na základních školách speciálních u žáků s mentálním a kombinovaným postižením? </a:t>
            </a:r>
          </a:p>
          <a:p>
            <a:pPr marL="514350" indent="-514350" eaLnBrk="1" hangingPunct="1">
              <a:buFont typeface="Arial" charset="0"/>
              <a:buNone/>
              <a:defRPr/>
            </a:pPr>
            <a:endParaRPr lang="cs-CZ" altLang="cs-CZ" dirty="0" smtClean="0"/>
          </a:p>
          <a:p>
            <a:pPr eaLnBrk="1" hangingPunct="1">
              <a:buFontTx/>
              <a:buNone/>
              <a:defRPr/>
            </a:pPr>
            <a:r>
              <a:rPr lang="cs-CZ" altLang="cs-CZ" dirty="0" smtClean="0"/>
              <a:t>2. Není reálné na otázku výzkumem odpovědět</a:t>
            </a:r>
          </a:p>
          <a:p>
            <a:pPr eaLnBrk="1" hangingPunct="1">
              <a:buFontTx/>
              <a:buNone/>
              <a:defRPr/>
            </a:pPr>
            <a:r>
              <a:rPr lang="cs-CZ" altLang="cs-CZ" dirty="0" smtClean="0"/>
              <a:t>	</a:t>
            </a:r>
            <a:r>
              <a:rPr lang="cs-CZ" altLang="cs-CZ" sz="2000" dirty="0" smtClean="0"/>
              <a:t>Mohou záporné postoje mladých lidí k osobám s postižením ovlivnit chování budoucích generací?</a:t>
            </a:r>
          </a:p>
          <a:p>
            <a:pPr eaLnBrk="1" hangingPunct="1">
              <a:buFontTx/>
              <a:buNone/>
              <a:defRPr/>
            </a:pPr>
            <a:r>
              <a:rPr lang="cs-CZ" altLang="cs-CZ" sz="2000" dirty="0" smtClean="0"/>
              <a:t>	Ovlivňuje výchova chůvou školní výsledky dítěte? </a:t>
            </a:r>
          </a:p>
          <a:p>
            <a:pPr eaLnBrk="1" hangingPunct="1">
              <a:buFontTx/>
              <a:buNone/>
              <a:defRPr/>
            </a:pPr>
            <a:r>
              <a:rPr lang="cs-CZ" altLang="cs-CZ" sz="2000" dirty="0" smtClean="0"/>
              <a:t>	Proč nejsou obnovitelné zdroje používány ve větším měřítku?</a:t>
            </a:r>
          </a:p>
          <a:p>
            <a:pPr eaLnBrk="1" hangingPunct="1">
              <a:buFontTx/>
              <a:buNone/>
              <a:defRPr/>
            </a:pPr>
            <a:r>
              <a:rPr lang="cs-CZ" altLang="cs-CZ" sz="2000" dirty="0" smtClean="0"/>
              <a:t>	Jak ovlivňuje nedostatek mateřské lásky začlenění dítěte do společnosti?</a:t>
            </a:r>
          </a:p>
          <a:p>
            <a:pPr eaLnBrk="1" hangingPunct="1">
              <a:buFontTx/>
              <a:buNone/>
              <a:defRPr/>
            </a:pPr>
            <a:endParaRPr lang="cs-CZ" altLang="cs-CZ" sz="2400" dirty="0" smtClean="0"/>
          </a:p>
          <a:p>
            <a:pPr eaLnBrk="1" hangingPunct="1">
              <a:buFontTx/>
              <a:buNone/>
              <a:defRPr/>
            </a:pPr>
            <a:endParaRPr lang="cs-CZ" altLang="cs-CZ" dirty="0" smtClean="0"/>
          </a:p>
        </p:txBody>
      </p:sp>
    </p:spTree>
    <p:extLst>
      <p:ext uri="{BB962C8B-B14F-4D97-AF65-F5344CB8AC3E}">
        <p14:creationId xmlns:p14="http://schemas.microsoft.com/office/powerpoint/2010/main" val="2168747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altLang="cs-CZ" smtClean="0"/>
              <a:t>3. Otázka „objevuje Ameriku“</a:t>
            </a:r>
          </a:p>
        </p:txBody>
      </p:sp>
      <p:sp>
        <p:nvSpPr>
          <p:cNvPr id="29699" name="Zástupný symbol pro obsah 2"/>
          <p:cNvSpPr>
            <a:spLocks noGrp="1"/>
          </p:cNvSpPr>
          <p:nvPr>
            <p:ph idx="1"/>
          </p:nvPr>
        </p:nvSpPr>
        <p:spPr/>
        <p:txBody>
          <a:bodyPr/>
          <a:lstStyle/>
          <a:p>
            <a:pPr eaLnBrk="1" hangingPunct="1">
              <a:lnSpc>
                <a:spcPct val="90000"/>
              </a:lnSpc>
            </a:pPr>
            <a:r>
              <a:rPr lang="cs-CZ" altLang="cs-CZ" smtClean="0"/>
              <a:t>Navštěvují galerie častěji lidé s vysokoškolským vzděláním, středoškolským vzděláním, nebo lidé vyučení?</a:t>
            </a:r>
          </a:p>
          <a:p>
            <a:pPr eaLnBrk="1" hangingPunct="1">
              <a:lnSpc>
                <a:spcPct val="90000"/>
              </a:lnSpc>
            </a:pPr>
            <a:r>
              <a:rPr lang="cs-CZ" altLang="cs-CZ" smtClean="0"/>
              <a:t>Souvisí dosažené vzdělání dětí se vzděláním rodičů?</a:t>
            </a:r>
          </a:p>
          <a:p>
            <a:pPr eaLnBrk="1" hangingPunct="1"/>
            <a:r>
              <a:rPr lang="cs-CZ" altLang="cs-CZ" smtClean="0"/>
              <a:t>Vyskytuje se stále šikana na našich základních školách? </a:t>
            </a:r>
          </a:p>
          <a:p>
            <a:pPr eaLnBrk="1" hangingPunct="1">
              <a:buFontTx/>
              <a:buNone/>
            </a:pPr>
            <a:endParaRPr lang="cs-CZ" altLang="cs-CZ" smtClean="0"/>
          </a:p>
          <a:p>
            <a:pPr eaLnBrk="1" hangingPunct="1">
              <a:lnSpc>
                <a:spcPct val="90000"/>
              </a:lnSpc>
            </a:pPr>
            <a:endParaRPr lang="cs-CZ" altLang="cs-CZ" smtClean="0"/>
          </a:p>
          <a:p>
            <a:pPr eaLnBrk="1" hangingPunct="1">
              <a:buFontTx/>
              <a:buNone/>
            </a:pPr>
            <a:endParaRPr lang="cs-CZ" altLang="cs-CZ" smtClean="0"/>
          </a:p>
        </p:txBody>
      </p:sp>
    </p:spTree>
    <p:extLst>
      <p:ext uri="{BB962C8B-B14F-4D97-AF65-F5344CB8AC3E}">
        <p14:creationId xmlns:p14="http://schemas.microsoft.com/office/powerpoint/2010/main" val="3419083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4338" name="Nadpis 1"/>
          <p:cNvSpPr>
            <a:spLocks noGrp="1"/>
          </p:cNvSpPr>
          <p:nvPr>
            <p:ph type="title"/>
          </p:nvPr>
        </p:nvSpPr>
        <p:spPr/>
        <p:txBody>
          <a:bodyPr>
            <a:normAutofit fontScale="90000"/>
          </a:bodyPr>
          <a:lstStyle/>
          <a:p>
            <a:pPr eaLnBrk="1" hangingPunct="1">
              <a:defRPr/>
            </a:pPr>
            <a:r>
              <a:rPr lang="cs-CZ" altLang="cs-CZ" smtClean="0"/>
              <a:t>4. Otázka je etickým nebo politickým problémem</a:t>
            </a:r>
          </a:p>
        </p:txBody>
      </p:sp>
      <p:sp>
        <p:nvSpPr>
          <p:cNvPr id="30723" name="Zástupný symbol pro obsah 2"/>
          <p:cNvSpPr>
            <a:spLocks noGrp="1"/>
          </p:cNvSpPr>
          <p:nvPr>
            <p:ph idx="1"/>
          </p:nvPr>
        </p:nvSpPr>
        <p:spPr>
          <a:xfrm>
            <a:off x="457200" y="2286000"/>
            <a:ext cx="8229600" cy="3840163"/>
          </a:xfrm>
        </p:spPr>
        <p:txBody>
          <a:bodyPr/>
          <a:lstStyle/>
          <a:p>
            <a:pPr eaLnBrk="1" hangingPunct="1"/>
            <a:r>
              <a:rPr lang="cs-CZ" altLang="cs-CZ" smtClean="0"/>
              <a:t>Měly by být homosexuálním párům umožněny adopce?</a:t>
            </a:r>
          </a:p>
          <a:p>
            <a:pPr eaLnBrk="1" hangingPunct="1"/>
            <a:r>
              <a:rPr lang="cs-CZ" altLang="cs-CZ" smtClean="0"/>
              <a:t>Je správné, aby lidé vstupovali do manželství několikrát za život?</a:t>
            </a:r>
          </a:p>
          <a:p>
            <a:pPr eaLnBrk="1" hangingPunct="1"/>
            <a:r>
              <a:rPr lang="cs-CZ" altLang="cs-CZ" smtClean="0"/>
              <a:t>Proč si dnes nikdo neváží rodiny?</a:t>
            </a:r>
          </a:p>
          <a:p>
            <a:pPr eaLnBrk="1" hangingPunct="1"/>
            <a:r>
              <a:rPr lang="cs-CZ" altLang="cs-CZ" smtClean="0"/>
              <a:t>Mají učitelé používat tělesné tresty?</a:t>
            </a:r>
          </a:p>
        </p:txBody>
      </p:sp>
    </p:spTree>
    <p:extLst>
      <p:ext uri="{BB962C8B-B14F-4D97-AF65-F5344CB8AC3E}">
        <p14:creationId xmlns:p14="http://schemas.microsoft.com/office/powerpoint/2010/main" val="85355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pPr eaLnBrk="1" hangingPunct="1"/>
            <a:r>
              <a:rPr lang="cs-CZ" altLang="cs-CZ" smtClean="0"/>
              <a:t>Formulace cíle výzkumu</a:t>
            </a:r>
          </a:p>
        </p:txBody>
      </p:sp>
      <p:sp>
        <p:nvSpPr>
          <p:cNvPr id="31747" name="Zástupný symbol pro obsah 2"/>
          <p:cNvSpPr>
            <a:spLocks noGrp="1"/>
          </p:cNvSpPr>
          <p:nvPr>
            <p:ph idx="1"/>
          </p:nvPr>
        </p:nvSpPr>
        <p:spPr/>
        <p:txBody>
          <a:bodyPr/>
          <a:lstStyle/>
          <a:p>
            <a:pPr eaLnBrk="1" hangingPunct="1"/>
            <a:r>
              <a:rPr lang="cs-CZ" altLang="cs-CZ" sz="2000" smtClean="0"/>
              <a:t>Jakým způsobem projekt přispěje k rozšíření odborného poznání? (intelektuální cíl) </a:t>
            </a:r>
          </a:p>
          <a:p>
            <a:pPr eaLnBrk="1" hangingPunct="1"/>
            <a:r>
              <a:rPr lang="cs-CZ" altLang="cs-CZ" sz="2000" smtClean="0"/>
              <a:t>Budou moci být výsledky nějakým praktickým způsobem využity (praktický cíl)?</a:t>
            </a:r>
          </a:p>
          <a:p>
            <a:pPr eaLnBrk="1" hangingPunct="1">
              <a:buFontTx/>
              <a:buNone/>
            </a:pPr>
            <a:r>
              <a:rPr lang="cs-CZ" altLang="cs-CZ" sz="2000" smtClean="0"/>
              <a:t>Slovník: </a:t>
            </a:r>
          </a:p>
          <a:p>
            <a:pPr eaLnBrk="1" hangingPunct="1">
              <a:buFontTx/>
              <a:buNone/>
            </a:pPr>
            <a:r>
              <a:rPr lang="cs-CZ" altLang="cs-CZ" sz="2000" smtClean="0"/>
              <a:t>Cílem výzkumu může být …. Analyzovat, zjistit, ukázat, porovnat, prozkoumat, vysvětlit, popsat, porozumět, odkrýt, poskytnou zpětnou vazbu, pomoci zlepšit, poskytnout vodítko ke změně, ukázat řešení</a:t>
            </a:r>
          </a:p>
          <a:p>
            <a:pPr eaLnBrk="1" hangingPunct="1">
              <a:buFontTx/>
              <a:buNone/>
            </a:pPr>
            <a:endParaRPr lang="cs-CZ" altLang="cs-CZ" sz="2000" smtClean="0"/>
          </a:p>
          <a:p>
            <a:pPr eaLnBrk="1" hangingPunct="1">
              <a:buFontTx/>
              <a:buNone/>
            </a:pPr>
            <a:r>
              <a:rPr lang="cs-CZ" altLang="cs-CZ" sz="2000" smtClean="0"/>
              <a:t>Cílem výzkumu nemůže být … poukázat na XY, dokázat, že; vyřešit situaci XY, vytvořit manuál, seznámit veřejnost, vyhledat případy, představit…., nabídnout</a:t>
            </a:r>
          </a:p>
          <a:p>
            <a:pPr eaLnBrk="1" hangingPunct="1">
              <a:buFontTx/>
              <a:buNone/>
            </a:pPr>
            <a:endParaRPr lang="cs-CZ" altLang="cs-CZ" sz="2800" smtClean="0"/>
          </a:p>
          <a:p>
            <a:pPr eaLnBrk="1" hangingPunct="1"/>
            <a:endParaRPr lang="cs-CZ" altLang="cs-CZ" smtClean="0"/>
          </a:p>
        </p:txBody>
      </p:sp>
    </p:spTree>
    <p:extLst>
      <p:ext uri="{BB962C8B-B14F-4D97-AF65-F5344CB8AC3E}">
        <p14:creationId xmlns:p14="http://schemas.microsoft.com/office/powerpoint/2010/main" val="373344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2. setkání (12. 12.)</a:t>
            </a:r>
            <a:endParaRPr lang="cs-CZ" dirty="0"/>
          </a:p>
        </p:txBody>
      </p:sp>
      <p:sp>
        <p:nvSpPr>
          <p:cNvPr id="3" name="Zástupný symbol pro obsah 2"/>
          <p:cNvSpPr>
            <a:spLocks noGrp="1"/>
          </p:cNvSpPr>
          <p:nvPr>
            <p:ph idx="1"/>
          </p:nvPr>
        </p:nvSpPr>
        <p:spPr>
          <a:xfrm>
            <a:off x="467544" y="1628800"/>
            <a:ext cx="8229600" cy="4525963"/>
          </a:xfrm>
        </p:spPr>
        <p:txBody>
          <a:bodyPr>
            <a:normAutofit/>
          </a:bodyPr>
          <a:lstStyle/>
          <a:p>
            <a:pPr marL="0" lvl="0" indent="0">
              <a:buNone/>
            </a:pPr>
            <a:r>
              <a:rPr lang="cs-CZ" b="1" cap="all" dirty="0"/>
              <a:t>3.</a:t>
            </a:r>
            <a:r>
              <a:rPr lang="cs-CZ" sz="1900" b="1" cap="all" dirty="0"/>
              <a:t> </a:t>
            </a:r>
            <a:r>
              <a:rPr lang="x-none" sz="1900" b="1" cap="all"/>
              <a:t>Logika </a:t>
            </a:r>
            <a:r>
              <a:rPr lang="x-none" sz="1900" b="1" cap="all"/>
              <a:t>kvalitativního výzkumu.  Indukce, generování hypotéz. Hlavní charakteristiky kvalitativního výzkumu a jeho srovnání s kvantitativním. Kdy zvolit kvalitativní přístup? Základní tradice kvalitativního výzkumu. Případová studie, etnografie, zakotvená teorie. </a:t>
            </a:r>
            <a:endParaRPr lang="cs-CZ" sz="1900" b="1" cap="all" dirty="0"/>
          </a:p>
          <a:p>
            <a:pPr marL="0" lvl="0" indent="0">
              <a:buNone/>
            </a:pPr>
            <a:endParaRPr lang="cs-CZ" sz="1900" b="1" cap="all" dirty="0"/>
          </a:p>
          <a:p>
            <a:pPr marL="0" lvl="0" indent="0">
              <a:buNone/>
            </a:pPr>
            <a:r>
              <a:rPr lang="cs-CZ" b="1" cap="all" dirty="0"/>
              <a:t>4.</a:t>
            </a:r>
            <a:r>
              <a:rPr lang="cs-CZ" sz="1900" b="1" cap="all" dirty="0"/>
              <a:t> Jak </a:t>
            </a:r>
            <a:r>
              <a:rPr lang="cs-CZ" sz="1900" b="1" cap="all" dirty="0"/>
              <a:t>sbírat kvalitativní data?</a:t>
            </a:r>
          </a:p>
          <a:p>
            <a:pPr marL="0" indent="0">
              <a:buNone/>
            </a:pPr>
            <a:endParaRPr lang="cs-CZ" sz="1900" b="1" cap="all" dirty="0"/>
          </a:p>
          <a:p>
            <a:pPr marL="0" indent="0">
              <a:buNone/>
            </a:pPr>
            <a:r>
              <a:rPr lang="cs-CZ" b="1" cap="all" dirty="0"/>
              <a:t>5.</a:t>
            </a:r>
            <a:r>
              <a:rPr lang="cs-CZ" sz="1900" b="1" cap="all" dirty="0"/>
              <a:t> </a:t>
            </a:r>
            <a:r>
              <a:rPr lang="x-none" sz="1900" b="1" cap="all"/>
              <a:t>Jak </a:t>
            </a:r>
            <a:r>
              <a:rPr lang="cs-CZ" sz="1900" b="1" cap="all" dirty="0"/>
              <a:t>ANALYZOVAT</a:t>
            </a:r>
            <a:r>
              <a:rPr lang="x-none" sz="1900" b="1" cap="all"/>
              <a:t> kvalitativní data? </a:t>
            </a:r>
            <a:endParaRPr lang="cs-CZ" sz="1900" b="1" cap="all" dirty="0"/>
          </a:p>
          <a:p>
            <a:endParaRPr lang="cs-CZ" dirty="0"/>
          </a:p>
        </p:txBody>
      </p:sp>
    </p:spTree>
    <p:extLst>
      <p:ext uri="{BB962C8B-B14F-4D97-AF65-F5344CB8AC3E}">
        <p14:creationId xmlns:p14="http://schemas.microsoft.com/office/powerpoint/2010/main" val="170732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Doporučená (rozšiřující) literatura</a:t>
            </a:r>
            <a:endParaRPr lang="cs-CZ" dirty="0"/>
          </a:p>
        </p:txBody>
      </p:sp>
      <p:sp>
        <p:nvSpPr>
          <p:cNvPr id="3" name="Zástupný symbol pro obsah 2"/>
          <p:cNvSpPr>
            <a:spLocks noGrp="1"/>
          </p:cNvSpPr>
          <p:nvPr>
            <p:ph idx="1"/>
          </p:nvPr>
        </p:nvSpPr>
        <p:spPr>
          <a:xfrm>
            <a:off x="457200" y="1196752"/>
            <a:ext cx="8229600" cy="4929411"/>
          </a:xfrm>
        </p:spPr>
        <p:txBody>
          <a:bodyPr>
            <a:normAutofit fontScale="25000" lnSpcReduction="20000"/>
          </a:bodyPr>
          <a:lstStyle/>
          <a:p>
            <a:pPr marL="0" indent="0">
              <a:buNone/>
            </a:pPr>
            <a:endParaRPr lang="cs-CZ" dirty="0" smtClean="0"/>
          </a:p>
          <a:p>
            <a:pPr marL="0" indent="0">
              <a:buNone/>
            </a:pPr>
            <a:r>
              <a:rPr lang="cs-CZ" sz="4000" dirty="0" err="1" smtClean="0"/>
              <a:t>Disman</a:t>
            </a:r>
            <a:r>
              <a:rPr lang="cs-CZ" sz="4000" dirty="0"/>
              <a:t>, M. 1993. </a:t>
            </a:r>
            <a:r>
              <a:rPr lang="cs-CZ" sz="4000" i="1" dirty="0"/>
              <a:t>Jak se vyrábí sociologická znalost</a:t>
            </a:r>
            <a:r>
              <a:rPr lang="cs-CZ" sz="4000" dirty="0"/>
              <a:t>. Praha: Karolinum. (283-311)</a:t>
            </a:r>
          </a:p>
          <a:p>
            <a:pPr marL="0" indent="0">
              <a:buNone/>
            </a:pPr>
            <a:endParaRPr lang="cs-CZ" sz="4000" i="1" dirty="0" smtClean="0"/>
          </a:p>
          <a:p>
            <a:pPr marL="0" indent="0">
              <a:buNone/>
            </a:pPr>
            <a:r>
              <a:rPr lang="cs-CZ" sz="4000" i="1" dirty="0" err="1" smtClean="0"/>
              <a:t>Silverman</a:t>
            </a:r>
            <a:r>
              <a:rPr lang="cs-CZ" sz="4000" i="1" dirty="0"/>
              <a:t>, D. 2005: </a:t>
            </a:r>
            <a:r>
              <a:rPr lang="cs-CZ" sz="4000" i="1" dirty="0" err="1"/>
              <a:t>Ako</a:t>
            </a:r>
            <a:r>
              <a:rPr lang="cs-CZ" sz="4000" i="1" dirty="0"/>
              <a:t> </a:t>
            </a:r>
            <a:r>
              <a:rPr lang="cs-CZ" sz="4000" i="1" dirty="0" err="1"/>
              <a:t>robiť</a:t>
            </a:r>
            <a:r>
              <a:rPr lang="cs-CZ" sz="4000" i="1" dirty="0"/>
              <a:t> </a:t>
            </a:r>
            <a:r>
              <a:rPr lang="cs-CZ" sz="4000" i="1" dirty="0" err="1"/>
              <a:t>kvalitatívny</a:t>
            </a:r>
            <a:r>
              <a:rPr lang="cs-CZ" sz="4000" i="1" dirty="0"/>
              <a:t> </a:t>
            </a:r>
            <a:r>
              <a:rPr lang="cs-CZ" sz="4000" i="1" dirty="0" err="1"/>
              <a:t>výskum</a:t>
            </a:r>
            <a:r>
              <a:rPr lang="cs-CZ" sz="4000" i="1" dirty="0"/>
              <a:t>. Praktická </a:t>
            </a:r>
            <a:r>
              <a:rPr lang="cs-CZ" sz="4000" i="1" dirty="0" err="1"/>
              <a:t>príručka</a:t>
            </a:r>
            <a:r>
              <a:rPr lang="cs-CZ" sz="4000" i="1" dirty="0"/>
              <a:t>. Bratislava: </a:t>
            </a:r>
            <a:r>
              <a:rPr lang="cs-CZ" sz="4000" i="1" dirty="0" err="1"/>
              <a:t>Ikar</a:t>
            </a:r>
            <a:r>
              <a:rPr lang="cs-CZ" sz="4000" i="1" dirty="0"/>
              <a:t>.</a:t>
            </a:r>
            <a:endParaRPr lang="cs-CZ" sz="4000" dirty="0"/>
          </a:p>
          <a:p>
            <a:endParaRPr lang="cs-CZ" sz="4000" dirty="0" smtClean="0"/>
          </a:p>
          <a:p>
            <a:pPr marL="0" indent="0">
              <a:buNone/>
            </a:pPr>
            <a:r>
              <a:rPr lang="cs-CZ" sz="4000" dirty="0" err="1" smtClean="0"/>
              <a:t>Keith</a:t>
            </a:r>
            <a:r>
              <a:rPr lang="cs-CZ" sz="4000" dirty="0" smtClean="0"/>
              <a:t> </a:t>
            </a:r>
            <a:r>
              <a:rPr lang="cs-CZ" sz="4000" dirty="0"/>
              <a:t>F. </a:t>
            </a:r>
            <a:r>
              <a:rPr lang="cs-CZ" sz="4000" dirty="0" err="1"/>
              <a:t>Punch</a:t>
            </a:r>
            <a:r>
              <a:rPr lang="cs-CZ" sz="4000" dirty="0"/>
              <a:t> – Úspěšný návrh výzkumu (Portál 2008)</a:t>
            </a:r>
          </a:p>
          <a:p>
            <a:pPr marL="0" indent="0">
              <a:buNone/>
            </a:pPr>
            <a:endParaRPr lang="cs-CZ" sz="4000" dirty="0" smtClean="0"/>
          </a:p>
          <a:p>
            <a:pPr marL="0" indent="0">
              <a:buNone/>
            </a:pPr>
            <a:r>
              <a:rPr lang="cs-CZ" sz="4000" dirty="0" smtClean="0"/>
              <a:t>Martin </a:t>
            </a:r>
            <a:r>
              <a:rPr lang="cs-CZ" sz="4000" dirty="0" err="1"/>
              <a:t>Skutil</a:t>
            </a:r>
            <a:r>
              <a:rPr lang="cs-CZ" sz="4000" dirty="0"/>
              <a:t> - Základy pedagogicko-psychologického výzkumu pro studenty učitelství (Portál 2011)</a:t>
            </a:r>
          </a:p>
          <a:p>
            <a:pPr marL="0" indent="0">
              <a:buNone/>
            </a:pPr>
            <a:endParaRPr lang="cs-CZ" sz="4000" dirty="0" smtClean="0"/>
          </a:p>
          <a:p>
            <a:pPr marL="0" indent="0">
              <a:buNone/>
            </a:pPr>
            <a:r>
              <a:rPr lang="cs-CZ" sz="4000" dirty="0" smtClean="0"/>
              <a:t>Štefan </a:t>
            </a:r>
            <a:r>
              <a:rPr lang="cs-CZ" sz="4000" dirty="0"/>
              <a:t>Švec – Metodologie věd o výchově (</a:t>
            </a:r>
            <a:r>
              <a:rPr lang="cs-CZ" sz="4000" dirty="0" err="1"/>
              <a:t>Paido</a:t>
            </a:r>
            <a:r>
              <a:rPr lang="cs-CZ" sz="4000" dirty="0"/>
              <a:t> </a:t>
            </a:r>
            <a:r>
              <a:rPr lang="cs-CZ" sz="4000" dirty="0" smtClean="0"/>
              <a:t>2009)</a:t>
            </a:r>
          </a:p>
          <a:p>
            <a:pPr marL="0" indent="0">
              <a:buNone/>
            </a:pPr>
            <a:endParaRPr lang="cs-CZ" sz="4000" dirty="0"/>
          </a:p>
          <a:p>
            <a:pPr marL="0" indent="0">
              <a:buNone/>
            </a:pPr>
            <a:r>
              <a:rPr lang="cs-CZ" sz="4000" dirty="0" smtClean="0"/>
              <a:t>Jiří </a:t>
            </a:r>
            <a:r>
              <a:rPr lang="cs-CZ" sz="4000" dirty="0"/>
              <a:t>Reichl – Kapitoly metodologie sociálních výzkumů (</a:t>
            </a:r>
            <a:r>
              <a:rPr lang="cs-CZ" sz="4000" dirty="0" err="1"/>
              <a:t>Grada</a:t>
            </a:r>
            <a:r>
              <a:rPr lang="cs-CZ" sz="4000" dirty="0"/>
              <a:t> 2009)</a:t>
            </a:r>
          </a:p>
          <a:p>
            <a:pPr marL="0" indent="0">
              <a:buNone/>
            </a:pPr>
            <a:endParaRPr lang="cs-CZ" sz="4000" dirty="0" smtClean="0"/>
          </a:p>
          <a:p>
            <a:pPr marL="0" indent="0">
              <a:buNone/>
            </a:pPr>
            <a:r>
              <a:rPr lang="cs-CZ" sz="4000" dirty="0" smtClean="0"/>
              <a:t>Jean </a:t>
            </a:r>
            <a:r>
              <a:rPr lang="cs-CZ" sz="4000" dirty="0"/>
              <a:t>Claude Kaufmann – Chápající rozhovor (SLON 2010) -  </a:t>
            </a:r>
            <a:r>
              <a:rPr lang="cs-CZ" sz="4000" i="1" dirty="0"/>
              <a:t>nejen o technice vedení rozhovoru, ale o kvalitativním výzkumu a kvalitativní analýze obecně</a:t>
            </a:r>
            <a:endParaRPr lang="cs-CZ" sz="4000" dirty="0"/>
          </a:p>
          <a:p>
            <a:pPr marL="0" indent="0">
              <a:buNone/>
            </a:pPr>
            <a:r>
              <a:rPr lang="cs-CZ" sz="4000" dirty="0"/>
              <a:t> </a:t>
            </a:r>
          </a:p>
          <a:p>
            <a:pPr marL="0" indent="0">
              <a:buNone/>
            </a:pPr>
            <a:r>
              <a:rPr lang="cs-CZ" sz="4000" dirty="0"/>
              <a:t>Peter </a:t>
            </a:r>
            <a:r>
              <a:rPr lang="cs-CZ" sz="4000" dirty="0" err="1"/>
              <a:t>Gavora</a:t>
            </a:r>
            <a:r>
              <a:rPr lang="cs-CZ" sz="4000" dirty="0"/>
              <a:t> – Úvod do pedagogického výzkumu (Brno, </a:t>
            </a:r>
            <a:r>
              <a:rPr lang="cs-CZ" sz="4000" dirty="0" err="1"/>
              <a:t>Paido</a:t>
            </a:r>
            <a:r>
              <a:rPr lang="cs-CZ" sz="4000" dirty="0"/>
              <a:t> 2000) </a:t>
            </a:r>
          </a:p>
          <a:p>
            <a:pPr marL="0" indent="0">
              <a:buNone/>
            </a:pPr>
            <a:endParaRPr lang="cs-CZ" sz="4000" dirty="0" smtClean="0"/>
          </a:p>
          <a:p>
            <a:pPr marL="0" indent="0">
              <a:buNone/>
            </a:pPr>
            <a:r>
              <a:rPr lang="cs-CZ" sz="4000" dirty="0" smtClean="0"/>
              <a:t>Zdeněk Konopásek </a:t>
            </a:r>
            <a:r>
              <a:rPr lang="cs-CZ" sz="4000" dirty="0"/>
              <a:t>–  (1997): Co si počít s počítačem v kvalitativním výzkumu: Program Atlas/ti v akci. Biograf (12): 106 odst. – </a:t>
            </a:r>
            <a:r>
              <a:rPr lang="cs-CZ" sz="4000" i="1" dirty="0"/>
              <a:t>o principech kvalitativní analýzy </a:t>
            </a:r>
            <a:r>
              <a:rPr lang="cs-CZ" sz="4000" i="1" dirty="0" smtClean="0"/>
              <a:t>obecně</a:t>
            </a:r>
            <a:r>
              <a:rPr lang="cs-CZ" sz="4000" i="1" dirty="0"/>
              <a:t> </a:t>
            </a:r>
            <a:endParaRPr lang="cs-CZ" sz="4000" dirty="0"/>
          </a:p>
          <a:p>
            <a:pPr marL="0" indent="0">
              <a:buNone/>
            </a:pPr>
            <a:endParaRPr lang="cs-CZ" sz="4000" dirty="0"/>
          </a:p>
          <a:p>
            <a:pPr marL="0" indent="0">
              <a:buNone/>
            </a:pPr>
            <a:r>
              <a:rPr lang="cs-CZ" sz="4000" dirty="0" smtClean="0"/>
              <a:t>Roman </a:t>
            </a:r>
            <a:r>
              <a:rPr lang="cs-CZ" sz="4000" dirty="0"/>
              <a:t>Švaříček, Klára </a:t>
            </a:r>
            <a:r>
              <a:rPr lang="cs-CZ" sz="4000" dirty="0" err="1"/>
              <a:t>Šeďová</a:t>
            </a:r>
            <a:r>
              <a:rPr lang="cs-CZ" sz="4000" dirty="0"/>
              <a:t> – Kvalitativní výzkum v pedagogických vědách (Portál 2007) – </a:t>
            </a:r>
            <a:r>
              <a:rPr lang="cs-CZ" sz="4000" i="1" dirty="0"/>
              <a:t>shrnující učebnice o kvalitativním výzkumu, včetně příkladů provedených výzkumů</a:t>
            </a:r>
            <a:endParaRPr lang="cs-CZ" sz="4000" dirty="0"/>
          </a:p>
          <a:p>
            <a:pPr marL="0" indent="0">
              <a:buNone/>
            </a:pPr>
            <a:endParaRPr lang="cs-CZ" sz="4000" dirty="0"/>
          </a:p>
          <a:p>
            <a:pPr marL="0" indent="0">
              <a:buNone/>
            </a:pPr>
            <a:r>
              <a:rPr lang="cs-CZ" sz="4000" dirty="0" smtClean="0"/>
              <a:t>R</a:t>
            </a:r>
            <a:r>
              <a:rPr lang="cs-CZ" sz="4000" dirty="0"/>
              <a:t>. J. </a:t>
            </a:r>
            <a:r>
              <a:rPr lang="cs-CZ" sz="4000" dirty="0" err="1"/>
              <a:t>Chenail</a:t>
            </a:r>
            <a:r>
              <a:rPr lang="cs-CZ" sz="4000" dirty="0"/>
              <a:t>: Jak srovnat </a:t>
            </a:r>
            <a:r>
              <a:rPr lang="cs-CZ" sz="4000" dirty="0" err="1"/>
              <a:t>kvalitivní</a:t>
            </a:r>
            <a:r>
              <a:rPr lang="cs-CZ" sz="4000" dirty="0"/>
              <a:t> výzkum do latě? </a:t>
            </a:r>
            <a:r>
              <a:rPr lang="cs-CZ" sz="4000" cap="all" dirty="0"/>
              <a:t>Biograf</a:t>
            </a:r>
            <a:r>
              <a:rPr lang="cs-CZ" sz="4000" dirty="0"/>
              <a:t> (15-16), 1998. </a:t>
            </a:r>
            <a:r>
              <a:rPr lang="cs-CZ" sz="4000" i="1" dirty="0"/>
              <a:t>Pěkný text o tom, jak je nutné dodržovat vždy soulad mezi naším tématem, otázkami a metodou sběru dat, včetně příkladů.</a:t>
            </a:r>
            <a:endParaRPr lang="cs-CZ" sz="4000" dirty="0"/>
          </a:p>
          <a:p>
            <a:pPr marL="0" indent="0">
              <a:buNone/>
            </a:pPr>
            <a:r>
              <a:rPr lang="cs-CZ" sz="4000" dirty="0"/>
              <a:t> </a:t>
            </a:r>
          </a:p>
          <a:p>
            <a:pPr marL="0" indent="0">
              <a:buNone/>
            </a:pPr>
            <a:r>
              <a:rPr lang="cs-CZ" sz="4000" dirty="0"/>
              <a:t>Miroslav </a:t>
            </a:r>
            <a:r>
              <a:rPr lang="cs-CZ" sz="4000" dirty="0" err="1"/>
              <a:t>Chráska</a:t>
            </a:r>
            <a:r>
              <a:rPr lang="cs-CZ" sz="4000" dirty="0"/>
              <a:t> – Metody pedagogického výzkumu (GRADA 2007) – základy statistického zpracování kvantitativních údajů, </a:t>
            </a:r>
            <a:r>
              <a:rPr lang="cs-CZ" sz="4000" dirty="0" err="1"/>
              <a:t>sociometrie</a:t>
            </a:r>
            <a:r>
              <a:rPr lang="cs-CZ" sz="4000" dirty="0"/>
              <a:t> atd.</a:t>
            </a:r>
          </a:p>
          <a:p>
            <a:pPr marL="0" indent="0">
              <a:buNone/>
            </a:pPr>
            <a:endParaRPr lang="cs-CZ" sz="4000" dirty="0" smtClean="0"/>
          </a:p>
          <a:p>
            <a:pPr marL="0" indent="0">
              <a:buNone/>
            </a:pPr>
            <a:r>
              <a:rPr lang="cs-CZ" sz="4000" dirty="0" err="1" smtClean="0"/>
              <a:t>Keith</a:t>
            </a:r>
            <a:r>
              <a:rPr lang="cs-CZ" sz="4000" dirty="0" smtClean="0"/>
              <a:t> </a:t>
            </a:r>
            <a:r>
              <a:rPr lang="cs-CZ" sz="4000" dirty="0"/>
              <a:t>F. </a:t>
            </a:r>
            <a:r>
              <a:rPr lang="cs-CZ" sz="4000" dirty="0" err="1"/>
              <a:t>Punch</a:t>
            </a:r>
            <a:r>
              <a:rPr lang="cs-CZ" sz="4000" dirty="0"/>
              <a:t> – Základy kvantitativního šetření (Portál 2008</a:t>
            </a:r>
            <a:r>
              <a:rPr lang="cs-CZ" sz="4000" i="1" dirty="0"/>
              <a:t>) Hlavní látku knihy tvoří kvantitativní šetření o vztahu proměnných, jehož základem je změření určitého počtu proměnných u vzorku lidí použitím dotazníku vyplněného respondenty. Takto získaná data pak slouží jako základ pro zkoumání vztahu mezi proměnnými. Znalosti získané tímto postupem se přenášejí také na ostatní typy šetření, takže příručka bude dobrou pomůckou pro všechny, kdo se vydávají na pole statistického výzkumu.</a:t>
            </a:r>
            <a:endParaRPr lang="cs-CZ" sz="4000" dirty="0"/>
          </a:p>
          <a:p>
            <a:pPr marL="0" indent="0">
              <a:buNone/>
            </a:pPr>
            <a:endParaRPr lang="cs-CZ" sz="4000" dirty="0"/>
          </a:p>
          <a:p>
            <a:pPr marL="0" indent="0">
              <a:buNone/>
            </a:pPr>
            <a:r>
              <a:rPr lang="cs-CZ" sz="4000" dirty="0" smtClean="0"/>
              <a:t>Elektronická </a:t>
            </a:r>
            <a:r>
              <a:rPr lang="cs-CZ" sz="4000" dirty="0" err="1"/>
              <a:t>učebnica</a:t>
            </a:r>
            <a:r>
              <a:rPr lang="cs-CZ" sz="4000" dirty="0"/>
              <a:t> pedagogického výzkumu </a:t>
            </a:r>
            <a:r>
              <a:rPr lang="cs-CZ" sz="4000" i="1" dirty="0"/>
              <a:t>- výborná příručka renomovaného odborníka Petera </a:t>
            </a:r>
            <a:r>
              <a:rPr lang="cs-CZ" sz="4000" i="1" dirty="0" err="1"/>
              <a:t>Gavory</a:t>
            </a:r>
            <a:r>
              <a:rPr lang="cs-CZ" sz="4000" i="1" dirty="0"/>
              <a:t>, obsahuje to nejdůležitější ke kvantitativnímu výzkumu, včetně interaktivních úloh k procvičování</a:t>
            </a:r>
            <a:r>
              <a:rPr lang="cs-CZ" sz="4000" dirty="0"/>
              <a:t>  </a:t>
            </a:r>
            <a:r>
              <a:rPr lang="cs-CZ" sz="4000" dirty="0">
                <a:hlinkClick r:id="rId2"/>
              </a:rPr>
              <a:t>http://www.e-metodologia.fedu.uniba.sk/</a:t>
            </a:r>
            <a:endParaRPr lang="cs-CZ" sz="4000" dirty="0"/>
          </a:p>
          <a:p>
            <a:pPr marL="0" indent="0">
              <a:buNone/>
            </a:pPr>
            <a:r>
              <a:rPr lang="cs-CZ" sz="4000" dirty="0"/>
              <a:t> </a:t>
            </a:r>
          </a:p>
          <a:p>
            <a:pPr marL="0" indent="0">
              <a:buNone/>
            </a:pPr>
            <a:r>
              <a:rPr lang="cs-CZ" sz="4000" dirty="0">
                <a:hlinkClick r:id="rId3"/>
              </a:rPr>
              <a:t>http://surveysimply.cz/</a:t>
            </a:r>
            <a:r>
              <a:rPr lang="cs-CZ" sz="4000" dirty="0"/>
              <a:t>  </a:t>
            </a:r>
            <a:r>
              <a:rPr lang="cs-CZ" sz="4000" i="1" dirty="0"/>
              <a:t>- jedná se o komerční organizaci nabízející provádění dotazníkových průzkumů na klíč, nicméně na jejích stránkách v sekci „začínáme“  a „návody“ najdete dobré a odborníkem zpracované informace o metodologii on-line dotazníkového výzkumu i ukázkový dotazník</a:t>
            </a:r>
            <a:endParaRPr lang="cs-CZ" sz="4000" dirty="0"/>
          </a:p>
          <a:p>
            <a:endParaRPr lang="cs-CZ" dirty="0"/>
          </a:p>
        </p:txBody>
      </p:sp>
    </p:spTree>
    <p:extLst>
      <p:ext uri="{BB962C8B-B14F-4D97-AF65-F5344CB8AC3E}">
        <p14:creationId xmlns:p14="http://schemas.microsoft.com/office/powerpoint/2010/main" val="15970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Kvalitní (!) časopisy</a:t>
            </a:r>
            <a:endParaRPr lang="cs-CZ" dirty="0"/>
          </a:p>
        </p:txBody>
      </p:sp>
      <p:sp>
        <p:nvSpPr>
          <p:cNvPr id="3" name="Zástupný symbol pro obsah 2"/>
          <p:cNvSpPr>
            <a:spLocks noGrp="1"/>
          </p:cNvSpPr>
          <p:nvPr>
            <p:ph idx="1"/>
          </p:nvPr>
        </p:nvSpPr>
        <p:spPr/>
        <p:txBody>
          <a:bodyPr>
            <a:normAutofit fontScale="55000" lnSpcReduction="20000"/>
          </a:bodyPr>
          <a:lstStyle/>
          <a:p>
            <a:pPr marL="0" indent="0">
              <a:buNone/>
            </a:pPr>
            <a:endParaRPr lang="cs-CZ" dirty="0" smtClean="0"/>
          </a:p>
          <a:p>
            <a:pPr marL="0" indent="0">
              <a:buNone/>
            </a:pPr>
            <a:r>
              <a:rPr lang="cs-CZ" dirty="0" smtClean="0"/>
              <a:t>Využívejte </a:t>
            </a:r>
            <a:r>
              <a:rPr lang="cs-CZ" dirty="0"/>
              <a:t>je jako </a:t>
            </a:r>
            <a:endParaRPr lang="cs-CZ" dirty="0" smtClean="0"/>
          </a:p>
          <a:p>
            <a:pPr marL="514350" indent="-514350">
              <a:buAutoNum type="alphaLcParenR"/>
            </a:pPr>
            <a:r>
              <a:rPr lang="cs-CZ" dirty="0" smtClean="0"/>
              <a:t>metodologickou inspiraci</a:t>
            </a:r>
          </a:p>
          <a:p>
            <a:pPr marL="514350" indent="-514350">
              <a:buAutoNum type="alphaLcParenR"/>
            </a:pPr>
            <a:r>
              <a:rPr lang="cs-CZ" dirty="0"/>
              <a:t>i</a:t>
            </a:r>
            <a:r>
              <a:rPr lang="cs-CZ" dirty="0" smtClean="0"/>
              <a:t>nspiraci k tomu, jak psát (strukturovat text, psát o metodologii svého výzkumu, volit jazyk)</a:t>
            </a:r>
          </a:p>
          <a:p>
            <a:pPr marL="514350" indent="-514350">
              <a:buAutoNum type="alphaLcParenR"/>
            </a:pPr>
            <a:r>
              <a:rPr lang="cs-CZ" dirty="0" smtClean="0"/>
              <a:t>a </a:t>
            </a:r>
            <a:r>
              <a:rPr lang="cs-CZ" dirty="0"/>
              <a:t>také jako zdroje k vašemu konkrétnímu výzkumnému tématu (často mají elektronickou formu nebo alespoň archiv):</a:t>
            </a:r>
          </a:p>
          <a:p>
            <a:pPr lvl="0"/>
            <a:endParaRPr lang="cs-CZ" dirty="0" smtClean="0"/>
          </a:p>
          <a:p>
            <a:pPr lvl="0"/>
            <a:r>
              <a:rPr lang="cs-CZ" dirty="0" smtClean="0"/>
              <a:t>Biograf </a:t>
            </a:r>
            <a:endParaRPr lang="cs-CZ" dirty="0"/>
          </a:p>
          <a:p>
            <a:pPr lvl="0"/>
            <a:r>
              <a:rPr lang="cs-CZ" dirty="0"/>
              <a:t>Sociologický </a:t>
            </a:r>
            <a:r>
              <a:rPr lang="cs-CZ" dirty="0" smtClean="0"/>
              <a:t>časopis</a:t>
            </a:r>
          </a:p>
          <a:p>
            <a:pPr lvl="0"/>
            <a:r>
              <a:rPr lang="cs-CZ" dirty="0" smtClean="0"/>
              <a:t>Sociální studia</a:t>
            </a:r>
          </a:p>
          <a:p>
            <a:pPr lvl="0"/>
            <a:r>
              <a:rPr lang="cs-CZ" dirty="0" smtClean="0"/>
              <a:t>Orbis </a:t>
            </a:r>
            <a:r>
              <a:rPr lang="cs-CZ" dirty="0" err="1" smtClean="0"/>
              <a:t>scholae</a:t>
            </a:r>
            <a:endParaRPr lang="cs-CZ" dirty="0" smtClean="0"/>
          </a:p>
          <a:p>
            <a:pPr lvl="0"/>
            <a:r>
              <a:rPr lang="cs-CZ" dirty="0" smtClean="0"/>
              <a:t>Studia </a:t>
            </a:r>
            <a:r>
              <a:rPr lang="cs-CZ" dirty="0" err="1" smtClean="0"/>
              <a:t>Paedagogica</a:t>
            </a:r>
            <a:endParaRPr lang="cs-CZ" dirty="0" smtClean="0"/>
          </a:p>
          <a:p>
            <a:pPr lvl="0"/>
            <a:r>
              <a:rPr lang="cs-CZ" dirty="0" smtClean="0"/>
              <a:t>Pedagogická orientace</a:t>
            </a:r>
          </a:p>
          <a:p>
            <a:pPr lvl="0"/>
            <a:r>
              <a:rPr lang="cs-CZ" dirty="0" smtClean="0"/>
              <a:t>Lidé města</a:t>
            </a:r>
          </a:p>
          <a:p>
            <a:pPr lvl="0"/>
            <a:r>
              <a:rPr lang="cs-CZ" dirty="0" smtClean="0"/>
              <a:t>Aula</a:t>
            </a:r>
            <a:endParaRPr lang="cs-CZ" dirty="0"/>
          </a:p>
          <a:p>
            <a:endParaRPr lang="cs-CZ" dirty="0"/>
          </a:p>
        </p:txBody>
      </p:sp>
    </p:spTree>
    <p:extLst>
      <p:ext uri="{BB962C8B-B14F-4D97-AF65-F5344CB8AC3E}">
        <p14:creationId xmlns:p14="http://schemas.microsoft.com/office/powerpoint/2010/main" val="380834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Dotazy?</a:t>
            </a:r>
            <a:endParaRPr lang="cs-CZ" dirty="0"/>
          </a:p>
        </p:txBody>
      </p:sp>
    </p:spTree>
    <p:extLst>
      <p:ext uri="{BB962C8B-B14F-4D97-AF65-F5344CB8AC3E}">
        <p14:creationId xmlns:p14="http://schemas.microsoft.com/office/powerpoint/2010/main" val="141829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a:xfrm>
            <a:off x="457200" y="274638"/>
            <a:ext cx="8229600" cy="1706562"/>
          </a:xfrm>
        </p:spPr>
        <p:txBody>
          <a:bodyPr/>
          <a:lstStyle/>
          <a:p>
            <a:pPr eaLnBrk="1" hangingPunct="1"/>
            <a:r>
              <a:rPr lang="cs-CZ" altLang="cs-CZ" sz="3200" b="1" smtClean="0"/>
              <a:t>Věda jako metoda zkoumání a vytváření znalostí</a:t>
            </a:r>
            <a:br>
              <a:rPr lang="cs-CZ" altLang="cs-CZ" sz="3200" b="1" smtClean="0"/>
            </a:br>
            <a:r>
              <a:rPr lang="cs-CZ" altLang="cs-CZ" sz="3200" b="1" smtClean="0"/>
              <a:t>(věda x zdravý rozum)</a:t>
            </a:r>
          </a:p>
        </p:txBody>
      </p:sp>
      <p:sp>
        <p:nvSpPr>
          <p:cNvPr id="3" name="Zástupný symbol pro obsah 2"/>
          <p:cNvSpPr>
            <a:spLocks noGrp="1"/>
          </p:cNvSpPr>
          <p:nvPr>
            <p:ph idx="1"/>
          </p:nvPr>
        </p:nvSpPr>
        <p:spPr>
          <a:xfrm>
            <a:off x="457200" y="2362200"/>
            <a:ext cx="8229600" cy="3763963"/>
          </a:xfrm>
        </p:spPr>
        <p:txBody>
          <a:bodyPr/>
          <a:lstStyle/>
          <a:p>
            <a:pPr marL="514350" indent="-514350" eaLnBrk="1" hangingPunct="1">
              <a:buFontTx/>
              <a:buAutoNum type="arabicPeriod"/>
            </a:pPr>
            <a:r>
              <a:rPr lang="cs-CZ" altLang="cs-CZ" sz="2800" dirty="0" smtClean="0"/>
              <a:t>Věda přijímá </a:t>
            </a:r>
            <a:r>
              <a:rPr lang="cs-CZ" altLang="cs-CZ" sz="2800" b="1" dirty="0" smtClean="0"/>
              <a:t>autoritu empirických dat </a:t>
            </a:r>
            <a:r>
              <a:rPr lang="cs-CZ" altLang="cs-CZ" sz="2800" dirty="0" smtClean="0"/>
              <a:t>- otázky ve vědě zodpovídáme pomocí dat a její představy jsou prostřednictvím dat testovány.</a:t>
            </a:r>
          </a:p>
          <a:p>
            <a:pPr marL="514350" indent="-514350" eaLnBrk="1" hangingPunct="1">
              <a:buFontTx/>
              <a:buAutoNum type="arabicPeriod"/>
            </a:pPr>
            <a:r>
              <a:rPr lang="cs-CZ" altLang="cs-CZ" sz="2800" dirty="0" smtClean="0"/>
              <a:t>Pro vysvětlení dat věda </a:t>
            </a:r>
            <a:r>
              <a:rPr lang="cs-CZ" altLang="cs-CZ" sz="2800" b="1" dirty="0" smtClean="0"/>
              <a:t>vytváří teorii</a:t>
            </a:r>
            <a:r>
              <a:rPr lang="cs-CZ" altLang="cs-CZ" sz="2800" dirty="0" smtClean="0"/>
              <a:t>, kterou testuje pomocí dalších dat.</a:t>
            </a:r>
          </a:p>
          <a:p>
            <a:pPr marL="514350" indent="-514350" eaLnBrk="1" hangingPunct="1">
              <a:buFontTx/>
              <a:buAutoNum type="arabicPeriod"/>
            </a:pPr>
            <a:endParaRPr lang="cs-CZ" altLang="cs-CZ" dirty="0" smtClean="0"/>
          </a:p>
        </p:txBody>
      </p:sp>
    </p:spTree>
    <p:extLst>
      <p:ext uri="{BB962C8B-B14F-4D97-AF65-F5344CB8AC3E}">
        <p14:creationId xmlns:p14="http://schemas.microsoft.com/office/powerpoint/2010/main" val="2286080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smtClean="0"/>
              <a:t>Teorie</a:t>
            </a:r>
          </a:p>
        </p:txBody>
      </p:sp>
      <p:sp>
        <p:nvSpPr>
          <p:cNvPr id="6147" name="Zástupný symbol pro obsah 2"/>
          <p:cNvSpPr>
            <a:spLocks noGrp="1"/>
          </p:cNvSpPr>
          <p:nvPr>
            <p:ph idx="1"/>
          </p:nvPr>
        </p:nvSpPr>
        <p:spPr/>
        <p:txBody>
          <a:bodyPr/>
          <a:lstStyle/>
          <a:p>
            <a:pPr marL="0" indent="0" eaLnBrk="1" hangingPunct="1">
              <a:buFont typeface="Arial" charset="0"/>
              <a:buNone/>
            </a:pPr>
            <a:r>
              <a:rPr lang="cs-CZ" altLang="cs-CZ" dirty="0" smtClean="0"/>
              <a:t>"Teorie je soubor vzájemně souvisejících konstruktů (pojmů), definicí a výroků, který představuje systematický pohled na jevy tím, že specifikuje vztahy mezi proměnnými,</a:t>
            </a:r>
          </a:p>
          <a:p>
            <a:pPr marL="0" indent="0" eaLnBrk="1" hangingPunct="1">
              <a:buFont typeface="Arial" charset="0"/>
              <a:buNone/>
            </a:pPr>
            <a:r>
              <a:rPr lang="cs-CZ" altLang="cs-CZ" dirty="0" smtClean="0"/>
              <a:t>s cílem vysvětlit a předpovědět tyto jevy." (</a:t>
            </a:r>
            <a:r>
              <a:rPr lang="cs-CZ" altLang="cs-CZ" dirty="0" err="1" smtClean="0"/>
              <a:t>Kerlinger</a:t>
            </a:r>
            <a:r>
              <a:rPr lang="cs-CZ" altLang="cs-CZ" dirty="0" smtClean="0"/>
              <a:t>, 1972, s. 2)</a:t>
            </a:r>
          </a:p>
        </p:txBody>
      </p:sp>
    </p:spTree>
    <p:extLst>
      <p:ext uri="{BB962C8B-B14F-4D97-AF65-F5344CB8AC3E}">
        <p14:creationId xmlns:p14="http://schemas.microsoft.com/office/powerpoint/2010/main" val="280052403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1439</Words>
  <Application>Microsoft Office PowerPoint</Application>
  <PresentationFormat>Předvádění na obrazovce (4:3)</PresentationFormat>
  <Paragraphs>218</Paragraphs>
  <Slides>35</Slides>
  <Notes>3</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Motiv sady Office</vt:lpstr>
      <vt:lpstr>Metodologie 2 Lekce 1  </vt:lpstr>
      <vt:lpstr>Ukončení předmětu</vt:lpstr>
      <vt:lpstr>Program: 1. setkání (14. 11.) </vt:lpstr>
      <vt:lpstr>Program: 2. setkání (12. 12.)</vt:lpstr>
      <vt:lpstr>Doporučená (rozšiřující) literatura</vt:lpstr>
      <vt:lpstr>Kvalitní (!) časopisy</vt:lpstr>
      <vt:lpstr>Prezentace aplikace PowerPoint</vt:lpstr>
      <vt:lpstr>Věda jako metoda zkoumání a vytváření znalostí (věda x zdravý rozum)</vt:lpstr>
      <vt:lpstr>Teorie</vt:lpstr>
      <vt:lpstr>Vědecké zkoumání je</vt:lpstr>
      <vt:lpstr>Věda jako sociální aktivita</vt:lpstr>
      <vt:lpstr>Přírodní vs. sociální věda</vt:lpstr>
      <vt:lpstr>Proč?</vt:lpstr>
      <vt:lpstr>Co z toho vyplývá? </vt:lpstr>
      <vt:lpstr>Kvantitativní výzkum jako výzkum hledající vztahy mezi proměnnými</vt:lpstr>
      <vt:lpstr>Zvyšování prodeje biopotravin souvisí se zvyšujícím se počtem dětí s autismem</vt:lpstr>
      <vt:lpstr>Prezentace aplikace PowerPoint</vt:lpstr>
      <vt:lpstr>Zkreslení </vt:lpstr>
      <vt:lpstr>Prezentace aplikace PowerPoint</vt:lpstr>
      <vt:lpstr>Pomůže nám experiment?</vt:lpstr>
      <vt:lpstr>Klasický experiment</vt:lpstr>
      <vt:lpstr>Limity experimentu</vt:lpstr>
      <vt:lpstr>Lze použít experiment?</vt:lpstr>
      <vt:lpstr>Dělení výzkumu: výzkum základní a aplikovaný</vt:lpstr>
      <vt:lpstr>Dělení výzkumu podle účelu</vt:lpstr>
      <vt:lpstr>Dělení výzkumu: kvalitativní x kvantitativní</vt:lpstr>
      <vt:lpstr>8 faktů o výzkumu (Hills, 2001 podle Mareš, Vlčková, 2014)</vt:lpstr>
      <vt:lpstr>Jak plánovat výzkum? Obsah plánu výzkumu</vt:lpstr>
      <vt:lpstr>Co je to výzkumný problém a kde jej vzít? Příběhy geneze výzkumných problémů</vt:lpstr>
      <vt:lpstr>Prezentace aplikace PowerPoint</vt:lpstr>
      <vt:lpstr>Téma, problém, otázka</vt:lpstr>
      <vt:lpstr>Časté chyby</vt:lpstr>
      <vt:lpstr>3. Otázka „objevuje Ameriku“</vt:lpstr>
      <vt:lpstr>4. Otázka je etickým nebo politickým problémem</vt:lpstr>
      <vt:lpstr>Formulace cíle výzkumu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Metodologie 2 Lekce 1  </dc:title>
  <dc:creator>Lenka Slepičková</dc:creator>
  <cp:lastModifiedBy>Lenka Slepičková</cp:lastModifiedBy>
  <cp:revision>4</cp:revision>
  <dcterms:created xsi:type="dcterms:W3CDTF">2014-11-11T12:29:17Z</dcterms:created>
  <dcterms:modified xsi:type="dcterms:W3CDTF">2014-11-11T13:00:57Z</dcterms:modified>
</cp:coreProperties>
</file>