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03" r:id="rId2"/>
    <p:sldId id="305" r:id="rId3"/>
    <p:sldId id="306" r:id="rId4"/>
    <p:sldId id="307" r:id="rId5"/>
    <p:sldId id="371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92" r:id="rId16"/>
    <p:sldId id="318" r:id="rId17"/>
    <p:sldId id="319" r:id="rId18"/>
    <p:sldId id="320" r:id="rId19"/>
    <p:sldId id="321" r:id="rId20"/>
    <p:sldId id="322" r:id="rId21"/>
    <p:sldId id="323" r:id="rId22"/>
    <p:sldId id="324" r:id="rId23"/>
    <p:sldId id="326" r:id="rId24"/>
    <p:sldId id="327" r:id="rId25"/>
    <p:sldId id="328" r:id="rId26"/>
    <p:sldId id="329" r:id="rId27"/>
    <p:sldId id="330" r:id="rId28"/>
    <p:sldId id="372" r:id="rId29"/>
    <p:sldId id="331" r:id="rId30"/>
    <p:sldId id="332" r:id="rId31"/>
    <p:sldId id="333" r:id="rId32"/>
    <p:sldId id="334" r:id="rId33"/>
    <p:sldId id="335" r:id="rId34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3740" autoAdjust="0"/>
    <p:restoredTop sz="94660"/>
  </p:normalViewPr>
  <p:slideViewPr>
    <p:cSldViewPr>
      <p:cViewPr>
        <p:scale>
          <a:sx n="71" d="100"/>
          <a:sy n="71" d="100"/>
        </p:scale>
        <p:origin x="-2784" y="-12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3DD103-A4C3-4D01-A921-18DE87DCEAF1}" type="datetimeFigureOut">
              <a:rPr lang="cs-CZ" smtClean="0"/>
              <a:pPr/>
              <a:t>11.11.2014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440BA1-99F8-42EC-970A-6B66E757AF6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4821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altLang="cs-CZ" sz="1200" dirty="0" smtClean="0"/>
              <a:t>Induktivní logika</a:t>
            </a:r>
          </a:p>
          <a:p>
            <a:pPr>
              <a:lnSpc>
                <a:spcPct val="80000"/>
              </a:lnSpc>
            </a:pPr>
            <a:r>
              <a:rPr lang="cs-CZ" altLang="cs-CZ" sz="1200" dirty="0" smtClean="0"/>
              <a:t>Data jako konstruované vědění, které je vázáno na různé konkrétní nositele a jejich perspektivu</a:t>
            </a:r>
          </a:p>
          <a:p>
            <a:pPr>
              <a:lnSpc>
                <a:spcPct val="80000"/>
              </a:lnSpc>
            </a:pPr>
            <a:r>
              <a:rPr lang="cs-CZ" altLang="cs-CZ" sz="1200" dirty="0" smtClean="0"/>
              <a:t>Sběr mnoha informací o málo jedincích</a:t>
            </a:r>
          </a:p>
          <a:p>
            <a:pPr>
              <a:lnSpc>
                <a:spcPct val="80000"/>
              </a:lnSpc>
            </a:pPr>
            <a:r>
              <a:rPr lang="cs-CZ" altLang="cs-CZ" sz="1200" dirty="0" smtClean="0"/>
              <a:t>Sběr dat v přirozeném prostředí aktérů</a:t>
            </a:r>
          </a:p>
          <a:p>
            <a:pPr>
              <a:lnSpc>
                <a:spcPct val="80000"/>
              </a:lnSpc>
            </a:pPr>
            <a:r>
              <a:rPr lang="cs-CZ" altLang="cs-CZ" sz="1200" dirty="0" smtClean="0"/>
              <a:t>Komplexní obraz o problému, důraz na kontext, zájem o interpretace, významy, zkušenost aktérů</a:t>
            </a:r>
          </a:p>
          <a:p>
            <a:pPr>
              <a:lnSpc>
                <a:spcPct val="80000"/>
              </a:lnSpc>
            </a:pPr>
            <a:r>
              <a:rPr lang="cs-CZ" altLang="cs-CZ" sz="1200" dirty="0" smtClean="0"/>
              <a:t>Práce s texty</a:t>
            </a:r>
          </a:p>
          <a:p>
            <a:pPr>
              <a:lnSpc>
                <a:spcPct val="80000"/>
              </a:lnSpc>
            </a:pPr>
            <a:r>
              <a:rPr lang="cs-CZ" altLang="cs-CZ" sz="1200" dirty="0" smtClean="0"/>
              <a:t>Nestandardizované techniky sběru dat</a:t>
            </a:r>
          </a:p>
          <a:p>
            <a:pPr>
              <a:lnSpc>
                <a:spcPct val="80000"/>
              </a:lnSpc>
            </a:pPr>
            <a:r>
              <a:rPr lang="cs-CZ" altLang="cs-CZ" sz="1200" dirty="0" smtClean="0"/>
              <a:t>Flexibilní metodologie</a:t>
            </a:r>
          </a:p>
          <a:p>
            <a:pPr>
              <a:lnSpc>
                <a:spcPct val="80000"/>
              </a:lnSpc>
            </a:pPr>
            <a:r>
              <a:rPr lang="cs-CZ" altLang="cs-CZ" sz="1200" dirty="0" smtClean="0"/>
              <a:t>Záměrný výběr vzorku</a:t>
            </a:r>
          </a:p>
          <a:p>
            <a:pPr>
              <a:lnSpc>
                <a:spcPct val="80000"/>
              </a:lnSpc>
            </a:pPr>
            <a:r>
              <a:rPr lang="cs-CZ" altLang="cs-CZ" sz="1200" dirty="0" smtClean="0"/>
              <a:t>„Literární“ výstup</a:t>
            </a:r>
          </a:p>
          <a:p>
            <a:pPr>
              <a:lnSpc>
                <a:spcPct val="80000"/>
              </a:lnSpc>
            </a:pPr>
            <a:r>
              <a:rPr lang="cs-CZ" altLang="cs-CZ" sz="1200" dirty="0" smtClean="0"/>
              <a:t>Zájem o vztah s </a:t>
            </a:r>
            <a:r>
              <a:rPr lang="cs-CZ" altLang="cs-CZ" sz="1200" dirty="0" err="1" smtClean="0"/>
              <a:t>informanty</a:t>
            </a:r>
            <a:r>
              <a:rPr lang="cs-CZ" altLang="cs-CZ" sz="1200" dirty="0" smtClean="0"/>
              <a:t> a etickou dimenzi výzkumu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40BA1-99F8-42EC-970A-6B66E757AF6C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altLang="cs-CZ" sz="13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11.11.2014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11.11.2014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11.11.2014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E1147-7D28-49E5-AAD2-3802A366500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11.11.2014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11.11.2014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11.11.2014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11.11.2014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11.11.2014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11.11.2014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11.11.2014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11.11.2014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pPr/>
              <a:t>11.11.2014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altLang="cs-CZ" sz="4000" smtClean="0"/>
              <a:t>Úvod do kvalitativního výzkumu</a:t>
            </a:r>
            <a:br>
              <a:rPr lang="cs-CZ" altLang="cs-CZ" sz="4000" smtClean="0"/>
            </a:br>
            <a:endParaRPr lang="cs-CZ" altLang="cs-CZ" sz="400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3933825"/>
            <a:ext cx="6400800" cy="1752600"/>
          </a:xfrm>
        </p:spPr>
        <p:txBody>
          <a:bodyPr/>
          <a:lstStyle/>
          <a:p>
            <a:pPr eaLnBrk="1" hangingPunct="1"/>
            <a:r>
              <a:rPr lang="cs-CZ" altLang="cs-CZ" smtClean="0"/>
              <a:t>Lenka Slepičková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mtClean="0"/>
              <a:t>Případová studie</a:t>
            </a:r>
            <a:endParaRPr lang="en-GB" altLang="cs-CZ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buFont typeface="Wingdings" pitchFamily="2" charset="2"/>
              <a:buNone/>
            </a:pPr>
            <a:endParaRPr lang="cs-CZ" altLang="cs-CZ" sz="2100" smtClean="0"/>
          </a:p>
          <a:p>
            <a:pPr marL="457200" indent="-457200"/>
            <a:r>
              <a:rPr lang="cs-CZ" altLang="cs-CZ" sz="1800" smtClean="0"/>
              <a:t>Podrobné zkoumání a porozumění jednomu nebo několika málo případů</a:t>
            </a:r>
          </a:p>
          <a:p>
            <a:pPr marL="457200" indent="-457200">
              <a:lnSpc>
                <a:spcPct val="80000"/>
              </a:lnSpc>
            </a:pPr>
            <a:r>
              <a:rPr lang="cs-CZ" altLang="cs-CZ" sz="1800" smtClean="0"/>
              <a:t>Případ jako v čase a prostoru uzavřený a provázaný </a:t>
            </a:r>
            <a:r>
              <a:rPr lang="cs-CZ" altLang="cs-CZ" sz="1800" b="1" smtClean="0"/>
              <a:t>systém (má hranice), který studujeme v jeho přirozeném prostředí, v jeho komplexitě a v kontextu</a:t>
            </a:r>
            <a:r>
              <a:rPr lang="cs-CZ" altLang="cs-CZ" sz="1800" smtClean="0"/>
              <a:t> (časovém, prostorovém, ekonomickém, kulturním, sociálním) </a:t>
            </a:r>
          </a:p>
          <a:p>
            <a:pPr marL="457200" indent="-457200">
              <a:lnSpc>
                <a:spcPct val="80000"/>
              </a:lnSpc>
            </a:pPr>
            <a:r>
              <a:rPr lang="cs-CZ" altLang="cs-CZ" sz="1800" smtClean="0"/>
              <a:t>Případem (jednotkou analýzy)může být: člověk, komunita, vztahy, organizace nebo instituce, událost, role </a:t>
            </a:r>
          </a:p>
          <a:p>
            <a:pPr marL="457200" indent="-457200">
              <a:lnSpc>
                <a:spcPct val="80000"/>
              </a:lnSpc>
            </a:pPr>
            <a:r>
              <a:rPr lang="cs-CZ" altLang="cs-CZ" sz="1800" b="1" smtClean="0"/>
              <a:t>Různé zdroje dat a techniky sběru dat</a:t>
            </a:r>
            <a:r>
              <a:rPr lang="cs-CZ" altLang="cs-CZ" sz="1800" smtClean="0"/>
              <a:t>: pozorování (zúčastněné i nezúčastněné), rozhovor, analýza dokumentů, artefaktů, focus group… (i kvantitativní)</a:t>
            </a:r>
          </a:p>
          <a:p>
            <a:pPr marL="457200" indent="-457200">
              <a:lnSpc>
                <a:spcPct val="80000"/>
              </a:lnSpc>
            </a:pPr>
            <a:r>
              <a:rPr lang="cs-CZ" altLang="cs-CZ" sz="1800" smtClean="0"/>
              <a:t>Cíle případové studie: deskriptivní, explorační i explanační </a:t>
            </a:r>
          </a:p>
          <a:p>
            <a:pPr marL="457200" indent="-457200">
              <a:lnSpc>
                <a:spcPct val="80000"/>
              </a:lnSpc>
              <a:buFontTx/>
              <a:buNone/>
            </a:pPr>
            <a:endParaRPr lang="cs-CZ" altLang="cs-CZ" sz="1800" smtClean="0"/>
          </a:p>
          <a:p>
            <a:pPr marL="457200" indent="-457200">
              <a:lnSpc>
                <a:spcPct val="80000"/>
              </a:lnSpc>
              <a:buFontTx/>
              <a:buNone/>
            </a:pPr>
            <a:r>
              <a:rPr lang="cs-CZ" altLang="cs-CZ" sz="1800" smtClean="0"/>
              <a:t>Nevýhody: </a:t>
            </a:r>
          </a:p>
          <a:p>
            <a:pPr marL="457200" indent="-457200">
              <a:lnSpc>
                <a:spcPct val="80000"/>
              </a:lnSpc>
              <a:buFontTx/>
              <a:buNone/>
            </a:pPr>
            <a:endParaRPr lang="cs-CZ" altLang="cs-CZ" sz="1800" smtClean="0"/>
          </a:p>
          <a:p>
            <a:pPr marL="457200" indent="-457200"/>
            <a:r>
              <a:rPr lang="cs-CZ" altLang="cs-CZ" sz="1800" smtClean="0"/>
              <a:t>Vyžaduje dostatek času strávený v terénu</a:t>
            </a:r>
          </a:p>
          <a:p>
            <a:pPr marL="457200" indent="-457200"/>
            <a:r>
              <a:rPr lang="cs-CZ" altLang="cs-CZ" sz="1800" smtClean="0"/>
              <a:t>Snadno sklouzne do plochého vhledu nebo reportáže, je třeba integrovat informace získané různými metodami sběru dat, nutnost zachycení jevů, které nejsou na první pohled viditelné, dokumentovat závěry atd.</a:t>
            </a:r>
          </a:p>
          <a:p>
            <a:pPr marL="457200" indent="-457200">
              <a:lnSpc>
                <a:spcPct val="80000"/>
              </a:lnSpc>
              <a:buFont typeface="Wingdings" pitchFamily="2" charset="2"/>
              <a:buNone/>
            </a:pPr>
            <a:endParaRPr lang="cs-CZ" altLang="cs-CZ" sz="1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307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cs-CZ" altLang="cs-CZ" sz="3200" smtClean="0"/>
              <a:t>Případ jako ohraničený systém</a:t>
            </a:r>
          </a:p>
        </p:txBody>
      </p:sp>
      <p:pic>
        <p:nvPicPr>
          <p:cNvPr id="14339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79613" y="1125538"/>
            <a:ext cx="5256212" cy="5327650"/>
          </a:xfr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Etnografický výzkum 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400" smtClean="0"/>
              <a:t>Hloubková studie zaměřená na konkrétní skupinu</a:t>
            </a:r>
          </a:p>
          <a:p>
            <a:pPr eaLnBrk="1" hangingPunct="1"/>
            <a:r>
              <a:rPr lang="cs-CZ" altLang="cs-CZ" sz="2400" smtClean="0"/>
              <a:t>Cílem etnografie je „hustý popis“ – detailní a věrohodný popis způsobu života určité skupiny lidí (chování, zvyků, jednání, jazyka, interakce, struktury, přesvědčení, hodnot, postojů a názorů)</a:t>
            </a:r>
          </a:p>
          <a:p>
            <a:pPr eaLnBrk="1" hangingPunct="1"/>
            <a:r>
              <a:rPr lang="cs-CZ" altLang="cs-CZ" sz="2400" smtClean="0"/>
              <a:t>Výzkumník aktivně vstupuje do každodenního života aktérů – intenzivní pobyt v terénu</a:t>
            </a:r>
          </a:p>
          <a:p>
            <a:pPr eaLnBrk="1" hangingPunct="1"/>
            <a:r>
              <a:rPr lang="cs-CZ" altLang="cs-CZ" sz="2400" smtClean="0"/>
              <a:t>Kombinace různých metod sběru dat (zúčastněné pozorování, rozhovory, terénní poznámky, artefakty, struktura skupiny)</a:t>
            </a:r>
          </a:p>
          <a:p>
            <a:endParaRPr lang="cs-CZ" altLang="cs-CZ" sz="2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smtClean="0"/>
              <a:t>Biografický výzkum </a:t>
            </a:r>
            <a:br>
              <a:rPr lang="cs-CZ" altLang="cs-CZ" sz="4000" smtClean="0"/>
            </a:br>
            <a:r>
              <a:rPr lang="cs-CZ" altLang="cs-CZ" sz="2000" smtClean="0"/>
              <a:t>(metoda životního příběhu a životní historie – life story, life history)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44675"/>
            <a:ext cx="8229600" cy="42814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1600" smtClean="0"/>
              <a:t>Zkoumání </a:t>
            </a:r>
            <a:r>
              <a:rPr lang="cs-CZ" altLang="cs-CZ" sz="1600" b="1" smtClean="0"/>
              <a:t>příběhu</a:t>
            </a:r>
            <a:r>
              <a:rPr lang="cs-CZ" altLang="cs-CZ" sz="1600" smtClean="0"/>
              <a:t>, který si jedinec volí k vyprávění o prožitém životě, který je vyprávěn úplně a otevřeně do té míry, jak dovoluje paměť a jedincovo přání ohledně toho, co by o něm měli znát druzí - esence toho nejdůležitějšího, co se jedinci přihodilo v určité rovině jeho života, popisuje děje, zkušenosti, pocity </a:t>
            </a:r>
          </a:p>
          <a:p>
            <a:pPr>
              <a:lnSpc>
                <a:spcPct val="80000"/>
              </a:lnSpc>
            </a:pPr>
            <a:r>
              <a:rPr lang="cs-CZ" altLang="cs-CZ" sz="1600" smtClean="0"/>
              <a:t>Metoda živ. historie používá i další zdroje dat a chce popsat především kontext </a:t>
            </a:r>
          </a:p>
          <a:p>
            <a:pPr>
              <a:lnSpc>
                <a:spcPct val="80000"/>
              </a:lnSpc>
            </a:pPr>
            <a:r>
              <a:rPr lang="cs-CZ" altLang="cs-CZ" sz="1600" smtClean="0"/>
              <a:t> také Oral history – zaměřena na dějinné události viděné individuem</a:t>
            </a:r>
          </a:p>
          <a:p>
            <a:pPr>
              <a:lnSpc>
                <a:spcPct val="80000"/>
              </a:lnSpc>
            </a:pPr>
            <a:r>
              <a:rPr lang="cs-CZ" altLang="cs-CZ" sz="1600" smtClean="0"/>
              <a:t>zdrojem dat je opakovaný hloubkový rozhovor, kterého se účastní </a:t>
            </a:r>
            <a:r>
              <a:rPr lang="cs-CZ" altLang="cs-CZ" sz="1600" b="1" smtClean="0"/>
              <a:t>dva vypravěči</a:t>
            </a:r>
            <a:r>
              <a:rPr lang="cs-CZ" altLang="cs-CZ" sz="1600" smtClean="0"/>
              <a:t> </a:t>
            </a:r>
          </a:p>
          <a:p>
            <a:pPr>
              <a:lnSpc>
                <a:spcPct val="80000"/>
              </a:lnSpc>
            </a:pPr>
            <a:r>
              <a:rPr lang="cs-CZ" altLang="cs-CZ" sz="1600" smtClean="0"/>
              <a:t>typ. pro výzkum učitelské kariéry</a:t>
            </a:r>
          </a:p>
          <a:p>
            <a:pPr>
              <a:lnSpc>
                <a:spcPct val="80000"/>
              </a:lnSpc>
            </a:pPr>
            <a:endParaRPr lang="cs-CZ" altLang="cs-CZ" sz="1600" smtClean="0"/>
          </a:p>
          <a:p>
            <a:pPr>
              <a:lnSpc>
                <a:spcPct val="80000"/>
              </a:lnSpc>
              <a:buFontTx/>
              <a:buNone/>
            </a:pPr>
            <a:endParaRPr lang="cs-CZ" altLang="cs-CZ" sz="16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600" smtClean="0"/>
              <a:t>Průběh výzkumu:</a:t>
            </a:r>
          </a:p>
          <a:p>
            <a:pPr>
              <a:lnSpc>
                <a:spcPct val="80000"/>
              </a:lnSpc>
            </a:pPr>
            <a:r>
              <a:rPr lang="cs-CZ" altLang="cs-CZ" sz="1600" smtClean="0"/>
              <a:t>první rozhovor, analýza (např. časová osa), identifikace bílých míst, zajímavých momentů, mezníků (kritické incidenty, kritické osoby, kritické fáze – vnější, profesní, osobní), druhý rozhovor se specifickými otázkami (také navazující na jiné zdroje sběru dat), analýza atd.</a:t>
            </a:r>
          </a:p>
          <a:p>
            <a:pPr>
              <a:lnSpc>
                <a:spcPct val="80000"/>
              </a:lnSpc>
            </a:pPr>
            <a:r>
              <a:rPr lang="cs-CZ" altLang="cs-CZ" sz="1600" smtClean="0"/>
              <a:t>zajímá nás nejen, co je a co není řečeno, ale také jak to je řečeno (jakými slovy, v jaké souvislosti, s jakými emocemi atd.)</a:t>
            </a:r>
          </a:p>
          <a:p>
            <a:pPr>
              <a:lnSpc>
                <a:spcPct val="80000"/>
              </a:lnSpc>
            </a:pPr>
            <a:r>
              <a:rPr lang="cs-CZ" altLang="cs-CZ" sz="1600" smtClean="0"/>
              <a:t>nutný doslovný a kvalitní přepis + terénní poznámky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9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91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5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Akční výzkum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750" y="1196975"/>
            <a:ext cx="8229600" cy="4857750"/>
          </a:xfrm>
        </p:spPr>
        <p:txBody>
          <a:bodyPr>
            <a:normAutofit lnSpcReduction="10000"/>
          </a:bodyPr>
          <a:lstStyle/>
          <a:p>
            <a:pPr marL="0" indent="0">
              <a:buFontTx/>
              <a:buNone/>
              <a:defRPr/>
            </a:pPr>
            <a:endParaRPr lang="cs-CZ" sz="2000" i="1" dirty="0" smtClean="0"/>
          </a:p>
          <a:p>
            <a:pPr marL="0" indent="0">
              <a:buFontTx/>
              <a:buNone/>
              <a:defRPr/>
            </a:pPr>
            <a:r>
              <a:rPr lang="cs-CZ" sz="2000" i="1" dirty="0" smtClean="0"/>
              <a:t>„Proces</a:t>
            </a:r>
            <a:r>
              <a:rPr lang="cs-CZ" sz="2000" i="1" dirty="0"/>
              <a:t>, během </a:t>
            </a:r>
            <a:r>
              <a:rPr lang="cs-CZ" sz="2000" i="1" dirty="0" smtClean="0"/>
              <a:t>něhož </a:t>
            </a:r>
            <a:r>
              <a:rPr lang="cs-CZ" sz="2000" i="1" dirty="0"/>
              <a:t>praktici (učitelé) studují problémy vědecky, takže mohou hodnotit, zlepšovat a zaměřovat  rozhodování a </a:t>
            </a:r>
            <a:r>
              <a:rPr lang="cs-CZ" sz="2000" i="1" dirty="0" smtClean="0"/>
              <a:t>praxi.“ </a:t>
            </a:r>
          </a:p>
          <a:p>
            <a:pPr marL="0" indent="0">
              <a:buFontTx/>
              <a:buNone/>
              <a:defRPr/>
            </a:pPr>
            <a:r>
              <a:rPr lang="cs-CZ" sz="2000" i="1" dirty="0" smtClean="0"/>
              <a:t>(</a:t>
            </a:r>
            <a:r>
              <a:rPr lang="cs-CZ" sz="2000" dirty="0" err="1" smtClean="0"/>
              <a:t>Cohen</a:t>
            </a:r>
            <a:r>
              <a:rPr lang="cs-CZ" sz="2000" dirty="0"/>
              <a:t>, </a:t>
            </a:r>
            <a:r>
              <a:rPr lang="cs-CZ" sz="2000" dirty="0" err="1"/>
              <a:t>Manion</a:t>
            </a:r>
            <a:r>
              <a:rPr lang="cs-CZ" sz="2000" dirty="0"/>
              <a:t>, </a:t>
            </a:r>
            <a:r>
              <a:rPr lang="cs-CZ" sz="2000" dirty="0" err="1"/>
              <a:t>Morrison</a:t>
            </a:r>
            <a:r>
              <a:rPr lang="cs-CZ" sz="2000" dirty="0"/>
              <a:t>, </a:t>
            </a:r>
            <a:r>
              <a:rPr lang="cs-CZ" sz="2000" dirty="0" smtClean="0"/>
              <a:t>2011:xy)</a:t>
            </a:r>
            <a:endParaRPr lang="cs-CZ" sz="2000" i="1" dirty="0"/>
          </a:p>
          <a:p>
            <a:pPr marL="0" indent="0">
              <a:buFontTx/>
              <a:buNone/>
              <a:defRPr/>
            </a:pPr>
            <a:endParaRPr lang="cs-CZ" dirty="0" smtClean="0"/>
          </a:p>
          <a:p>
            <a:pPr marL="0" indent="0">
              <a:buFontTx/>
              <a:buNone/>
              <a:defRPr/>
            </a:pPr>
            <a:r>
              <a:rPr lang="cs-CZ" sz="2000" b="1" dirty="0" smtClean="0"/>
              <a:t>Oblast uplatnění akčního výzkumu:</a:t>
            </a:r>
          </a:p>
          <a:p>
            <a:pPr>
              <a:defRPr/>
            </a:pPr>
            <a:r>
              <a:rPr lang="cs-CZ" sz="2000" dirty="0" smtClean="0"/>
              <a:t>Inovace vyučovacích metod nebo učebních strategií</a:t>
            </a:r>
          </a:p>
          <a:p>
            <a:pPr>
              <a:defRPr/>
            </a:pPr>
            <a:r>
              <a:rPr lang="cs-CZ" sz="2000" dirty="0" smtClean="0"/>
              <a:t>Zlepšování vlastních metod a hodnocení </a:t>
            </a:r>
          </a:p>
          <a:p>
            <a:pPr>
              <a:defRPr/>
            </a:pPr>
            <a:r>
              <a:rPr lang="cs-CZ" sz="2000" dirty="0" smtClean="0"/>
              <a:t>Vytváření pozitivních postojů, modifikace hodnotového systému u učitele a žáků </a:t>
            </a:r>
          </a:p>
          <a:p>
            <a:pPr>
              <a:defRPr/>
            </a:pPr>
            <a:r>
              <a:rPr lang="cs-CZ" sz="2000" dirty="0" smtClean="0"/>
              <a:t>Profesní rozvoj učitele – zlepšování výukových schopností, osvojení nové metody učení, </a:t>
            </a:r>
            <a:r>
              <a:rPr lang="cs-CZ" sz="2000" dirty="0" err="1" smtClean="0"/>
              <a:t>time</a:t>
            </a:r>
            <a:r>
              <a:rPr lang="cs-CZ" sz="2000" dirty="0" smtClean="0"/>
              <a:t> management atd.</a:t>
            </a:r>
          </a:p>
          <a:p>
            <a:pPr>
              <a:defRPr/>
            </a:pPr>
            <a:r>
              <a:rPr lang="cs-CZ" sz="2000" dirty="0" smtClean="0"/>
              <a:t>Administrativa – zvyšování efektivity</a:t>
            </a:r>
            <a:r>
              <a:rPr lang="cs-CZ" sz="2000" dirty="0"/>
              <a:t> </a:t>
            </a:r>
            <a:r>
              <a:rPr lang="cs-CZ" sz="2000" dirty="0" smtClean="0"/>
              <a:t>konkrétní administrativní procedury nebo systému ve škole</a:t>
            </a:r>
            <a:endParaRPr lang="cs-CZ" sz="2000" dirty="0"/>
          </a:p>
          <a:p>
            <a:pPr marL="0" indent="0">
              <a:buFontTx/>
              <a:buNone/>
              <a:defRPr/>
            </a:pPr>
            <a:endParaRPr lang="cs-CZ" dirty="0" smtClean="0"/>
          </a:p>
          <a:p>
            <a:pPr marL="0" indent="0">
              <a:buFontTx/>
              <a:buNone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Postup při akčním výzkumu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792163"/>
          </a:xfrm>
        </p:spPr>
        <p:txBody>
          <a:bodyPr/>
          <a:lstStyle/>
          <a:p>
            <a:pPr>
              <a:defRPr/>
            </a:pPr>
            <a:r>
              <a:rPr lang="cs-CZ" sz="2400" dirty="0" smtClean="0"/>
              <a:t>Cyklický proces: diagnóza </a:t>
            </a:r>
            <a:r>
              <a:rPr lang="cs-CZ" sz="2400" dirty="0"/>
              <a:t>+ akce + </a:t>
            </a:r>
            <a:r>
              <a:rPr lang="cs-CZ" sz="2400" dirty="0" smtClean="0"/>
              <a:t>reflexe</a:t>
            </a:r>
          </a:p>
          <a:p>
            <a:pPr marL="0" indent="0">
              <a:buFontTx/>
              <a:buNone/>
              <a:defRPr/>
            </a:pPr>
            <a:endParaRPr lang="cs-CZ" dirty="0"/>
          </a:p>
          <a:p>
            <a:pPr>
              <a:defRPr/>
            </a:pPr>
            <a:endParaRPr lang="cs-CZ" dirty="0"/>
          </a:p>
        </p:txBody>
      </p:sp>
      <p:sp>
        <p:nvSpPr>
          <p:cNvPr id="19460" name="TextovéPole 4"/>
          <p:cNvSpPr txBox="1">
            <a:spLocks noChangeArrowheads="1"/>
          </p:cNvSpPr>
          <p:nvPr/>
        </p:nvSpPr>
        <p:spPr bwMode="auto">
          <a:xfrm>
            <a:off x="684213" y="1989138"/>
            <a:ext cx="2735262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sz="1400"/>
              <a:t>Kemmis a McTaggart 1981</a:t>
            </a:r>
          </a:p>
          <a:p>
            <a:endParaRPr lang="cs-CZ" altLang="cs-CZ" sz="1400"/>
          </a:p>
          <a:p>
            <a:r>
              <a:rPr lang="cs-CZ" altLang="cs-CZ" sz="1400"/>
              <a:t>1) Obecná myšlenka – co je třeba změnit? Vylepšit?</a:t>
            </a:r>
          </a:p>
          <a:p>
            <a:r>
              <a:rPr lang="cs-CZ" altLang="cs-CZ" sz="1400"/>
              <a:t>2) Kde? V jakém prostoru, kontextu? (field of action)</a:t>
            </a:r>
          </a:p>
          <a:p>
            <a:r>
              <a:rPr lang="cs-CZ" altLang="cs-CZ" sz="1400"/>
              <a:t>3) Sbírání informací o prostoru</a:t>
            </a:r>
          </a:p>
          <a:p>
            <a:r>
              <a:rPr lang="cs-CZ" altLang="cs-CZ" sz="1400"/>
              <a:t>4) Obecný plán akce</a:t>
            </a:r>
          </a:p>
          <a:p>
            <a:r>
              <a:rPr lang="cs-CZ" altLang="cs-CZ" sz="1400"/>
              <a:t>5) První kroky</a:t>
            </a:r>
          </a:p>
          <a:p>
            <a:r>
              <a:rPr lang="cs-CZ" altLang="cs-CZ" sz="1400"/>
              <a:t>6) Evaluace</a:t>
            </a:r>
          </a:p>
          <a:p>
            <a:r>
              <a:rPr lang="cs-CZ" altLang="cs-CZ" sz="1400"/>
              <a:t>7) Revize plánu</a:t>
            </a:r>
          </a:p>
          <a:p>
            <a:r>
              <a:rPr lang="cs-CZ" altLang="cs-CZ" sz="1400"/>
              <a:t>8) Další kroky</a:t>
            </a:r>
          </a:p>
          <a:p>
            <a:r>
              <a:rPr lang="cs-CZ" altLang="cs-CZ" sz="1400"/>
              <a:t>9) Evaluace</a:t>
            </a:r>
          </a:p>
          <a:p>
            <a:r>
              <a:rPr lang="cs-CZ" altLang="cs-CZ" sz="1400"/>
              <a:t>10) Revize plánu</a:t>
            </a:r>
          </a:p>
          <a:p>
            <a:endParaRPr lang="cs-CZ" altLang="cs-CZ"/>
          </a:p>
        </p:txBody>
      </p:sp>
      <p:sp>
        <p:nvSpPr>
          <p:cNvPr id="6" name="TextovéPole 5"/>
          <p:cNvSpPr txBox="1"/>
          <p:nvPr/>
        </p:nvSpPr>
        <p:spPr>
          <a:xfrm>
            <a:off x="3492500" y="1989138"/>
            <a:ext cx="2879725" cy="4032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400" dirty="0" err="1"/>
              <a:t>McNiff</a:t>
            </a:r>
            <a:r>
              <a:rPr lang="cs-CZ" sz="1400" dirty="0"/>
              <a:t> (2002:71)</a:t>
            </a:r>
          </a:p>
          <a:p>
            <a:pPr>
              <a:defRPr/>
            </a:pPr>
            <a:endParaRPr lang="cs-CZ" sz="1400" dirty="0"/>
          </a:p>
          <a:p>
            <a:pPr marL="342900" indent="-342900">
              <a:buFontTx/>
              <a:buAutoNum type="arabicParenR"/>
              <a:defRPr/>
            </a:pPr>
            <a:r>
              <a:rPr lang="cs-CZ" sz="1400" dirty="0"/>
              <a:t>Přehled dosavadní praxe</a:t>
            </a:r>
          </a:p>
          <a:p>
            <a:pPr marL="342900" indent="-342900">
              <a:buFontTx/>
              <a:buAutoNum type="arabicParenR"/>
              <a:defRPr/>
            </a:pPr>
            <a:r>
              <a:rPr lang="cs-CZ" sz="1400" dirty="0"/>
              <a:t>Identifikace aspektů, které si přejete změnit</a:t>
            </a:r>
          </a:p>
          <a:p>
            <a:pPr marL="342900" indent="-342900">
              <a:buFontTx/>
              <a:buAutoNum type="arabicParenR"/>
              <a:defRPr/>
            </a:pPr>
            <a:r>
              <a:rPr lang="cs-CZ" sz="1400" dirty="0"/>
              <a:t>Představte/Načrtněte (</a:t>
            </a:r>
            <a:r>
              <a:rPr lang="cs-CZ" sz="1400" dirty="0" err="1"/>
              <a:t>imagine</a:t>
            </a:r>
            <a:r>
              <a:rPr lang="cs-CZ" sz="1400" dirty="0"/>
              <a:t>) si cestu k této změně</a:t>
            </a:r>
          </a:p>
          <a:p>
            <a:pPr marL="342900" indent="-342900">
              <a:buFontTx/>
              <a:buAutoNum type="arabicParenR"/>
              <a:defRPr/>
            </a:pPr>
            <a:r>
              <a:rPr lang="cs-CZ" sz="1400" dirty="0"/>
              <a:t>Zkuste ji</a:t>
            </a:r>
          </a:p>
          <a:p>
            <a:pPr marL="342900" indent="-342900">
              <a:buFontTx/>
              <a:buAutoNum type="arabicParenR"/>
              <a:defRPr/>
            </a:pPr>
            <a:r>
              <a:rPr lang="cs-CZ" sz="1400" dirty="0"/>
              <a:t>Monitorujte a reflektujte, co se stalo</a:t>
            </a:r>
          </a:p>
          <a:p>
            <a:pPr marL="342900" indent="-342900">
              <a:buFontTx/>
              <a:buAutoNum type="arabicParenR"/>
              <a:defRPr/>
            </a:pPr>
            <a:r>
              <a:rPr lang="cs-CZ" sz="1400" dirty="0"/>
              <a:t>Modifikujte plán podle svých zjištění a pokračujte</a:t>
            </a:r>
          </a:p>
          <a:p>
            <a:pPr marL="342900" indent="-342900">
              <a:buFontTx/>
              <a:buAutoNum type="arabicParenR"/>
              <a:defRPr/>
            </a:pPr>
            <a:r>
              <a:rPr lang="cs-CZ" sz="1400" dirty="0"/>
              <a:t>Zhodnoťte modifikovanou akci</a:t>
            </a:r>
          </a:p>
          <a:p>
            <a:pPr marL="342900" indent="-342900">
              <a:buFontTx/>
              <a:buAutoNum type="arabicParenR"/>
              <a:defRPr/>
            </a:pPr>
            <a:r>
              <a:rPr lang="cs-CZ" sz="1400" dirty="0"/>
              <a:t>Pokračujte dokud nejste spokojeni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6227763" y="2133600"/>
            <a:ext cx="2808287" cy="4062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28600" indent="-228600">
              <a:buFontTx/>
              <a:buAutoNum type="arabicParenR"/>
              <a:defRPr/>
            </a:pPr>
            <a:r>
              <a:rPr lang="cs-CZ" sz="1200" dirty="0"/>
              <a:t>Rozhodněte, jaký problém je třeba řešit </a:t>
            </a:r>
          </a:p>
          <a:p>
            <a:pPr marL="228600" indent="-228600">
              <a:buFontTx/>
              <a:buAutoNum type="arabicParenR"/>
              <a:defRPr/>
            </a:pPr>
            <a:r>
              <a:rPr lang="cs-CZ" sz="1200" dirty="0"/>
              <a:t>Identifikujte příčiny tohoto problému</a:t>
            </a:r>
          </a:p>
          <a:p>
            <a:pPr marL="228600" indent="-228600">
              <a:buFontTx/>
              <a:buAutoNum type="arabicParenR"/>
              <a:defRPr/>
            </a:pPr>
            <a:r>
              <a:rPr lang="cs-CZ" sz="1200" dirty="0"/>
              <a:t>Proveďte brainstorming nad možnými řešeními</a:t>
            </a:r>
          </a:p>
          <a:p>
            <a:pPr marL="228600" indent="-228600">
              <a:buFontTx/>
              <a:buAutoNum type="arabicParenR"/>
              <a:defRPr/>
            </a:pPr>
            <a:r>
              <a:rPr lang="cs-CZ" sz="1200" dirty="0"/>
              <a:t>Vyberte si jedno z nich, které považujete za nejlepší a popřemýšlejte, jak ho uvést do praxe</a:t>
            </a:r>
          </a:p>
          <a:p>
            <a:pPr marL="228600" indent="-228600">
              <a:buFontTx/>
              <a:buAutoNum type="arabicParenR"/>
              <a:defRPr/>
            </a:pPr>
            <a:r>
              <a:rPr lang="cs-CZ" sz="1200" dirty="0"/>
              <a:t>Identifikujte nějaká kritéria úspěchu, podle kterých můžete posoudit, jestli řešení fungovalo ve vztahu k problému</a:t>
            </a:r>
          </a:p>
          <a:p>
            <a:pPr marL="228600" indent="-228600">
              <a:buFontTx/>
              <a:buAutoNum type="arabicParenR"/>
              <a:defRPr/>
            </a:pPr>
            <a:r>
              <a:rPr lang="cs-CZ" sz="1200" dirty="0"/>
              <a:t>Uveďte plán do praxe, monitorujte a zhodnoťte průběh akce</a:t>
            </a:r>
          </a:p>
          <a:p>
            <a:pPr marL="228600" indent="-228600">
              <a:buFontTx/>
              <a:buAutoNum type="arabicParenR"/>
              <a:defRPr/>
            </a:pPr>
            <a:r>
              <a:rPr lang="cs-CZ" sz="1200" dirty="0"/>
              <a:t>Zhodnoťte výsledek ve vztahu k problému podle kritérií z bodu 5</a:t>
            </a:r>
          </a:p>
          <a:p>
            <a:pPr marL="228600" indent="-228600">
              <a:buFontTx/>
              <a:buAutoNum type="arabicParenR"/>
              <a:defRPr/>
            </a:pPr>
            <a:r>
              <a:rPr lang="cs-CZ" sz="1200" dirty="0"/>
              <a:t>Na základě evaluace stanovte další postup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19463" name="TextovéPole 7"/>
          <p:cNvSpPr txBox="1">
            <a:spLocks noChangeArrowheads="1"/>
          </p:cNvSpPr>
          <p:nvPr/>
        </p:nvSpPr>
        <p:spPr bwMode="auto">
          <a:xfrm>
            <a:off x="468313" y="6021388"/>
            <a:ext cx="792003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sz="1600"/>
              <a:t>Použití metod v akčním výzkumu: můžeme využít design experimentu, dotazník, pozorování, rozhovory a terénní poznámky, případová studie (víc případových studií), dokumenty atd.</a:t>
            </a:r>
          </a:p>
          <a:p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Kvalitativní výzkum v praxi: pozorování, rozhovor</a:t>
            </a:r>
          </a:p>
        </p:txBody>
      </p:sp>
      <p:sp>
        <p:nvSpPr>
          <p:cNvPr id="2051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mtClean="0"/>
              <a:t>Lenka Slepičková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Vstup do terénu</a:t>
            </a:r>
          </a:p>
        </p:txBody>
      </p:sp>
      <p:sp>
        <p:nvSpPr>
          <p:cNvPr id="307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Jak probíhá výběr vzorku v kvalitativním výzkumu? Je důležitá reprezentativita?</a:t>
            </a:r>
          </a:p>
          <a:p>
            <a:r>
              <a:rPr lang="cs-CZ" smtClean="0"/>
              <a:t>Kde hledat účastníky výzkumu?</a:t>
            </a:r>
          </a:p>
          <a:p>
            <a:r>
              <a:rPr lang="cs-CZ" smtClean="0"/>
              <a:t>Role gatekeepera a klíčového informátora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Techniky sběru dat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cs-CZ" sz="2800" smtClean="0"/>
              <a:t>Pozorování</a:t>
            </a:r>
          </a:p>
          <a:p>
            <a:r>
              <a:rPr lang="cs-CZ" sz="2800" smtClean="0"/>
              <a:t>Rozhovor</a:t>
            </a:r>
          </a:p>
          <a:p>
            <a:r>
              <a:rPr lang="cs-CZ" sz="2800" smtClean="0"/>
              <a:t>Analýza dokumentů</a:t>
            </a:r>
          </a:p>
          <a:p>
            <a:r>
              <a:rPr lang="cs-CZ" sz="2800" smtClean="0"/>
              <a:t>Focus group</a:t>
            </a:r>
          </a:p>
        </p:txBody>
      </p:sp>
      <p:pic>
        <p:nvPicPr>
          <p:cNvPr id="4100" name="Picture 6" descr="chlapec pozorující brouk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contrast="30000"/>
          </a:blip>
          <a:srcRect/>
          <a:stretch>
            <a:fillRect/>
          </a:stretch>
        </p:blipFill>
        <p:spPr>
          <a:xfrm>
            <a:off x="4716463" y="1484313"/>
            <a:ext cx="3887787" cy="44656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smtClean="0"/>
              <a:t>Metody sběru dat: 1. Pozorování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cs-CZ" sz="2400" dirty="0" smtClean="0"/>
              <a:t>dlouhodobé systematické a reflexivní sledování probíhajících aktivit přímo ve zkoumaném terénu s cílem objevit a reprezentovat sociální život a proces</a:t>
            </a:r>
          </a:p>
          <a:p>
            <a:pPr marL="609600" indent="-609600">
              <a:lnSpc>
                <a:spcPct val="80000"/>
              </a:lnSpc>
            </a:pPr>
            <a:r>
              <a:rPr lang="cs-CZ" sz="2400" dirty="0" smtClean="0"/>
              <a:t>zúčastněné, nezúčastněné, přímé, nepřímé, skryté, otevřené</a:t>
            </a:r>
          </a:p>
          <a:p>
            <a:pPr marL="609600" indent="-609600">
              <a:lnSpc>
                <a:spcPct val="80000"/>
              </a:lnSpc>
            </a:pPr>
            <a:r>
              <a:rPr lang="cs-CZ" sz="2400" dirty="0" smtClean="0"/>
              <a:t>výhoda – zjevuje očím badatele to, co by aktéři jinak nesdělovali (rutinní aktivity, nuance vztahů, atd.) – slouží k popisu jednání, nikoli něčí zkušenosti a perspektivy</a:t>
            </a:r>
          </a:p>
          <a:p>
            <a:pPr marL="609600" indent="-609600">
              <a:lnSpc>
                <a:spcPct val="80000"/>
              </a:lnSpc>
            </a:pPr>
            <a:r>
              <a:rPr lang="cs-CZ" sz="2400" dirty="0" smtClean="0"/>
              <a:t>výzkumník si všímá nejen toho, co se děje, ale i toho, co se neděje</a:t>
            </a:r>
          </a:p>
          <a:p>
            <a:pPr marL="609600" indent="-609600">
              <a:lnSpc>
                <a:spcPct val="80000"/>
              </a:lnSpc>
            </a:pPr>
            <a:r>
              <a:rPr lang="cs-CZ" sz="2400" dirty="0" smtClean="0"/>
              <a:t>od prvotního deskriptivního a všeobecného pozorování výzkumník postupuje k pozorování zaměřenému (na základě analýzy prvních dat)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cs-CZ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5017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mtClean="0"/>
              <a:t>Kvalitativní výzkum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5286380" cy="4900634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buNone/>
            </a:pPr>
            <a:r>
              <a:rPr lang="cs-CZ" altLang="cs-CZ" sz="2800" i="1" dirty="0" smtClean="0"/>
              <a:t>	Kvalitativní přístup je proces zkoumání jevů a problémů v autentickém prostředí s cílem získat komplexní obraz těchto jevů založený na hlubokých datech a specifickém vztahu mezi badatelem a účastníkem výzkumu. Záměrem výzkumníka je za pomocí celé řady postupů a metod rozkrýt a reprezentovat to, jak lidé chápou, prožívají a vytvářejí sociální realitu.</a:t>
            </a:r>
            <a:r>
              <a:rPr lang="cs-CZ" altLang="cs-CZ" sz="2800" dirty="0" smtClean="0"/>
              <a:t> </a:t>
            </a:r>
          </a:p>
          <a:p>
            <a:pPr>
              <a:lnSpc>
                <a:spcPct val="90000"/>
              </a:lnSpc>
            </a:pPr>
            <a:endParaRPr lang="cs-CZ" altLang="cs-CZ" sz="28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800" dirty="0" smtClean="0"/>
              <a:t>		(</a:t>
            </a:r>
            <a:r>
              <a:rPr lang="cs-CZ" altLang="cs-CZ" sz="2800" dirty="0" err="1" smtClean="0"/>
              <a:t>Švaříček</a:t>
            </a:r>
            <a:r>
              <a:rPr lang="cs-CZ" altLang="cs-CZ" sz="2800" dirty="0" smtClean="0"/>
              <a:t>, </a:t>
            </a:r>
            <a:r>
              <a:rPr lang="cs-CZ" altLang="cs-CZ" sz="2800" dirty="0" err="1" smtClean="0"/>
              <a:t>Šeďová</a:t>
            </a:r>
            <a:r>
              <a:rPr lang="cs-CZ" altLang="cs-CZ" sz="2800" dirty="0" smtClean="0"/>
              <a:t>, 2007:17)</a:t>
            </a:r>
          </a:p>
        </p:txBody>
      </p:sp>
      <p:pic>
        <p:nvPicPr>
          <p:cNvPr id="4" name="Picture 5" descr="případ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t="12280" r="6667"/>
          <a:stretch>
            <a:fillRect/>
          </a:stretch>
        </p:blipFill>
        <p:spPr>
          <a:xfrm>
            <a:off x="5257800" y="1600200"/>
            <a:ext cx="3505200" cy="4572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Význam terénních poznámek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dirty="0" smtClean="0"/>
              <a:t>Významné pro pozorování, ale i pro rozhovory</a:t>
            </a:r>
          </a:p>
          <a:p>
            <a:pPr>
              <a:lnSpc>
                <a:spcPct val="90000"/>
              </a:lnSpc>
            </a:pPr>
            <a:r>
              <a:rPr lang="cs-CZ" dirty="0" smtClean="0"/>
              <a:t>Tužka a papír jako nástroj záznamu i komunikace</a:t>
            </a:r>
          </a:p>
          <a:p>
            <a:pPr>
              <a:lnSpc>
                <a:spcPct val="90000"/>
              </a:lnSpc>
            </a:pPr>
            <a:r>
              <a:rPr lang="cs-CZ" dirty="0" smtClean="0"/>
              <a:t>Pořizujeme během sběru dat nebo bezprostředně po něm</a:t>
            </a:r>
          </a:p>
          <a:p>
            <a:pPr>
              <a:lnSpc>
                <a:spcPct val="90000"/>
              </a:lnSpc>
            </a:pPr>
            <a:r>
              <a:rPr lang="cs-CZ" dirty="0" smtClean="0"/>
              <a:t>Deskriptivní a detailní</a:t>
            </a:r>
          </a:p>
          <a:p>
            <a:pPr>
              <a:lnSpc>
                <a:spcPct val="90000"/>
              </a:lnSpc>
            </a:pPr>
            <a:r>
              <a:rPr lang="cs-CZ" dirty="0" smtClean="0"/>
              <a:t>Vstupují do analýzy jako jeden ze zdrojů dat</a:t>
            </a:r>
          </a:p>
          <a:p>
            <a:pPr>
              <a:lnSpc>
                <a:spcPct val="90000"/>
              </a:lnSpc>
              <a:buNone/>
            </a:pPr>
            <a:endParaRPr 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Příklad terénních poznámek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sz="2400" smtClean="0"/>
              <a:t>nedostatečné: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2400" smtClean="0"/>
              <a:t>„Klientka se chovala nepřátelsky vůči personálu“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2400" smtClean="0"/>
              <a:t>„Zdá se, že učiteli to nějak moc nejde.“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sz="2400" smtClean="0"/>
          </a:p>
          <a:p>
            <a:pPr>
              <a:lnSpc>
                <a:spcPct val="80000"/>
              </a:lnSpc>
            </a:pPr>
            <a:r>
              <a:rPr lang="cs-CZ" sz="2400" smtClean="0"/>
              <a:t>dostatečné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2400" smtClean="0"/>
              <a:t>„Když Judy, vedoucí personálu, řekla klientce, že by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2400" smtClean="0"/>
              <a:t> neměla dělat, co ji zrovna napadne, klientka začala křičet, že Judy nemůže řídit její život. Obvinila Judy, že si hraje na vládce a řekla, že by to z ní nejraději vymlátila, a posléze jí řekla, aby šla do pekla. Potom klientka zamáchala pěstí před obličejem Judy, s hlukem opustila místnost. Judy stála překvapená a zírající s otevřenou pusou na to, co se právě odehrálo.“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Rozhovor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cs-CZ" dirty="0" smtClean="0"/>
              <a:t>Velmi oblíbená metoda sběru dat</a:t>
            </a:r>
          </a:p>
          <a:p>
            <a:pPr>
              <a:defRPr/>
            </a:pPr>
            <a:r>
              <a:rPr lang="cs-CZ" dirty="0" smtClean="0"/>
              <a:t>Standardizovaný i nestandardizovaný</a:t>
            </a:r>
          </a:p>
          <a:p>
            <a:pPr>
              <a:defRPr/>
            </a:pPr>
            <a:r>
              <a:rPr lang="cs-CZ" dirty="0" smtClean="0"/>
              <a:t>Strukturovaný i </a:t>
            </a:r>
            <a:r>
              <a:rPr lang="cs-CZ" dirty="0" err="1" smtClean="0"/>
              <a:t>polostrukturovaný</a:t>
            </a:r>
            <a:r>
              <a:rPr lang="cs-CZ" dirty="0" smtClean="0"/>
              <a:t> (míra flexibility)</a:t>
            </a:r>
          </a:p>
          <a:p>
            <a:pPr>
              <a:defRPr/>
            </a:pPr>
            <a:r>
              <a:rPr lang="cs-CZ" dirty="0" smtClean="0"/>
              <a:t>Samostatná metoda i doplněk jiných metod</a:t>
            </a:r>
          </a:p>
          <a:p>
            <a:pPr>
              <a:defRPr/>
            </a:pPr>
            <a:r>
              <a:rPr lang="cs-CZ" dirty="0" smtClean="0"/>
              <a:t>Jednorázový nebo opakovaný</a:t>
            </a:r>
          </a:p>
          <a:p>
            <a:pPr>
              <a:defRPr/>
            </a:pPr>
            <a:r>
              <a:rPr lang="cs-CZ" dirty="0" smtClean="0"/>
              <a:t>Výhody, nevýhody a rizika rozhovoru</a:t>
            </a:r>
          </a:p>
          <a:p>
            <a:pPr>
              <a:defRPr/>
            </a:pPr>
            <a:r>
              <a:rPr lang="cs-CZ" dirty="0" smtClean="0"/>
              <a:t>Je interview „normální konverzace“?</a:t>
            </a:r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cs-CZ" sz="4000" smtClean="0"/>
              <a:t>Jean-Claude Kaufman: Chápající rozhovor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cs-CZ" sz="1200" b="1" i="1" smtClean="0"/>
              <a:t>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1200" b="1" i="1" smtClean="0"/>
              <a:t>	„</a:t>
            </a:r>
            <a:r>
              <a:rPr lang="cs-CZ" sz="2000" i="1" smtClean="0"/>
              <a:t>Aby tazatel získal nejdůležitější informace, musí se přiblížit konverzačnímu stylu, aniž se do skutečné konverzace nechá vtáhnout: rozhovor je práce, která vyžaduje nepřetržité úsilí. Ideálem je narušení hierarchie, aniž dojde k vyrovnání pozic: partneři si zachovávají různé role. Respondent musí cítit, že to co říká, má pro tazatele velkou cenu, že ten ho upřímně poslouchá a že je přitom ochoten odchýlit se od svých otázek, aby mu dal prostor okomentovat důležitou informaci. Respondent s překvapením zjišťuje, že mu tazatel pozorně naslouchá a zakouší jistou radost z toho, že se postupně přesouvá do hlavní role. Není neurčitě dotazován na svůj názor, ale protože disponuje cenným věděním, které tazatel nemá, stává se klíčovou postavou. Mezi oběma výraznými a kontrastními rolemi tak během výměny dochází k rovnováze.“</a:t>
            </a:r>
            <a:endParaRPr lang="cs-CZ" sz="2000" smtClean="0"/>
          </a:p>
          <a:p>
            <a:pPr>
              <a:lnSpc>
                <a:spcPct val="80000"/>
              </a:lnSpc>
              <a:buFontTx/>
              <a:buNone/>
            </a:pPr>
            <a:endParaRPr lang="cs-CZ" sz="20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cs-CZ" sz="2000" smtClean="0"/>
              <a:t>						Kaufman, 2010: 57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>
            <a:normAutofit fontScale="25000" lnSpcReduction="20000"/>
          </a:bodyPr>
          <a:lstStyle/>
          <a:p>
            <a:pPr marL="0" indent="0">
              <a:buFontTx/>
              <a:buNone/>
              <a:defRPr/>
            </a:pPr>
            <a:r>
              <a:rPr lang="cs-CZ" sz="5600" dirty="0" smtClean="0"/>
              <a:t>Před rozhovorem</a:t>
            </a:r>
          </a:p>
          <a:p>
            <a:pPr>
              <a:defRPr/>
            </a:pPr>
            <a:r>
              <a:rPr lang="cs-CZ" sz="5600" dirty="0" smtClean="0"/>
              <a:t>Připravte si scénář a protokol o rozhovoru</a:t>
            </a:r>
          </a:p>
          <a:p>
            <a:pPr>
              <a:defRPr/>
            </a:pPr>
            <a:r>
              <a:rPr lang="cs-CZ" sz="5600" dirty="0" smtClean="0"/>
              <a:t>Tvorba scénáře (osnovy) rozhovoru jako nástroj systematické reflexe</a:t>
            </a:r>
          </a:p>
          <a:p>
            <a:pPr>
              <a:defRPr/>
            </a:pPr>
            <a:r>
              <a:rPr lang="cs-CZ" sz="5600" dirty="0" smtClean="0"/>
              <a:t>Ujistěte se vzájemně o čase a místě rozhovoru, najděte si cestu </a:t>
            </a:r>
          </a:p>
          <a:p>
            <a:pPr>
              <a:defRPr/>
            </a:pPr>
            <a:r>
              <a:rPr lang="cs-CZ" sz="5600" dirty="0" smtClean="0"/>
              <a:t>Vezměte si náhradní baterky</a:t>
            </a:r>
          </a:p>
          <a:p>
            <a:pPr>
              <a:defRPr/>
            </a:pPr>
            <a:r>
              <a:rPr lang="cs-CZ" sz="5600" dirty="0" smtClean="0"/>
              <a:t>Naplánujte si rozhovor tak, abyste po něm měli ještě čas na doplnění vlastní reflexe a terénních poznámek</a:t>
            </a:r>
          </a:p>
          <a:p>
            <a:pPr marL="0" indent="0">
              <a:buFontTx/>
              <a:buNone/>
              <a:defRPr/>
            </a:pPr>
            <a:endParaRPr lang="cs-CZ" sz="5600" dirty="0"/>
          </a:p>
          <a:p>
            <a:pPr marL="0" indent="0">
              <a:buFontTx/>
              <a:buNone/>
              <a:defRPr/>
            </a:pPr>
            <a:endParaRPr lang="cs-CZ" sz="5600" dirty="0" smtClean="0"/>
          </a:p>
          <a:p>
            <a:pPr marL="0" indent="0">
              <a:buFontTx/>
              <a:buNone/>
              <a:defRPr/>
            </a:pPr>
            <a:r>
              <a:rPr lang="cs-CZ" sz="5600" dirty="0" smtClean="0"/>
              <a:t>Průběh rozhovoru</a:t>
            </a:r>
          </a:p>
          <a:p>
            <a:pPr>
              <a:defRPr/>
            </a:pPr>
            <a:r>
              <a:rPr lang="cs-CZ" sz="5600" dirty="0" smtClean="0"/>
              <a:t>Zajistěte soukromí</a:t>
            </a:r>
          </a:p>
          <a:p>
            <a:pPr>
              <a:defRPr/>
            </a:pPr>
            <a:r>
              <a:rPr lang="cs-CZ" sz="5600" dirty="0" smtClean="0"/>
              <a:t>Seznamte informátora s účelem a průběhem výzkumu</a:t>
            </a:r>
          </a:p>
          <a:p>
            <a:pPr>
              <a:defRPr/>
            </a:pPr>
            <a:r>
              <a:rPr lang="cs-CZ" sz="5600" dirty="0" smtClean="0"/>
              <a:t>Ujistěte informátora, že neexistují dobré nebo špatné odpovědi</a:t>
            </a:r>
          </a:p>
          <a:p>
            <a:pPr>
              <a:defRPr/>
            </a:pPr>
            <a:r>
              <a:rPr lang="cs-CZ" sz="5600" dirty="0" smtClean="0"/>
              <a:t>Začněte nepřímou, „zahřívací otázkou“</a:t>
            </a:r>
          </a:p>
          <a:p>
            <a:pPr>
              <a:defRPr/>
            </a:pPr>
            <a:r>
              <a:rPr lang="cs-CZ" sz="5600" dirty="0" smtClean="0"/>
              <a:t>Buďte v průběhu rozhovoru flexibilní</a:t>
            </a:r>
          </a:p>
          <a:p>
            <a:pPr>
              <a:defRPr/>
            </a:pPr>
            <a:r>
              <a:rPr lang="cs-CZ" sz="5600" dirty="0" smtClean="0"/>
              <a:t>Naučte se „double </a:t>
            </a:r>
            <a:r>
              <a:rPr lang="cs-CZ" sz="5600" dirty="0" err="1" smtClean="0"/>
              <a:t>attention</a:t>
            </a:r>
            <a:r>
              <a:rPr lang="cs-CZ" sz="5600" dirty="0" smtClean="0"/>
              <a:t>“</a:t>
            </a:r>
          </a:p>
          <a:p>
            <a:pPr>
              <a:defRPr/>
            </a:pPr>
            <a:r>
              <a:rPr lang="cs-CZ" sz="5600" dirty="0" smtClean="0"/>
              <a:t>Neskákejte do řeči, nechte informátorovi čas na jeho výpověď</a:t>
            </a:r>
          </a:p>
          <a:p>
            <a:pPr>
              <a:defRPr/>
            </a:pPr>
            <a:r>
              <a:rPr lang="cs-CZ" sz="5600" dirty="0" smtClean="0"/>
              <a:t>Klaďte více nepřímých než přímých otázek, otázky musí být jasné a srozumitelné, otevřené a nesugestivní</a:t>
            </a:r>
          </a:p>
          <a:p>
            <a:pPr>
              <a:defRPr/>
            </a:pPr>
            <a:r>
              <a:rPr lang="cs-CZ" sz="5600" dirty="0" smtClean="0"/>
              <a:t>Používejte sondovací otázky </a:t>
            </a:r>
          </a:p>
          <a:p>
            <a:pPr>
              <a:defRPr/>
            </a:pPr>
            <a:r>
              <a:rPr lang="cs-CZ" sz="5600" dirty="0" smtClean="0"/>
              <a:t>Dávejte informátorovi pozitivní zpětnou vazbu („</a:t>
            </a:r>
            <a:r>
              <a:rPr lang="cs-CZ" sz="5600" dirty="0"/>
              <a:t>Vaše odpovědi mi pomáhají poznat, co se u vás děje….“ „Myslím, že jsem se od vás dozvěděl mnoho užitečného</a:t>
            </a:r>
            <a:r>
              <a:rPr lang="cs-CZ" sz="5600" dirty="0" smtClean="0"/>
              <a:t>…“)</a:t>
            </a:r>
          </a:p>
          <a:p>
            <a:pPr>
              <a:defRPr/>
            </a:pPr>
            <a:r>
              <a:rPr lang="cs-CZ" sz="5600" dirty="0" smtClean="0"/>
              <a:t>Nebojte se se rozhovoru také účastnit, nabídněte informátorovi, ať se také dotazuje</a:t>
            </a:r>
          </a:p>
          <a:p>
            <a:pPr>
              <a:defRPr/>
            </a:pPr>
            <a:r>
              <a:rPr lang="cs-CZ" sz="5600" dirty="0" smtClean="0"/>
              <a:t>Pozor na neverbální komunikaci a roli vaší vlastní osoby</a:t>
            </a:r>
          </a:p>
          <a:p>
            <a:pPr>
              <a:defRPr/>
            </a:pPr>
            <a:r>
              <a:rPr lang="cs-CZ" sz="5600" dirty="0" smtClean="0"/>
              <a:t>Pořizujte si terénní poznámky v průběhu rozhovoru</a:t>
            </a:r>
          </a:p>
          <a:p>
            <a:pPr>
              <a:defRPr/>
            </a:pPr>
            <a:r>
              <a:rPr lang="cs-CZ" sz="5600" dirty="0" smtClean="0"/>
              <a:t>Usilujte o emoční uzavření rozhovoru</a:t>
            </a:r>
            <a:endParaRPr lang="cs-CZ" sz="5600" dirty="0"/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 smtClean="0"/>
          </a:p>
          <a:p>
            <a:pPr marL="0" indent="0">
              <a:buFontTx/>
              <a:buNone/>
              <a:defRPr/>
            </a:pPr>
            <a:endParaRPr lang="cs-CZ" dirty="0"/>
          </a:p>
          <a:p>
            <a:pPr>
              <a:defRPr/>
            </a:pPr>
            <a:endParaRPr lang="cs-CZ" dirty="0" smtClean="0"/>
          </a:p>
        </p:txBody>
      </p:sp>
      <p:sp>
        <p:nvSpPr>
          <p:cNvPr id="11267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Rozhovor – praktické rady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l="31140" t="6737" r="29474" b="5122"/>
          <a:stretch>
            <a:fillRect/>
          </a:stretch>
        </p:blipFill>
        <p:spPr bwMode="auto">
          <a:xfrm>
            <a:off x="539750" y="188913"/>
            <a:ext cx="4530725" cy="633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ovéPole 3"/>
          <p:cNvSpPr txBox="1">
            <a:spLocks noChangeArrowheads="1"/>
          </p:cNvSpPr>
          <p:nvPr/>
        </p:nvSpPr>
        <p:spPr bwMode="auto">
          <a:xfrm>
            <a:off x="6300788" y="4437063"/>
            <a:ext cx="1698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Toušek 2012: 66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Sondování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it-IT" dirty="0"/>
              <a:t>„Proč ne?“, „Proč si to myslíte</a:t>
            </a:r>
            <a:r>
              <a:rPr lang="it-IT" dirty="0" smtClean="0"/>
              <a:t>?“</a:t>
            </a:r>
            <a:endParaRPr lang="cs-CZ" dirty="0"/>
          </a:p>
          <a:p>
            <a:pPr>
              <a:defRPr/>
            </a:pPr>
            <a:r>
              <a:rPr lang="cs-CZ" dirty="0" smtClean="0"/>
              <a:t>„</a:t>
            </a:r>
            <a:r>
              <a:rPr lang="cs-CZ" dirty="0"/>
              <a:t>Zmínil jste, že raději pracujete s tvořivými žáky, co to pro vás znamená, tvořivý žák</a:t>
            </a:r>
            <a:r>
              <a:rPr lang="cs-CZ" dirty="0" smtClean="0"/>
              <a:t>“?</a:t>
            </a:r>
          </a:p>
          <a:p>
            <a:pPr>
              <a:defRPr/>
            </a:pPr>
            <a:r>
              <a:rPr lang="cs-CZ" dirty="0" smtClean="0"/>
              <a:t>„</a:t>
            </a:r>
            <a:r>
              <a:rPr lang="cs-CZ" dirty="0"/>
              <a:t>Můžete to rozvést?“, „Tomu nerozumím, co jste tím chtěl </a:t>
            </a:r>
            <a:r>
              <a:rPr lang="cs-CZ" dirty="0" err="1"/>
              <a:t>říct?“„Rozuměl</a:t>
            </a:r>
            <a:r>
              <a:rPr lang="cs-CZ" dirty="0"/>
              <a:t> jsem tedy správně, že...?“</a:t>
            </a:r>
            <a:endParaRPr lang="it-IT" dirty="0"/>
          </a:p>
          <a:p>
            <a:pPr>
              <a:defRPr/>
            </a:pPr>
            <a:r>
              <a:rPr lang="cs-CZ" dirty="0" smtClean="0"/>
              <a:t>„Říkal jste, že jste přišel o zaměstnání, co bylo dál?“</a:t>
            </a:r>
          </a:p>
          <a:p>
            <a:pPr>
              <a:defRPr/>
            </a:pPr>
            <a:r>
              <a:rPr lang="cs-CZ" dirty="0"/>
              <a:t>„Lidé v podobné situaci jako vy zažijí ledacos, </a:t>
            </a:r>
            <a:r>
              <a:rPr lang="cs-CZ" dirty="0" smtClean="0"/>
              <a:t>například se </a:t>
            </a:r>
            <a:r>
              <a:rPr lang="cs-CZ" dirty="0"/>
              <a:t>ocitnou ve vězení, máte tu zkušenost</a:t>
            </a:r>
            <a:r>
              <a:rPr lang="cs-CZ" dirty="0" smtClean="0"/>
              <a:t>?“</a:t>
            </a:r>
          </a:p>
          <a:p>
            <a:pPr>
              <a:defRPr/>
            </a:pPr>
            <a:r>
              <a:rPr lang="cs-CZ" dirty="0"/>
              <a:t>„To co jste řekl je zajímavé, ale většina lidí by s tím </a:t>
            </a:r>
            <a:r>
              <a:rPr lang="cs-CZ" dirty="0" smtClean="0"/>
              <a:t>nesouhlasila, </a:t>
            </a:r>
            <a:r>
              <a:rPr lang="pl-PL" dirty="0" smtClean="0"/>
              <a:t>nemyslíte</a:t>
            </a:r>
            <a:r>
              <a:rPr lang="pl-PL" dirty="0"/>
              <a:t>?“, či „To je pravda, tak by to asi mělo být, ale </a:t>
            </a:r>
            <a:r>
              <a:rPr lang="pl-PL" dirty="0" smtClean="0"/>
              <a:t>skutečnost </a:t>
            </a:r>
            <a:r>
              <a:rPr lang="cs-CZ" dirty="0" smtClean="0"/>
              <a:t>je </a:t>
            </a:r>
            <a:r>
              <a:rPr lang="cs-CZ" dirty="0"/>
              <a:t>jiná, ne</a:t>
            </a:r>
            <a:r>
              <a:rPr lang="cs-CZ" dirty="0" smtClean="0"/>
              <a:t>?“ (konfrontace)</a:t>
            </a:r>
          </a:p>
          <a:p>
            <a:pPr>
              <a:defRPr/>
            </a:pPr>
            <a:endParaRPr lang="cs-CZ" dirty="0" smtClean="0"/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Jak je důležité se zeptat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cs-CZ" dirty="0"/>
          </a:p>
          <a:p>
            <a:pPr marL="0" indent="0">
              <a:buFontTx/>
              <a:buNone/>
              <a:defRPr/>
            </a:pPr>
            <a:r>
              <a:rPr lang="cs-CZ" dirty="0"/>
              <a:t>R: Co si o ní myslím? No, že asi nic nedokážou, ale podporuju je, protože taky se mi nelíbí, co tahle vláda tady na tu naši vrstvu chystá, protože je to hrozný, je to neúnosný, už si myslím. </a:t>
            </a:r>
          </a:p>
          <a:p>
            <a:pPr marL="0" indent="0">
              <a:buFontTx/>
              <a:buNone/>
              <a:defRPr/>
            </a:pPr>
            <a:r>
              <a:rPr lang="cs-CZ" dirty="0"/>
              <a:t>T: Naši vrstvu? Co myslíte tím...</a:t>
            </a:r>
          </a:p>
          <a:p>
            <a:pPr>
              <a:buNone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cs-CZ" dirty="0" smtClean="0"/>
              <a:t>R: ...vás, mě, třicátníci, čtyřicátníci. </a:t>
            </a: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cs-CZ" dirty="0" smtClean="0"/>
              <a:t>				(</a:t>
            </a:r>
            <a:r>
              <a:rPr lang="cs-CZ" dirty="0" err="1" smtClean="0"/>
              <a:t>Nedbálková</a:t>
            </a:r>
            <a:r>
              <a:rPr lang="cs-CZ" dirty="0" smtClean="0"/>
              <a:t> 2013: 92)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smtClean="0"/>
              <a:t>Hloubkový rozhovor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cs-CZ" sz="20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cs-CZ" sz="2000" smtClean="0"/>
              <a:t>	„Co vás napadne, když se dozvíte o novém kurzu/školení? Proč se kurzů/školení účastníte a proč účast na nich odmítáte?“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2000" smtClean="0"/>
              <a:t>	X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2000" smtClean="0"/>
              <a:t>	„Jak se dozvídáte o novém školení?“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sz="20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mtClean="0"/>
              <a:t>Síla kvalitativního výzkumu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cs-CZ" altLang="cs-CZ" smtClean="0"/>
              <a:t>K. Nedbálková a  výzkum ženských věznic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altLang="cs-CZ" smtClean="0"/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mtClean="0"/>
              <a:t>A. Dotazník: S kým budete po propuštění žít? 42 % uvedlo, že s přítelkyní.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mtClean="0"/>
              <a:t>	x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mtClean="0"/>
              <a:t>B. Výzkumnice: „Máte ve vězení nějakou dobrou kamarádku?“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mtClean="0"/>
              <a:t>	Informantka: „Kamarádku ne, ale přítelkyni.“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08108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sz="2400" smtClean="0"/>
              <a:t>Diskuse nad volbou otázek pro hloubkový rozhovor: projekt „Zjišťování důvodů pro volbu soukromého předškolního vzdělávání v České republice“</a:t>
            </a:r>
            <a:r>
              <a:rPr lang="cs-CZ" smtClean="0"/>
              <a:t/>
            </a:r>
            <a:br>
              <a:rPr lang="cs-CZ" smtClean="0"/>
            </a:br>
            <a:endParaRPr lang="cs-CZ" smtClean="0"/>
          </a:p>
        </p:txBody>
      </p:sp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400" smtClean="0"/>
              <a:t>Rozhodli jste se pro umístění vašeho dítěte do soukromé mateřské školy na základě vlastního výběru a přesvědčení?</a:t>
            </a:r>
          </a:p>
          <a:p>
            <a:r>
              <a:rPr lang="cs-CZ" sz="1400" smtClean="0"/>
              <a:t>Nebo na doporučení někoho známého?</a:t>
            </a:r>
          </a:p>
          <a:p>
            <a:r>
              <a:rPr lang="cs-CZ" sz="1400" smtClean="0"/>
              <a:t>Volili jste školku především podle místa bydliště a dopravní dostupnosti?</a:t>
            </a:r>
          </a:p>
          <a:p>
            <a:r>
              <a:rPr lang="cs-CZ" sz="1400" smtClean="0"/>
              <a:t>Pokud máte více dětí, navštěvovaly všechny stejnou mateřskou školu?</a:t>
            </a:r>
          </a:p>
          <a:p>
            <a:r>
              <a:rPr lang="cs-CZ" sz="1400" smtClean="0"/>
              <a:t>Proč ano/ne?</a:t>
            </a:r>
          </a:p>
          <a:p>
            <a:r>
              <a:rPr lang="cs-CZ" sz="1400" smtClean="0"/>
              <a:t>Byl pro vás program mateřské školy prioritní při její volbě?</a:t>
            </a:r>
          </a:p>
          <a:p>
            <a:r>
              <a:rPr lang="cs-CZ" sz="1400" smtClean="0"/>
              <a:t>Je pro vás důležitá spolupráce rodičů a pedagogů?</a:t>
            </a:r>
          </a:p>
          <a:p>
            <a:r>
              <a:rPr lang="cs-CZ" sz="1400" smtClean="0"/>
              <a:t>Proč ano/ne?</a:t>
            </a:r>
          </a:p>
          <a:p>
            <a:r>
              <a:rPr lang="cs-CZ" sz="1400" smtClean="0"/>
              <a:t>Je pro vaši mateřskou školu spolupráce s vámi jako rodiči důležitá? Jak často se zúčastňujete akcí pořádaných školou?</a:t>
            </a:r>
          </a:p>
          <a:p>
            <a:r>
              <a:rPr lang="cs-CZ" sz="1400" smtClean="0"/>
              <a:t>Myslíte si, že menší počet dětí v soukromém předškolním zařízení zaručuje individuálnější přístup?</a:t>
            </a:r>
          </a:p>
          <a:p>
            <a:r>
              <a:rPr lang="cs-CZ" sz="1400" smtClean="0"/>
              <a:t>Jste ochotni zaplatit vyšší školné soukromé mateřské škole, protože si myslíte, že poskytuje kvalitnější vzdělání?</a:t>
            </a:r>
          </a:p>
          <a:p>
            <a:r>
              <a:rPr lang="cs-CZ" sz="1400" smtClean="0"/>
              <a:t> Odráží se nedostatek peněz ve státním školství na kvalitě výuky?</a:t>
            </a:r>
          </a:p>
          <a:p>
            <a:r>
              <a:rPr lang="cs-CZ" sz="1400" smtClean="0"/>
              <a:t>Jak dlouho vaše dítě navštěvuje předškolní zařízení?</a:t>
            </a:r>
          </a:p>
          <a:p>
            <a:r>
              <a:rPr lang="cs-CZ" sz="1400" smtClean="0"/>
              <a:t>Je pro vás rozhodující program školky nebo konkrétní pedagog?</a:t>
            </a:r>
          </a:p>
          <a:p>
            <a:endParaRPr lang="cs-CZ" sz="1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smtClean="0"/>
              <a:t>Focus group 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5256212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cs-CZ" sz="2800" smtClean="0"/>
          </a:p>
          <a:p>
            <a:pPr>
              <a:lnSpc>
                <a:spcPct val="80000"/>
              </a:lnSpc>
            </a:pPr>
            <a:r>
              <a:rPr lang="cs-CZ" sz="2400" smtClean="0"/>
              <a:t>Kromě dat z přímých výpovědí účastníků dokáže využít i komunikaci mezi nimi – skupinovou interakci a dynamiku</a:t>
            </a:r>
          </a:p>
          <a:p>
            <a:pPr>
              <a:lnSpc>
                <a:spcPct val="80000"/>
              </a:lnSpc>
            </a:pPr>
            <a:r>
              <a:rPr lang="cs-CZ" sz="2400" smtClean="0"/>
              <a:t>Přesvědčení, že skupinové procesy pomáhají lidem objevovat a ujasňovat si své pohledy na věc takovým způsobem, který by byl jen těžko dosažitelný v rámci sběru dat prostřednictvím individuálních rozhovorů. </a:t>
            </a:r>
          </a:p>
          <a:p>
            <a:pPr>
              <a:lnSpc>
                <a:spcPct val="80000"/>
              </a:lnSpc>
            </a:pPr>
            <a:r>
              <a:rPr lang="cs-CZ" sz="2400" smtClean="0"/>
              <a:t>Pomáhá výzkumníkovi využít mnoho různých forem komunikace, které lidé užívají v každodenní interakci, jako jsou vtipy, anekdoty, hádky, provokování – je to důležité, protože lidské vědění a postoje nejsou jednoduše ukryty v racionálních odpovědích na přímé otázky.</a:t>
            </a:r>
          </a:p>
          <a:p>
            <a:pPr>
              <a:lnSpc>
                <a:spcPct val="80000"/>
              </a:lnSpc>
            </a:pPr>
            <a:r>
              <a:rPr lang="cs-CZ" sz="2400" smtClean="0"/>
              <a:t>Uspořádání – ideální počet účastníků 6-8, moderátor, pomocný moderátor, tichý účastník (zapisuje terénní poznámky)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5939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Kdy je vhodná focus group?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sz="1400" smtClean="0"/>
              <a:t>Focus group je </a:t>
            </a:r>
            <a:r>
              <a:rPr lang="cs-CZ" sz="1400" u="sng" smtClean="0"/>
              <a:t>z hlediska výzkumného designu</a:t>
            </a:r>
            <a:r>
              <a:rPr lang="cs-CZ" sz="1400" smtClean="0"/>
              <a:t> vhodná:</a:t>
            </a:r>
          </a:p>
          <a:p>
            <a:pPr>
              <a:lnSpc>
                <a:spcPct val="80000"/>
              </a:lnSpc>
            </a:pPr>
            <a:r>
              <a:rPr lang="cs-CZ" sz="1400" smtClean="0"/>
              <a:t>jako samostatná metoda nebo jako doplněk jiných metod (případová studie, akční výzkum,…)</a:t>
            </a:r>
          </a:p>
          <a:p>
            <a:pPr>
              <a:lnSpc>
                <a:spcPct val="80000"/>
              </a:lnSpc>
            </a:pPr>
            <a:r>
              <a:rPr lang="cs-CZ" sz="1400" smtClean="0"/>
              <a:t>pro získávání informací, generování hypotéz, konceptualizaci, testování jiných nástrojů sběru dat (např. dotazníku), pro interpretaci výsledků dat získaných jinými technikami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sz="1400" smtClean="0"/>
          </a:p>
          <a:p>
            <a:pPr>
              <a:lnSpc>
                <a:spcPct val="80000"/>
              </a:lnSpc>
            </a:pPr>
            <a:r>
              <a:rPr lang="cs-CZ" sz="1400" u="sng" smtClean="0"/>
              <a:t>Z hlediska typu výzkumných otázek</a:t>
            </a:r>
            <a:endParaRPr lang="cs-CZ" sz="1400" smtClean="0"/>
          </a:p>
          <a:p>
            <a:pPr>
              <a:lnSpc>
                <a:spcPct val="80000"/>
              </a:lnSpc>
            </a:pPr>
            <a:r>
              <a:rPr lang="cs-CZ" sz="1400" smtClean="0"/>
              <a:t>má-li výzkumník má sérii otevřených otázek a chce, aby jim účastníci přikládali nějakou důležitost, a to vlastními slovy, pomocí formulování vlastních otázek a vlastních priorit</a:t>
            </a:r>
          </a:p>
          <a:p>
            <a:pPr>
              <a:lnSpc>
                <a:spcPct val="80000"/>
              </a:lnSpc>
            </a:pPr>
            <a:r>
              <a:rPr lang="cs-CZ" sz="1400" smtClean="0"/>
              <a:t>pro zjišťování znalostí, zkušeností a postojů, jejich zdrojů a způsobů utváření a artikulace </a:t>
            </a:r>
          </a:p>
          <a:p>
            <a:pPr>
              <a:lnSpc>
                <a:spcPct val="80000"/>
              </a:lnSpc>
            </a:pPr>
            <a:r>
              <a:rPr lang="cs-CZ" sz="1400" smtClean="0"/>
              <a:t>je-li cílem výzkumu hodnotit služby, programy, opatření, výukové nástroje atd; nebo získání informací nutných k vyvinutí nových strategií a programů</a:t>
            </a:r>
          </a:p>
          <a:p>
            <a:pPr>
              <a:lnSpc>
                <a:spcPct val="80000"/>
              </a:lnSpc>
            </a:pPr>
            <a:r>
              <a:rPr lang="cs-CZ" sz="1400" smtClean="0"/>
              <a:t>ve výzkumu citlivých, tabuizovaných nebo kontroverzních témat, či témat, u nichž se očekává kritický postoj účastníků</a:t>
            </a:r>
          </a:p>
          <a:p>
            <a:pPr>
              <a:lnSpc>
                <a:spcPct val="80000"/>
              </a:lnSpc>
            </a:pPr>
            <a:endParaRPr lang="cs-CZ" sz="1400" smtClean="0"/>
          </a:p>
          <a:p>
            <a:pPr>
              <a:lnSpc>
                <a:spcPct val="80000"/>
              </a:lnSpc>
            </a:pPr>
            <a:r>
              <a:rPr lang="cs-CZ" sz="1400" u="sng" smtClean="0"/>
              <a:t>Z hlediska výzkumné populace:</a:t>
            </a:r>
            <a:endParaRPr lang="cs-CZ" sz="1400" smtClean="0"/>
          </a:p>
          <a:p>
            <a:pPr>
              <a:lnSpc>
                <a:spcPct val="80000"/>
              </a:lnSpc>
            </a:pPr>
            <a:r>
              <a:rPr lang="cs-CZ" sz="1400" smtClean="0"/>
              <a:t>pro výzkum minorit a specifických skupin (například pracovních kolektivů), sdílejících určitý jazyk či zkušenost</a:t>
            </a:r>
          </a:p>
          <a:p>
            <a:pPr>
              <a:lnSpc>
                <a:spcPct val="80000"/>
              </a:lnSpc>
            </a:pPr>
            <a:r>
              <a:rPr lang="cs-CZ" sz="1400" smtClean="0"/>
              <a:t>chce-li výzkumník „dát hlas“ účastníků určitého typu (nesoucím určité znevýhodnění, postižení, izolovaným atd.) </a:t>
            </a:r>
          </a:p>
          <a:p>
            <a:pPr>
              <a:lnSpc>
                <a:spcPct val="80000"/>
              </a:lnSpc>
            </a:pPr>
            <a:r>
              <a:rPr lang="cs-CZ" sz="1400" smtClean="0"/>
              <a:t>pro účastníky, kteří mají problém se čtením nebo psaním</a:t>
            </a:r>
          </a:p>
          <a:p>
            <a:pPr>
              <a:lnSpc>
                <a:spcPct val="80000"/>
              </a:lnSpc>
            </a:pPr>
            <a:r>
              <a:rPr lang="cs-CZ" sz="1400" smtClean="0"/>
              <a:t>pro účastníky, kteří nejsou ochotni k individuálními interview, nebo kteří mají pocit, že nemají k problému co říci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1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14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14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14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14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  <p:bldP spid="6144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 l="29034" t="11368" r="30351" b="16492"/>
          <a:stretch>
            <a:fillRect/>
          </a:stretch>
        </p:blipFill>
        <p:spPr bwMode="auto">
          <a:xfrm>
            <a:off x="0" y="17463"/>
            <a:ext cx="6156325" cy="683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ovéPole 5"/>
          <p:cNvSpPr txBox="1">
            <a:spLocks noChangeArrowheads="1"/>
          </p:cNvSpPr>
          <p:nvPr/>
        </p:nvSpPr>
        <p:spPr bwMode="auto">
          <a:xfrm>
            <a:off x="6300788" y="4437063"/>
            <a:ext cx="1698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Toušek 2012: 67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cs-CZ" altLang="cs-CZ" sz="2400" dirty="0" smtClean="0"/>
              <a:t>Výzkum hodnotové orientace žen ve českých věznicích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sz="24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400" dirty="0" smtClean="0"/>
              <a:t>A. Kvantitativní strategie – sběr dat pomocí dotazníku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400" dirty="0" smtClean="0"/>
              <a:t>	Otázka: Vyjádřete míru souhlasu nebo nesouhlasu s těmito výroky: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400" dirty="0" smtClean="0"/>
              <a:t>	1.  Je třeba uposlechnout právní normu i v případě, když si myslíme, že je nespravedlivá.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400" dirty="0" smtClean="0"/>
              <a:t>     2.  Právo má především sloužit k dosažení osobních cílů dovolenými právními postupy.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400" dirty="0" smtClean="0"/>
              <a:t>	3.  Právo považuji za respektovanou, morálně odůvodněnou sociální normu, kterou je třeba vždy udržet.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400" dirty="0" smtClean="0"/>
              <a:t>	Výzkumný závěr: Hodnotový žebříček delikventních žen nevykazuje oproti české populace zásadní diference.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sz="1800" dirty="0" smtClean="0"/>
          </a:p>
          <a:p>
            <a:pPr>
              <a:lnSpc>
                <a:spcPct val="80000"/>
              </a:lnSpc>
              <a:buFontTx/>
              <a:buNone/>
            </a:pPr>
            <a:endParaRPr lang="cs-CZ" altLang="cs-CZ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42910" y="714356"/>
            <a:ext cx="7924828" cy="5305444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cs-CZ" altLang="cs-CZ" dirty="0" smtClean="0"/>
              <a:t>Kvalitativní strategie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dirty="0" smtClean="0"/>
              <a:t>    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dirty="0" smtClean="0"/>
              <a:t>Terénní poznámky z pobytu ve „školní hodině“ pro odsouzené ženy: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dirty="0" smtClean="0"/>
              <a:t>	„Přisedávám do lavice k jednotlivým ženám, žádají mě o pomoc s úlohami, které řeší. Po pár minutách je těžké udržet pozornost a konverzaci pouze u matematiky: „Paní, máte manžela? Paní, jak se jmenujete? Paní, vy jste učitelka? Bude amnestie? O čem píšete? Paní, vy jste z Brna, koho tam znáte? Já jsem taky z Brna. Jak vám máme říkat? Jste vdaná?“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smtClean="0"/>
              <a:t>Výzkumné designy</a:t>
            </a:r>
            <a:br>
              <a:rPr lang="cs-CZ" altLang="cs-CZ" sz="4000" smtClean="0"/>
            </a:br>
            <a:r>
              <a:rPr lang="cs-CZ" altLang="cs-CZ" sz="2800" smtClean="0"/>
              <a:t>design jako „předpřipravený balíček postupů“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700213"/>
            <a:ext cx="8229600" cy="4456112"/>
          </a:xfrm>
        </p:spPr>
        <p:txBody>
          <a:bodyPr>
            <a:normAutofit lnSpcReduction="10000"/>
          </a:bodyPr>
          <a:lstStyle/>
          <a:p>
            <a:r>
              <a:rPr lang="cs-CZ" altLang="cs-CZ" dirty="0" smtClean="0"/>
              <a:t>Zakotvená teorie</a:t>
            </a:r>
          </a:p>
          <a:p>
            <a:r>
              <a:rPr lang="cs-CZ" altLang="cs-CZ" dirty="0" smtClean="0"/>
              <a:t>Případová studie</a:t>
            </a:r>
          </a:p>
          <a:p>
            <a:r>
              <a:rPr lang="cs-CZ" altLang="cs-CZ" dirty="0" smtClean="0"/>
              <a:t>Biografický výzkum</a:t>
            </a:r>
          </a:p>
          <a:p>
            <a:r>
              <a:rPr lang="cs-CZ" altLang="cs-CZ" dirty="0" smtClean="0"/>
              <a:t>Etnografický výzkum</a:t>
            </a:r>
          </a:p>
          <a:p>
            <a:r>
              <a:rPr lang="cs-CZ" altLang="cs-CZ" dirty="0" smtClean="0"/>
              <a:t>Fenomenologický výzkum</a:t>
            </a:r>
          </a:p>
          <a:p>
            <a:r>
              <a:rPr lang="cs-CZ" altLang="cs-CZ" dirty="0" smtClean="0"/>
              <a:t>Akční výzkum</a:t>
            </a:r>
          </a:p>
          <a:p>
            <a:r>
              <a:rPr lang="cs-CZ" altLang="cs-CZ" dirty="0" smtClean="0"/>
              <a:t>Narativní výzkum, </a:t>
            </a:r>
            <a:r>
              <a:rPr lang="cs-CZ" altLang="cs-CZ" dirty="0" err="1" smtClean="0"/>
              <a:t>diskurzivní</a:t>
            </a:r>
            <a:r>
              <a:rPr lang="cs-CZ" altLang="cs-CZ" dirty="0" smtClean="0"/>
              <a:t> analýza</a:t>
            </a:r>
          </a:p>
          <a:p>
            <a:r>
              <a:rPr lang="cs-CZ" altLang="cs-CZ" dirty="0" smtClean="0"/>
              <a:t>Vlastní (pragmatický) výzkumný design</a:t>
            </a:r>
          </a:p>
          <a:p>
            <a:pPr>
              <a:buFontTx/>
              <a:buNone/>
            </a:pPr>
            <a:endParaRPr lang="cs-CZ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smtClean="0"/>
              <a:t>Zakotvená teorie </a:t>
            </a:r>
            <a:br>
              <a:rPr lang="cs-CZ" altLang="cs-CZ" sz="4000" smtClean="0"/>
            </a:br>
            <a:r>
              <a:rPr lang="cs-CZ" altLang="cs-CZ" sz="2800" smtClean="0"/>
              <a:t>(Grounded theory, Glaser, Strauss)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2000" dirty="0" smtClean="0"/>
              <a:t>Metoda  analýzy a zároveň produkt této analýzy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 smtClean="0"/>
              <a:t>Cílem je konceptuální schéma postihující vztahy mezi proměnnými, jde o to, identifikovat proměnné a pak vztahy mezi nimi, vytvořit teorii k pozdějšímu testování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000" dirty="0" smtClean="0"/>
          </a:p>
          <a:p>
            <a:pPr>
              <a:buNone/>
            </a:pPr>
            <a:r>
              <a:rPr lang="cs-CZ" sz="2000" i="1" dirty="0" smtClean="0"/>
              <a:t> Jedná se především o způsob přemýšlení o datech, způsob </a:t>
            </a:r>
            <a:r>
              <a:rPr lang="cs-CZ" sz="2000" i="1" dirty="0" err="1" smtClean="0"/>
              <a:t>konceptualizace</a:t>
            </a:r>
            <a:r>
              <a:rPr lang="cs-CZ" sz="2000" i="1" dirty="0" smtClean="0"/>
              <a:t>, který vede k tvorbě teorie na základě dat získaných rozhovory a pozorováním každodenního života (Morse, 2009). </a:t>
            </a:r>
            <a:endParaRPr lang="cs-CZ" altLang="cs-CZ" sz="20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0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dirty="0" smtClean="0"/>
              <a:t>Principy: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dirty="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000" i="1" dirty="0" smtClean="0"/>
              <a:t>Souběžný sběr a analýza dat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i="1" dirty="0" smtClean="0"/>
              <a:t>Teoretický výběr vzorku (teoretické vzorkování) – saturace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i="1" dirty="0" smtClean="0"/>
              <a:t>Systematická a standardizovaná analýza dat (otevřené kódování, axiální kódování, selektivní kódování)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i="1" dirty="0" smtClean="0"/>
              <a:t>Metoda konstantního srovnávání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i="1" dirty="0" err="1" smtClean="0"/>
              <a:t>Memo</a:t>
            </a:r>
            <a:r>
              <a:rPr lang="cs-CZ" altLang="cs-CZ" sz="2000" i="1" dirty="0" smtClean="0"/>
              <a:t> poznámky</a:t>
            </a:r>
          </a:p>
          <a:p>
            <a:pPr>
              <a:lnSpc>
                <a:spcPct val="80000"/>
              </a:lnSpc>
            </a:pPr>
            <a:endParaRPr lang="cs-CZ" altLang="cs-CZ" sz="10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4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4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40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cs-CZ" altLang="cs-CZ" smtClean="0"/>
              <a:t>Kódování v zakotvené teorii</a:t>
            </a:r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000625"/>
          </a:xfrm>
        </p:spPr>
        <p:txBody>
          <a:bodyPr>
            <a:normAutofit fontScale="92500"/>
          </a:bodyPr>
          <a:lstStyle/>
          <a:p>
            <a:pPr>
              <a:buFontTx/>
              <a:buNone/>
            </a:pPr>
            <a:r>
              <a:rPr lang="cs-CZ" altLang="cs-CZ" sz="1400" smtClean="0">
                <a:solidFill>
                  <a:srgbClr val="FF0000"/>
                </a:solidFill>
              </a:rPr>
              <a:t>Otevřené kódování</a:t>
            </a:r>
            <a:r>
              <a:rPr lang="cs-CZ" altLang="cs-CZ" sz="1400" smtClean="0"/>
              <a:t>: kategorizace dat</a:t>
            </a:r>
          </a:p>
          <a:p>
            <a:pPr>
              <a:buFontTx/>
              <a:buNone/>
            </a:pPr>
            <a:r>
              <a:rPr lang="cs-CZ" altLang="cs-CZ" sz="1400" smtClean="0">
                <a:solidFill>
                  <a:srgbClr val="FF0000"/>
                </a:solidFill>
              </a:rPr>
              <a:t>Axiální kódování: </a:t>
            </a:r>
            <a:r>
              <a:rPr lang="cs-CZ" altLang="cs-CZ" sz="1400" smtClean="0"/>
              <a:t>příčinné podmínky - jev – kontext – intervenující podmínky – strategie jednání a interakce - následky</a:t>
            </a:r>
          </a:p>
          <a:p>
            <a:r>
              <a:rPr lang="cs-CZ" altLang="cs-CZ" sz="1400" smtClean="0"/>
              <a:t>JEV – ústřední myšlenka, událost, dění, případ </a:t>
            </a:r>
          </a:p>
          <a:p>
            <a:r>
              <a:rPr lang="cs-CZ" altLang="cs-CZ" sz="1400" smtClean="0"/>
              <a:t>PŘIČINNÉ PODMÍNKY – události nebo případy, které vedou k výskytu nebo vzniku jevu</a:t>
            </a:r>
          </a:p>
          <a:p>
            <a:r>
              <a:rPr lang="cs-CZ" altLang="cs-CZ" sz="1400" smtClean="0"/>
              <a:t>KONTEXT – soubor vlastností, které jevu náleží, soubor podmínek, za nichž jsou uplatňovány strategie jednání </a:t>
            </a:r>
          </a:p>
          <a:p>
            <a:r>
              <a:rPr lang="cs-CZ" altLang="cs-CZ" sz="1400" smtClean="0"/>
              <a:t>INTERVENUJÍCÍ PODMÍNKY – ovlivňují strategie jednání (čas, prostor, kultura, ekonomický status, historie, individuální biografie, vývoj techniky atd.)</a:t>
            </a:r>
          </a:p>
          <a:p>
            <a:r>
              <a:rPr lang="cs-CZ" altLang="cs-CZ" sz="1400" smtClean="0"/>
              <a:t>STRATEGIE JEDNÁNÍ a INTERAKCE</a:t>
            </a:r>
          </a:p>
          <a:p>
            <a:r>
              <a:rPr lang="cs-CZ" altLang="cs-CZ" sz="1400" smtClean="0"/>
              <a:t>procesuální (v pohybu a čase)</a:t>
            </a:r>
          </a:p>
          <a:p>
            <a:r>
              <a:rPr lang="cs-CZ" altLang="cs-CZ" sz="1400" smtClean="0"/>
              <a:t>záměrné, cílené</a:t>
            </a:r>
          </a:p>
          <a:p>
            <a:r>
              <a:rPr lang="cs-CZ" altLang="cs-CZ" sz="1400" smtClean="0"/>
              <a:t>neuskutečněné</a:t>
            </a:r>
          </a:p>
          <a:p>
            <a:r>
              <a:rPr lang="cs-CZ" altLang="cs-CZ" sz="1400" smtClean="0"/>
              <a:t>NÁSLEDKY</a:t>
            </a:r>
          </a:p>
          <a:p>
            <a:r>
              <a:rPr lang="cs-CZ" altLang="cs-CZ" sz="1400" smtClean="0"/>
              <a:t>mohou se stát součástí podmínek dalšího jednání</a:t>
            </a:r>
          </a:p>
          <a:p>
            <a:pPr>
              <a:buFontTx/>
              <a:buNone/>
            </a:pPr>
            <a:r>
              <a:rPr lang="cs-CZ" altLang="cs-CZ" sz="1400" smtClean="0">
                <a:solidFill>
                  <a:srgbClr val="FF0000"/>
                </a:solidFill>
              </a:rPr>
              <a:t>Selektivní kódování</a:t>
            </a:r>
          </a:p>
          <a:p>
            <a:r>
              <a:rPr lang="cs-CZ" altLang="cs-CZ" sz="1400" smtClean="0"/>
              <a:t>Proces, při kterém vybereme jednu </a:t>
            </a:r>
            <a:r>
              <a:rPr lang="cs-CZ" altLang="cs-CZ" sz="1400" b="1" smtClean="0"/>
              <a:t>ústřední kategorii</a:t>
            </a:r>
            <a:r>
              <a:rPr lang="cs-CZ" altLang="cs-CZ" sz="1400" smtClean="0"/>
              <a:t> a snažíme se ji uvést do vztahu k ostatním kategoriím</a:t>
            </a:r>
          </a:p>
          <a:p>
            <a:r>
              <a:rPr lang="cs-CZ" altLang="cs-CZ" sz="1400" b="1" smtClean="0"/>
              <a:t>Vyložení kostry příběhu</a:t>
            </a:r>
            <a:endParaRPr lang="cs-CZ" altLang="cs-CZ" sz="1400" smtClean="0"/>
          </a:p>
          <a:p>
            <a:r>
              <a:rPr lang="cs-CZ" altLang="cs-CZ" sz="1400" b="1" smtClean="0"/>
              <a:t>Identifikace příběhu</a:t>
            </a:r>
            <a:r>
              <a:rPr lang="cs-CZ" altLang="cs-CZ" sz="1400" smtClean="0"/>
              <a:t> – co je na příběhu překvapující, které kategorie jsou důležité?</a:t>
            </a:r>
          </a:p>
          <a:p>
            <a:r>
              <a:rPr lang="cs-CZ" altLang="cs-CZ" sz="1400" b="1" smtClean="0"/>
              <a:t>Konceptualizace příběhu</a:t>
            </a:r>
            <a:r>
              <a:rPr lang="cs-CZ" altLang="cs-CZ" sz="1400" smtClean="0"/>
              <a:t>– ústřední jev je srdcem příběhu, uvádění kategorií do vztahu k centrální kategorii</a:t>
            </a:r>
          </a:p>
          <a:p>
            <a:r>
              <a:rPr lang="cs-CZ" altLang="cs-CZ" sz="1400" b="1" smtClean="0"/>
              <a:t>Návrat k příběhu</a:t>
            </a:r>
            <a:r>
              <a:rPr lang="cs-CZ" altLang="cs-CZ" sz="1400" smtClean="0"/>
              <a:t> – uspořádávání příběhu podle základního paradigmatu</a:t>
            </a:r>
          </a:p>
          <a:p>
            <a:endParaRPr lang="cs-CZ" altLang="cs-CZ" sz="140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/>
              <a:t>Model, schéma jako výstup</a:t>
            </a:r>
            <a:r>
              <a:rPr lang="cs-CZ" altLang="cs-CZ" smtClean="0"/>
              <a:t> </a:t>
            </a:r>
            <a:br>
              <a:rPr lang="cs-CZ" altLang="cs-CZ" smtClean="0"/>
            </a:br>
            <a:r>
              <a:rPr lang="cs-CZ" altLang="cs-CZ" sz="1600" smtClean="0"/>
              <a:t>(Švaříček, Šeďová, 2007: 95, 284, 309)</a:t>
            </a:r>
          </a:p>
        </p:txBody>
      </p:sp>
      <p:pic>
        <p:nvPicPr>
          <p:cNvPr id="12291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11188" y="1700213"/>
            <a:ext cx="3073400" cy="4525962"/>
          </a:xfrm>
          <a:noFill/>
        </p:spPr>
      </p:pic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95738" y="1484313"/>
            <a:ext cx="4608512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6100" y="3860800"/>
            <a:ext cx="3887788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1408</Words>
  <Application>Microsoft Office PowerPoint</Application>
  <PresentationFormat>Předvádění na obrazovce (4:3)</PresentationFormat>
  <Paragraphs>281</Paragraphs>
  <Slides>33</Slides>
  <Notes>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4" baseType="lpstr">
      <vt:lpstr>Motiv sady Office</vt:lpstr>
      <vt:lpstr>Úvod do kvalitativního výzkumu </vt:lpstr>
      <vt:lpstr>Kvalitativní výzkum</vt:lpstr>
      <vt:lpstr>Síla kvalitativního výzkumu</vt:lpstr>
      <vt:lpstr>Prezentace aplikace PowerPoint</vt:lpstr>
      <vt:lpstr>Prezentace aplikace PowerPoint</vt:lpstr>
      <vt:lpstr>Výzkumné designy design jako „předpřipravený balíček postupů“</vt:lpstr>
      <vt:lpstr>Zakotvená teorie  (Grounded theory, Glaser, Strauss)</vt:lpstr>
      <vt:lpstr>Kódování v zakotvené teorii</vt:lpstr>
      <vt:lpstr>Model, schéma jako výstup  (Švaříček, Šeďová, 2007: 95, 284, 309)</vt:lpstr>
      <vt:lpstr>Případová studie</vt:lpstr>
      <vt:lpstr>Případ jako ohraničený systém</vt:lpstr>
      <vt:lpstr>Etnografický výzkum </vt:lpstr>
      <vt:lpstr>Biografický výzkum  (metoda životního příběhu a životní historie – life story, life history)</vt:lpstr>
      <vt:lpstr>Akční výzkum</vt:lpstr>
      <vt:lpstr>Postup při akčním výzkumu</vt:lpstr>
      <vt:lpstr>Kvalitativní výzkum v praxi: pozorování, rozhovor</vt:lpstr>
      <vt:lpstr>Vstup do terénu</vt:lpstr>
      <vt:lpstr>Techniky sběru dat</vt:lpstr>
      <vt:lpstr>Metody sběru dat: 1. Pozorování</vt:lpstr>
      <vt:lpstr>Význam terénních poznámek</vt:lpstr>
      <vt:lpstr>Příklad terénních poznámek</vt:lpstr>
      <vt:lpstr>Rozhovor</vt:lpstr>
      <vt:lpstr>Jean-Claude Kaufman: Chápající rozhovor</vt:lpstr>
      <vt:lpstr>Rozhovor – praktické rady</vt:lpstr>
      <vt:lpstr>Prezentace aplikace PowerPoint</vt:lpstr>
      <vt:lpstr>Sondování</vt:lpstr>
      <vt:lpstr> Jak je důležité se zeptat</vt:lpstr>
      <vt:lpstr>Prezentace aplikace PowerPoint</vt:lpstr>
      <vt:lpstr>Hloubkový rozhovor</vt:lpstr>
      <vt:lpstr>Diskuse nad volbou otázek pro hloubkový rozhovor: projekt „Zjišťování důvodů pro volbu soukromého předškolního vzdělávání v České republice“ </vt:lpstr>
      <vt:lpstr>Focus group </vt:lpstr>
      <vt:lpstr>Kdy je vhodná focus group?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Lenka Slepičková</dc:creator>
  <cp:lastModifiedBy>Lenka Slepičková</cp:lastModifiedBy>
  <cp:revision>30</cp:revision>
  <cp:lastPrinted>2014-11-06T15:26:58Z</cp:lastPrinted>
  <dcterms:created xsi:type="dcterms:W3CDTF">2014-10-20T08:20:50Z</dcterms:created>
  <dcterms:modified xsi:type="dcterms:W3CDTF">2014-11-11T10:53:32Z</dcterms:modified>
</cp:coreProperties>
</file>