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312" r:id="rId6"/>
    <p:sldId id="333" r:id="rId7"/>
    <p:sldId id="54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 varScale="1">
        <p:scale>
          <a:sx n="59" d="100"/>
          <a:sy n="59" d="100"/>
        </p:scale>
        <p:origin x="66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4174-6F06-4F68-8BAA-35FDBB3F2101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398D-03CB-43E4-B316-C45496B28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6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71A42D-20FE-44EA-8574-6A1DAEACEB87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4574" cy="5987751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cs-CZ" dirty="0" smtClean="0"/>
              <a:t>Klepnutím lze upravit styl předlohy nadpisů. </a:t>
            </a:r>
            <a:endParaRPr kumimoji="0"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528" y="609600"/>
            <a:ext cx="5760640" cy="5987752"/>
          </a:xfrm>
        </p:spPr>
        <p:txBody>
          <a:bodyPr vert="eaVert"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70512" cy="50405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35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0837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395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586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395537" y="1556792"/>
            <a:ext cx="4100264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586537" y="1556792"/>
            <a:ext cx="4100264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6" y="1556791"/>
            <a:ext cx="1600200" cy="5032713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051720" y="1553357"/>
            <a:ext cx="6711280" cy="5043995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370512" cy="50405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323528" cy="2046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395536" y="1280160"/>
            <a:ext cx="8784000" cy="2046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323528" cy="21256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dex.cz/cs-cz/" TargetMode="External"/><Relationship Id="rId13" Type="http://schemas.openxmlformats.org/officeDocument/2006/relationships/hyperlink" Target="http://www.ckid.cz/" TargetMode="External"/><Relationship Id="rId3" Type="http://schemas.openxmlformats.org/officeDocument/2006/relationships/hyperlink" Target="http://www.ceskatelevize.cz/porady/1095946610-diagnoza/83-downuv-syndrom/video/?pridat=81" TargetMode="External"/><Relationship Id="rId7" Type="http://schemas.openxmlformats.org/officeDocument/2006/relationships/hyperlink" Target="http://www.converter.cz/tabulky/hluk.htm" TargetMode="External"/><Relationship Id="rId12" Type="http://schemas.openxmlformats.org/officeDocument/2006/relationships/hyperlink" Target="http://shop.widex.cz/Indukcni-smycky.html,kat,12" TargetMode="External"/><Relationship Id="rId2" Type="http://schemas.openxmlformats.org/officeDocument/2006/relationships/hyperlink" Target="http://www.chodicilid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96060107-klic/211562221700001/video" TargetMode="External"/><Relationship Id="rId11" Type="http://schemas.openxmlformats.org/officeDocument/2006/relationships/hyperlink" Target="http://www.naslouchatko-do-usi.cz/1265-nova-naslouchatka-na-ceskem-trhu" TargetMode="External"/><Relationship Id="rId5" Type="http://schemas.openxmlformats.org/officeDocument/2006/relationships/hyperlink" Target="http://degeneracemakuly.cz/" TargetMode="External"/><Relationship Id="rId15" Type="http://schemas.openxmlformats.org/officeDocument/2006/relationships/hyperlink" Target="http://www.novinky.cz/zena/deti/209362-sance-na-ziskani-noveho-pristroje-pro-neslysici-u-andreje-rostou.html" TargetMode="External"/><Relationship Id="rId10" Type="http://schemas.openxmlformats.org/officeDocument/2006/relationships/hyperlink" Target="http://www.audionika.cz/stranka/kapesni-sluchadla" TargetMode="External"/><Relationship Id="rId4" Type="http://schemas.openxmlformats.org/officeDocument/2006/relationships/hyperlink" Target="http://www.saak-os.cz/stranka-pomucky-k-vyzkouseni-32" TargetMode="External"/><Relationship Id="rId9" Type="http://schemas.openxmlformats.org/officeDocument/2006/relationships/hyperlink" Target="http://w1.hearing.siemens.com/cz/04-products/products.jsp" TargetMode="External"/><Relationship Id="rId14" Type="http://schemas.openxmlformats.org/officeDocument/2006/relationships/hyperlink" Target="http://kochlear.cz/index.php?text=3-kochlearni-implantat-recovy-proces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14725441-nechte-me-bejt-sikana/209572230510001-nechte-me-bejt-sikana/video/" TargetMode="External"/><Relationship Id="rId2" Type="http://schemas.openxmlformats.org/officeDocument/2006/relationships/hyperlink" Target="http://www.ceskatelevize.cz/ivysilani/1095946610-diagnoza/208572241500006-lehka-mozkova-dysfunk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128654162-rodina-a-ja/211563230640015-zlobi-nebo-ma-adhd/" TargetMode="External"/><Relationship Id="rId4" Type="http://schemas.openxmlformats.org/officeDocument/2006/relationships/hyperlink" Target="http://www.ceskatelevize.cz/porady/10214725441-ja-chci-domu-diagnosticky-ustav/209572230510010/vide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informace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PhDr. Lenka </a:t>
            </a:r>
            <a:r>
              <a:rPr lang="cs-CZ" b="1" dirty="0" err="1" smtClean="0"/>
              <a:t>Gajzlerová</a:t>
            </a:r>
            <a:r>
              <a:rPr lang="cs-CZ" b="1" dirty="0" smtClean="0"/>
              <a:t>, Ph.D.</a:t>
            </a:r>
            <a:endParaRPr lang="cs-CZ" b="1" dirty="0" smtClean="0"/>
          </a:p>
          <a:p>
            <a:r>
              <a:rPr lang="cs-CZ" dirty="0" smtClean="0"/>
              <a:t>SPROC_ISPP </a:t>
            </a:r>
            <a:r>
              <a:rPr lang="cs-CZ" dirty="0" smtClean="0"/>
              <a:t>Speciální pedagogika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forma – on-line testy</a:t>
            </a:r>
          </a:p>
          <a:p>
            <a:r>
              <a:rPr lang="cs-CZ" dirty="0" smtClean="0"/>
              <a:t>termíny – budou v IS</a:t>
            </a:r>
          </a:p>
          <a:p>
            <a:r>
              <a:rPr lang="cs-CZ" dirty="0" smtClean="0"/>
              <a:t>pro absolvování – nutná 70 % správných odpovědí</a:t>
            </a:r>
          </a:p>
          <a:p>
            <a:pPr lvl="1"/>
            <a:r>
              <a:rPr lang="cs-CZ" dirty="0" smtClean="0"/>
              <a:t>př. 36 otázek </a:t>
            </a:r>
            <a:r>
              <a:rPr lang="cs-CZ" dirty="0" smtClean="0">
                <a:sym typeface="Wingdings" pitchFamily="2" charset="2"/>
              </a:rPr>
              <a:t> 25 dobře na E</a:t>
            </a:r>
            <a:endParaRPr lang="cs-CZ" dirty="0" smtClean="0"/>
          </a:p>
          <a:p>
            <a:r>
              <a:rPr lang="cs-CZ" dirty="0" smtClean="0"/>
              <a:t>okruhy – budou v IS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PhDr. Lenka </a:t>
            </a:r>
            <a:r>
              <a:rPr lang="cs-CZ" sz="3600" dirty="0" err="1" smtClean="0"/>
              <a:t>Gajzlerová</a:t>
            </a:r>
            <a:r>
              <a:rPr lang="cs-CZ" sz="3600" dirty="0" smtClean="0"/>
              <a:t>, Ph.D.</a:t>
            </a:r>
            <a:endParaRPr lang="cs-CZ" sz="3600" dirty="0" smtClean="0"/>
          </a:p>
          <a:p>
            <a:pPr lvl="1"/>
            <a:r>
              <a:rPr lang="cs-CZ" sz="3600" b="1" dirty="0" smtClean="0"/>
              <a:t> gajzlerova@ped.muni.cz</a:t>
            </a:r>
            <a:endParaRPr lang="cs-CZ" sz="3600" b="1" dirty="0" smtClean="0"/>
          </a:p>
          <a:p>
            <a:pPr lvl="1"/>
            <a:r>
              <a:rPr lang="cs-CZ" sz="3600" dirty="0" smtClean="0"/>
              <a:t> konzultační </a:t>
            </a:r>
            <a:r>
              <a:rPr lang="cs-CZ" sz="3600" dirty="0" smtClean="0"/>
              <a:t>hodiny</a:t>
            </a:r>
          </a:p>
          <a:p>
            <a:pPr lvl="2"/>
            <a:r>
              <a:rPr lang="cs-CZ" sz="3600" b="1" dirty="0" smtClean="0"/>
              <a:t> </a:t>
            </a:r>
            <a:r>
              <a:rPr lang="cs-CZ" sz="3600" b="1" dirty="0" smtClean="0"/>
              <a:t>dle individuální domluvy </a:t>
            </a:r>
            <a:endParaRPr lang="cs-CZ" sz="36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povinná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187206"/>
          </a:xfrm>
        </p:spPr>
        <p:txBody>
          <a:bodyPr anchor="ctr">
            <a:normAutofit fontScale="62500" lnSpcReduction="20000"/>
          </a:bodyPr>
          <a:lstStyle/>
          <a:p>
            <a:r>
              <a:rPr lang="cs-CZ" sz="5100" dirty="0" smtClean="0">
                <a:solidFill>
                  <a:srgbClr val="C00000"/>
                </a:solidFill>
              </a:rPr>
              <a:t>PIPEKOVÁ, J. (</a:t>
            </a:r>
            <a:r>
              <a:rPr lang="cs-CZ" sz="5100" dirty="0" err="1" smtClean="0">
                <a:solidFill>
                  <a:srgbClr val="C00000"/>
                </a:solidFill>
              </a:rPr>
              <a:t>ed</a:t>
            </a:r>
            <a:r>
              <a:rPr lang="cs-CZ" sz="5100" dirty="0" smtClean="0">
                <a:solidFill>
                  <a:srgbClr val="C00000"/>
                </a:solidFill>
              </a:rPr>
              <a:t>.)</a:t>
            </a:r>
            <a:r>
              <a:rPr lang="cs-CZ" sz="5100" i="1" dirty="0" smtClean="0">
                <a:solidFill>
                  <a:srgbClr val="C00000"/>
                </a:solidFill>
              </a:rPr>
              <a:t> </a:t>
            </a:r>
            <a:r>
              <a:rPr lang="cs-CZ" sz="5100" b="1" i="1" dirty="0" smtClean="0">
                <a:solidFill>
                  <a:srgbClr val="C00000"/>
                </a:solidFill>
              </a:rPr>
              <a:t>Kapitoly ze speciální pedagogiky</a:t>
            </a:r>
            <a:r>
              <a:rPr lang="cs-CZ" sz="5100" i="1" dirty="0" smtClean="0">
                <a:solidFill>
                  <a:srgbClr val="C00000"/>
                </a:solidFill>
              </a:rPr>
              <a:t>.</a:t>
            </a:r>
            <a:r>
              <a:rPr lang="cs-CZ" sz="5100" dirty="0" smtClean="0">
                <a:solidFill>
                  <a:srgbClr val="C00000"/>
                </a:solidFill>
              </a:rPr>
              <a:t> </a:t>
            </a:r>
            <a:r>
              <a:rPr lang="cs-CZ" sz="5100" b="1" dirty="0" smtClean="0">
                <a:solidFill>
                  <a:srgbClr val="C00000"/>
                </a:solidFill>
              </a:rPr>
              <a:t>3., rozšířené a přepracované vydání</a:t>
            </a:r>
            <a:r>
              <a:rPr lang="cs-CZ" sz="5100" dirty="0" smtClean="0">
                <a:solidFill>
                  <a:srgbClr val="C00000"/>
                </a:solidFill>
              </a:rPr>
              <a:t>. Brno: Paido, 2010. ISBN 978-80-7315-198-0.</a:t>
            </a:r>
          </a:p>
          <a:p>
            <a:r>
              <a:rPr lang="cs-CZ" b="1" i="1" dirty="0" smtClean="0"/>
              <a:t>Rámcový vzdělávací program pro základní vzdělávání: s přílohou upravující vzdělávání žáků s lehkým mentálním postižením</a:t>
            </a:r>
            <a:r>
              <a:rPr lang="cs-CZ" b="1" dirty="0" smtClean="0"/>
              <a:t>. </a:t>
            </a:r>
            <a:r>
              <a:rPr lang="cs-CZ" dirty="0" err="1" smtClean="0"/>
              <a:t>Edited</a:t>
            </a:r>
            <a:r>
              <a:rPr lang="cs-CZ" dirty="0" smtClean="0"/>
              <a:t> by Jaroslav Jeřábek - Jan Tupý. Praha : Výzkumný ústav pedagogický v Praze, 2005. 126, 92 s. ISBN 8087000021. </a:t>
            </a:r>
          </a:p>
          <a:p>
            <a:r>
              <a:rPr lang="cs-CZ" b="1" dirty="0" smtClean="0"/>
              <a:t>Vyhláška č. 116/2011,</a:t>
            </a:r>
            <a:r>
              <a:rPr lang="cs-CZ" dirty="0" smtClean="0"/>
              <a:t> kterou se mění vyhláška </a:t>
            </a:r>
            <a:r>
              <a:rPr lang="cs-CZ" b="1" dirty="0" smtClean="0"/>
              <a:t>č. 72/2005 Sb</a:t>
            </a:r>
            <a:r>
              <a:rPr lang="cs-CZ" dirty="0" smtClean="0"/>
              <a:t>., o poskytování poradenských služeb ve školách a školských poradenských zařízeních</a:t>
            </a:r>
          </a:p>
          <a:p>
            <a:r>
              <a:rPr lang="cs-CZ" b="1" dirty="0" smtClean="0"/>
              <a:t>Vyhláška č. 147/2011, </a:t>
            </a:r>
            <a:r>
              <a:rPr lang="cs-CZ" dirty="0" smtClean="0"/>
              <a:t>kterou se mění vyhláška </a:t>
            </a:r>
            <a:r>
              <a:rPr lang="cs-CZ" b="1" dirty="0" smtClean="0"/>
              <a:t>č. 73/2005 Sb</a:t>
            </a:r>
            <a:r>
              <a:rPr lang="cs-CZ" dirty="0" smtClean="0"/>
              <a:t>., o vzdělávání dětí, žáků a studentů se speciálními vzdělávacími potřebami a dětí, žáků a studentů mimořádně nadaných</a:t>
            </a:r>
          </a:p>
          <a:p>
            <a:pPr>
              <a:buNone/>
            </a:pPr>
            <a:r>
              <a:rPr lang="cs-CZ" b="1" dirty="0" smtClean="0"/>
              <a:t>Doporučení</a:t>
            </a:r>
          </a:p>
          <a:p>
            <a:r>
              <a:rPr lang="cs-CZ" dirty="0" smtClean="0"/>
              <a:t>Šenkýřová, R. </a:t>
            </a:r>
            <a:r>
              <a:rPr lang="cs-CZ" i="1" dirty="0" smtClean="0"/>
              <a:t>Úvod do základů terminologie pro speciální pedagogy</a:t>
            </a:r>
            <a:r>
              <a:rPr lang="cs-CZ" dirty="0" smtClean="0"/>
              <a:t>. 2. vyd. Brno: MU, 2002. ISBN 80-210-2996-X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2006_pipekova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773238"/>
            <a:ext cx="3216275" cy="4624387"/>
          </a:xfrm>
        </p:spPr>
      </p:pic>
      <p:pic>
        <p:nvPicPr>
          <p:cNvPr id="7" name="Zástupný symbol pro obsah 6" descr="321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667"/>
          <a:stretch>
            <a:fillRect/>
          </a:stretch>
        </p:blipFill>
        <p:spPr>
          <a:xfrm>
            <a:off x="5280025" y="1755775"/>
            <a:ext cx="3036888" cy="462597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 a zajímavé odkazy z prezentace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sz="3200" dirty="0" smtClean="0">
              <a:hlinkClick r:id="rId2"/>
            </a:endParaRPr>
          </a:p>
          <a:p>
            <a:r>
              <a:rPr lang="cs-CZ" sz="3200" dirty="0" smtClean="0">
                <a:hlinkClick r:id="rId2"/>
              </a:rPr>
              <a:t>http://www.</a:t>
            </a:r>
            <a:r>
              <a:rPr lang="cs-CZ" sz="3200" dirty="0" err="1" smtClean="0">
                <a:hlinkClick r:id="rId2"/>
              </a:rPr>
              <a:t>chodicilide.cz</a:t>
            </a:r>
            <a:r>
              <a:rPr lang="cs-CZ" sz="3200" dirty="0" smtClean="0">
                <a:hlinkClick r:id="rId2"/>
              </a:rPr>
              <a:t>/</a:t>
            </a:r>
            <a:endParaRPr lang="cs-CZ" sz="3200" dirty="0" smtClean="0"/>
          </a:p>
          <a:p>
            <a:r>
              <a:rPr lang="cs-CZ" sz="3200" u="sng" dirty="0" smtClean="0">
                <a:hlinkClick r:id="rId3"/>
              </a:rPr>
              <a:t>http://www.</a:t>
            </a:r>
            <a:r>
              <a:rPr lang="cs-CZ" sz="3200" u="sng" dirty="0" err="1" smtClean="0">
                <a:hlinkClick r:id="rId3"/>
              </a:rPr>
              <a:t>ceskatelevize.cz</a:t>
            </a:r>
            <a:r>
              <a:rPr lang="cs-CZ" sz="3200" u="sng" dirty="0" smtClean="0">
                <a:hlinkClick r:id="rId3"/>
              </a:rPr>
              <a:t>/porady/1095946610-</a:t>
            </a:r>
            <a:r>
              <a:rPr lang="cs-CZ" sz="3200" u="sng" dirty="0" err="1" smtClean="0">
                <a:hlinkClick r:id="rId3"/>
              </a:rPr>
              <a:t>diagnoza</a:t>
            </a:r>
            <a:r>
              <a:rPr lang="cs-CZ" sz="3200" u="sng" dirty="0" smtClean="0">
                <a:hlinkClick r:id="rId3"/>
              </a:rPr>
              <a:t>/83-</a:t>
            </a:r>
            <a:r>
              <a:rPr lang="cs-CZ" sz="3200" u="sng" dirty="0" err="1" smtClean="0">
                <a:hlinkClick r:id="rId3"/>
              </a:rPr>
              <a:t>downuv</a:t>
            </a:r>
            <a:r>
              <a:rPr lang="cs-CZ" sz="3200" u="sng" dirty="0" smtClean="0">
                <a:hlinkClick r:id="rId3"/>
              </a:rPr>
              <a:t>-syndrom/video/?</a:t>
            </a:r>
            <a:r>
              <a:rPr lang="cs-CZ" sz="3200" u="sng" dirty="0" err="1" smtClean="0">
                <a:hlinkClick r:id="rId3"/>
              </a:rPr>
              <a:t>pridat</a:t>
            </a:r>
            <a:r>
              <a:rPr lang="cs-CZ" sz="3200" u="sng" dirty="0" smtClean="0">
                <a:hlinkClick r:id="rId3"/>
              </a:rPr>
              <a:t>=81</a:t>
            </a:r>
            <a:endParaRPr lang="cs-CZ" sz="3200" u="sng" dirty="0" smtClean="0"/>
          </a:p>
          <a:p>
            <a:r>
              <a:rPr lang="cs-CZ" sz="3200" dirty="0" smtClean="0">
                <a:hlinkClick r:id="rId4"/>
              </a:rPr>
              <a:t>http://www.</a:t>
            </a:r>
            <a:r>
              <a:rPr lang="cs-CZ" sz="3200" dirty="0" err="1" smtClean="0">
                <a:hlinkClick r:id="rId4"/>
              </a:rPr>
              <a:t>saak</a:t>
            </a:r>
            <a:r>
              <a:rPr lang="cs-CZ" sz="3200" dirty="0" smtClean="0">
                <a:hlinkClick r:id="rId4"/>
              </a:rPr>
              <a:t>-os.</a:t>
            </a:r>
            <a:r>
              <a:rPr lang="cs-CZ" sz="3200" dirty="0" err="1" smtClean="0">
                <a:hlinkClick r:id="rId4"/>
              </a:rPr>
              <a:t>cz</a:t>
            </a:r>
            <a:r>
              <a:rPr lang="cs-CZ" sz="3200" dirty="0" smtClean="0">
                <a:hlinkClick r:id="rId4"/>
              </a:rPr>
              <a:t>/</a:t>
            </a:r>
            <a:r>
              <a:rPr lang="cs-CZ" sz="3200" dirty="0" err="1" smtClean="0">
                <a:hlinkClick r:id="rId4"/>
              </a:rPr>
              <a:t>stranka</a:t>
            </a:r>
            <a:r>
              <a:rPr lang="cs-CZ" sz="3200" dirty="0" smtClean="0">
                <a:hlinkClick r:id="rId4"/>
              </a:rPr>
              <a:t>-</a:t>
            </a:r>
            <a:r>
              <a:rPr lang="cs-CZ" sz="3200" dirty="0" err="1" smtClean="0">
                <a:hlinkClick r:id="rId4"/>
              </a:rPr>
              <a:t>pomucky</a:t>
            </a:r>
            <a:r>
              <a:rPr lang="cs-CZ" sz="3200" dirty="0" smtClean="0">
                <a:hlinkClick r:id="rId4"/>
              </a:rPr>
              <a:t>-k-</a:t>
            </a:r>
            <a:r>
              <a:rPr lang="cs-CZ" sz="3200" dirty="0" err="1" smtClean="0">
                <a:hlinkClick r:id="rId4"/>
              </a:rPr>
              <a:t>vyzkouseni</a:t>
            </a:r>
            <a:r>
              <a:rPr lang="cs-CZ" sz="3200" dirty="0" smtClean="0">
                <a:hlinkClick r:id="rId4"/>
              </a:rPr>
              <a:t>-32</a:t>
            </a:r>
            <a:endParaRPr lang="cs-CZ" sz="3200" dirty="0" smtClean="0"/>
          </a:p>
          <a:p>
            <a:r>
              <a:rPr lang="cs-CZ" sz="3200" dirty="0" smtClean="0">
                <a:hlinkClick r:id="rId5"/>
              </a:rPr>
              <a:t>http://degeneracemakuly.cz/</a:t>
            </a:r>
            <a:endParaRPr lang="cs-CZ" sz="3200" dirty="0" smtClean="0"/>
          </a:p>
          <a:p>
            <a:r>
              <a:rPr lang="cs-CZ" sz="3200" dirty="0" smtClean="0">
                <a:hlinkClick r:id="rId6"/>
              </a:rPr>
              <a:t>http://www.</a:t>
            </a:r>
            <a:r>
              <a:rPr lang="cs-CZ" sz="3200" dirty="0" err="1" smtClean="0">
                <a:hlinkClick r:id="rId6"/>
              </a:rPr>
              <a:t>ceskatelevize.cz</a:t>
            </a:r>
            <a:r>
              <a:rPr lang="cs-CZ" sz="3200" dirty="0" smtClean="0">
                <a:hlinkClick r:id="rId6"/>
              </a:rPr>
              <a:t>/porady/1096060107-</a:t>
            </a:r>
            <a:r>
              <a:rPr lang="cs-CZ" sz="3200" dirty="0" err="1" smtClean="0">
                <a:hlinkClick r:id="rId6"/>
              </a:rPr>
              <a:t>klic</a:t>
            </a:r>
            <a:r>
              <a:rPr lang="cs-CZ" sz="3200" dirty="0" smtClean="0">
                <a:hlinkClick r:id="rId6"/>
              </a:rPr>
              <a:t>/211562221700001/video</a:t>
            </a:r>
            <a:endParaRPr lang="cs-CZ" sz="3200" dirty="0" smtClean="0"/>
          </a:p>
          <a:p>
            <a:r>
              <a:rPr lang="cs-CZ" sz="3200" dirty="0" smtClean="0">
                <a:hlinkClick r:id="rId7"/>
              </a:rPr>
              <a:t>http://www.</a:t>
            </a:r>
            <a:r>
              <a:rPr lang="cs-CZ" sz="3200" dirty="0" err="1" smtClean="0">
                <a:hlinkClick r:id="rId7"/>
              </a:rPr>
              <a:t>converter.cz</a:t>
            </a:r>
            <a:r>
              <a:rPr lang="cs-CZ" sz="3200" dirty="0" smtClean="0">
                <a:hlinkClick r:id="rId7"/>
              </a:rPr>
              <a:t>/tabulky/hluk.</a:t>
            </a:r>
            <a:r>
              <a:rPr lang="cs-CZ" sz="3200" dirty="0" err="1" smtClean="0">
                <a:hlinkClick r:id="rId7"/>
              </a:rPr>
              <a:t>htm</a:t>
            </a:r>
            <a:endParaRPr lang="cs-CZ" sz="3200" dirty="0" smtClean="0"/>
          </a:p>
          <a:p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widex.cz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cs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cz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http://w1.hearing.siemens.com/</a:t>
            </a:r>
            <a:r>
              <a:rPr lang="cs-CZ" dirty="0" err="1" smtClean="0">
                <a:hlinkClick r:id="rId9"/>
              </a:rPr>
              <a:t>cz</a:t>
            </a:r>
            <a:r>
              <a:rPr lang="cs-CZ" dirty="0" smtClean="0">
                <a:hlinkClick r:id="rId9"/>
              </a:rPr>
              <a:t>/04-</a:t>
            </a:r>
            <a:r>
              <a:rPr lang="cs-CZ" dirty="0" err="1" smtClean="0">
                <a:hlinkClick r:id="rId9"/>
              </a:rPr>
              <a:t>products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products.jsp</a:t>
            </a:r>
            <a:endParaRPr lang="cs-CZ" dirty="0" smtClean="0"/>
          </a:p>
          <a:p>
            <a:r>
              <a:rPr lang="cs-CZ" sz="3200" dirty="0" smtClean="0">
                <a:hlinkClick r:id="rId10"/>
              </a:rPr>
              <a:t>http://www.</a:t>
            </a:r>
            <a:r>
              <a:rPr lang="cs-CZ" sz="3200" dirty="0" err="1" smtClean="0">
                <a:hlinkClick r:id="rId10"/>
              </a:rPr>
              <a:t>audionika.cz</a:t>
            </a:r>
            <a:r>
              <a:rPr lang="cs-CZ" sz="3200" dirty="0" smtClean="0">
                <a:hlinkClick r:id="rId10"/>
              </a:rPr>
              <a:t>/</a:t>
            </a:r>
            <a:r>
              <a:rPr lang="cs-CZ" sz="3200" dirty="0" err="1" smtClean="0">
                <a:hlinkClick r:id="rId10"/>
              </a:rPr>
              <a:t>stranka</a:t>
            </a:r>
            <a:r>
              <a:rPr lang="cs-CZ" sz="3200" dirty="0" smtClean="0">
                <a:hlinkClick r:id="rId10"/>
              </a:rPr>
              <a:t>/</a:t>
            </a:r>
            <a:r>
              <a:rPr lang="cs-CZ" sz="3200" dirty="0" err="1" smtClean="0">
                <a:hlinkClick r:id="rId10"/>
              </a:rPr>
              <a:t>kapesni</a:t>
            </a:r>
            <a:r>
              <a:rPr lang="cs-CZ" sz="3200" dirty="0" smtClean="0">
                <a:hlinkClick r:id="rId10"/>
              </a:rPr>
              <a:t>-sluchadla</a:t>
            </a:r>
            <a:endParaRPr lang="cs-CZ" sz="3200" dirty="0" smtClean="0"/>
          </a:p>
          <a:p>
            <a:r>
              <a:rPr lang="cs-CZ" sz="3200" dirty="0" smtClean="0">
                <a:hlinkClick r:id="rId11"/>
              </a:rPr>
              <a:t>http://www.</a:t>
            </a:r>
            <a:r>
              <a:rPr lang="cs-CZ" sz="3200" dirty="0" err="1" smtClean="0">
                <a:hlinkClick r:id="rId11"/>
              </a:rPr>
              <a:t>naslouchatko</a:t>
            </a:r>
            <a:r>
              <a:rPr lang="cs-CZ" sz="3200" dirty="0" smtClean="0">
                <a:hlinkClick r:id="rId11"/>
              </a:rPr>
              <a:t>-do-</a:t>
            </a:r>
            <a:r>
              <a:rPr lang="cs-CZ" sz="3200" dirty="0" err="1" smtClean="0">
                <a:hlinkClick r:id="rId11"/>
              </a:rPr>
              <a:t>usi.cz</a:t>
            </a:r>
            <a:r>
              <a:rPr lang="cs-CZ" sz="3200" dirty="0" smtClean="0">
                <a:hlinkClick r:id="rId11"/>
              </a:rPr>
              <a:t>/1265-nova-</a:t>
            </a:r>
            <a:r>
              <a:rPr lang="cs-CZ" sz="3200" dirty="0" err="1" smtClean="0">
                <a:hlinkClick r:id="rId11"/>
              </a:rPr>
              <a:t>naslouchatka</a:t>
            </a:r>
            <a:r>
              <a:rPr lang="cs-CZ" sz="3200" dirty="0" smtClean="0">
                <a:hlinkClick r:id="rId11"/>
              </a:rPr>
              <a:t>-na-</a:t>
            </a:r>
            <a:r>
              <a:rPr lang="cs-CZ" sz="3200" dirty="0" err="1" smtClean="0">
                <a:hlinkClick r:id="rId11"/>
              </a:rPr>
              <a:t>ceskem</a:t>
            </a:r>
            <a:r>
              <a:rPr lang="cs-CZ" sz="3200" dirty="0" smtClean="0">
                <a:hlinkClick r:id="rId11"/>
              </a:rPr>
              <a:t>-trhu</a:t>
            </a:r>
            <a:endParaRPr lang="cs-CZ" sz="3200" dirty="0" smtClean="0"/>
          </a:p>
          <a:p>
            <a:r>
              <a:rPr lang="cs-CZ" sz="2400" dirty="0" smtClean="0">
                <a:hlinkClick r:id="rId12"/>
              </a:rPr>
              <a:t>http://shop.widex.cz/Indukcni-smycky.html,kat,12</a:t>
            </a:r>
            <a:endParaRPr lang="cs-CZ" sz="2400" dirty="0" smtClean="0"/>
          </a:p>
          <a:p>
            <a:r>
              <a:rPr lang="cs-CZ" dirty="0" smtClean="0">
                <a:solidFill>
                  <a:srgbClr val="92D050"/>
                </a:solidFill>
                <a:hlinkClick r:id="rId13"/>
              </a:rPr>
              <a:t>www.</a:t>
            </a:r>
            <a:r>
              <a:rPr lang="cs-CZ" dirty="0" err="1" smtClean="0">
                <a:solidFill>
                  <a:srgbClr val="92D050"/>
                </a:solidFill>
                <a:hlinkClick r:id="rId13"/>
              </a:rPr>
              <a:t>ckid.cz</a:t>
            </a:r>
            <a:r>
              <a:rPr lang="cs-CZ" dirty="0" smtClean="0">
                <a:solidFill>
                  <a:srgbClr val="92D050"/>
                </a:solidFill>
              </a:rPr>
              <a:t> - </a:t>
            </a:r>
            <a:r>
              <a:rPr lang="cs-CZ" dirty="0" smtClean="0"/>
              <a:t>Centrum kochleárních implantací u dětí</a:t>
            </a:r>
          </a:p>
          <a:p>
            <a:r>
              <a:rPr lang="cs-CZ" dirty="0" smtClean="0">
                <a:solidFill>
                  <a:srgbClr val="92D050"/>
                </a:solidFill>
                <a:hlinkClick r:id="rId14"/>
              </a:rPr>
              <a:t>http://kochlear.cz/index.php?text=3-kochlearni-implantat-recovy-procesor</a:t>
            </a:r>
            <a:endParaRPr lang="cs-CZ" dirty="0" smtClean="0">
              <a:solidFill>
                <a:srgbClr val="92D050"/>
              </a:solidFill>
            </a:endParaRPr>
          </a:p>
          <a:p>
            <a:r>
              <a:rPr lang="cs-CZ" dirty="0" smtClean="0">
                <a:solidFill>
                  <a:srgbClr val="92D050"/>
                </a:solidFill>
                <a:hlinkClick r:id="rId15"/>
              </a:rPr>
              <a:t>http://www.novinky.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cz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/zena/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deti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/209362-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sance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-na-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ziskani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-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noveho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-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pristroje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-pro-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neslysici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-u-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andreje</a:t>
            </a:r>
            <a:r>
              <a:rPr lang="cs-CZ" dirty="0" smtClean="0">
                <a:solidFill>
                  <a:srgbClr val="92D050"/>
                </a:solidFill>
                <a:hlinkClick r:id="rId15"/>
              </a:rPr>
              <a:t>-rostou.</a:t>
            </a:r>
            <a:r>
              <a:rPr lang="cs-CZ" dirty="0" err="1" smtClean="0">
                <a:solidFill>
                  <a:srgbClr val="92D050"/>
                </a:solidFill>
                <a:hlinkClick r:id="rId15"/>
              </a:rPr>
              <a:t>html</a:t>
            </a:r>
            <a:endParaRPr lang="cs-CZ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/1095946610-</a:t>
            </a:r>
            <a:r>
              <a:rPr lang="cs-CZ" dirty="0" err="1" smtClean="0">
                <a:hlinkClick r:id="rId2"/>
              </a:rPr>
              <a:t>diagnoza</a:t>
            </a:r>
            <a:r>
              <a:rPr lang="cs-CZ" dirty="0" smtClean="0">
                <a:hlinkClick r:id="rId2"/>
              </a:rPr>
              <a:t>/208572241500006-</a:t>
            </a:r>
            <a:r>
              <a:rPr lang="cs-CZ" dirty="0" err="1" smtClean="0">
                <a:hlinkClick r:id="rId2"/>
              </a:rPr>
              <a:t>lehka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mozkova</a:t>
            </a:r>
            <a:r>
              <a:rPr lang="cs-CZ" dirty="0" smtClean="0">
                <a:hlinkClick r:id="rId2"/>
              </a:rPr>
              <a:t>-dysfunkce/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://www.ceskatelevize.cz/porady/10214725441-nechte-me-bejt-sikana/209572230510001-nechte-me-bejt-sikana/video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http://www.ceskatelevize.cz/porady/10214725441-ja-chci-domu-diagnosticky-ustav/209572230510010/video/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ceskatelevize.cz</a:t>
            </a:r>
            <a:r>
              <a:rPr lang="cs-CZ" dirty="0" smtClean="0">
                <a:hlinkClick r:id="rId5"/>
              </a:rPr>
              <a:t>/porady/1128654162-rodina-a-</a:t>
            </a:r>
            <a:r>
              <a:rPr lang="cs-CZ" dirty="0" err="1" smtClean="0">
                <a:hlinkClick r:id="rId5"/>
              </a:rPr>
              <a:t>ja</a:t>
            </a:r>
            <a:r>
              <a:rPr lang="cs-CZ" dirty="0" smtClean="0">
                <a:hlinkClick r:id="rId5"/>
              </a:rPr>
              <a:t>/211563230640015-</a:t>
            </a:r>
            <a:r>
              <a:rPr lang="cs-CZ" dirty="0" err="1" smtClean="0">
                <a:hlinkClick r:id="rId5"/>
              </a:rPr>
              <a:t>zlobi</a:t>
            </a:r>
            <a:r>
              <a:rPr lang="cs-CZ" dirty="0" smtClean="0">
                <a:hlinkClick r:id="rId5"/>
              </a:rPr>
              <a:t>-nebo-</a:t>
            </a:r>
            <a:r>
              <a:rPr lang="cs-CZ" dirty="0" err="1" smtClean="0">
                <a:hlinkClick r:id="rId5"/>
              </a:rPr>
              <a:t>ma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adhd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27824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371</TotalTime>
  <Words>206</Words>
  <Application>Microsoft Office PowerPoint</Application>
  <PresentationFormat>Předvádění na obrazovce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Wingdings</vt:lpstr>
      <vt:lpstr>Wingdings 2</vt:lpstr>
      <vt:lpstr>Medián</vt:lpstr>
      <vt:lpstr>Úvodní informace</vt:lpstr>
      <vt:lpstr>ZKOUŠKA</vt:lpstr>
      <vt:lpstr>Kontakty</vt:lpstr>
      <vt:lpstr>Literatura povinná</vt:lpstr>
      <vt:lpstr>Prezentace aplikace PowerPoint</vt:lpstr>
      <vt:lpstr>Videa a zajímavé odkazy z prezentace</vt:lpstr>
      <vt:lpstr>video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Lenka Gajzlerová</dc:creator>
  <cp:lastModifiedBy>Gajzlerova</cp:lastModifiedBy>
  <cp:revision>42</cp:revision>
  <dcterms:created xsi:type="dcterms:W3CDTF">2011-09-19T14:21:35Z</dcterms:created>
  <dcterms:modified xsi:type="dcterms:W3CDTF">2014-11-21T20:01:47Z</dcterms:modified>
</cp:coreProperties>
</file>