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7.jpeg" ContentType="image/jpeg"/>
  <Override PartName="/ppt/media/image6.jpeg" ContentType="image/jpe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20160" y="1935000"/>
            <a:ext cx="5502960" cy="438876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20160" y="1935000"/>
            <a:ext cx="5502960" cy="43887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20160" y="1935000"/>
            <a:ext cx="5502960" cy="4388760"/>
          </a:xfrm>
          <a:prstGeom prst="rect">
            <a:avLst/>
          </a:prstGeom>
          <a:ln>
            <a:noFill/>
          </a:ln>
        </p:spPr>
      </p:pic>
      <p:pic>
        <p:nvPicPr>
          <p:cNvPr id="8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20160" y="1935000"/>
            <a:ext cx="5502960" cy="43887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gradFill>
            <a:gsLst>
              <a:gs pos="0">
                <a:srgbClr val="bc0059"/>
              </a:gs>
              <a:gs pos="100000">
                <a:srgbClr val="efaa00"/>
              </a:gs>
            </a:gsLst>
            <a:lin ang="5400000"/>
          </a:gradFill>
          <a:ln w="93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gradFill>
            <a:gsLst>
              <a:gs pos="0">
                <a:srgbClr val="c28b00"/>
              </a:gs>
              <a:gs pos="100000">
                <a:srgbClr val="e0006a"/>
              </a:gs>
            </a:gsLst>
            <a:lin ang="5400000"/>
          </a:gra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 rot="21435600">
            <a:off x="-18720" y="201960"/>
            <a:ext cx="9162720" cy="6487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noFill/>
          <a:ln w="10800">
            <a:solidFill>
              <a:srgbClr val="ce126b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 rot="21435600">
            <a:off x="-14040" y="275400"/>
            <a:ext cx="9175320" cy="5299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noFill/>
          <a:ln w="9360">
            <a:solidFill>
              <a:srgbClr val="ea157a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</p:spPr>
        <p:txBody>
          <a:bodyPr lIns="0" rIns="18360" tIns="0" bIns="0" anchor="b"/>
          <a:p>
            <a:pPr algn="r">
              <a:lnSpc>
                <a:spcPct val="100000"/>
              </a:lnSpc>
            </a:pPr>
            <a:r>
              <a:rPr b="1" lang="cs-CZ" sz="5600">
                <a:solidFill>
                  <a:srgbClr val="ffc05c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100000"/>
              </a:lnSpc>
            </a:pPr>
            <a:r>
              <a:rPr lang="cs-CZ" sz="1200">
                <a:solidFill>
                  <a:srgbClr val="cce1f3"/>
                </a:solidFill>
                <a:latin typeface="Constantia"/>
              </a:rPr>
              <a:t>12. 11. 2014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100000"/>
              </a:lnSpc>
            </a:pPr>
            <a:fld id="{131BFF47-A411-4441-970B-143591FCB991}" type="slidenum">
              <a:rPr lang="cs-CZ" sz="1200">
                <a:solidFill>
                  <a:srgbClr val="cce1f3"/>
                </a:solidFill>
                <a:latin typeface="Constantia"/>
              </a:rPr>
              <a:t>&lt;číslo&gt;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2600">
                <a:latin typeface="Constantia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100">
                <a:latin typeface="Constantia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Constantia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Constantia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onstantia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onstantia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onstantia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gradFill>
            <a:gsLst>
              <a:gs pos="0">
                <a:srgbClr val="bc0059"/>
              </a:gs>
              <a:gs pos="100000">
                <a:srgbClr val="efaa00"/>
              </a:gs>
            </a:gsLst>
            <a:lin ang="5400000"/>
          </a:gradFill>
          <a:ln w="9360">
            <a:noFill/>
          </a:ln>
        </p:spPr>
      </p:sp>
      <p:sp>
        <p:nvSpPr>
          <p:cNvPr id="44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gradFill>
            <a:gsLst>
              <a:gs pos="0">
                <a:srgbClr val="c28b00"/>
              </a:gs>
              <a:gs pos="100000">
                <a:srgbClr val="e0006a"/>
              </a:gs>
            </a:gsLst>
            <a:lin ang="5400000"/>
          </a:gradFill>
          <a:ln w="9360">
            <a:noFill/>
          </a:ln>
        </p:spPr>
      </p:sp>
      <p:sp>
        <p:nvSpPr>
          <p:cNvPr id="45" name="CustomShape 3"/>
          <p:cNvSpPr/>
          <p:nvPr/>
        </p:nvSpPr>
        <p:spPr>
          <a:xfrm rot="21435600">
            <a:off x="-18720" y="201960"/>
            <a:ext cx="9162720" cy="6487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noFill/>
          <a:ln w="10800">
            <a:solidFill>
              <a:srgbClr val="ce126b"/>
            </a:solidFill>
            <a:round/>
          </a:ln>
        </p:spPr>
      </p:sp>
      <p:sp>
        <p:nvSpPr>
          <p:cNvPr id="46" name="CustomShape 4"/>
          <p:cNvSpPr/>
          <p:nvPr/>
        </p:nvSpPr>
        <p:spPr>
          <a:xfrm rot="21435600">
            <a:off x="-14040" y="275400"/>
            <a:ext cx="9175320" cy="529920"/>
          </a:xfrm>
          <a:prstGeom prst="rect"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</a:prstGeom>
          <a:noFill/>
          <a:ln w="9360">
            <a:solidFill>
              <a:srgbClr val="ea157a"/>
            </a:solidFill>
            <a:round/>
          </a:ln>
        </p:spPr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Šestá úroveň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SzPct val="85000"/>
              <a:buFont typeface="Wingdings 2" charset="2"/>
              <a:buChar char=""/>
            </a:pPr>
            <a:r>
              <a:rPr lang="cs-CZ" sz="2400">
                <a:solidFill>
                  <a:srgbClr val="000000"/>
                </a:solidFill>
                <a:latin typeface="Constantia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SzPct val="70000"/>
              <a:buFont typeface="Wingdings 2" charset="2"/>
              <a:buChar char=""/>
            </a:pPr>
            <a:r>
              <a:rPr lang="cs-CZ" sz="2100">
                <a:solidFill>
                  <a:srgbClr val="000000"/>
                </a:solidFill>
                <a:latin typeface="Constantia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SzPct val="65000"/>
              <a:buFont typeface="Wingdings 2" charset="2"/>
              <a:buChar char=""/>
            </a:pPr>
            <a:r>
              <a:rPr lang="cs-CZ" sz="2000">
                <a:solidFill>
                  <a:srgbClr val="000000"/>
                </a:solidFill>
                <a:latin typeface="Constantia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SzPct val="65000"/>
              <a:buFont typeface="Wingdings 2" charset="2"/>
              <a:buChar char=""/>
            </a:pPr>
            <a:r>
              <a:rPr lang="cs-CZ" sz="2000">
                <a:solidFill>
                  <a:srgbClr val="000000"/>
                </a:solidFill>
                <a:latin typeface="Constantia"/>
              </a:rPr>
              <a:t>Pátá úroveň</a:t>
            </a:r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/>
          <a:p>
            <a:pPr>
              <a:lnSpc>
                <a:spcPct val="100000"/>
              </a:lnSpc>
            </a:pPr>
            <a:r>
              <a:rPr lang="cs-CZ" sz="1200">
                <a:solidFill>
                  <a:srgbClr val="4a566a"/>
                </a:solidFill>
                <a:latin typeface="Constantia"/>
              </a:rPr>
              <a:t>12. 11. 2014</a:t>
            </a:r>
            <a:endParaRPr/>
          </a:p>
        </p:txBody>
      </p:sp>
      <p:sp>
        <p:nvSpPr>
          <p:cNvPr id="50" name="PlaceHolder 8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/>
          <a:p>
            <a:endParaRPr/>
          </a:p>
        </p:txBody>
      </p:sp>
      <p:sp>
        <p:nvSpPr>
          <p:cNvPr id="51" name="PlaceHolder 9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100000"/>
              </a:lnSpc>
            </a:pPr>
            <a:fld id="{A3CFD571-4AEE-4E28-9039-72A53A46BB05}" type="slidenum">
              <a:rPr lang="cs-CZ" sz="1200">
                <a:solidFill>
                  <a:srgbClr val="4a566a"/>
                </a:solidFill>
                <a:latin typeface="Constantia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33520" y="980640"/>
            <a:ext cx="7851240" cy="2219400"/>
          </a:xfrm>
          <a:prstGeom prst="rect">
            <a:avLst/>
          </a:prstGeom>
        </p:spPr>
        <p:txBody>
          <a:bodyPr lIns="0" rIns="18360" tIns="0" bIns="0" anchor="b"/>
          <a:p>
            <a:pPr algn="ctr">
              <a:lnSpc>
                <a:spcPct val="100000"/>
              </a:lnSpc>
            </a:pPr>
            <a:r>
              <a:rPr b="1" lang="cs-CZ" sz="5600">
                <a:solidFill>
                  <a:srgbClr val="ffc05c"/>
                </a:solidFill>
                <a:latin typeface="Calibri"/>
              </a:rPr>
              <a:t>Prstová abeceda a přístup k osobám se sluchovým postižením v Dánsku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533520" y="3228480"/>
            <a:ext cx="7854480" cy="1752120"/>
          </a:xfrm>
          <a:prstGeom prst="rect">
            <a:avLst/>
          </a:prstGeom>
        </p:spPr>
        <p:txBody>
          <a:bodyPr lIns="0" rIns="18360" tIns="45000" bIns="45000"/>
          <a:p>
            <a:pPr algn="r">
              <a:lnSpc>
                <a:spcPct val="100000"/>
              </a:lnSpc>
            </a:pPr>
            <a:r>
              <a:rPr lang="cs-CZ" sz="2600">
                <a:solidFill>
                  <a:srgbClr val="ffffff"/>
                </a:solidFill>
                <a:latin typeface="Constantia"/>
              </a:rPr>
              <a:t>Vypracoval: Tomáš Štěrba, UČO 428906</a:t>
            </a:r>
            <a:endParaRPr/>
          </a:p>
        </p:txBody>
      </p:sp>
    </p:spTree>
  </p:cSld>
  <p:transition spd="med">
    <p:fade thruBlk="true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Porovnání dánské a české prstové abecedy</a:t>
            </a:r>
            <a:endParaRPr/>
          </a:p>
        </p:txBody>
      </p:sp>
      <p:pic>
        <p:nvPicPr>
          <p:cNvPr id="89" name="Zástupný symbol pro obsah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55640" y="1989000"/>
            <a:ext cx="2993760" cy="4389120"/>
          </a:xfrm>
          <a:prstGeom prst="rect">
            <a:avLst/>
          </a:prstGeom>
          <a:ln w="88920">
            <a:solidFill>
              <a:srgbClr val="000000"/>
            </a:solidFill>
            <a:miter/>
          </a:ln>
        </p:spPr>
      </p:pic>
      <p:pic>
        <p:nvPicPr>
          <p:cNvPr id="90" name="Obrázek 4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4356000" y="1989000"/>
            <a:ext cx="3018600" cy="4392000"/>
          </a:xfrm>
          <a:prstGeom prst="rect">
            <a:avLst/>
          </a:prstGeom>
          <a:ln w="88920">
            <a:solidFill>
              <a:srgbClr val="000000"/>
            </a:solidFill>
            <a:miter/>
          </a:ln>
        </p:spPr>
      </p:pic>
    </p:spTree>
  </p:cSld>
  <p:transition spd="med">
    <p:fade thruBlk="true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Porovnání dánské a české prstové abecedy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Dánská prstová abeceda - 30 písmen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Česká prstová abeceda -  26 písmen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Z obrázků je patrné, že jsou v obou jazycích odlišnosti, které jsou převážně dány rozdílnými písmeny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http://vimeo.com/28526284</a:t>
            </a:r>
            <a:r>
              <a:rPr lang="cs-CZ" sz="2600">
                <a:solidFill>
                  <a:srgbClr val="000000"/>
                </a:solidFill>
                <a:latin typeface="Constantia"/>
              </a:rPr>
              <a:t> -pro lepší názornost  dánské prstové abecedy</a:t>
            </a:r>
            <a:endParaRPr/>
          </a:p>
        </p:txBody>
      </p:sp>
    </p:spTree>
  </p:cSld>
  <p:transition spd="med">
    <p:fade thruBlk="true"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764640"/>
            <a:ext cx="8229240" cy="180000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Dánský systém vzdělávání neslyšících osob, či osob se sluchovými vadami 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457200" y="2709000"/>
            <a:ext cx="8229240" cy="361548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V současné době pokročilá inkluze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V porovnání s Českou republikou je systém daleko kvalitnější a ohleduplnější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Všichni jedinci se sluchovým postižením mohou v Dánsku absolvovat všechny stupně vzdělávání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Rovnocenné příležitosti pro vstup na pracovní trh</a:t>
            </a:r>
            <a:endParaRPr/>
          </a:p>
        </p:txBody>
      </p:sp>
    </p:spTree>
  </p:cSld>
  <p:transition spd="med">
    <p:fade thruBlk="true"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704160"/>
            <a:ext cx="8229240" cy="186048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Dánský systém vzdělávání neslyšících osob, či osob se sluchovými vadami 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2637000"/>
            <a:ext cx="8229240" cy="368748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Každý člověk s vrozenou hluchotou má nárok na pobyt ve středisku v Castberggårdu, které nabízí speciální kurzy zaměřená na udržení a dosažení pracovních míst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med">
    <p:fade thruBlk="true"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Podpora v dánské společnosti pro lidi se sluchovým postižením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Každý student má možnost využít tlumočnických služeb centra </a:t>
            </a:r>
            <a:r>
              <a:rPr b="1" lang="cs-CZ" sz="2600">
                <a:solidFill>
                  <a:srgbClr val="000000"/>
                </a:solidFill>
                <a:latin typeface="Constantia"/>
              </a:rPr>
              <a:t>CFD - (Center for Døve) - Centrum pro neslyšící</a:t>
            </a:r>
            <a:r>
              <a:rPr lang="cs-CZ" sz="2600">
                <a:solidFill>
                  <a:srgbClr val="000000"/>
                </a:solidFill>
                <a:latin typeface="Constantia"/>
              </a:rPr>
              <a:t> 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To je největším poskytovatelem služeb pro neslyšící a osoby se ztrátou sluchu. Zaměstnanci tohoto centra nabízí sociální vzdělávací a psychologické služby, dále pak tlumočnické služby, poradenství, založeno již v roce 1869. Zastoupeno ve všech větších městech- Kodani, Odense, Aalborgu a mnoha dalších. Slouží primárně pro charitativní účely.- </a:t>
            </a:r>
            <a:r>
              <a:rPr b="1" lang="cs-CZ" sz="2600">
                <a:solidFill>
                  <a:srgbClr val="000000"/>
                </a:solidFill>
                <a:latin typeface="Constantia"/>
              </a:rPr>
              <a:t>většina služeb je plně hrazena státem </a:t>
            </a:r>
            <a:r>
              <a:rPr lang="cs-CZ" sz="2600">
                <a:solidFill>
                  <a:srgbClr val="000000"/>
                </a:solidFill>
                <a:latin typeface="Constantia"/>
              </a:rPr>
              <a:t>.</a:t>
            </a:r>
            <a:endParaRPr/>
          </a:p>
        </p:txBody>
      </p:sp>
    </p:spTree>
  </p:cSld>
  <p:transition spd="med">
    <p:fade thruBlk="true"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Podpora v dánské společnosti pro lidi se sluchovým postižením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Zaměstnavatelé mají možnost pro své zaměstnance se sluchovým handicapem zajistit instalaci různých pomocných zařízeních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Možnost bezplatného školení zaměstnavatelů (výuka znakového jazyka apod.)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Nárok na tlumočníka při zasedáních firmy, mítincích… </a:t>
            </a:r>
            <a:endParaRPr/>
          </a:p>
        </p:txBody>
      </p:sp>
    </p:spTree>
  </p:cSld>
  <p:transition spd="med">
    <p:fade thruBlk="true"/>
  </p:transition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Profese tlumočníka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Při srovnání s Českou republikou je množství tlumočníků při poměru počtu obyvatel daleko větší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Tato profese je ve společnosti daleko lépe vnímána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>
                <a:solidFill>
                  <a:srgbClr val="000000"/>
                </a:solidFill>
                <a:latin typeface="Constantia"/>
              </a:rPr>
              <a:t>Průměrný plat tlumočníka ve státní sféře v roce 2012 byl 30 000 DKK, což je přibližně 112 000 Kč   </a:t>
            </a:r>
            <a:endParaRPr/>
          </a:p>
        </p:txBody>
      </p:sp>
    </p:spTree>
  </p:cSld>
  <p:transition spd="med">
    <p:fade thruBlk="true"/>
  </p:transition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/>
          <a:p>
            <a:pPr algn="ctr">
              <a:lnSpc>
                <a:spcPct val="100000"/>
              </a:lnSpc>
            </a:pPr>
            <a:r>
              <a:rPr lang="cs-CZ" sz="5000">
                <a:solidFill>
                  <a:srgbClr val="4e5b6f"/>
                </a:solidFill>
                <a:latin typeface="Calibri"/>
              </a:rPr>
              <a:t>Zajímavé odkazy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http://www.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cfd.dk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/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http://www.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streetsigners.dk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/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http://vidensnetvaerket.dk/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http://www.handicap.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dk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/</a:t>
            </a:r>
            <a:endParaRPr/>
          </a:p>
          <a:p>
            <a:pPr>
              <a:lnSpc>
                <a:spcPct val="100000"/>
              </a:lnSpc>
              <a:buSzPct val="95000"/>
              <a:buFont typeface="Wingdings 2" charset="2"/>
              <a:buChar char=""/>
            </a:pPr>
            <a:r>
              <a:rPr lang="cs-CZ" sz="2600" u="sng">
                <a:solidFill>
                  <a:srgbClr val="eb8803"/>
                </a:solidFill>
                <a:latin typeface="Constantia"/>
              </a:rPr>
              <a:t>http://www.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deafsport.dk</a:t>
            </a:r>
            <a:r>
              <a:rPr lang="cs-CZ" sz="2600" u="sng">
                <a:solidFill>
                  <a:srgbClr val="eb8803"/>
                </a:solidFill>
                <a:latin typeface="Constantia"/>
              </a:rPr>
              <a:t>/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med">
    <p:fade thruBlk="true"/>
  </p:transition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