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zmf4-if16Y" TargetMode="External"/><Relationship Id="rId2" Type="http://schemas.openxmlformats.org/officeDocument/2006/relationships/hyperlink" Target="http://www.ceskatelevize.cz/ivysilani/208522161800010-uvolnete-se-prosim/obsah/98807-david-grube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t24.cz/vysilani/2010/10/29/1096898594-210411000371029-22:00-udalosti-komentare/?streamtype=WM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608794"/>
          </a:xfrm>
        </p:spPr>
        <p:txBody>
          <a:bodyPr/>
          <a:lstStyle/>
          <a:p>
            <a:r>
              <a:rPr lang="cs-CZ" dirty="0" smtClean="0"/>
              <a:t>Komunikační maximy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/>
          </a:bodyPr>
          <a:lstStyle/>
          <a:p>
            <a:r>
              <a:rPr lang="cs-CZ" b="1" dirty="0" smtClean="0"/>
              <a:t>R: Pane doktore, je to ze strany lékařů (výzva Děkujeme, odcházíme) vážně míněná výzva nebo jenom hrozba, vedená snahou, aby vláda zvýšila platy lékařů? Upřímně(…)</a:t>
            </a:r>
          </a:p>
          <a:p>
            <a:endParaRPr lang="cs-CZ" b="1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u="sng" dirty="0" smtClean="0"/>
              <a:t>Není to</a:t>
            </a:r>
            <a:r>
              <a:rPr lang="cs-CZ" b="1" dirty="0" smtClean="0"/>
              <a:t> ale trochu ostrý – a promiňte mi ten výraz – trochu až </a:t>
            </a:r>
            <a:r>
              <a:rPr lang="cs-CZ" b="1" u="sng" dirty="0" smtClean="0"/>
              <a:t>vyděračský postup</a:t>
            </a:r>
            <a:r>
              <a:rPr lang="cs-CZ" b="1" dirty="0" smtClean="0"/>
              <a:t> proti státu? Zvlášť ve chvíli, kdy stát šetří, kde může.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052736"/>
            <a:ext cx="8183880" cy="4176464"/>
          </a:xfrm>
        </p:spPr>
        <p:txBody>
          <a:bodyPr/>
          <a:lstStyle/>
          <a:p>
            <a:r>
              <a:rPr lang="cs-CZ" b="1" dirty="0" smtClean="0"/>
              <a:t>R:</a:t>
            </a:r>
            <a:r>
              <a:rPr lang="cs-CZ" dirty="0" smtClean="0"/>
              <a:t> </a:t>
            </a:r>
            <a:r>
              <a:rPr lang="cs-CZ" b="1" dirty="0" smtClean="0"/>
              <a:t>Pane doktore Švestko, teď se šetří ve svých rezortech, není to tak trochu otázka zodpovědnosti? </a:t>
            </a:r>
            <a:r>
              <a:rPr lang="cs-CZ" b="1" u="sng" dirty="0" smtClean="0"/>
              <a:t>Kdo jiný by měl mít smysl pro zodpovědnost</a:t>
            </a:r>
            <a:r>
              <a:rPr lang="cs-CZ" b="1" dirty="0" smtClean="0"/>
              <a:t> než špičkově vysokoškolsky vzdělaná populace?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620688"/>
            <a:ext cx="8183880" cy="4968552"/>
          </a:xfrm>
        </p:spPr>
        <p:txBody>
          <a:bodyPr>
            <a:normAutofit/>
          </a:bodyPr>
          <a:lstStyle/>
          <a:p>
            <a:r>
              <a:rPr lang="cs-CZ" b="1" dirty="0" smtClean="0"/>
              <a:t>R:</a:t>
            </a:r>
            <a:r>
              <a:rPr lang="cs-CZ" dirty="0" smtClean="0"/>
              <a:t> </a:t>
            </a:r>
            <a:r>
              <a:rPr lang="cs-CZ" b="1" dirty="0" smtClean="0"/>
              <a:t>Jistě se najde málokdo, kdo by nesouhlasil, že lékaři mají být špičkově zaplaceni, ale </a:t>
            </a:r>
            <a:r>
              <a:rPr lang="cs-CZ" b="1" u="sng" dirty="0" smtClean="0"/>
              <a:t>vy víte</a:t>
            </a:r>
            <a:r>
              <a:rPr lang="cs-CZ" b="1" dirty="0" smtClean="0"/>
              <a:t>, ke má vzít teď stát peníze na zvýšení vašich platů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R</a:t>
            </a:r>
            <a:r>
              <a:rPr lang="cs-CZ" dirty="0" smtClean="0"/>
              <a:t>: </a:t>
            </a:r>
            <a:r>
              <a:rPr lang="cs-CZ" b="1" dirty="0" smtClean="0"/>
              <a:t>Co takovéto odchody lékařů do zahraničí udělají s kvalitou českých zdravotnických zařízení? </a:t>
            </a:r>
            <a:r>
              <a:rPr lang="cs-CZ" b="1" u="sng" dirty="0" smtClean="0"/>
              <a:t>A neříkejte mi prosím, že to není vaše starost</a:t>
            </a:r>
            <a:r>
              <a:rPr lang="cs-CZ" b="1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836712"/>
            <a:ext cx="8183880" cy="38815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3600" b="1" dirty="0" smtClean="0">
                <a:solidFill>
                  <a:schemeClr val="accent1"/>
                </a:solidFill>
              </a:rPr>
              <a:t>Konverzační </a:t>
            </a:r>
            <a:r>
              <a:rPr lang="cs-CZ" sz="3600" b="1" dirty="0" smtClean="0">
                <a:solidFill>
                  <a:schemeClr val="accent1"/>
                </a:solidFill>
              </a:rPr>
              <a:t>maximy</a:t>
            </a:r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endParaRPr lang="cs-CZ" sz="3600" dirty="0" smtClean="0"/>
          </a:p>
          <a:p>
            <a:r>
              <a:rPr lang="cs-CZ" sz="3600" b="1" dirty="0" smtClean="0"/>
              <a:t>1. maxima kvantity</a:t>
            </a:r>
            <a:endParaRPr lang="cs-CZ" sz="3600" dirty="0" smtClean="0"/>
          </a:p>
          <a:p>
            <a:r>
              <a:rPr lang="cs-CZ" sz="3600" b="1" dirty="0" smtClean="0"/>
              <a:t>2. maxima kvality</a:t>
            </a:r>
            <a:endParaRPr lang="cs-CZ" sz="3600" dirty="0" smtClean="0"/>
          </a:p>
          <a:p>
            <a:r>
              <a:rPr lang="cs-CZ" sz="3600" b="1" dirty="0" smtClean="0"/>
              <a:t>3. maxima relevance</a:t>
            </a:r>
            <a:endParaRPr lang="cs-CZ" sz="3600" dirty="0" smtClean="0"/>
          </a:p>
          <a:p>
            <a:r>
              <a:rPr lang="cs-CZ" sz="3600" b="1" dirty="0" smtClean="0"/>
              <a:t>4. maxima způsobu</a:t>
            </a:r>
            <a:endParaRPr lang="cs-CZ" sz="3600" dirty="0" smtClean="0"/>
          </a:p>
          <a:p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836712"/>
            <a:ext cx="8183880" cy="3881592"/>
          </a:xfrm>
        </p:spPr>
        <p:txBody>
          <a:bodyPr/>
          <a:lstStyle/>
          <a:p>
            <a:endParaRPr lang="cs-CZ" b="1" dirty="0" smtClean="0"/>
          </a:p>
          <a:p>
            <a:pPr>
              <a:buNone/>
            </a:pPr>
            <a:r>
              <a:rPr lang="cs-CZ" sz="3200" b="1" dirty="0" smtClean="0">
                <a:solidFill>
                  <a:schemeClr val="accent1"/>
                </a:solidFill>
              </a:rPr>
              <a:t>Etické maximy</a:t>
            </a:r>
          </a:p>
          <a:p>
            <a:pPr>
              <a:buNone/>
            </a:pPr>
            <a:endParaRPr lang="cs-CZ" dirty="0" smtClean="0"/>
          </a:p>
          <a:p>
            <a:r>
              <a:rPr lang="cs-CZ" sz="3200" b="1" dirty="0" smtClean="0"/>
              <a:t>1. maxima taktu a šlechetnosti</a:t>
            </a:r>
            <a:endParaRPr lang="cs-CZ" sz="3200" dirty="0" smtClean="0"/>
          </a:p>
          <a:p>
            <a:r>
              <a:rPr lang="cs-CZ" sz="3200" b="1" dirty="0" smtClean="0"/>
              <a:t>2. maxima ocenění a skromnosti</a:t>
            </a:r>
            <a:endParaRPr lang="cs-CZ" sz="3200" dirty="0" smtClean="0"/>
          </a:p>
          <a:p>
            <a:r>
              <a:rPr lang="cs-CZ" sz="3200" b="1" dirty="0" smtClean="0"/>
              <a:t>3. maxima souhlasu</a:t>
            </a:r>
            <a:endParaRPr lang="cs-CZ" sz="3200" dirty="0" smtClean="0"/>
          </a:p>
          <a:p>
            <a:r>
              <a:rPr lang="cs-CZ" sz="3200" b="1" dirty="0" smtClean="0"/>
              <a:t>4. maxima účasti</a:t>
            </a:r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3238" y="1556791"/>
          <a:ext cx="8183562" cy="3236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1"/>
                <a:gridCol w="4091781"/>
              </a:tblGrid>
              <a:tr h="76084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ad etické maximy 1. a 3.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75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600" b="1" cap="small" dirty="0">
                          <a:latin typeface="+mj-lt"/>
                          <a:ea typeface="Times New Roman"/>
                          <a:cs typeface="Times New Roman"/>
                        </a:rPr>
                        <a:t>ne</a:t>
                      </a:r>
                      <a:endParaRPr lang="cs-CZ" sz="3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600" b="1" cap="small" dirty="0">
                          <a:latin typeface="+mj-lt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3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7608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i="1" dirty="0">
                          <a:latin typeface="+mj-lt"/>
                          <a:ea typeface="Times New Roman"/>
                          <a:cs typeface="Times New Roman"/>
                        </a:rPr>
                        <a:t>Mohl bys mi půjčit svoje klíče?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i="1" dirty="0">
                          <a:latin typeface="+mj-lt"/>
                          <a:ea typeface="Times New Roman"/>
                          <a:cs typeface="Times New Roman"/>
                        </a:rPr>
                        <a:t>Mohl bych si půjčit tvoje klíče?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7608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i="1" dirty="0">
                          <a:latin typeface="+mj-lt"/>
                          <a:ea typeface="Times New Roman"/>
                          <a:cs typeface="Times New Roman"/>
                        </a:rPr>
                        <a:t>Tady jste se spletl.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i="1" dirty="0">
                          <a:latin typeface="+mj-lt"/>
                          <a:ea typeface="Times New Roman"/>
                          <a:cs typeface="Times New Roman"/>
                        </a:rPr>
                        <a:t>Tady jste se snad spletli, ne?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980728"/>
            <a:ext cx="8183880" cy="4176464"/>
          </a:xfrm>
        </p:spPr>
        <p:txBody>
          <a:bodyPr>
            <a:normAutofit/>
          </a:bodyPr>
          <a:lstStyle/>
          <a:p>
            <a:r>
              <a:rPr lang="cs-CZ" dirty="0" smtClean="0"/>
              <a:t>Uvolněte se prosím, host David Gruber</a:t>
            </a:r>
          </a:p>
          <a:p>
            <a:pPr>
              <a:buNone/>
            </a:pPr>
            <a:r>
              <a:rPr lang="cs-CZ" u="sng" dirty="0" smtClean="0">
                <a:hlinkClick r:id="rId2"/>
              </a:rPr>
              <a:t>	http</a:t>
            </a:r>
            <a:r>
              <a:rPr lang="cs-CZ" u="sng" dirty="0" smtClean="0">
                <a:hlinkClick r:id="rId2"/>
              </a:rPr>
              <a:t>://www.</a:t>
            </a:r>
            <a:r>
              <a:rPr lang="cs-CZ" u="sng" dirty="0" err="1" smtClean="0">
                <a:hlinkClick r:id="rId2"/>
              </a:rPr>
              <a:t>ceskatelevize.cz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ivysilani</a:t>
            </a:r>
            <a:r>
              <a:rPr lang="cs-CZ" u="sng" dirty="0" smtClean="0">
                <a:hlinkClick r:id="rId2"/>
              </a:rPr>
              <a:t>/208522161800010-</a:t>
            </a:r>
            <a:r>
              <a:rPr lang="cs-CZ" u="sng" dirty="0" err="1" smtClean="0">
                <a:hlinkClick r:id="rId2"/>
              </a:rPr>
              <a:t>uvolnete</a:t>
            </a:r>
            <a:r>
              <a:rPr lang="cs-CZ" u="sng" dirty="0" smtClean="0">
                <a:hlinkClick r:id="rId2"/>
              </a:rPr>
              <a:t>-se-</a:t>
            </a:r>
            <a:r>
              <a:rPr lang="cs-CZ" u="sng" dirty="0" err="1" smtClean="0">
                <a:hlinkClick r:id="rId2"/>
              </a:rPr>
              <a:t>prosim</a:t>
            </a:r>
            <a:r>
              <a:rPr lang="cs-CZ" u="sng" dirty="0" smtClean="0">
                <a:hlinkClick r:id="rId2"/>
              </a:rPr>
              <a:t>/obsah/98807-</a:t>
            </a:r>
            <a:r>
              <a:rPr lang="cs-CZ" u="sng" dirty="0" err="1" smtClean="0">
                <a:hlinkClick r:id="rId2"/>
              </a:rPr>
              <a:t>david</a:t>
            </a:r>
            <a:r>
              <a:rPr lang="cs-CZ" u="sng" dirty="0" smtClean="0">
                <a:hlinkClick r:id="rId2"/>
              </a:rPr>
              <a:t>-</a:t>
            </a:r>
            <a:r>
              <a:rPr lang="cs-CZ" u="sng" dirty="0" err="1" smtClean="0">
                <a:hlinkClick r:id="rId2"/>
              </a:rPr>
              <a:t>gruber</a:t>
            </a:r>
            <a:r>
              <a:rPr lang="cs-CZ" u="sng" dirty="0" smtClean="0">
                <a:hlinkClick r:id="rId2"/>
              </a:rPr>
              <a:t>/</a:t>
            </a:r>
            <a:endParaRPr lang="cs-CZ" u="sng" dirty="0" smtClean="0"/>
          </a:p>
          <a:p>
            <a:pPr>
              <a:buNone/>
            </a:pPr>
            <a:endParaRPr lang="cs-CZ" u="sng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rozhovor B. </a:t>
            </a:r>
            <a:r>
              <a:rPr lang="cs-CZ" dirty="0" err="1" smtClean="0"/>
              <a:t>Tachecí</a:t>
            </a:r>
            <a:r>
              <a:rPr lang="cs-CZ" dirty="0" smtClean="0"/>
              <a:t> s Janem </a:t>
            </a:r>
            <a:r>
              <a:rPr lang="cs-CZ" dirty="0" err="1" smtClean="0"/>
              <a:t>Budařem</a:t>
            </a:r>
            <a:r>
              <a:rPr lang="cs-CZ" dirty="0" smtClean="0"/>
              <a:t>  </a:t>
            </a:r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youtube.com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watch</a:t>
            </a:r>
            <a:r>
              <a:rPr lang="cs-CZ" u="sng" dirty="0" smtClean="0">
                <a:hlinkClick r:id="rId3"/>
              </a:rPr>
              <a:t>?v=Gzmf4-if16Y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536786"/>
          </a:xfrm>
        </p:spPr>
        <p:txBody>
          <a:bodyPr/>
          <a:lstStyle/>
          <a:p>
            <a:pPr algn="ctr"/>
            <a:r>
              <a:rPr lang="cs-CZ" dirty="0" smtClean="0"/>
              <a:t>Falešné argumenty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3238" y="1196752"/>
          <a:ext cx="8183562" cy="3312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762"/>
                <a:gridCol w="4114800"/>
              </a:tblGrid>
              <a:tr h="473195">
                <a:tc rowSpan="7">
                  <a:txBody>
                    <a:bodyPr/>
                    <a:lstStyle/>
                    <a:p>
                      <a:endParaRPr lang="cs-CZ" sz="2800" dirty="0" smtClean="0">
                        <a:latin typeface="+mj-lt"/>
                      </a:endParaRPr>
                    </a:p>
                    <a:p>
                      <a:endParaRPr lang="cs-CZ" sz="28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j-lt"/>
                      </a:endParaRPr>
                    </a:p>
                    <a:p>
                      <a:endParaRPr lang="cs-CZ" sz="2800" dirty="0" smtClean="0">
                        <a:latin typeface="+mj-lt"/>
                      </a:endParaRPr>
                    </a:p>
                    <a:p>
                      <a:r>
                        <a:rPr lang="cs-CZ" sz="3600" dirty="0" err="1" smtClean="0">
                          <a:latin typeface="+mj-lt"/>
                        </a:rPr>
                        <a:t>argumentum</a:t>
                      </a:r>
                      <a:endParaRPr lang="cs-CZ" sz="3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ad </a:t>
                      </a:r>
                      <a:r>
                        <a:rPr lang="cs-CZ" sz="2800" b="1" dirty="0" err="1">
                          <a:latin typeface="+mj-lt"/>
                          <a:ea typeface="Times New Roman"/>
                          <a:cs typeface="Times New Roman"/>
                        </a:rPr>
                        <a:t>baculum</a:t>
                      </a: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>
                          <a:latin typeface="+mj-lt"/>
                          <a:ea typeface="Times New Roman"/>
                          <a:cs typeface="Times New Roman"/>
                        </a:rPr>
                        <a:t>ad hominem</a:t>
                      </a:r>
                      <a:endParaRPr lang="cs-CZ" sz="2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>
                          <a:latin typeface="+mj-lt"/>
                          <a:ea typeface="Times New Roman"/>
                          <a:cs typeface="Times New Roman"/>
                        </a:rPr>
                        <a:t>ad personam</a:t>
                      </a:r>
                      <a:endParaRPr lang="cs-CZ" sz="2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ex </a:t>
                      </a:r>
                      <a:r>
                        <a:rPr lang="cs-CZ" sz="2800" b="1" dirty="0" err="1">
                          <a:latin typeface="+mj-lt"/>
                          <a:ea typeface="Times New Roman"/>
                          <a:cs typeface="Times New Roman"/>
                        </a:rPr>
                        <a:t>concessis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ad </a:t>
                      </a:r>
                      <a:r>
                        <a:rPr lang="cs-CZ" sz="2800" b="1" dirty="0" err="1">
                          <a:latin typeface="+mj-lt"/>
                          <a:ea typeface="Times New Roman"/>
                          <a:cs typeface="Times New Roman"/>
                        </a:rPr>
                        <a:t>auditores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ad </a:t>
                      </a:r>
                      <a:r>
                        <a:rPr lang="cs-CZ" sz="2800" b="1" dirty="0" err="1">
                          <a:latin typeface="+mj-lt"/>
                          <a:ea typeface="Times New Roman"/>
                          <a:cs typeface="Times New Roman"/>
                        </a:rPr>
                        <a:t>populum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ad </a:t>
                      </a:r>
                      <a:r>
                        <a:rPr lang="cs-CZ" sz="2800" b="1" dirty="0" err="1">
                          <a:latin typeface="+mj-lt"/>
                          <a:ea typeface="Times New Roman"/>
                          <a:cs typeface="Times New Roman"/>
                        </a:rPr>
                        <a:t>misericordiam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3238" y="908720"/>
          <a:ext cx="8183562" cy="354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3562"/>
              </a:tblGrid>
              <a:tr h="498125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j-lt"/>
                        </a:rPr>
                        <a:t>(</a:t>
                      </a:r>
                      <a:r>
                        <a:rPr lang="cs-CZ" sz="2800" dirty="0" err="1" smtClean="0">
                          <a:latin typeface="+mj-lt"/>
                        </a:rPr>
                        <a:t>argumentum</a:t>
                      </a:r>
                      <a:r>
                        <a:rPr lang="cs-CZ" sz="2800" dirty="0" smtClean="0">
                          <a:latin typeface="+mj-lt"/>
                        </a:rPr>
                        <a:t> ad</a:t>
                      </a:r>
                      <a:r>
                        <a:rPr lang="cs-CZ" sz="2800" baseline="0" dirty="0" smtClean="0">
                          <a:latin typeface="+mj-lt"/>
                        </a:rPr>
                        <a:t> </a:t>
                      </a:r>
                      <a:r>
                        <a:rPr lang="cs-CZ" sz="2800" baseline="0" dirty="0" err="1" smtClean="0">
                          <a:latin typeface="+mj-lt"/>
                        </a:rPr>
                        <a:t>rem</a:t>
                      </a:r>
                      <a:r>
                        <a:rPr lang="cs-CZ" sz="2800" baseline="0" dirty="0" smtClean="0">
                          <a:latin typeface="+mj-lt"/>
                        </a:rPr>
                        <a:t>)</a:t>
                      </a:r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klamání důsledku jako příčiny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falešná stopa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falešné dilema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presumptivní otázka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předpojatá slova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prodloužení (podsunutí teze)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8282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29.10. 2010 Komentáře a události na ČT2, téma: výzva lékařů Děkujeme, odcházíme</a:t>
            </a:r>
          </a:p>
          <a:p>
            <a:pPr>
              <a:buNone/>
            </a:pPr>
            <a:r>
              <a:rPr lang="cs-CZ" u="sng" dirty="0" smtClean="0">
                <a:hlinkClick r:id="rId2"/>
              </a:rPr>
              <a:t>	http://www.ct24.cz/</a:t>
            </a:r>
            <a:r>
              <a:rPr lang="cs-CZ" u="sng" dirty="0" err="1" smtClean="0">
                <a:hlinkClick r:id="rId2"/>
              </a:rPr>
              <a:t>vysilani</a:t>
            </a:r>
            <a:r>
              <a:rPr lang="cs-CZ" u="sng" dirty="0" smtClean="0">
                <a:hlinkClick r:id="rId2"/>
              </a:rPr>
              <a:t>/2010/10/29/1096898594-210411000371029-22:00-</a:t>
            </a:r>
            <a:r>
              <a:rPr lang="cs-CZ" u="sng" dirty="0" err="1" smtClean="0">
                <a:hlinkClick r:id="rId2"/>
              </a:rPr>
              <a:t>udalosti</a:t>
            </a:r>
            <a:r>
              <a:rPr lang="cs-CZ" u="sng" dirty="0" smtClean="0">
                <a:hlinkClick r:id="rId2"/>
              </a:rPr>
              <a:t>-</a:t>
            </a:r>
            <a:r>
              <a:rPr lang="cs-CZ" u="sng" dirty="0" err="1" smtClean="0">
                <a:hlinkClick r:id="rId2"/>
              </a:rPr>
              <a:t>komentare</a:t>
            </a:r>
            <a:r>
              <a:rPr lang="cs-CZ" u="sng" dirty="0" smtClean="0">
                <a:hlinkClick r:id="rId2"/>
              </a:rPr>
              <a:t>/?</a:t>
            </a:r>
            <a:r>
              <a:rPr lang="cs-CZ" u="sng" dirty="0" err="1" smtClean="0">
                <a:hlinkClick r:id="rId2"/>
              </a:rPr>
              <a:t>streamtype</a:t>
            </a:r>
            <a:r>
              <a:rPr lang="cs-CZ" u="sng" dirty="0" smtClean="0">
                <a:hlinkClick r:id="rId2"/>
              </a:rPr>
              <a:t>=WM1</a:t>
            </a:r>
            <a:endParaRPr lang="cs-CZ" u="sng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asi od 25 minuty pořadu</a:t>
            </a:r>
          </a:p>
          <a:p>
            <a:r>
              <a:rPr lang="cs-CZ" dirty="0" smtClean="0"/>
              <a:t>předseda sdružení mladých lékařů  Martin Švestka - L </a:t>
            </a:r>
          </a:p>
          <a:p>
            <a:pPr>
              <a:buNone/>
            </a:pPr>
            <a:r>
              <a:rPr lang="cs-CZ" dirty="0" smtClean="0"/>
              <a:t>	redaktor Jakub Železný - R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</TotalTime>
  <Words>251</Words>
  <Application>Microsoft Office PowerPoint</Application>
  <PresentationFormat>Předvádění na obrazovce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Aspekt</vt:lpstr>
      <vt:lpstr>Komunikační maximy</vt:lpstr>
      <vt:lpstr>Snímek 2</vt:lpstr>
      <vt:lpstr>Snímek 3</vt:lpstr>
      <vt:lpstr>Snímek 4</vt:lpstr>
      <vt:lpstr>Snímek 5</vt:lpstr>
      <vt:lpstr>Falešné argumenty</vt:lpstr>
      <vt:lpstr>Snímek 7</vt:lpstr>
      <vt:lpstr>Snímek 8</vt:lpstr>
      <vt:lpstr>Snímek 9</vt:lpstr>
      <vt:lpstr>Snímek 10</vt:lpstr>
      <vt:lpstr>Snímek 11</vt:lpstr>
      <vt:lpstr>Snímek 12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Komunikační maximy</dc:title>
  <dc:creator>borovska</dc:creator>
  <cp:lastModifiedBy>borovska</cp:lastModifiedBy>
  <cp:revision>4</cp:revision>
  <dcterms:created xsi:type="dcterms:W3CDTF">2013-11-22T11:32:42Z</dcterms:created>
  <dcterms:modified xsi:type="dcterms:W3CDTF">2013-11-22T11:54:59Z</dcterms:modified>
</cp:coreProperties>
</file>