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86" r:id="rId3"/>
    <p:sldId id="287" r:id="rId4"/>
    <p:sldId id="28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2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02" y="3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069CB8-F204-4D06-B913-C5A26A89888A}" type="datetimeFigureOut">
              <a:rPr lang="en-US" dirty="0"/>
              <a:pPr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6E300-0A13-4A81-945A-7333C271A069}" type="datetimeFigureOut">
              <a:rPr lang="en-US" dirty="0"/>
              <a:pPr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671962-1EA4-46E7-BCB0-F36CE46D1A59}" type="datetimeFigureOut">
              <a:rPr lang="en-US" dirty="0"/>
              <a:pPr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0BB376-B19C-488D-ABEB-03C7E6E9E3E0}" type="datetimeFigureOut">
              <a:rPr lang="en-US" dirty="0"/>
              <a:pPr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637A9-119A-49DA-BD12-AAC58B377D80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6F077B-A50F-4D64-8574-E2D6A98A5553}" type="datetimeFigureOut">
              <a:rPr lang="en-US" dirty="0"/>
              <a:pPr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E2A62-1983-43A1-A163-D8AA46534C80}" type="datetimeFigureOut">
              <a:rPr lang="en-US" dirty="0"/>
              <a:pPr/>
              <a:t>9/30/2014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F3E3B-34E3-4345-B2A1-994B83598A9C}" type="datetimeFigureOut">
              <a:rPr lang="en-US" dirty="0"/>
              <a:pPr/>
              <a:t>9/30/2014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16C96-82A1-4D77-8ADA-627AC6FE3D65}" type="datetimeFigureOut">
              <a:rPr lang="en-US" dirty="0"/>
              <a:pPr/>
              <a:t>9/30/2014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102C1E-28F2-47E9-802D-339E64E2F920}" type="datetimeFigureOut">
              <a:rPr lang="en-US" dirty="0"/>
              <a:pPr/>
              <a:t>9/30/2014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4271A48-F18A-45B3-BC05-1E27DA3F88AF}" type="datetimeFigureOut">
              <a:rPr lang="en-US" dirty="0"/>
              <a:pPr/>
              <a:t>9/30/2014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47F8-9654-4282-85D2-65F41AAE7A75}" type="datetimeFigureOut">
              <a:rPr lang="en-US" dirty="0"/>
              <a:pPr/>
              <a:t>9/30/2014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5DC5B261-8843-42D1-AAFC-05E20E2D9B97}" type="datetimeFigureOut">
              <a:rPr lang="en-US" dirty="0"/>
              <a:pPr/>
              <a:t>9/30/2014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Lenka.drusova@mail.muni.cz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lternativnikomunikace.cz/stranka-metody-a-postupy-aak-7" TargetMode="External"/><Relationship Id="rId2" Type="http://schemas.openxmlformats.org/officeDocument/2006/relationships/hyperlink" Target="http://www.alternativnikomunikace.cz/stranka-co-je-aak-9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apla-jm.cz/wpimages/other/doc32/Kompenzacni%20pomucky%20pro%20deti%20s%20autismem.pdf" TargetMode="External"/><Relationship Id="rId4" Type="http://schemas.openxmlformats.org/officeDocument/2006/relationships/hyperlink" Target="http://www.ibsenka.cz/files/VOKS.pd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rzp.cz/poradenstvi-sluzby/desatero-pro-komunikaci-s-ozp/191-desatero-komunikace-se-sluchove-postizenymi.html" TargetMode="External"/><Relationship Id="rId2" Type="http://schemas.openxmlformats.org/officeDocument/2006/relationships/hyperlink" Target="http://www.sancedetem.cz/cs/hledam-pomoc/deti-se-zdravotnim-postizenim/vzdelavani-deti-se-specialnimi-potrebami/vzdelavani-deti-se-sluchovym-postizenim.s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tamtam-praha.cz/informace-pro-vas/o-vzdelavani/integrace-sluchove-postizeneho-ditete-do-bezne-zakladni-skoly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00051" y="1309607"/>
            <a:ext cx="10058400" cy="2758698"/>
          </a:xfrm>
        </p:spPr>
        <p:txBody>
          <a:bodyPr>
            <a:normAutofit fontScale="90000"/>
          </a:bodyPr>
          <a:lstStyle/>
          <a:p>
            <a:pPr algn="ctr">
              <a:lnSpc>
                <a:spcPct val="150000"/>
              </a:lnSpc>
            </a:pP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sz="3100" b="1" dirty="0" smtClean="0">
                <a:latin typeface="+mn-lt"/>
              </a:rPr>
              <a:t>Samostudium</a:t>
            </a:r>
            <a:r>
              <a:rPr lang="cs-CZ" sz="3100" dirty="0" smtClean="0">
                <a:latin typeface="+mn-lt"/>
              </a:rPr>
              <a:t/>
            </a:r>
            <a:br>
              <a:rPr lang="cs-CZ" sz="3100" dirty="0" smtClean="0">
                <a:latin typeface="+mn-lt"/>
              </a:rPr>
            </a:br>
            <a:r>
              <a:rPr lang="cs-CZ" sz="3100" dirty="0" smtClean="0">
                <a:latin typeface="+mn-lt"/>
              </a:rPr>
              <a:t>seminární skupina č. 10</a:t>
            </a:r>
            <a:r>
              <a:rPr lang="cs-CZ" sz="3100" dirty="0" smtClean="0">
                <a:latin typeface="+mn-lt"/>
              </a:rPr>
              <a:t/>
            </a:r>
            <a:br>
              <a:rPr lang="cs-CZ" sz="3100" dirty="0" smtClean="0">
                <a:latin typeface="+mn-lt"/>
              </a:rPr>
            </a:br>
            <a:r>
              <a:rPr lang="cs-CZ" sz="3100" dirty="0" smtClean="0">
                <a:latin typeface="+mn-lt"/>
              </a:rPr>
              <a:t>na říjen 2014</a:t>
            </a:r>
            <a:r>
              <a:rPr lang="cs-CZ" dirty="0" smtClean="0">
                <a:latin typeface="+mn-lt"/>
              </a:rPr>
              <a:t/>
            </a:r>
            <a:br>
              <a:rPr lang="cs-CZ" dirty="0" smtClean="0">
                <a:latin typeface="+mn-lt"/>
              </a:rPr>
            </a:br>
            <a:endParaRPr lang="cs-CZ" sz="3600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00051" y="4463513"/>
            <a:ext cx="10058400" cy="1135108"/>
          </a:xfrm>
        </p:spPr>
        <p:txBody>
          <a:bodyPr>
            <a:normAutofit fontScale="85000" lnSpcReduction="20000"/>
          </a:bodyPr>
          <a:lstStyle/>
          <a:p>
            <a:pPr algn="ctr"/>
            <a:r>
              <a:rPr lang="cs-CZ" dirty="0" smtClean="0"/>
              <a:t>Mgr. Lenka </a:t>
            </a:r>
            <a:r>
              <a:rPr lang="cs-CZ" dirty="0" err="1" smtClean="0"/>
              <a:t>Drusová</a:t>
            </a:r>
            <a:endParaRPr lang="cs-CZ" dirty="0" smtClean="0"/>
          </a:p>
          <a:p>
            <a:pPr algn="ctr"/>
            <a:r>
              <a:rPr lang="cs-CZ" dirty="0" smtClean="0">
                <a:hlinkClick r:id="rId2"/>
              </a:rPr>
              <a:t>Lenka.drusova@mail.muni.cz</a:t>
            </a:r>
            <a:endParaRPr lang="cs-CZ" dirty="0" smtClean="0"/>
          </a:p>
          <a:p>
            <a:pPr algn="ctr"/>
            <a:r>
              <a:rPr lang="cs-CZ" dirty="0" smtClean="0"/>
              <a:t>Konzultace: Úterý 9:15-10:00 (nebo dle domluvy)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158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11997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Samostudium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400" dirty="0" smtClean="0"/>
              <a:t> </a:t>
            </a:r>
            <a:r>
              <a:rPr lang="cs-CZ" sz="2400" b="1" dirty="0" smtClean="0"/>
              <a:t>poradenské </a:t>
            </a:r>
            <a:r>
              <a:rPr lang="cs-CZ" sz="2400" b="1" dirty="0" smtClean="0"/>
              <a:t>služby ve školách</a:t>
            </a:r>
            <a:endParaRPr lang="cs-CZ" sz="2400" b="1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/>
              <a:t>Vyhláška č. 72/2005 </a:t>
            </a:r>
            <a:r>
              <a:rPr lang="cs-CZ" sz="2400" dirty="0" smtClean="0"/>
              <a:t>Sb.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dirty="0" smtClean="0"/>
              <a:t>Kapitoly </a:t>
            </a:r>
            <a:r>
              <a:rPr lang="cs-CZ" sz="2400" dirty="0" smtClean="0"/>
              <a:t>– s. 54-59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cs-CZ" sz="2200" dirty="0" smtClean="0"/>
          </a:p>
          <a:p>
            <a:pPr>
              <a:buNone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981933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11997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Samostudium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900" b="1" dirty="0" smtClean="0"/>
              <a:t> </a:t>
            </a:r>
            <a:r>
              <a:rPr lang="cs-CZ" sz="2400" b="1" dirty="0" smtClean="0"/>
              <a:t>vzdělávání žáků s narušenou komunikační schopností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dirty="0" smtClean="0"/>
              <a:t>podmínky vzdělávání: </a:t>
            </a:r>
            <a:r>
              <a:rPr lang="cs-CZ" sz="2400" dirty="0" smtClean="0"/>
              <a:t>Kapitoly – s. 30-31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dirty="0"/>
              <a:t>z</a:t>
            </a:r>
            <a:r>
              <a:rPr lang="cs-CZ" sz="2400" b="1" dirty="0" smtClean="0"/>
              <a:t>působy poskytování </a:t>
            </a:r>
            <a:r>
              <a:rPr lang="cs-CZ" sz="2400" b="1" dirty="0" smtClean="0"/>
              <a:t>logopedické péče</a:t>
            </a:r>
            <a:r>
              <a:rPr lang="cs-CZ" sz="2400" dirty="0" smtClean="0"/>
              <a:t>: Kapitoly – s. 131-132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dirty="0" smtClean="0"/>
              <a:t>úkoly SPC</a:t>
            </a:r>
            <a:r>
              <a:rPr lang="cs-CZ" sz="2400" dirty="0" smtClean="0"/>
              <a:t>: Vyhláška č.73/2005 Sb</a:t>
            </a:r>
            <a:r>
              <a:rPr lang="cs-CZ" sz="2400" dirty="0" smtClean="0"/>
              <a:t>., </a:t>
            </a:r>
            <a:r>
              <a:rPr lang="cs-CZ" sz="2400" dirty="0" smtClean="0"/>
              <a:t>Kapitoly - s. 136-139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dirty="0" smtClean="0"/>
              <a:t>AAK</a:t>
            </a:r>
            <a:r>
              <a:rPr lang="cs-CZ" sz="2400" dirty="0" smtClean="0"/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dirty="0">
                <a:hlinkClick r:id="rId2"/>
              </a:rPr>
              <a:t>http://</a:t>
            </a:r>
            <a:r>
              <a:rPr lang="cs-CZ" sz="2400" dirty="0" smtClean="0">
                <a:hlinkClick r:id="rId2"/>
              </a:rPr>
              <a:t>www.alternativnikomunikace.cz/stranka-co-je-aak-9</a:t>
            </a:r>
            <a:endParaRPr lang="cs-CZ" sz="24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dirty="0">
                <a:hlinkClick r:id="rId3"/>
              </a:rPr>
              <a:t>http://</a:t>
            </a:r>
            <a:r>
              <a:rPr lang="cs-CZ" sz="2400" dirty="0" smtClean="0">
                <a:hlinkClick r:id="rId3"/>
              </a:rPr>
              <a:t>www.alternativnikomunikace.cz/stranka-metody-a-postupy-aak-7</a:t>
            </a:r>
            <a:endParaRPr lang="cs-CZ" sz="2400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u="sng" dirty="0">
                <a:hlinkClick r:id="rId4"/>
              </a:rPr>
              <a:t>http://</a:t>
            </a:r>
            <a:r>
              <a:rPr lang="cs-CZ" sz="2400" u="sng" dirty="0" smtClean="0">
                <a:hlinkClick r:id="rId4"/>
              </a:rPr>
              <a:t>www.ibsenka.cz/files/VOKS.pdf</a:t>
            </a:r>
            <a:endParaRPr lang="cs-CZ" sz="2400" u="sng" dirty="0" smtClean="0"/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u="sng" dirty="0">
                <a:hlinkClick r:id="rId5"/>
              </a:rPr>
              <a:t>http://www.apla-jm.cz/wpimages/other/doc32/Kompenzacni%20pomucky%20pro%20deti%20s%20autismem.pdf</a:t>
            </a:r>
            <a:endParaRPr lang="cs-CZ" sz="24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cs-CZ" sz="2200" dirty="0" smtClean="0"/>
          </a:p>
          <a:p>
            <a:pPr>
              <a:buNone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235891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11997"/>
          </a:xfrm>
        </p:spPr>
        <p:txBody>
          <a:bodyPr>
            <a:normAutofit/>
          </a:bodyPr>
          <a:lstStyle/>
          <a:p>
            <a:r>
              <a:rPr lang="cs-CZ" sz="3200" dirty="0" smtClean="0"/>
              <a:t>Samostudium</a:t>
            </a:r>
            <a:endParaRPr lang="cs-CZ" sz="32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cs-CZ" sz="2900" b="1" dirty="0" smtClean="0"/>
              <a:t> </a:t>
            </a:r>
            <a:r>
              <a:rPr lang="cs-CZ" sz="2400" b="1" dirty="0" smtClean="0"/>
              <a:t>vzdělávání žáků se sluchovým postižením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dirty="0" smtClean="0"/>
              <a:t>podmínky vzdělávání: </a:t>
            </a:r>
            <a:r>
              <a:rPr lang="cs-CZ" sz="2400" dirty="0" smtClean="0"/>
              <a:t>Kapitoly – s. 28-30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dirty="0" smtClean="0"/>
              <a:t>vzdělávací zařízení</a:t>
            </a:r>
            <a:r>
              <a:rPr lang="cs-CZ" sz="2400" dirty="0" smtClean="0"/>
              <a:t>: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dirty="0" smtClean="0"/>
              <a:t>Kapitoly – s. 150-152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u="sng" dirty="0" smtClean="0">
                <a:hlinkClick r:id="rId2"/>
              </a:rPr>
              <a:t>http</a:t>
            </a:r>
            <a:r>
              <a:rPr lang="cs-CZ" sz="2400" u="sng" dirty="0">
                <a:hlinkClick r:id="rId2"/>
              </a:rPr>
              <a:t>://</a:t>
            </a:r>
            <a:r>
              <a:rPr lang="cs-CZ" sz="2400" u="sng" dirty="0" smtClean="0">
                <a:hlinkClick r:id="rId2"/>
              </a:rPr>
              <a:t>www.sancedetem.cz/cs/hledam-pomoc/deti-se-zdravotnim-postizenim/vzdelavani-deti-se-specialnimi-potrebami/vzdelavani-deti-se-sluchovym-postizenim.shtml</a:t>
            </a:r>
            <a:endParaRPr lang="cs-CZ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dirty="0" smtClean="0"/>
              <a:t>komunikace s žákem</a:t>
            </a:r>
            <a:r>
              <a:rPr lang="cs-CZ" sz="2400" dirty="0" smtClean="0"/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u="sng" dirty="0">
                <a:hlinkClick r:id="rId3"/>
              </a:rPr>
              <a:t>http://</a:t>
            </a:r>
            <a:r>
              <a:rPr lang="cs-CZ" sz="2400" u="sng" dirty="0" smtClean="0">
                <a:hlinkClick r:id="rId3"/>
              </a:rPr>
              <a:t>www.nrzp.cz/poradenstvi-sluzby/desatero-pro-komunikaci-s-ozp/191-desatero-komunikace-se-sluchove-postizenymi.html</a:t>
            </a:r>
            <a:endParaRPr lang="cs-CZ" sz="2400" dirty="0" smtClean="0"/>
          </a:p>
          <a:p>
            <a:pPr lvl="1">
              <a:buFont typeface="Wingdings" panose="05000000000000000000" pitchFamily="2" charset="2"/>
              <a:buChar char="§"/>
            </a:pPr>
            <a:r>
              <a:rPr lang="cs-CZ" sz="2400" b="1" dirty="0" smtClean="0"/>
              <a:t>integrace</a:t>
            </a:r>
            <a:r>
              <a:rPr lang="cs-CZ" sz="2400" dirty="0" smtClean="0"/>
              <a:t>: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cs-CZ" sz="2400" u="sng" dirty="0" smtClean="0">
                <a:hlinkClick r:id="rId4"/>
              </a:rPr>
              <a:t>http</a:t>
            </a:r>
            <a:r>
              <a:rPr lang="cs-CZ" sz="2400" u="sng" dirty="0">
                <a:hlinkClick r:id="rId4"/>
              </a:rPr>
              <a:t>://www.tamtam-praha.cz/informace-pro-vas/o-vzdelavani/integrace-sluchove-postizeneho-ditete-do-bezne-zakladni-skoly.html</a:t>
            </a:r>
            <a:endParaRPr lang="cs-CZ" sz="2400" dirty="0"/>
          </a:p>
          <a:p>
            <a:pPr lvl="2">
              <a:buFont typeface="Wingdings" panose="05000000000000000000" pitchFamily="2" charset="2"/>
              <a:buChar char="§"/>
            </a:pPr>
            <a:endParaRPr lang="cs-CZ" sz="1400" dirty="0" smtClean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2600" dirty="0" smtClean="0"/>
          </a:p>
          <a:p>
            <a:pPr lvl="2">
              <a:buFont typeface="Wingdings" panose="05000000000000000000" pitchFamily="2" charset="2"/>
              <a:buChar char="§"/>
            </a:pPr>
            <a:endParaRPr lang="cs-CZ" sz="2200" dirty="0" smtClean="0"/>
          </a:p>
          <a:p>
            <a:pPr>
              <a:buNone/>
            </a:pPr>
            <a:endParaRPr lang="cs-CZ" sz="24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800" dirty="0" smtClean="0"/>
          </a:p>
          <a:p>
            <a:pPr>
              <a:buFont typeface="Wingdings" panose="05000000000000000000" pitchFamily="2" charset="2"/>
              <a:buChar char="§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75019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ktiva">
  <a:themeElements>
    <a:clrScheme name="Retrospect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CA72677B-2F8C-4192-8EBE-D360BE3B20F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204</TotalTime>
  <Words>121</Words>
  <Application>Microsoft Office PowerPoint</Application>
  <PresentationFormat>Širokoúhlá obrazovka</PresentationFormat>
  <Paragraphs>41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8" baseType="lpstr">
      <vt:lpstr>Calibri</vt:lpstr>
      <vt:lpstr>Calibri Light</vt:lpstr>
      <vt:lpstr>Wingdings</vt:lpstr>
      <vt:lpstr>Retrospektiva</vt:lpstr>
      <vt:lpstr>     Samostudium seminární skupina č. 10 na říjen 2014 </vt:lpstr>
      <vt:lpstr>Samostudium</vt:lpstr>
      <vt:lpstr>Samostudium</vt:lpstr>
      <vt:lpstr>Samostudium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SP1_poradenske_sluzby</dc:title>
  <dc:creator>Lenka Drusová</dc:creator>
  <cp:lastModifiedBy>Drusova</cp:lastModifiedBy>
  <cp:revision>23</cp:revision>
  <dcterms:created xsi:type="dcterms:W3CDTF">2013-10-25T15:49:35Z</dcterms:created>
  <dcterms:modified xsi:type="dcterms:W3CDTF">2014-09-30T11:24:05Z</dcterms:modified>
</cp:coreProperties>
</file>