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2" r:id="rId8"/>
    <p:sldId id="266" r:id="rId9"/>
    <p:sldId id="274" r:id="rId10"/>
    <p:sldId id="275" r:id="rId11"/>
    <p:sldId id="263" r:id="rId12"/>
    <p:sldId id="264" r:id="rId13"/>
    <p:sldId id="265" r:id="rId14"/>
    <p:sldId id="272" r:id="rId15"/>
    <p:sldId id="276" r:id="rId16"/>
    <p:sldId id="280" r:id="rId17"/>
    <p:sldId id="268" r:id="rId18"/>
    <p:sldId id="269" r:id="rId19"/>
    <p:sldId id="270" r:id="rId20"/>
    <p:sldId id="271" r:id="rId21"/>
    <p:sldId id="273" r:id="rId22"/>
    <p:sldId id="277" r:id="rId23"/>
    <p:sldId id="278" r:id="rId24"/>
    <p:sldId id="279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FF97A2-5B53-4833-9C55-1CF42329D344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&#225;ze_v&#253;voje_skupiny" TargetMode="External"/><Relationship Id="rId2" Type="http://schemas.openxmlformats.org/officeDocument/2006/relationships/hyperlink" Target="http://orchis.brontosaurus.cz/akce/ohb0506/dynamika_socialni_skupiny_tisk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2014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982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ze čtvrté hodiny </a:t>
            </a:r>
            <a:br>
              <a:rPr lang="cs-CZ" sz="3600" b="1" dirty="0" smtClean="0"/>
            </a:br>
            <a:r>
              <a:rPr lang="cs-CZ" sz="3600" b="1" dirty="0" smtClean="0"/>
              <a:t>jako příprava na pátou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seznamte se s pojmy </a:t>
            </a:r>
            <a:r>
              <a:rPr lang="cs-CZ" b="1" dirty="0" smtClean="0"/>
              <a:t>percepce</a:t>
            </a:r>
            <a:r>
              <a:rPr lang="cs-CZ" dirty="0" smtClean="0"/>
              <a:t>, </a:t>
            </a:r>
            <a:r>
              <a:rPr lang="cs-CZ" b="1" dirty="0" err="1" smtClean="0"/>
              <a:t>sebepercepce</a:t>
            </a:r>
            <a:r>
              <a:rPr lang="cs-CZ" dirty="0" smtClean="0"/>
              <a:t> a nastudujte si některé </a:t>
            </a:r>
            <a:r>
              <a:rPr lang="cs-CZ" b="1" dirty="0" smtClean="0"/>
              <a:t>chyby v posuzování druhých</a:t>
            </a:r>
          </a:p>
          <a:p>
            <a:pPr marL="411480" indent="-342900"/>
            <a:r>
              <a:rPr lang="cs-CZ" dirty="0" smtClean="0"/>
              <a:t>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(rukou psané) budou vstupenkou do semináře, tj. kdo je nebude mít, nemůže se semináře zúčastnit.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460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</a:t>
            </a:r>
            <a:r>
              <a:rPr lang="cs-CZ" smtClean="0"/>
              <a:t>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73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35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druhé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Pokud jste chyběli 29., 30. 9, nebo 6., 7. 10. a máte o NP zažádáno, tady je:</a:t>
            </a:r>
          </a:p>
          <a:p>
            <a:pPr marL="411480" indent="-342900"/>
            <a:r>
              <a:rPr lang="cs-CZ" u="sng" dirty="0" smtClean="0"/>
              <a:t>Odpovězte na následující otázky zvlášť o frustraci a o stresu: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Jaká je to situace, v jakém případě nastává?</a:t>
            </a:r>
          </a:p>
          <a:p>
            <a:pPr marL="411480" indent="-342900"/>
            <a:r>
              <a:rPr lang="cs-CZ" dirty="0" smtClean="0"/>
              <a:t>Co ji způsobuje, jaké jsou příčiny?</a:t>
            </a:r>
          </a:p>
          <a:p>
            <a:pPr marL="411480" indent="-342900"/>
            <a:r>
              <a:rPr lang="cs-CZ" dirty="0" smtClean="0"/>
              <a:t>Jak tento stav prožíváme fyzicky a psychicky?</a:t>
            </a:r>
          </a:p>
          <a:p>
            <a:pPr marL="411480" indent="-342900"/>
            <a:r>
              <a:rPr lang="cs-CZ" dirty="0" smtClean="0"/>
              <a:t>Jak naše osobnost ovlivňuje prožívání tohoto stavu?</a:t>
            </a:r>
          </a:p>
          <a:p>
            <a:pPr marL="411480" indent="-342900"/>
            <a:r>
              <a:rPr lang="cs-CZ" dirty="0" smtClean="0"/>
              <a:t>Jaké jsou evoluční důvody tohoto stavu, proč je máme, co zajištují?</a:t>
            </a:r>
          </a:p>
          <a:p>
            <a:pPr marL="411480" indent="-342900"/>
            <a:r>
              <a:rPr lang="cs-CZ" dirty="0" smtClean="0"/>
              <a:t>Jak souvisí frustrační tolerance s životním úspěchem?</a:t>
            </a:r>
          </a:p>
          <a:p>
            <a:pPr marL="411480" indent="-342900"/>
            <a:r>
              <a:rPr lang="cs-CZ" dirty="0" smtClean="0"/>
              <a:t>Proč má opakovaný či dlouhodobý stres patologické následky?</a:t>
            </a:r>
          </a:p>
          <a:p>
            <a:pPr marL="68580" indent="0">
              <a:buNone/>
            </a:pPr>
            <a:r>
              <a:rPr lang="cs-CZ" i="1" dirty="0"/>
              <a:t>N</a:t>
            </a:r>
            <a:r>
              <a:rPr lang="cs-CZ" i="1" dirty="0" smtClean="0"/>
              <a:t>áhradu přineste do své nejbližší hodiny semináře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50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ve třetí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Pokud jste chyběli 13., 14. 10. , případně  3., 4. 11. a máte o NP zažádáno, tady je:</a:t>
            </a:r>
          </a:p>
          <a:p>
            <a:pPr marL="411480" indent="-342900">
              <a:buNone/>
            </a:pPr>
            <a:r>
              <a:rPr lang="cs-CZ" u="sng" dirty="0" smtClean="0"/>
              <a:t>Odpovězte na následující otázky: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Proč je právě </a:t>
            </a:r>
            <a:r>
              <a:rPr lang="cs-CZ" dirty="0" err="1" smtClean="0"/>
              <a:t>soc</a:t>
            </a:r>
            <a:r>
              <a:rPr lang="cs-CZ" dirty="0" smtClean="0"/>
              <a:t>. skupina místem, kde si člověk naplňuje své nejen sociální potřeby? Které její aspekty to umožňují?</a:t>
            </a:r>
          </a:p>
          <a:p>
            <a:pPr marL="411480" indent="-342900"/>
            <a:r>
              <a:rPr lang="cs-CZ" dirty="0" smtClean="0"/>
              <a:t>Proč se s nástupem puberty mění referenční </a:t>
            </a:r>
            <a:r>
              <a:rPr lang="cs-CZ" dirty="0" err="1" smtClean="0"/>
              <a:t>soc</a:t>
            </a:r>
            <a:r>
              <a:rPr lang="cs-CZ" dirty="0" smtClean="0"/>
              <a:t>. skupina z rodiny na vrstevnickou skupinu? Které cíle puberty to pomáhá naplňovat?</a:t>
            </a:r>
          </a:p>
          <a:p>
            <a:pPr marL="411480" indent="-342900"/>
            <a:r>
              <a:rPr lang="cs-CZ" dirty="0" smtClean="0"/>
              <a:t>Jaké jsou vlastnosti skupiny, která se nachází ve vývojové fázi </a:t>
            </a:r>
            <a:r>
              <a:rPr lang="cs-CZ" dirty="0" err="1" smtClean="0"/>
              <a:t>performing</a:t>
            </a:r>
            <a:r>
              <a:rPr lang="cs-CZ" dirty="0" smtClean="0"/>
              <a:t>, tj. jak vypadá taková „dokonalá“ </a:t>
            </a:r>
            <a:r>
              <a:rPr lang="cs-CZ" dirty="0" err="1" smtClean="0"/>
              <a:t>soc</a:t>
            </a:r>
            <a:r>
              <a:rPr lang="cs-CZ" dirty="0" smtClean="0"/>
              <a:t>. skupina?</a:t>
            </a:r>
          </a:p>
          <a:p>
            <a:pPr marL="411480" indent="-342900"/>
            <a:r>
              <a:rPr lang="cs-CZ" dirty="0" smtClean="0"/>
              <a:t>Co je to skupinová dynamika, jaké má fáze a jak se v nich skupina proměňuje?</a:t>
            </a:r>
          </a:p>
          <a:p>
            <a:pPr marL="68580" indent="0">
              <a:buNone/>
            </a:pPr>
            <a:r>
              <a:rPr lang="cs-CZ" i="1" dirty="0" smtClean="0"/>
              <a:t>Náhradu přineste do své nejbližší hodiny semináře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50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ve čtvrté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 lnSpcReduction="10000"/>
          </a:bodyPr>
          <a:lstStyle/>
          <a:p>
            <a:pPr marL="411480" indent="-342900"/>
            <a:r>
              <a:rPr lang="cs-CZ" dirty="0" smtClean="0"/>
              <a:t>Pokud jste chyběli 11., 12. 11. 18.11. nebo 1. 12. a máte o NP zažádáno, tady je:</a:t>
            </a:r>
          </a:p>
          <a:p>
            <a:pPr marL="411480" indent="-342900">
              <a:buNone/>
            </a:pPr>
            <a:r>
              <a:rPr lang="cs-CZ" u="sng" dirty="0" smtClean="0"/>
              <a:t>Odpovězte na následující otázky: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Jaký je vztah mezi komunikací a interakcí, odpověď rozveďte.</a:t>
            </a:r>
          </a:p>
          <a:p>
            <a:pPr marL="411480" indent="-342900"/>
            <a:r>
              <a:rPr lang="cs-CZ" dirty="0" smtClean="0"/>
              <a:t>Proč nelze nekomunikovat?</a:t>
            </a:r>
          </a:p>
          <a:p>
            <a:pPr marL="411480" indent="-342900"/>
            <a:r>
              <a:rPr lang="cs-CZ" dirty="0" smtClean="0"/>
              <a:t>Jakými prostředky komunikujeme? Pokuste se o co možná nejobsáhlejší výčet.</a:t>
            </a:r>
          </a:p>
          <a:p>
            <a:pPr marL="411480" indent="-342900"/>
            <a:r>
              <a:rPr lang="cs-CZ" dirty="0" smtClean="0"/>
              <a:t>Co vše sdělujeme při své promluvě? O čem všem vysíláme nějakou informaci, když např. při setkání s kamarádem řekneme: „Máš pěknou tašku.“ Jaké mohou být naše motivy k takové promluvě, jaké jsou </a:t>
            </a:r>
            <a:r>
              <a:rPr lang="cs-CZ" dirty="0"/>
              <a:t>vrstvy našeho sdělení</a:t>
            </a:r>
            <a:r>
              <a:rPr lang="cs-CZ" dirty="0" smtClean="0"/>
              <a:t>?</a:t>
            </a:r>
          </a:p>
          <a:p>
            <a:pPr marL="411480" indent="-342900"/>
            <a:r>
              <a:rPr lang="cs-CZ" dirty="0" smtClean="0"/>
              <a:t>Jak se může stát, že je verbální a neverbální složka komunikace v nesouladu? Která má v takovém případě „pravdu“? Proč?</a:t>
            </a:r>
          </a:p>
          <a:p>
            <a:pPr marL="68580" indent="0">
              <a:buNone/>
            </a:pPr>
            <a:r>
              <a:rPr lang="cs-CZ" i="1" dirty="0" smtClean="0"/>
              <a:t>Náhradu přineste do své nejbližší hodiny semináře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657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páté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 lnSpcReduction="20000"/>
          </a:bodyPr>
          <a:lstStyle/>
          <a:p>
            <a:pPr marL="411480" indent="-342900"/>
            <a:r>
              <a:rPr lang="cs-CZ" dirty="0" smtClean="0"/>
              <a:t>Pokud jste chyběli 24. 11. , 25. 11., 2. 12.  a máte o NP zažádáno, tady je:</a:t>
            </a:r>
          </a:p>
          <a:p>
            <a:pPr marL="411480" indent="-342900">
              <a:buNone/>
            </a:pPr>
            <a:r>
              <a:rPr lang="cs-CZ" u="sng" dirty="0" smtClean="0"/>
              <a:t>Odpovězte na následující otázky: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Co je sociální percepce a co zahrnuje?</a:t>
            </a:r>
          </a:p>
          <a:p>
            <a:pPr marL="411480" indent="-342900"/>
            <a:r>
              <a:rPr lang="cs-CZ" dirty="0" smtClean="0"/>
              <a:t>Proč si potřebujeme utvářet první dojem a posuzovat lidi rychle, bez dostatku relevantních informací?</a:t>
            </a:r>
          </a:p>
          <a:p>
            <a:pPr marL="411480" indent="-342900"/>
            <a:r>
              <a:rPr lang="cs-CZ" dirty="0" smtClean="0"/>
              <a:t>Proč lidi, které neznáme dobře, škatulkujeme na základě výrazných znaků či okolností?</a:t>
            </a:r>
          </a:p>
          <a:p>
            <a:pPr marL="411480" indent="-342900"/>
            <a:r>
              <a:rPr lang="cs-CZ" dirty="0" smtClean="0"/>
              <a:t>Dejte vlastní příklad haló-efektu a subjektivní logiky.</a:t>
            </a:r>
          </a:p>
          <a:p>
            <a:pPr marL="411480" indent="-342900"/>
            <a:r>
              <a:rPr lang="cs-CZ" dirty="0" smtClean="0"/>
              <a:t>Vysvětlete </a:t>
            </a:r>
            <a:r>
              <a:rPr lang="cs-CZ" dirty="0" err="1" smtClean="0"/>
              <a:t>labeling</a:t>
            </a:r>
            <a:r>
              <a:rPr lang="cs-CZ" dirty="0" smtClean="0"/>
              <a:t> a jeho vliv na učitele (nálepkujícího) a žáka (nálepkovaného).</a:t>
            </a:r>
          </a:p>
          <a:p>
            <a:pPr marL="411480" indent="-342900"/>
            <a:r>
              <a:rPr lang="cs-CZ" dirty="0" smtClean="0"/>
              <a:t>Vysvětlete pojem </a:t>
            </a:r>
            <a:r>
              <a:rPr lang="cs-CZ" dirty="0" err="1" smtClean="0"/>
              <a:t>sebenaplňující</a:t>
            </a:r>
            <a:r>
              <a:rPr lang="cs-CZ" dirty="0" smtClean="0"/>
              <a:t> předpověď a dejte ho do souvislosti se </a:t>
            </a:r>
            <a:r>
              <a:rPr lang="cs-CZ" dirty="0" err="1" smtClean="0"/>
              <a:t>soc</a:t>
            </a:r>
            <a:r>
              <a:rPr lang="cs-CZ" dirty="0" smtClean="0"/>
              <a:t>. percepcí.</a:t>
            </a:r>
          </a:p>
          <a:p>
            <a:pPr marL="68580" indent="0">
              <a:buNone/>
            </a:pPr>
            <a:r>
              <a:rPr lang="cs-CZ" i="1" dirty="0" smtClean="0"/>
              <a:t>Náhradu přineste na zkoušku, příp. nechte na vrátnici Poříčí 31 na mé jméno a katedru psychologie v papírové podobě.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657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3522720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Stručné obsahy seminářů</a:t>
            </a:r>
            <a:b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aneb, co bych měl asi tak vědět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3236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5" cy="4968552"/>
          </a:xfrm>
        </p:spPr>
        <p:txBody>
          <a:bodyPr/>
          <a:lstStyle/>
          <a:p>
            <a:r>
              <a:rPr lang="cs-CZ" dirty="0" smtClean="0"/>
              <a:t>SP v kontextu psychologie a sociologie</a:t>
            </a:r>
          </a:p>
          <a:p>
            <a:r>
              <a:rPr lang="cs-CZ" dirty="0" smtClean="0"/>
              <a:t>předmět zkoumání SP</a:t>
            </a:r>
          </a:p>
          <a:p>
            <a:r>
              <a:rPr lang="cs-CZ" dirty="0" smtClean="0"/>
              <a:t>základní pojmy SP a jejich souvislost:</a:t>
            </a:r>
          </a:p>
          <a:p>
            <a:pPr lvl="1"/>
            <a:r>
              <a:rPr lang="cs-CZ" dirty="0" smtClean="0"/>
              <a:t>socializace – produkty, etapy, činitelé, soc. role; soc. učení</a:t>
            </a:r>
          </a:p>
          <a:p>
            <a:pPr lvl="1"/>
            <a:r>
              <a:rPr lang="cs-CZ" dirty="0" smtClean="0"/>
              <a:t>sociální skupina – znaky, dynamika, struktura…</a:t>
            </a:r>
          </a:p>
          <a:p>
            <a:pPr lvl="1"/>
            <a:r>
              <a:rPr lang="cs-CZ" dirty="0" smtClean="0"/>
              <a:t>interakce, percepce, komunikace</a:t>
            </a:r>
          </a:p>
          <a:p>
            <a:pPr lvl="1"/>
            <a:r>
              <a:rPr lang="cs-CZ" dirty="0" smtClean="0"/>
              <a:t>zátěžové situace</a:t>
            </a:r>
            <a:endParaRPr lang="cs-CZ" dirty="0"/>
          </a:p>
          <a:p>
            <a:pPr lvl="0">
              <a:buClr>
                <a:srgbClr val="31B6FD"/>
              </a:buClr>
            </a:pPr>
            <a:r>
              <a:rPr lang="cs-CZ" dirty="0">
                <a:solidFill>
                  <a:srgbClr val="073E87"/>
                </a:solidFill>
              </a:rPr>
              <a:t>témata pro semináře: </a:t>
            </a:r>
            <a:r>
              <a:rPr lang="cs-CZ" dirty="0" smtClean="0">
                <a:solidFill>
                  <a:srgbClr val="073E87"/>
                </a:solidFill>
              </a:rPr>
              <a:t>chyby v soc. percepci, reakce na frustraci, komunikace v konfliktu, soc. role a osobnost</a:t>
            </a:r>
            <a:endParaRPr lang="cs-CZ" dirty="0">
              <a:solidFill>
                <a:srgbClr val="073E87"/>
              </a:solidFill>
            </a:endParaRP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1. seminář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50352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None/>
            </a:pPr>
            <a:r>
              <a:rPr lang="cs-CZ" dirty="0" smtClean="0"/>
              <a:t>V každém ze seminářů jsme stihli trochu něco jiného. Tady je vše (snad), ať víte, co si případně dohledat:</a:t>
            </a:r>
          </a:p>
          <a:p>
            <a:pPr lvl="1"/>
            <a:r>
              <a:rPr lang="cs-CZ" dirty="0" smtClean="0"/>
              <a:t>společné znaky zátěžových situací</a:t>
            </a:r>
          </a:p>
          <a:p>
            <a:pPr lvl="1"/>
            <a:r>
              <a:rPr lang="cs-CZ" dirty="0" smtClean="0"/>
              <a:t>náročné životní situace</a:t>
            </a:r>
          </a:p>
          <a:p>
            <a:pPr lvl="1"/>
            <a:r>
              <a:rPr lang="cs-CZ" dirty="0"/>
              <a:t>o frustraci a </a:t>
            </a:r>
            <a:r>
              <a:rPr lang="cs-CZ" dirty="0" smtClean="0"/>
              <a:t>o stresu</a:t>
            </a:r>
            <a:r>
              <a:rPr lang="cs-CZ" dirty="0"/>
              <a:t>: </a:t>
            </a:r>
            <a:endParaRPr lang="cs-CZ" dirty="0" smtClean="0"/>
          </a:p>
          <a:p>
            <a:pPr lvl="2"/>
            <a:r>
              <a:rPr lang="cs-CZ" dirty="0" smtClean="0"/>
              <a:t>Jaká </a:t>
            </a:r>
            <a:r>
              <a:rPr lang="cs-CZ" dirty="0"/>
              <a:t>je to situace, v jakém případě nastává?</a:t>
            </a:r>
          </a:p>
          <a:p>
            <a:pPr lvl="2"/>
            <a:r>
              <a:rPr lang="cs-CZ" dirty="0"/>
              <a:t>Co ji způsobuje, jaké jsou příčiny?</a:t>
            </a:r>
          </a:p>
          <a:p>
            <a:pPr lvl="2"/>
            <a:r>
              <a:rPr lang="cs-CZ" dirty="0"/>
              <a:t>Jak tento stav prožíváme fyzicky a psychicky</a:t>
            </a:r>
            <a:r>
              <a:rPr lang="cs-CZ" dirty="0" smtClean="0"/>
              <a:t>?</a:t>
            </a:r>
          </a:p>
          <a:p>
            <a:pPr lvl="2"/>
            <a:r>
              <a:rPr lang="cs-CZ" dirty="0"/>
              <a:t>Jak naše osobnost ovlivňuje prožívání tohoto stavu</a:t>
            </a:r>
            <a:r>
              <a:rPr lang="cs-CZ" dirty="0" smtClean="0"/>
              <a:t>?</a:t>
            </a:r>
            <a:endParaRPr lang="cs-CZ" dirty="0"/>
          </a:p>
          <a:p>
            <a:pPr lvl="2"/>
            <a:r>
              <a:rPr lang="cs-CZ" dirty="0"/>
              <a:t>Jaké jsou evoluční důvody tohoto stavu, proč je máme, co zajištují?</a:t>
            </a:r>
          </a:p>
          <a:p>
            <a:pPr lvl="2"/>
            <a:r>
              <a:rPr lang="cs-CZ" dirty="0"/>
              <a:t>Jak souvisí frustrační tolerance s životním úspěchem</a:t>
            </a:r>
            <a:r>
              <a:rPr lang="cs-CZ" dirty="0" smtClean="0"/>
              <a:t>? (vizte např. </a:t>
            </a:r>
            <a:r>
              <a:rPr lang="cs-CZ" dirty="0" err="1" smtClean="0"/>
              <a:t>Marshmallow</a:t>
            </a:r>
            <a:r>
              <a:rPr lang="cs-CZ" dirty="0" smtClean="0"/>
              <a:t> test na </a:t>
            </a:r>
            <a:r>
              <a:rPr lang="cs-CZ" dirty="0" err="1" smtClean="0"/>
              <a:t>You</a:t>
            </a:r>
            <a:r>
              <a:rPr lang="cs-CZ" dirty="0" smtClean="0"/>
              <a:t> Tube nebo popis </a:t>
            </a:r>
            <a:r>
              <a:rPr lang="cs-CZ" dirty="0" err="1"/>
              <a:t>Stanford</a:t>
            </a:r>
            <a:r>
              <a:rPr lang="cs-CZ" dirty="0"/>
              <a:t> </a:t>
            </a:r>
            <a:r>
              <a:rPr lang="cs-CZ" dirty="0" err="1"/>
              <a:t>marshmallow</a:t>
            </a:r>
            <a:r>
              <a:rPr lang="cs-CZ" dirty="0"/>
              <a:t> </a:t>
            </a:r>
            <a:r>
              <a:rPr lang="cs-CZ" dirty="0" smtClean="0"/>
              <a:t>experiment, pro fanoušky </a:t>
            </a:r>
            <a:r>
              <a:rPr lang="cs-CZ" dirty="0" err="1" smtClean="0"/>
              <a:t>TEDTalks</a:t>
            </a:r>
            <a:r>
              <a:rPr lang="cs-CZ" dirty="0" smtClean="0"/>
              <a:t>, nebo pro ty, </a:t>
            </a:r>
            <a:r>
              <a:rPr lang="cs-CZ" dirty="0"/>
              <a:t>co nevědí, co to je: http://www.ted.com/</a:t>
            </a:r>
            <a:r>
              <a:rPr lang="cs-CZ" dirty="0" err="1"/>
              <a:t>talks</a:t>
            </a:r>
            <a:r>
              <a:rPr lang="cs-CZ" dirty="0"/>
              <a:t>/joachim_de_posada_says_don_t_eat_the_marshmallow_yet#t-8337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Proč má opakovaný či dlouhodobý stres patologické následky</a:t>
            </a:r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Jak souvisí motivace k činnosti s její náročností a se stresem? (vizte grafy  k heslu 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channel</a:t>
            </a:r>
            <a:r>
              <a:rPr lang="cs-CZ" dirty="0"/>
              <a:t>)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633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podmínky udělení zápočtu a jiné </a:t>
            </a:r>
            <a:r>
              <a:rPr lang="cs-CZ" sz="4000" b="1" dirty="0" smtClean="0"/>
              <a:t>dohody: </a:t>
            </a:r>
            <a:r>
              <a:rPr lang="cs-CZ" b="1" dirty="0" smtClean="0"/>
              <a:t>1. DOCHÁZKA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100% docházka</a:t>
            </a:r>
          </a:p>
          <a:p>
            <a:pPr lvl="0"/>
            <a:r>
              <a:rPr lang="cs-CZ" dirty="0" smtClean="0"/>
              <a:t>v případě absence se nemusíte </a:t>
            </a:r>
            <a:r>
              <a:rPr lang="cs-CZ" dirty="0"/>
              <a:t>se </a:t>
            </a:r>
            <a:r>
              <a:rPr lang="cs-CZ" dirty="0" smtClean="0"/>
              <a:t>omlouvat, ale hodina musí být nahrazena </a:t>
            </a:r>
          </a:p>
          <a:p>
            <a:pPr lvl="0"/>
            <a:r>
              <a:rPr lang="cs-CZ" dirty="0" smtClean="0"/>
              <a:t>toto nahrazení je možné 2x za semestr </a:t>
            </a:r>
          </a:p>
          <a:p>
            <a:r>
              <a:rPr lang="cs-CZ" b="1" dirty="0" smtClean="0"/>
              <a:t>náhrada</a:t>
            </a:r>
            <a:r>
              <a:rPr lang="cs-CZ" dirty="0" smtClean="0"/>
              <a:t> </a:t>
            </a:r>
            <a:r>
              <a:rPr lang="cs-CZ" dirty="0"/>
              <a:t>je možná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 (</a:t>
            </a:r>
            <a:r>
              <a:rPr lang="cs-CZ" dirty="0"/>
              <a:t>a není nutné </a:t>
            </a:r>
            <a:r>
              <a:rPr lang="cs-CZ" dirty="0" smtClean="0"/>
              <a:t>to </a:t>
            </a:r>
            <a:r>
              <a:rPr lang="cs-CZ" dirty="0"/>
              <a:t>předem </a:t>
            </a:r>
            <a:r>
              <a:rPr lang="cs-CZ" dirty="0" smtClean="0"/>
              <a:t>nahlašovat)</a:t>
            </a:r>
            <a:endParaRPr lang="cs-CZ" dirty="0"/>
          </a:p>
          <a:p>
            <a:pPr lvl="0"/>
            <a:r>
              <a:rPr lang="cs-CZ" dirty="0" smtClean="0"/>
              <a:t>a to v pondělí 9.20, 10.15 (v A3P) a 12.05 (v uč.42) nebo </a:t>
            </a:r>
            <a:r>
              <a:rPr lang="cs-CZ" dirty="0"/>
              <a:t>v </a:t>
            </a:r>
            <a:r>
              <a:rPr lang="cs-CZ" dirty="0" smtClean="0"/>
              <a:t>úterý od 9.20 (v uč. 33) nebo 12.05 (v uč. </a:t>
            </a:r>
            <a:r>
              <a:rPr lang="cs-CZ" dirty="0"/>
              <a:t>4</a:t>
            </a:r>
            <a:r>
              <a:rPr lang="cs-CZ" dirty="0" smtClean="0"/>
              <a:t>2) </a:t>
            </a:r>
          </a:p>
          <a:p>
            <a:pPr lvl="0"/>
            <a:r>
              <a:rPr lang="cs-CZ" dirty="0"/>
              <a:t>má smysl nahrazovat pouze </a:t>
            </a:r>
            <a:r>
              <a:rPr lang="cs-CZ" dirty="0" smtClean="0"/>
              <a:t>v hodinách s tématem, které vám uniklo, začali jsme v sudém týdnu a v lichém se bude většina témat opakovat</a:t>
            </a:r>
          </a:p>
          <a:p>
            <a:pPr lvl="0"/>
            <a:r>
              <a:rPr lang="cs-CZ" dirty="0" smtClean="0"/>
              <a:t>…či </a:t>
            </a:r>
            <a:r>
              <a:rPr lang="cs-CZ" b="1" dirty="0" smtClean="0"/>
              <a:t>písemně</a:t>
            </a:r>
            <a:r>
              <a:rPr lang="cs-CZ" dirty="0" smtClean="0"/>
              <a:t> náhradní prací, o níž si </a:t>
            </a:r>
            <a:r>
              <a:rPr lang="cs-CZ" dirty="0"/>
              <a:t>požádáte 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do </a:t>
            </a:r>
            <a:r>
              <a:rPr lang="cs-CZ" dirty="0" smtClean="0"/>
              <a:t>dvou týdnů </a:t>
            </a:r>
            <a:r>
              <a:rPr lang="cs-CZ" dirty="0"/>
              <a:t>od nahrazované absence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Vaše vypracování náhradního úkolu musí být </a:t>
            </a:r>
            <a:r>
              <a:rPr lang="cs-CZ" dirty="0"/>
              <a:t>časově i tematicky adekvátní </a:t>
            </a:r>
            <a:r>
              <a:rPr lang="cs-CZ" dirty="0" smtClean="0"/>
              <a:t>hodině semináře.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cs-CZ" dirty="0" smtClean="0"/>
              <a:t>Reakce na frustraci a otázky z nich vyplývající: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Proč nemotivovat žáky strachem z trestu?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Co </a:t>
            </a:r>
            <a:r>
              <a:rPr lang="cs-CZ" sz="2800" dirty="0"/>
              <a:t>to říká o prožívání školního neúspěchu (situačního) a školní neúspěšnosti (dlouhodobějšího stavu)?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by to mělo ovlivnit učitele při zvažování trestu </a:t>
            </a:r>
            <a:r>
              <a:rPr lang="cs-CZ" sz="2800" dirty="0" smtClean="0"/>
              <a:t>chování, které </a:t>
            </a:r>
            <a:r>
              <a:rPr lang="cs-CZ" sz="2800" dirty="0"/>
              <a:t>je </a:t>
            </a:r>
            <a:r>
              <a:rPr lang="cs-CZ" sz="2800" dirty="0" smtClean="0"/>
              <a:t>zjevně důsledkem </a:t>
            </a:r>
            <a:r>
              <a:rPr lang="cs-CZ" sz="2800" dirty="0"/>
              <a:t>reakce na frustraci?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to mají s reakcí na frustraci učitelé</a:t>
            </a:r>
            <a:r>
              <a:rPr lang="cs-CZ" sz="2800" dirty="0" smtClean="0"/>
              <a:t>? Jak své reakce udělat „výchovnými“?</a:t>
            </a:r>
            <a:endParaRPr lang="cs-CZ" sz="2800" dirty="0"/>
          </a:p>
          <a:p>
            <a:pPr marL="301943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36823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základní vlastnosti sociální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rozdíl mezi velkou a malou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skupinou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skupina jako prostředí pro uspokojování individuálních potřeb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význam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 v jednotlivých obdobích života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zákonitosti vývoje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fáze skup. dynamiky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vlastnosti skupiny ve fázi </a:t>
            </a:r>
            <a:r>
              <a:rPr lang="cs-CZ" sz="2800" dirty="0" err="1" smtClean="0"/>
              <a:t>performing</a:t>
            </a:r>
            <a:r>
              <a:rPr lang="cs-CZ" sz="2800" dirty="0" smtClean="0"/>
              <a:t> – dokonalá skupina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časové aspekty dynamiky </a:t>
            </a:r>
            <a:r>
              <a:rPr lang="cs-CZ" sz="2800" dirty="0" err="1" smtClean="0"/>
              <a:t>soc</a:t>
            </a:r>
            <a:r>
              <a:rPr lang="cs-CZ" sz="2800" dirty="0" smtClean="0"/>
              <a:t>. skup.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vliv společných činností a dosahování cílů na vývoj skupiny</a:t>
            </a:r>
          </a:p>
          <a:p>
            <a:pPr marL="301943" lvl="1" indent="0">
              <a:buClr>
                <a:schemeClr val="accent4">
                  <a:lumMod val="75000"/>
                </a:schemeClr>
              </a:buClr>
            </a:pPr>
            <a:r>
              <a:rPr lang="cs-CZ" sz="2800" dirty="0" smtClean="0"/>
              <a:t> role vnější autority v jednotlivých fázích</a:t>
            </a:r>
          </a:p>
          <a:p>
            <a:pPr marL="301943" lvl="1" indent="0">
              <a:buClr>
                <a:schemeClr val="tx2">
                  <a:lumMod val="75000"/>
                </a:schemeClr>
              </a:buClr>
            </a:pPr>
            <a:endParaRPr lang="cs-CZ" sz="2800" dirty="0"/>
          </a:p>
          <a:p>
            <a:pPr marL="301943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seminář Dynamika sociální skupiny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36823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/>
          <a:lstStyle/>
          <a:p>
            <a:r>
              <a:rPr lang="cs-CZ" dirty="0" smtClean="0"/>
              <a:t>určující znaky malé sociální skupiny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orchis.brontosaurus.cz/akce/ohb0506/dynamika_socialni_skupiny_tisk.pdf</a:t>
            </a:r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</a:t>
            </a:r>
            <a:r>
              <a:rPr lang="cs-CZ" dirty="0" err="1" smtClean="0">
                <a:hlinkClick r:id="rId3"/>
              </a:rPr>
              <a:t>Fáze_vývoje_skupiny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sociální skupiny</a:t>
            </a:r>
          </a:p>
        </p:txBody>
      </p:sp>
    </p:spTree>
    <p:extLst>
      <p:ext uri="{BB962C8B-B14F-4D97-AF65-F5344CB8AC3E}">
        <p14:creationId xmlns="" xmlns:p14="http://schemas.microsoft.com/office/powerpoint/2010/main" val="2037636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196752"/>
            <a:ext cx="7416824" cy="5184576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role ve třídě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830772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je komunikace? V jakém vztahu je k interakci?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Jaké prostředky používáme při nezprostředkované komunikaci? Jaký je podíl verbální a neverbální komunikace při přijímání sdělení?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Jaké jsou osobní motivy komunikovat, proč komunikujeme?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vše je při promluvě zároveň (často nevědomě) sdělováno?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Jaký je rozdíl ve vnímání komunikace mezi dítětem a dospělým?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je to transakční analýza a jaké komunikační pozice popisuje?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4. seminář Komunikace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2774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je sociální percepce? Co vnímáme, co z toho usuzujeme?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je první dojem? Jak dlouho vzniká? Proč si ho vytváříme?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 to, že se percepčním stereotypům a chybám nedokážeme vyhnout</a:t>
            </a:r>
            <a:r>
              <a:rPr lang="cs-CZ" sz="2400" dirty="0" smtClean="0"/>
              <a:t>? A proč bychom se o to měli vědomě snažit?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 zmírnit dopad </a:t>
            </a:r>
            <a:r>
              <a:rPr lang="cs-CZ" sz="2400" dirty="0" err="1" smtClean="0"/>
              <a:t>perc</a:t>
            </a:r>
            <a:r>
              <a:rPr lang="cs-CZ" sz="2400" dirty="0" smtClean="0"/>
              <a:t>. stereotypů?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Jaké jsou typy </a:t>
            </a:r>
            <a:r>
              <a:rPr lang="cs-CZ" sz="2400" dirty="0" err="1" smtClean="0"/>
              <a:t>perc</a:t>
            </a:r>
            <a:r>
              <a:rPr lang="cs-CZ" sz="2400" dirty="0" smtClean="0"/>
              <a:t>. ster., vysvětlit jejich fungování.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Labeling</a:t>
            </a:r>
            <a:r>
              <a:rPr lang="cs-CZ" sz="2400" dirty="0" smtClean="0"/>
              <a:t> a jeho dopady na žáka i učitele.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Sebenaplňující</a:t>
            </a:r>
            <a:r>
              <a:rPr lang="cs-CZ" sz="2400" dirty="0" smtClean="0"/>
              <a:t> předpověď (</a:t>
            </a:r>
            <a:r>
              <a:rPr lang="cs-CZ" sz="2400" dirty="0" err="1" smtClean="0"/>
              <a:t>Pygmalion</a:t>
            </a:r>
            <a:r>
              <a:rPr lang="cs-CZ" sz="2400" dirty="0" smtClean="0"/>
              <a:t> efekt), jeho projevy a fungování.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5. </a:t>
            </a:r>
            <a:r>
              <a:rPr lang="cs-CZ" dirty="0" smtClean="0"/>
              <a:t>seminář </a:t>
            </a:r>
            <a:r>
              <a:rPr lang="cs-CZ" dirty="0" smtClean="0"/>
              <a:t>Percepční stereotypy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27744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1500" i="1" dirty="0" smtClean="0"/>
              <a:t>Opakování proběhlo formou „televizní“ soutěže, v níž zazněly tyto otázky, které dávám k dispozici pro Vaše  domácí opakování a ověřování znalostí.</a:t>
            </a:r>
          </a:p>
          <a:p>
            <a:pPr lvl="1">
              <a:buNone/>
            </a:pPr>
            <a:r>
              <a:rPr lang="cs-CZ" sz="2400" dirty="0" smtClean="0"/>
              <a:t>SOCIALIZACE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Jmenujte 3 produkty socializace.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Jaká je základní podmínka socializace?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Jaký je vztah mezi socializací a </a:t>
            </a:r>
            <a:r>
              <a:rPr lang="cs-CZ" sz="2400" dirty="0" err="1" smtClean="0"/>
              <a:t>soc</a:t>
            </a:r>
            <a:r>
              <a:rPr lang="cs-CZ" sz="2400" dirty="0" smtClean="0"/>
              <a:t>. učením?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Co je adaptace a co je adjustace?</a:t>
            </a:r>
          </a:p>
          <a:p>
            <a:pPr marL="759143" lvl="1" indent="-457200">
              <a:buNone/>
            </a:pPr>
            <a:r>
              <a:rPr lang="cs-CZ" sz="2400" dirty="0" smtClean="0"/>
              <a:t>KOMUNIKACE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Definujte komunikaci.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Co může vyjádřit celkový vzhled, oblečení?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Vyjmenujte všechny prostředky neverbální komunikace.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V čem spočívá strategie </a:t>
            </a:r>
            <a:r>
              <a:rPr lang="cs-CZ" sz="2400" dirty="0" err="1" smtClean="0"/>
              <a:t>win</a:t>
            </a:r>
            <a:r>
              <a:rPr lang="cs-CZ" sz="2400" dirty="0" smtClean="0"/>
              <a:t>-</a:t>
            </a:r>
            <a:r>
              <a:rPr lang="cs-CZ" sz="2400" dirty="0" err="1" smtClean="0"/>
              <a:t>win</a:t>
            </a:r>
            <a:r>
              <a:rPr lang="cs-CZ" sz="2400" dirty="0" smtClean="0"/>
              <a:t>. Na co se zaměřit, aby bylo možné tohoto výsledku dosáhnout?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6. </a:t>
            </a:r>
            <a:r>
              <a:rPr lang="cs-CZ" dirty="0" smtClean="0"/>
              <a:t>seminář </a:t>
            </a:r>
            <a:r>
              <a:rPr lang="cs-CZ" dirty="0" smtClean="0"/>
              <a:t>Opakování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27744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2400" dirty="0" smtClean="0"/>
              <a:t>SOC. SKUPINA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Jaký je rozdíl mezi </a:t>
            </a:r>
            <a:r>
              <a:rPr lang="cs-CZ" sz="2400" dirty="0" err="1" smtClean="0"/>
              <a:t>soc</a:t>
            </a:r>
            <a:r>
              <a:rPr lang="cs-CZ" sz="2400" dirty="0" smtClean="0"/>
              <a:t>. skupinou a sociálním agregátem?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Vyjmenujte ve správném pořadí fáze vývoje skupiny.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K čemu jedinec potřebuje </a:t>
            </a:r>
            <a:r>
              <a:rPr lang="cs-CZ" sz="2400" dirty="0" err="1" smtClean="0"/>
              <a:t>soc</a:t>
            </a:r>
            <a:r>
              <a:rPr lang="cs-CZ" sz="2400" dirty="0" smtClean="0"/>
              <a:t>. skupinu. Co má navíc oproti dvoustranným vztahům?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Čím, jakým typem úkolu posílit skupinu ve fázi </a:t>
            </a:r>
            <a:r>
              <a:rPr lang="cs-CZ" sz="2400" dirty="0" err="1" smtClean="0"/>
              <a:t>norming</a:t>
            </a:r>
            <a:r>
              <a:rPr lang="cs-CZ" sz="2400" dirty="0" smtClean="0"/>
              <a:t>?</a:t>
            </a:r>
            <a:endParaRPr lang="cs-CZ" sz="2400" dirty="0" smtClean="0"/>
          </a:p>
          <a:p>
            <a:pPr marL="759143" lvl="1" indent="-457200">
              <a:buNone/>
            </a:pPr>
            <a:r>
              <a:rPr lang="cs-CZ" sz="2400" dirty="0" smtClean="0"/>
              <a:t>ZÁTĚŽOVÉ SITUACE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Co je společné zátěžovým situacím?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Co je a čím se vyznačuje náročná životní situace?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Jakou roli má adrenalin v zátěžové situaci a ve které?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Co jsou to </a:t>
            </a:r>
            <a:r>
              <a:rPr lang="cs-CZ" sz="2400" dirty="0" err="1" smtClean="0"/>
              <a:t>copingové</a:t>
            </a:r>
            <a:r>
              <a:rPr lang="cs-CZ" sz="2400" dirty="0" smtClean="0"/>
              <a:t> strategie? Dejte příklady.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6. </a:t>
            </a:r>
            <a:r>
              <a:rPr lang="cs-CZ" dirty="0" smtClean="0"/>
              <a:t>seminář </a:t>
            </a:r>
            <a:r>
              <a:rPr lang="cs-CZ" dirty="0" smtClean="0"/>
              <a:t>Opakování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27744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2400" dirty="0" smtClean="0"/>
              <a:t>SOCIÁLNÍ PERCEPCE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Vysvětlete haló-efekt.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Jmenujte alespoň 5 sociálních vjemů. Co na druhém vnímám?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 škodí </a:t>
            </a:r>
            <a:r>
              <a:rPr lang="cs-CZ" sz="2400" dirty="0" err="1" smtClean="0"/>
              <a:t>labeling</a:t>
            </a:r>
            <a:r>
              <a:rPr lang="cs-CZ" sz="2400" dirty="0" smtClean="0"/>
              <a:t> učiteli (používá-li ho)?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Proč neumíme nesoudit a proč bychom se o to měli snažit?</a:t>
            </a:r>
          </a:p>
          <a:p>
            <a:pPr marL="759143" lvl="1" indent="-457200">
              <a:buNone/>
            </a:pPr>
            <a:r>
              <a:rPr lang="cs-CZ" sz="2400" dirty="0" smtClean="0"/>
              <a:t>SMĚS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Jaký je rozdíl mezi </a:t>
            </a:r>
            <a:r>
              <a:rPr lang="cs-CZ" sz="2400" dirty="0" err="1" smtClean="0"/>
              <a:t>soc</a:t>
            </a:r>
            <a:r>
              <a:rPr lang="cs-CZ" sz="2400" dirty="0" smtClean="0"/>
              <a:t>. psy. a sociologií?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Jaké jsou 3 složky postoje?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Jaký vliv má individualita na prožívání stresu?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400" dirty="0" smtClean="0"/>
              <a:t>Vysvětlete pojem transakční analýza a </a:t>
            </a:r>
            <a:r>
              <a:rPr lang="cs-CZ" sz="2400" smtClean="0"/>
              <a:t>připojte pojmy.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6. </a:t>
            </a:r>
            <a:r>
              <a:rPr lang="cs-CZ" dirty="0" smtClean="0"/>
              <a:t>seminář </a:t>
            </a:r>
            <a:r>
              <a:rPr lang="cs-CZ" dirty="0" smtClean="0"/>
              <a:t>Opakování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2774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2. DOMÁCÍ PŘÍPRAVA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3. SEMINÁRNÍ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PROSBA A DOBRÁ RADA NA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skoro 300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Zadání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658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úvodní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druhou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jsou zátěžové situace</a:t>
            </a:r>
          </a:p>
          <a:p>
            <a:pPr marL="411480" indent="-342900"/>
            <a:r>
              <a:rPr lang="cs-CZ" dirty="0" smtClean="0"/>
              <a:t>seznamte se s reakcemi na frustraci a 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budou vstupenkou do semináře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269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druhé hodiny </a:t>
            </a:r>
            <a:br>
              <a:rPr lang="cs-CZ" sz="3600" b="1" dirty="0" smtClean="0"/>
            </a:br>
            <a:r>
              <a:rPr lang="cs-CZ" sz="3600" b="1" dirty="0" smtClean="0"/>
              <a:t>jako příprava na třetí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je to sociální skupina, jak se liší velká od malé, jaké jsou podstatné znaky soc. skup.</a:t>
            </a:r>
          </a:p>
          <a:p>
            <a:pPr marL="411480" indent="-342900"/>
            <a:r>
              <a:rPr lang="cs-CZ" dirty="0" smtClean="0"/>
              <a:t>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(rukou psané) budou vstupenkou do semináře, tj. kdo je nebude mít, nemůže se semináře zúčastnit.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59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třetí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čtvrtou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je komunikace, jak probíhá, jak se dělí, jak funguje atp.</a:t>
            </a:r>
          </a:p>
          <a:p>
            <a:pPr marL="411480" indent="-342900"/>
            <a:r>
              <a:rPr lang="cs-CZ" dirty="0" smtClean="0"/>
              <a:t>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(rukou psané) budou vstupenkou do semináře, tj. kdo je nebude mít, nemůže se semináře zúčastnit.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59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614</TotalTime>
  <Words>1747</Words>
  <Application>Microsoft Office PowerPoint</Application>
  <PresentationFormat>Předvádění na obrazovce (4:3)</PresentationFormat>
  <Paragraphs>196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Vlnění</vt:lpstr>
      <vt:lpstr>Seminář ze sociální psychologie</vt:lpstr>
      <vt:lpstr>podmínky udělení zápočtu a jiné dohody: 1. DOCHÁZKA</vt:lpstr>
      <vt:lpstr>podmínky udělení zápočtu a jiné dohody:  2. DOMÁCÍ PŘÍPRAVA</vt:lpstr>
      <vt:lpstr>podmínky udělení zápočtu a jiné dohody:  3. SEMINÁRNÍ PRÁCE</vt:lpstr>
      <vt:lpstr>PROSBA A DOBRÁ RADA NA ZÁVĚR</vt:lpstr>
      <vt:lpstr>Zadání</vt:lpstr>
      <vt:lpstr>Zadání z úvodní hodiny  jako příprava na druhou</vt:lpstr>
      <vt:lpstr>Zadání z druhé hodiny  jako příprava na třetí</vt:lpstr>
      <vt:lpstr>Zadání z třetí hodiny  jako příprava na čtvrtou</vt:lpstr>
      <vt:lpstr>Zadání ze čtvrté hodiny  jako příprava na pátou</vt:lpstr>
      <vt:lpstr>Zadání náhradní práce  za absenci v první hodině semináře</vt:lpstr>
      <vt:lpstr>Zadání náhradní práce  za absenci v první hodině semináře</vt:lpstr>
      <vt:lpstr>Zadání náhradní práce  za absenci v druhé hodině semináře</vt:lpstr>
      <vt:lpstr>Zadání náhradní práce  za absenci ve třetí hodině semináře</vt:lpstr>
      <vt:lpstr>Zadání náhradní práce  za absenci ve čtvrté hodině semináře</vt:lpstr>
      <vt:lpstr>Zadání náhradní práce  za absenci v páté hodině semináře</vt:lpstr>
      <vt:lpstr>Stručné obsahy seminářů aneb, co bych měl asi tak vědět</vt:lpstr>
      <vt:lpstr>1. seminář</vt:lpstr>
      <vt:lpstr>2. seminář Zátěžové situace</vt:lpstr>
      <vt:lpstr>2. seminář Zátěžové situace</vt:lpstr>
      <vt:lpstr>3. seminář Dynamika sociální skupiny</vt:lpstr>
      <vt:lpstr>Dynamika sociální skupiny</vt:lpstr>
      <vt:lpstr>Možné role ve třídě</vt:lpstr>
      <vt:lpstr>4. seminář Komunikace</vt:lpstr>
      <vt:lpstr>5. seminář Percepční stereotypy</vt:lpstr>
      <vt:lpstr>6. seminář Opakování</vt:lpstr>
      <vt:lpstr>6. seminář Opakování</vt:lpstr>
      <vt:lpstr>6. seminář Opakování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Krocakova</cp:lastModifiedBy>
  <cp:revision>32</cp:revision>
  <dcterms:created xsi:type="dcterms:W3CDTF">2013-09-22T18:21:43Z</dcterms:created>
  <dcterms:modified xsi:type="dcterms:W3CDTF">2014-12-09T10:31:51Z</dcterms:modified>
</cp:coreProperties>
</file>