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FF97A2-5B53-4833-9C55-1CF42329D344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7477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ze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2014</a:t>
            </a:r>
          </a:p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82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podmínky udělení zápočtu a jiné </a:t>
            </a:r>
            <a:r>
              <a:rPr lang="cs-CZ" sz="4000" b="1" dirty="0" smtClean="0"/>
              <a:t>dohody: </a:t>
            </a:r>
            <a:r>
              <a:rPr lang="cs-CZ" b="1" dirty="0" smtClean="0"/>
              <a:t>1. DOCHÁZKA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50405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100% docházka</a:t>
            </a:r>
          </a:p>
          <a:p>
            <a:pPr lvl="0"/>
            <a:r>
              <a:rPr lang="cs-CZ" dirty="0" smtClean="0"/>
              <a:t>v případě absence se nemusíte </a:t>
            </a:r>
            <a:r>
              <a:rPr lang="cs-CZ" dirty="0"/>
              <a:t>se </a:t>
            </a:r>
            <a:r>
              <a:rPr lang="cs-CZ" dirty="0" smtClean="0"/>
              <a:t>omlouvat, ale hodina musí být nahrazena </a:t>
            </a:r>
          </a:p>
          <a:p>
            <a:pPr lvl="0"/>
            <a:r>
              <a:rPr lang="cs-CZ" dirty="0" smtClean="0"/>
              <a:t>toto nahrazení je možné 2x za </a:t>
            </a:r>
            <a:r>
              <a:rPr lang="cs-CZ" dirty="0" smtClean="0"/>
              <a:t>semestr </a:t>
            </a:r>
          </a:p>
          <a:p>
            <a:r>
              <a:rPr lang="cs-CZ" b="1" dirty="0" smtClean="0"/>
              <a:t>náhrada</a:t>
            </a:r>
            <a:r>
              <a:rPr lang="cs-CZ" dirty="0" smtClean="0"/>
              <a:t> </a:t>
            </a:r>
            <a:r>
              <a:rPr lang="cs-CZ" dirty="0"/>
              <a:t>je možná </a:t>
            </a:r>
            <a:r>
              <a:rPr lang="cs-CZ" b="1" dirty="0" smtClean="0"/>
              <a:t>navštívením jiné hodiny </a:t>
            </a:r>
            <a:r>
              <a:rPr lang="cs-CZ" dirty="0" smtClean="0"/>
              <a:t>semináře (</a:t>
            </a:r>
            <a:r>
              <a:rPr lang="cs-CZ" dirty="0"/>
              <a:t>a není nutné </a:t>
            </a:r>
            <a:r>
              <a:rPr lang="cs-CZ" dirty="0" smtClean="0"/>
              <a:t>to </a:t>
            </a:r>
            <a:r>
              <a:rPr lang="cs-CZ" dirty="0"/>
              <a:t>předem </a:t>
            </a:r>
            <a:r>
              <a:rPr lang="cs-CZ" dirty="0" smtClean="0"/>
              <a:t>nahlašovat)</a:t>
            </a:r>
            <a:endParaRPr lang="cs-CZ" dirty="0"/>
          </a:p>
          <a:p>
            <a:pPr lvl="0"/>
            <a:r>
              <a:rPr lang="cs-CZ" dirty="0" smtClean="0"/>
              <a:t>a to </a:t>
            </a:r>
            <a:r>
              <a:rPr lang="cs-CZ" dirty="0" smtClean="0"/>
              <a:t>v pondělí 9.20, 10.15 (v A3P) a 12.05 (v uč.42) nebo </a:t>
            </a:r>
            <a:r>
              <a:rPr lang="cs-CZ" dirty="0"/>
              <a:t>v </a:t>
            </a:r>
            <a:r>
              <a:rPr lang="cs-CZ" dirty="0" smtClean="0"/>
              <a:t>úterý od 9.20 (v </a:t>
            </a:r>
            <a:r>
              <a:rPr lang="cs-CZ" dirty="0" smtClean="0"/>
              <a:t>uč. 33) </a:t>
            </a:r>
            <a:r>
              <a:rPr lang="cs-CZ" dirty="0" smtClean="0"/>
              <a:t>nebo 12.05 (v uč. </a:t>
            </a:r>
            <a:r>
              <a:rPr lang="cs-CZ" dirty="0"/>
              <a:t>4</a:t>
            </a:r>
            <a:r>
              <a:rPr lang="cs-CZ" dirty="0" smtClean="0"/>
              <a:t>2) </a:t>
            </a:r>
            <a:endParaRPr lang="cs-CZ" dirty="0" smtClean="0"/>
          </a:p>
          <a:p>
            <a:pPr lvl="0"/>
            <a:r>
              <a:rPr lang="cs-CZ" dirty="0"/>
              <a:t>má smysl nahrazovat pouze </a:t>
            </a:r>
            <a:r>
              <a:rPr lang="cs-CZ" dirty="0" smtClean="0"/>
              <a:t>v hodinách s tématem, které vám uniklo, začali jsme v sudém týdnu a v lichém se bude většina témat opakovat</a:t>
            </a:r>
          </a:p>
          <a:p>
            <a:pPr lvl="0"/>
            <a:r>
              <a:rPr lang="cs-CZ" dirty="0" smtClean="0"/>
              <a:t>…či </a:t>
            </a:r>
            <a:r>
              <a:rPr lang="cs-CZ" b="1" dirty="0" smtClean="0"/>
              <a:t>písemně</a:t>
            </a:r>
            <a:r>
              <a:rPr lang="cs-CZ" dirty="0" smtClean="0"/>
              <a:t> náhradní prací, o níž si </a:t>
            </a:r>
            <a:r>
              <a:rPr lang="cs-CZ" dirty="0"/>
              <a:t>požádáte e-mailem (</a:t>
            </a:r>
            <a:r>
              <a:rPr lang="cs-CZ" u="sng" dirty="0">
                <a:hlinkClick r:id="rId2"/>
              </a:rPr>
              <a:t>7477@mail.muni.cz</a:t>
            </a:r>
            <a:r>
              <a:rPr lang="cs-CZ" dirty="0"/>
              <a:t>) do </a:t>
            </a:r>
            <a:r>
              <a:rPr lang="cs-CZ" dirty="0" smtClean="0"/>
              <a:t>dvou týdnů </a:t>
            </a:r>
            <a:r>
              <a:rPr lang="cs-CZ" dirty="0"/>
              <a:t>od nahrazované absence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Vaše vypracování náhradního úkolu musí být </a:t>
            </a:r>
            <a:r>
              <a:rPr lang="cs-CZ" dirty="0"/>
              <a:t>časově i tematicky adekvátní </a:t>
            </a:r>
            <a:r>
              <a:rPr lang="cs-CZ" dirty="0" smtClean="0"/>
              <a:t>hodině semináře.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2. DOMÁCÍ PŘÍPRAVA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Pokud se chceme v semináři věnovat praktickým a sebezkušenostním stránkám témat, je potřeba, abyste se té teoretické věnovali „doma“. </a:t>
            </a:r>
          </a:p>
          <a:p>
            <a:r>
              <a:rPr lang="cs-CZ" dirty="0" smtClean="0"/>
              <a:t>Před některými semináři bude zadáno samostudium z učebnice Sociální psychologie (od J. Řezáče). </a:t>
            </a:r>
          </a:p>
          <a:p>
            <a:r>
              <a:rPr lang="cs-CZ" dirty="0" smtClean="0"/>
              <a:t>V semináři pak budeme z nastudovanými poznatky dále pracovat. </a:t>
            </a:r>
          </a:p>
          <a:p>
            <a:r>
              <a:rPr lang="cs-CZ" dirty="0" smtClean="0"/>
              <a:t>Přípravu na zadané téma považuji za podmínku účasti na semináři.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3. SEMINÁRNÍ PRÁCE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cs-CZ" dirty="0" smtClean="0"/>
              <a:t>výše uvedená bude mít formu eseje zpracovávajícího zadané téma</a:t>
            </a:r>
          </a:p>
          <a:p>
            <a:r>
              <a:rPr lang="cs-CZ" dirty="0" smtClean="0"/>
              <a:t>přesné podmínky odevzdání této práce budou zveřejněny spolu s jejím zadáním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5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PROSBA A DOBRÁ RADA NA ZÁVĚR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r>
              <a:rPr lang="cs-CZ" dirty="0" smtClean="0"/>
              <a:t>Než mi napíšete e-mail s otázkou, přečtěte si (znovu) tyto podmínky, nenajdete-li v nich odpověď.</a:t>
            </a:r>
          </a:p>
          <a:p>
            <a:pPr marL="68580" indent="0">
              <a:buNone/>
            </a:pPr>
            <a:endParaRPr lang="cs-CZ" dirty="0" smtClean="0"/>
          </a:p>
          <a:p>
            <a:pPr marL="411480" indent="-342900"/>
            <a:r>
              <a:rPr lang="cs-CZ" dirty="0" smtClean="0"/>
              <a:t>Pokud </a:t>
            </a:r>
            <a:r>
              <a:rPr lang="cs-CZ" dirty="0"/>
              <a:t>budete mít nějaký problém, </a:t>
            </a:r>
            <a:r>
              <a:rPr lang="cs-CZ" dirty="0" smtClean="0"/>
              <a:t>řešte ho, nenechávejte „vyhnít“. Jsem </a:t>
            </a:r>
            <a:r>
              <a:rPr lang="cs-CZ" dirty="0"/>
              <a:t>ochotná se s vámi na lecčems domluvit, pokud budete svou situaci řešit </a:t>
            </a:r>
            <a:r>
              <a:rPr lang="cs-CZ" dirty="0" smtClean="0"/>
              <a:t>včas. </a:t>
            </a:r>
            <a:r>
              <a:rPr lang="cs-CZ" dirty="0"/>
              <a:t>Ale jsem velmi nevstřícná k </a:t>
            </a:r>
            <a:r>
              <a:rPr lang="cs-CZ" dirty="0" smtClean="0"/>
              <a:t>prohlášením typu: </a:t>
            </a:r>
            <a:r>
              <a:rPr lang="cs-CZ" i="1" dirty="0" smtClean="0"/>
              <a:t>„Já </a:t>
            </a:r>
            <a:r>
              <a:rPr lang="cs-CZ" i="1" dirty="0"/>
              <a:t>jsem nevěděl/a </a:t>
            </a:r>
            <a:r>
              <a:rPr lang="cs-CZ" i="1" dirty="0" err="1"/>
              <a:t>a</a:t>
            </a:r>
            <a:r>
              <a:rPr lang="cs-CZ" i="1" dirty="0"/>
              <a:t> já jsem myslel/a, že…“ </a:t>
            </a:r>
            <a:r>
              <a:rPr lang="cs-CZ" dirty="0"/>
              <a:t>na konci semestru</a:t>
            </a:r>
            <a:r>
              <a:rPr lang="cs-CZ" dirty="0" smtClean="0"/>
              <a:t>.</a:t>
            </a:r>
          </a:p>
          <a:p>
            <a:pPr marL="411480" indent="-342900"/>
            <a:endParaRPr lang="cs-CZ" dirty="0"/>
          </a:p>
          <a:p>
            <a:pPr marL="411480" indent="-342900"/>
            <a:r>
              <a:rPr lang="cs-CZ" dirty="0" smtClean="0"/>
              <a:t>Učím skoro 300 studentů jen v seminářích soc. psy., proto chci, aby vše běželo k oboustranné spokojenosti. Nechci věnovat svůj čas lidem, kteří neudělají svůj díl práce.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5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úvodní hodiny </a:t>
            </a:r>
            <a:br>
              <a:rPr lang="cs-CZ" sz="3600" b="1" dirty="0" smtClean="0"/>
            </a:br>
            <a:r>
              <a:rPr lang="cs-CZ" sz="3600" b="1" dirty="0" smtClean="0"/>
              <a:t>jako příprava na druhou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jsou zátěžové situace</a:t>
            </a:r>
          </a:p>
          <a:p>
            <a:pPr marL="411480" indent="-342900"/>
            <a:r>
              <a:rPr lang="cs-CZ" dirty="0" smtClean="0"/>
              <a:t>seznamte se s reakcemi na frustraci a 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budou vstupenkou do semináře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94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320</TotalTime>
  <Words>258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Vlnění</vt:lpstr>
      <vt:lpstr>Seminář ze sociální psychologie</vt:lpstr>
      <vt:lpstr>podmínky udělení zápočtu a jiné dohody: 1. DOCHÁZKA</vt:lpstr>
      <vt:lpstr>podmínky udělení zápočtu a jiné dohody:  2. DOMÁCÍ PŘÍPRAVA</vt:lpstr>
      <vt:lpstr>podmínky udělení zápočtu a jiné dohody:  3. SEMINÁRNÍ PRÁCE</vt:lpstr>
      <vt:lpstr>PROSBA A DOBRÁ RADA NA ZÁVĚR</vt:lpstr>
      <vt:lpstr>Zadání z úvodní hodiny  jako příprava na druhou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ze sociální psychologie</dc:title>
  <dc:creator>Blake</dc:creator>
  <cp:lastModifiedBy>Blake</cp:lastModifiedBy>
  <cp:revision>10</cp:revision>
  <dcterms:created xsi:type="dcterms:W3CDTF">2013-09-22T18:21:43Z</dcterms:created>
  <dcterms:modified xsi:type="dcterms:W3CDTF">2014-09-24T19:14:32Z</dcterms:modified>
</cp:coreProperties>
</file>