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2" r:id="rId8"/>
    <p:sldId id="266" r:id="rId9"/>
    <p:sldId id="263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FF97A2-5B53-4833-9C55-1CF42329D34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2014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82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5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</a:t>
            </a:r>
            <a:r>
              <a:rPr lang="cs-CZ" sz="3600" b="1" dirty="0" smtClean="0"/>
              <a:t>druhé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Pokud jste chyběli 29., 30. 9, nebo 6., 7. 10. a máte</a:t>
            </a:r>
            <a:r>
              <a:rPr lang="cs-CZ" dirty="0" smtClean="0"/>
              <a:t> o NP zažádáno, tady je:</a:t>
            </a:r>
          </a:p>
          <a:p>
            <a:pPr marL="411480" indent="-342900"/>
            <a:r>
              <a:rPr lang="cs-CZ" u="sng" dirty="0" smtClean="0"/>
              <a:t>Odpovězte na následující otázky zvlášť o frustraci a o stresu:</a:t>
            </a:r>
            <a:r>
              <a:rPr lang="cs-CZ" dirty="0" smtClean="0"/>
              <a:t> </a:t>
            </a:r>
          </a:p>
          <a:p>
            <a:pPr marL="411480" indent="-342900"/>
            <a:r>
              <a:rPr lang="cs-CZ" dirty="0" smtClean="0"/>
              <a:t>Jaká je to situace, v jakém případě nastává?</a:t>
            </a:r>
          </a:p>
          <a:p>
            <a:pPr marL="411480" indent="-342900"/>
            <a:r>
              <a:rPr lang="cs-CZ" dirty="0" smtClean="0"/>
              <a:t>Co ji způsobuje, jaké jsou příčiny?</a:t>
            </a:r>
          </a:p>
          <a:p>
            <a:pPr marL="411480" indent="-342900"/>
            <a:r>
              <a:rPr lang="cs-CZ" dirty="0" smtClean="0"/>
              <a:t>Jak tento stav prožíváme fyzicky a psychicky?</a:t>
            </a:r>
          </a:p>
          <a:p>
            <a:pPr marL="411480" indent="-342900"/>
            <a:r>
              <a:rPr lang="cs-CZ" dirty="0" smtClean="0"/>
              <a:t>Jak naše osobnost ovlivňuje prožívání tohoto stavu?</a:t>
            </a:r>
          </a:p>
          <a:p>
            <a:pPr marL="411480" indent="-342900"/>
            <a:r>
              <a:rPr lang="cs-CZ" dirty="0" smtClean="0"/>
              <a:t>Jaké jsou evoluční důvody tohoto stavu, proč je máme, co zajištují?</a:t>
            </a:r>
          </a:p>
          <a:p>
            <a:pPr marL="411480" indent="-342900"/>
            <a:r>
              <a:rPr lang="cs-CZ" dirty="0" smtClean="0"/>
              <a:t>Jak souvisí frustrační tolerance s životním úspěchem?</a:t>
            </a:r>
          </a:p>
          <a:p>
            <a:pPr marL="411480" indent="-342900"/>
            <a:r>
              <a:rPr lang="cs-CZ" dirty="0" smtClean="0"/>
              <a:t>Proč má opakovaný či dlouhodobý stres patologické následky?</a:t>
            </a:r>
          </a:p>
          <a:p>
            <a:pPr marL="68580" indent="0">
              <a:buNone/>
            </a:pPr>
            <a:r>
              <a:rPr lang="cs-CZ" i="1" dirty="0"/>
              <a:t>N</a:t>
            </a:r>
            <a:r>
              <a:rPr lang="cs-CZ" i="1" dirty="0" smtClean="0"/>
              <a:t>áhradu </a:t>
            </a:r>
            <a:r>
              <a:rPr lang="cs-CZ" i="1" dirty="0" smtClean="0"/>
              <a:t>přineste do své nejbližší hodiny semináře v papírové </a:t>
            </a:r>
            <a:r>
              <a:rPr lang="cs-CZ" i="1" dirty="0" smtClean="0"/>
              <a:t>podobě.</a:t>
            </a:r>
            <a:endParaRPr lang="cs-CZ" i="1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0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3522720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Stručné obsahy seminářů</a:t>
            </a:r>
            <a:b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aneb, co bych měl asi tak vědět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3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5" cy="4968552"/>
          </a:xfrm>
        </p:spPr>
        <p:txBody>
          <a:bodyPr/>
          <a:lstStyle/>
          <a:p>
            <a:r>
              <a:rPr lang="cs-CZ" dirty="0" smtClean="0"/>
              <a:t>SP v kontextu psychologie a sociologie</a:t>
            </a:r>
          </a:p>
          <a:p>
            <a:r>
              <a:rPr lang="cs-CZ" dirty="0" smtClean="0"/>
              <a:t>předmět zkoumání SP</a:t>
            </a:r>
          </a:p>
          <a:p>
            <a:r>
              <a:rPr lang="cs-CZ" dirty="0" smtClean="0"/>
              <a:t>základní pojmy SP a jejich souvislost:</a:t>
            </a:r>
          </a:p>
          <a:p>
            <a:pPr lvl="1"/>
            <a:r>
              <a:rPr lang="cs-CZ" dirty="0" smtClean="0"/>
              <a:t>socializace – produkty, etapy, činitelé, soc. role; soc. učení</a:t>
            </a:r>
          </a:p>
          <a:p>
            <a:pPr lvl="1"/>
            <a:r>
              <a:rPr lang="cs-CZ" dirty="0" smtClean="0"/>
              <a:t>sociální skupina – znaky, dynamika, struktura…</a:t>
            </a:r>
          </a:p>
          <a:p>
            <a:pPr lvl="1"/>
            <a:r>
              <a:rPr lang="cs-CZ" dirty="0" smtClean="0"/>
              <a:t>interakce, percepce, komunikace</a:t>
            </a:r>
          </a:p>
          <a:p>
            <a:pPr lvl="1"/>
            <a:r>
              <a:rPr lang="cs-CZ" dirty="0" smtClean="0"/>
              <a:t>zátěžové situace</a:t>
            </a:r>
            <a:endParaRPr lang="cs-CZ" dirty="0"/>
          </a:p>
          <a:p>
            <a:pPr lvl="0">
              <a:buClr>
                <a:srgbClr val="31B6FD"/>
              </a:buClr>
            </a:pPr>
            <a:r>
              <a:rPr lang="cs-CZ" dirty="0">
                <a:solidFill>
                  <a:srgbClr val="073E87"/>
                </a:solidFill>
              </a:rPr>
              <a:t>témata pro semináře: </a:t>
            </a:r>
            <a:r>
              <a:rPr lang="cs-CZ" dirty="0" smtClean="0">
                <a:solidFill>
                  <a:srgbClr val="073E87"/>
                </a:solidFill>
              </a:rPr>
              <a:t>chyby v soc. percepci, reakce na frustraci, komunikace v konfliktu, soc. role a osobnost</a:t>
            </a:r>
            <a:endParaRPr lang="cs-CZ" dirty="0">
              <a:solidFill>
                <a:srgbClr val="073E87"/>
              </a:solidFill>
            </a:endParaRP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1.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352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 fontScale="92500" lnSpcReduction="20000"/>
          </a:bodyPr>
          <a:lstStyle/>
          <a:p>
            <a:pPr marL="301943" lvl="1" indent="0">
              <a:buNone/>
            </a:pPr>
            <a:r>
              <a:rPr lang="cs-CZ" dirty="0" smtClean="0"/>
              <a:t>V každém ze seminářů jsme stihli trochu něco jiného. Tady je vše (snad), ať víte, co si případně dohledat:</a:t>
            </a:r>
          </a:p>
          <a:p>
            <a:pPr lvl="1"/>
            <a:r>
              <a:rPr lang="cs-CZ" dirty="0" smtClean="0"/>
              <a:t>společné znaky zátěžových situací</a:t>
            </a:r>
          </a:p>
          <a:p>
            <a:pPr lvl="1"/>
            <a:r>
              <a:rPr lang="cs-CZ" dirty="0" smtClean="0"/>
              <a:t>náročné životní situace</a:t>
            </a:r>
          </a:p>
          <a:p>
            <a:pPr lvl="1"/>
            <a:r>
              <a:rPr lang="cs-CZ" dirty="0"/>
              <a:t>o frustraci a </a:t>
            </a:r>
            <a:r>
              <a:rPr lang="cs-CZ" dirty="0" smtClean="0"/>
              <a:t>o stresu</a:t>
            </a:r>
            <a:r>
              <a:rPr lang="cs-CZ" dirty="0"/>
              <a:t>: </a:t>
            </a:r>
            <a:endParaRPr lang="cs-CZ" dirty="0" smtClean="0"/>
          </a:p>
          <a:p>
            <a:pPr lvl="2"/>
            <a:r>
              <a:rPr lang="cs-CZ" dirty="0" smtClean="0"/>
              <a:t>Jaká </a:t>
            </a:r>
            <a:r>
              <a:rPr lang="cs-CZ" dirty="0"/>
              <a:t>je to situace, v jakém případě nastává?</a:t>
            </a:r>
          </a:p>
          <a:p>
            <a:pPr lvl="2"/>
            <a:r>
              <a:rPr lang="cs-CZ" dirty="0"/>
              <a:t>Co ji způsobuje, jaké jsou příčiny?</a:t>
            </a:r>
          </a:p>
          <a:p>
            <a:pPr lvl="2"/>
            <a:r>
              <a:rPr lang="cs-CZ" dirty="0"/>
              <a:t>Jak tento stav prožíváme fyzicky a psychicky</a:t>
            </a:r>
            <a:r>
              <a:rPr lang="cs-CZ" dirty="0" smtClean="0"/>
              <a:t>?</a:t>
            </a:r>
          </a:p>
          <a:p>
            <a:pPr lvl="2"/>
            <a:r>
              <a:rPr lang="cs-CZ" dirty="0"/>
              <a:t>Jak naše osobnost ovlivňuje prožívání tohoto stavu</a:t>
            </a:r>
            <a:r>
              <a:rPr lang="cs-CZ" dirty="0" smtClean="0"/>
              <a:t>?</a:t>
            </a:r>
            <a:endParaRPr lang="cs-CZ" dirty="0"/>
          </a:p>
          <a:p>
            <a:pPr lvl="2"/>
            <a:r>
              <a:rPr lang="cs-CZ" dirty="0"/>
              <a:t>Jaké jsou evoluční důvody tohoto stavu, proč je máme, co zajištují?</a:t>
            </a:r>
          </a:p>
          <a:p>
            <a:pPr lvl="2"/>
            <a:r>
              <a:rPr lang="cs-CZ" dirty="0"/>
              <a:t>Jak souvisí frustrační tolerance s životním úspěchem</a:t>
            </a:r>
            <a:r>
              <a:rPr lang="cs-CZ" dirty="0" smtClean="0"/>
              <a:t>? (vizte např. </a:t>
            </a:r>
            <a:r>
              <a:rPr lang="cs-CZ" dirty="0" err="1" smtClean="0"/>
              <a:t>Marshmallow</a:t>
            </a:r>
            <a:r>
              <a:rPr lang="cs-CZ" dirty="0" smtClean="0"/>
              <a:t> test na </a:t>
            </a:r>
            <a:r>
              <a:rPr lang="cs-CZ" dirty="0" err="1" smtClean="0"/>
              <a:t>You</a:t>
            </a:r>
            <a:r>
              <a:rPr lang="cs-CZ" dirty="0" smtClean="0"/>
              <a:t> Tube nebo popis </a:t>
            </a:r>
            <a:r>
              <a:rPr lang="cs-CZ" dirty="0" err="1"/>
              <a:t>Stanford</a:t>
            </a:r>
            <a:r>
              <a:rPr lang="cs-CZ" dirty="0"/>
              <a:t> </a:t>
            </a:r>
            <a:r>
              <a:rPr lang="cs-CZ" dirty="0" err="1"/>
              <a:t>marshmallow</a:t>
            </a:r>
            <a:r>
              <a:rPr lang="cs-CZ" dirty="0"/>
              <a:t> </a:t>
            </a:r>
            <a:r>
              <a:rPr lang="cs-CZ" dirty="0" smtClean="0"/>
              <a:t>experiment, pro fanoušky </a:t>
            </a:r>
            <a:r>
              <a:rPr lang="cs-CZ" dirty="0" err="1" smtClean="0"/>
              <a:t>TEDTalks</a:t>
            </a:r>
            <a:r>
              <a:rPr lang="cs-CZ" dirty="0" smtClean="0"/>
              <a:t>, nebo pro ty, </a:t>
            </a:r>
            <a:r>
              <a:rPr lang="cs-CZ" dirty="0"/>
              <a:t>co nevědí, co to je: http://www.ted.com/</a:t>
            </a:r>
            <a:r>
              <a:rPr lang="cs-CZ" dirty="0" err="1"/>
              <a:t>talks</a:t>
            </a:r>
            <a:r>
              <a:rPr lang="cs-CZ" dirty="0"/>
              <a:t>/joachim_de_posada_says_don_t_eat_the_marshmallow_yet#t-8337</a:t>
            </a:r>
            <a:r>
              <a:rPr lang="cs-CZ" dirty="0" smtClean="0"/>
              <a:t>)</a:t>
            </a:r>
            <a:endParaRPr lang="cs-CZ" dirty="0"/>
          </a:p>
          <a:p>
            <a:pPr lvl="2"/>
            <a:r>
              <a:rPr lang="cs-CZ" dirty="0"/>
              <a:t>Proč má opakovaný či dlouhodobý stres patologické následky</a:t>
            </a:r>
            <a:r>
              <a:rPr lang="cs-CZ" dirty="0" smtClean="0"/>
              <a:t>?</a:t>
            </a:r>
          </a:p>
          <a:p>
            <a:pPr lvl="2"/>
            <a:r>
              <a:rPr lang="cs-CZ" dirty="0" smtClean="0"/>
              <a:t>Jak souvisí motivace k činnosti s její náročností a se stresem? (vizte grafy  k heslu </a:t>
            </a:r>
            <a:r>
              <a:rPr lang="cs-CZ" i="1" dirty="0" err="1" smtClean="0"/>
              <a:t>flow</a:t>
            </a:r>
            <a:r>
              <a:rPr lang="cs-CZ" i="1" dirty="0" smtClean="0"/>
              <a:t> </a:t>
            </a:r>
            <a:r>
              <a:rPr lang="cs-CZ" i="1" dirty="0" err="1" smtClean="0"/>
              <a:t>channel</a:t>
            </a:r>
            <a:r>
              <a:rPr lang="cs-CZ" dirty="0"/>
              <a:t>)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2. seminář Zátěžové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30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5" cy="5328592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cs-CZ" dirty="0" smtClean="0"/>
              <a:t>Reakce na frustraci a otázky z nich vyplývající: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Proč nemotivovat žáky strachem z trestu?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Co </a:t>
            </a:r>
            <a:r>
              <a:rPr lang="cs-CZ" sz="2800" dirty="0"/>
              <a:t>to říká o prožívání školního neúspěchu (situačního) a školní neúspěšnosti (dlouhodobějšího stavu)?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by to mělo ovlivnit učitele při zvažování trestu </a:t>
            </a:r>
            <a:r>
              <a:rPr lang="cs-CZ" sz="2800" dirty="0" smtClean="0"/>
              <a:t>chování, které </a:t>
            </a:r>
            <a:r>
              <a:rPr lang="cs-CZ" sz="2800" dirty="0"/>
              <a:t>je </a:t>
            </a:r>
            <a:r>
              <a:rPr lang="cs-CZ" sz="2800" dirty="0" smtClean="0"/>
              <a:t>zjevně důsledkem </a:t>
            </a:r>
            <a:r>
              <a:rPr lang="cs-CZ" sz="2800" dirty="0"/>
              <a:t>reakce na frustraci?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to mají s reakcí na frustraci učitelé</a:t>
            </a:r>
            <a:r>
              <a:rPr lang="cs-CZ" sz="2800" dirty="0" smtClean="0"/>
              <a:t>? Jak své reakce udělat „výchovnými“?</a:t>
            </a:r>
            <a:endParaRPr lang="cs-CZ" sz="2800" dirty="0"/>
          </a:p>
          <a:p>
            <a:pPr marL="301943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dirty="0" smtClean="0"/>
              <a:t>2. seminář Zátěžové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82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podmínky udělení zápočtu a jiné </a:t>
            </a:r>
            <a:r>
              <a:rPr lang="cs-CZ" sz="4000" b="1" dirty="0" smtClean="0"/>
              <a:t>dohody: </a:t>
            </a:r>
            <a:r>
              <a:rPr lang="cs-CZ" b="1" dirty="0" smtClean="0"/>
              <a:t>1. DOCHÁZKA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100% docházka</a:t>
            </a:r>
          </a:p>
          <a:p>
            <a:pPr lvl="0"/>
            <a:r>
              <a:rPr lang="cs-CZ" dirty="0" smtClean="0"/>
              <a:t>v případě absence se nemusíte </a:t>
            </a:r>
            <a:r>
              <a:rPr lang="cs-CZ" dirty="0"/>
              <a:t>se </a:t>
            </a:r>
            <a:r>
              <a:rPr lang="cs-CZ" dirty="0" smtClean="0"/>
              <a:t>omlouvat, ale hodina musí být nahrazena </a:t>
            </a:r>
          </a:p>
          <a:p>
            <a:pPr lvl="0"/>
            <a:r>
              <a:rPr lang="cs-CZ" dirty="0" smtClean="0"/>
              <a:t>toto nahrazení je možné 2x za semestr </a:t>
            </a:r>
          </a:p>
          <a:p>
            <a:r>
              <a:rPr lang="cs-CZ" b="1" dirty="0" smtClean="0"/>
              <a:t>náhrada</a:t>
            </a:r>
            <a:r>
              <a:rPr lang="cs-CZ" dirty="0" smtClean="0"/>
              <a:t> </a:t>
            </a:r>
            <a:r>
              <a:rPr lang="cs-CZ" dirty="0"/>
              <a:t>je možná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 (</a:t>
            </a:r>
            <a:r>
              <a:rPr lang="cs-CZ" dirty="0"/>
              <a:t>a není nutné </a:t>
            </a:r>
            <a:r>
              <a:rPr lang="cs-CZ" dirty="0" smtClean="0"/>
              <a:t>to </a:t>
            </a:r>
            <a:r>
              <a:rPr lang="cs-CZ" dirty="0"/>
              <a:t>předem </a:t>
            </a:r>
            <a:r>
              <a:rPr lang="cs-CZ" dirty="0" smtClean="0"/>
              <a:t>nahlašovat)</a:t>
            </a:r>
            <a:endParaRPr lang="cs-CZ" dirty="0"/>
          </a:p>
          <a:p>
            <a:pPr lvl="0"/>
            <a:r>
              <a:rPr lang="cs-CZ" dirty="0" smtClean="0"/>
              <a:t>a to v pondělí 9.20, 10.15 (v A3P) a 12.05 (v uč.42) nebo </a:t>
            </a:r>
            <a:r>
              <a:rPr lang="cs-CZ" dirty="0"/>
              <a:t>v </a:t>
            </a:r>
            <a:r>
              <a:rPr lang="cs-CZ" dirty="0" smtClean="0"/>
              <a:t>úterý od 9.20 (v uč. 33) nebo 12.05 (v uč. </a:t>
            </a:r>
            <a:r>
              <a:rPr lang="cs-CZ" dirty="0"/>
              <a:t>4</a:t>
            </a:r>
            <a:r>
              <a:rPr lang="cs-CZ" dirty="0" smtClean="0"/>
              <a:t>2) </a:t>
            </a:r>
          </a:p>
          <a:p>
            <a:pPr lvl="0"/>
            <a:r>
              <a:rPr lang="cs-CZ" dirty="0"/>
              <a:t>má smysl nahrazovat pouze </a:t>
            </a:r>
            <a:r>
              <a:rPr lang="cs-CZ" dirty="0" smtClean="0"/>
              <a:t>v hodinách s tématem, které vám uniklo, začali jsme v sudém týdnu a v lichém se bude většina témat opakovat</a:t>
            </a:r>
          </a:p>
          <a:p>
            <a:pPr lvl="0"/>
            <a:r>
              <a:rPr lang="cs-CZ" dirty="0" smtClean="0"/>
              <a:t>…či </a:t>
            </a:r>
            <a:r>
              <a:rPr lang="cs-CZ" b="1" dirty="0" smtClean="0"/>
              <a:t>písemně</a:t>
            </a:r>
            <a:r>
              <a:rPr lang="cs-CZ" dirty="0" smtClean="0"/>
              <a:t> náhradní prací, o níž si </a:t>
            </a:r>
            <a:r>
              <a:rPr lang="cs-CZ" dirty="0"/>
              <a:t>požádáte 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do </a:t>
            </a:r>
            <a:r>
              <a:rPr lang="cs-CZ" dirty="0" smtClean="0"/>
              <a:t>dvou týdnů </a:t>
            </a:r>
            <a:r>
              <a:rPr lang="cs-CZ" dirty="0"/>
              <a:t>od nahrazované absence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Vaše vypracování náhradního úkolu musí být </a:t>
            </a:r>
            <a:r>
              <a:rPr lang="cs-CZ" dirty="0"/>
              <a:t>časově i tematicky adekvátní </a:t>
            </a:r>
            <a:r>
              <a:rPr lang="cs-CZ" dirty="0" smtClean="0"/>
              <a:t>hodině semináře.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2. DOMÁCÍ PŘÍPRAVA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3. SEMINÁRNÍ PRÁCE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PROSBA A DOBRÁ RADA NA 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skoro 300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Zadání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8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úvodní hodiny </a:t>
            </a:r>
            <a:br>
              <a:rPr lang="cs-CZ" sz="3600" b="1" dirty="0" smtClean="0"/>
            </a:br>
            <a:r>
              <a:rPr lang="cs-CZ" sz="3600" b="1" dirty="0" smtClean="0"/>
              <a:t>jako příprava na druhou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jsou zátěžové situace</a:t>
            </a:r>
          </a:p>
          <a:p>
            <a:pPr marL="411480" indent="-342900"/>
            <a:r>
              <a:rPr lang="cs-CZ" dirty="0" smtClean="0"/>
              <a:t>seznamte se s reakcemi na frustraci a 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budou vstupenkou do semináře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9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</a:t>
            </a:r>
            <a:r>
              <a:rPr lang="cs-CZ" sz="3600" b="1" dirty="0" smtClean="0"/>
              <a:t>druhé </a:t>
            </a:r>
            <a:r>
              <a:rPr lang="cs-CZ" sz="3600" b="1" dirty="0" smtClean="0"/>
              <a:t>hodiny </a:t>
            </a:r>
            <a:br>
              <a:rPr lang="cs-CZ" sz="3600" b="1" dirty="0" smtClean="0"/>
            </a:br>
            <a:r>
              <a:rPr lang="cs-CZ" sz="3600" b="1" dirty="0" smtClean="0"/>
              <a:t>jako příprava na </a:t>
            </a:r>
            <a:r>
              <a:rPr lang="cs-CZ" sz="3600" b="1" dirty="0" smtClean="0"/>
              <a:t>třetí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</a:t>
            </a:r>
            <a:r>
              <a:rPr lang="cs-CZ" dirty="0" smtClean="0"/>
              <a:t>je to sociální skupina, jak se liší velká od malé, jaké jsou podstatné znaky soc. skup.</a:t>
            </a:r>
            <a:endParaRPr lang="cs-CZ" dirty="0" smtClean="0"/>
          </a:p>
          <a:p>
            <a:pPr marL="411480" indent="-342900"/>
            <a:r>
              <a:rPr lang="cs-CZ" dirty="0" smtClean="0"/>
              <a:t>udělejte </a:t>
            </a:r>
            <a:r>
              <a:rPr lang="cs-CZ" dirty="0" smtClean="0"/>
              <a:t>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</a:t>
            </a:r>
            <a:r>
              <a:rPr lang="cs-CZ" dirty="0" smtClean="0"/>
              <a:t>(rukou psané) budou </a:t>
            </a:r>
            <a:r>
              <a:rPr lang="cs-CZ" dirty="0" smtClean="0"/>
              <a:t>vstupenkou do </a:t>
            </a:r>
            <a:r>
              <a:rPr lang="cs-CZ" dirty="0" smtClean="0"/>
              <a:t>semináře, tj. kdo je nebude mít, nemůže se semináře zúčastnit.</a:t>
            </a:r>
            <a:endParaRPr lang="cs-CZ" dirty="0" smtClean="0"/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</a:t>
            </a:r>
            <a:r>
              <a:rPr lang="cs-CZ" smtClean="0"/>
              <a:t>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494</TotalTime>
  <Words>771</Words>
  <Application>Microsoft Office PowerPoint</Application>
  <PresentationFormat>Předvádění na obrazovce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Vlnění</vt:lpstr>
      <vt:lpstr>Seminář ze sociální psychologie</vt:lpstr>
      <vt:lpstr>podmínky udělení zápočtu a jiné dohody: 1. DOCHÁZKA</vt:lpstr>
      <vt:lpstr>podmínky udělení zápočtu a jiné dohody:  2. DOMÁCÍ PŘÍPRAVA</vt:lpstr>
      <vt:lpstr>podmínky udělení zápočtu a jiné dohody:  3. SEMINÁRNÍ PRÁCE</vt:lpstr>
      <vt:lpstr>PROSBA A DOBRÁ RADA NA ZÁVĚR</vt:lpstr>
      <vt:lpstr>Zadání</vt:lpstr>
      <vt:lpstr>Zadání z úvodní hodiny  jako příprava na druhou</vt:lpstr>
      <vt:lpstr>Zadání z druhé hodiny  jako příprava na třetí</vt:lpstr>
      <vt:lpstr>Zadání náhradní práce  za absenci v první hodině semináře</vt:lpstr>
      <vt:lpstr>Zadání náhradní práce  za absenci v první hodině semináře</vt:lpstr>
      <vt:lpstr>Zadání náhradní práce  za absenci v druhé hodině semináře</vt:lpstr>
      <vt:lpstr>Stručné obsahy seminářů aneb, co bych měl asi tak vědět</vt:lpstr>
      <vt:lpstr>1. seminář</vt:lpstr>
      <vt:lpstr>2. seminář Zátěžové situace</vt:lpstr>
      <vt:lpstr>2. seminář Zátěžové situace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Blake</cp:lastModifiedBy>
  <cp:revision>19</cp:revision>
  <dcterms:created xsi:type="dcterms:W3CDTF">2013-09-22T18:21:43Z</dcterms:created>
  <dcterms:modified xsi:type="dcterms:W3CDTF">2014-10-08T12:12:08Z</dcterms:modified>
</cp:coreProperties>
</file>