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  <p:sldId id="265" r:id="rId12"/>
    <p:sldId id="267" r:id="rId13"/>
    <p:sldId id="272" r:id="rId14"/>
    <p:sldId id="268" r:id="rId15"/>
    <p:sldId id="269" r:id="rId16"/>
    <p:sldId id="271" r:id="rId17"/>
    <p:sldId id="270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>
        <p:scale>
          <a:sx n="114" d="100"/>
          <a:sy n="114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25.11.2014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600" dirty="0" smtClean="0">
                <a:solidFill>
                  <a:schemeClr val="accent6">
                    <a:lumMod val="50000"/>
                  </a:schemeClr>
                </a:solidFill>
              </a:rPr>
              <a:t>Cíle</a:t>
            </a:r>
            <a:endParaRPr lang="cs-CZ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aneb Jak mi pomůže vědět, co chci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7484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Práce s cílem</a:t>
            </a:r>
            <a:endParaRPr lang="cs-CZ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4777381"/>
            <a:ext cx="7731085" cy="8604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aneb Když vím, kam jdu, jde se mnohem lépe </a:t>
            </a:r>
            <a:endParaRPr lang="cs-CZ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86409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UČITEL A CÍLE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 </a:t>
            </a: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PEDAGOGOCKÁ VIZE</a:t>
            </a:r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PROFIL ABSOLVENTA</a:t>
            </a:r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VÝUKOVÉ A VÝCHOVNÉ CÍLE 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na školní rok – měsíc – vyučovací hodinu</a:t>
            </a:r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ČINNOSTI A OBSAHY VE VÝUCE</a:t>
            </a:r>
            <a:endParaRPr lang="cs-CZ" sz="32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8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86409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STUDENT A CÍLE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OSOBNÍ VIZE </a:t>
            </a:r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SEBEPOJETÍ DÍLČÍ CÍLE VÝBĚR UČEBNÍCH ČINNOSTÍ A OBSAHŮ ?</a:t>
            </a:r>
          </a:p>
          <a:p>
            <a:pPr marL="0" indent="0"/>
            <a:endParaRPr lang="cs-CZ" sz="2400" dirty="0" smtClean="0">
              <a:solidFill>
                <a:schemeClr val="accent3">
                  <a:lumMod val="20000"/>
                  <a:lumOff val="80000"/>
                </a:schemeClr>
              </a:solidFill>
              <a:sym typeface="Wingdings"/>
            </a:endParaRPr>
          </a:p>
          <a:p>
            <a:pPr marL="0" indent="0"/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učíme je o tom přemýšlet</a:t>
            </a:r>
          </a:p>
          <a:p>
            <a:pPr marL="0" indent="0"/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Jednou z nejtěžších věcí v životě je vědět, co chci.</a:t>
            </a:r>
          </a:p>
          <a:p>
            <a:pPr marL="0" indent="0"/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cíl jako cesta k úspěchu</a:t>
            </a:r>
          </a:p>
          <a:p>
            <a:pPr marL="0" indent="0"/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vnímání a potvrzování pokroku</a:t>
            </a:r>
          </a:p>
          <a:p>
            <a:pPr marL="0" indent="0"/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zvládání překážek</a:t>
            </a:r>
          </a:p>
          <a:p>
            <a:pPr marL="0" indent="0"/>
            <a:r>
              <a:rPr lang="cs-CZ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rozhodování</a:t>
            </a:r>
            <a:endParaRPr lang="cs-CZ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8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864095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DOBŘE STANOVENÝ CÍL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S = </a:t>
            </a:r>
            <a:r>
              <a:rPr lang="cs-CZ" sz="2400" dirty="0" err="1"/>
              <a:t>Specific</a:t>
            </a:r>
            <a:r>
              <a:rPr lang="cs-CZ" sz="2400" dirty="0"/>
              <a:t> = konkrétní </a:t>
            </a:r>
            <a:endParaRPr lang="cs-CZ" sz="2400" dirty="0" smtClean="0"/>
          </a:p>
          <a:p>
            <a:r>
              <a:rPr lang="cs-CZ" sz="2400" dirty="0" smtClean="0"/>
              <a:t>M </a:t>
            </a:r>
            <a:r>
              <a:rPr lang="cs-CZ" sz="2400" dirty="0"/>
              <a:t>= </a:t>
            </a:r>
            <a:r>
              <a:rPr lang="cs-CZ" sz="2400" dirty="0" err="1"/>
              <a:t>Measurable</a:t>
            </a:r>
            <a:r>
              <a:rPr lang="cs-CZ" sz="2400" dirty="0"/>
              <a:t> = měřitelný – </a:t>
            </a:r>
            <a:r>
              <a:rPr lang="cs-CZ" sz="2400" i="1" dirty="0"/>
              <a:t>musí být stanovitelná hranice či stav dosažení</a:t>
            </a:r>
            <a:endParaRPr lang="cs-CZ" sz="2400" dirty="0"/>
          </a:p>
          <a:p>
            <a:r>
              <a:rPr lang="cs-CZ" sz="2400" dirty="0"/>
              <a:t>A = </a:t>
            </a:r>
            <a:r>
              <a:rPr lang="cs-CZ" sz="2400" dirty="0" err="1"/>
              <a:t>Agreed</a:t>
            </a:r>
            <a:r>
              <a:rPr lang="cs-CZ" sz="2400" dirty="0"/>
              <a:t> = odsouhlasený – </a:t>
            </a:r>
            <a:r>
              <a:rPr lang="cs-CZ" sz="2400" i="1" dirty="0"/>
              <a:t>ideální je, když děti samy pocítí potřebu tohoto cíle </a:t>
            </a:r>
            <a:r>
              <a:rPr lang="cs-CZ" sz="2400" i="1" dirty="0" smtClean="0"/>
              <a:t>dosáhnout</a:t>
            </a:r>
          </a:p>
          <a:p>
            <a:r>
              <a:rPr lang="cs-CZ" sz="2400" dirty="0" smtClean="0"/>
              <a:t>R </a:t>
            </a:r>
            <a:r>
              <a:rPr lang="cs-CZ" sz="2400" dirty="0"/>
              <a:t>= </a:t>
            </a:r>
            <a:r>
              <a:rPr lang="cs-CZ" sz="2400" dirty="0" err="1"/>
              <a:t>Realistic</a:t>
            </a:r>
            <a:r>
              <a:rPr lang="cs-CZ" sz="2400" dirty="0"/>
              <a:t> = realistický </a:t>
            </a:r>
            <a:r>
              <a:rPr lang="cs-CZ" sz="2400" dirty="0" smtClean="0"/>
              <a:t>– </a:t>
            </a:r>
            <a:r>
              <a:rPr lang="cs-CZ" sz="2400" i="1" dirty="0" smtClean="0"/>
              <a:t>cíle lze </a:t>
            </a:r>
            <a:r>
              <a:rPr lang="cs-CZ" sz="2400" i="1" dirty="0"/>
              <a:t>opravdu dosáhnou (vzhledem k věku, času, schopnostem, podmínkám…)</a:t>
            </a:r>
            <a:endParaRPr lang="cs-CZ" sz="2400" dirty="0"/>
          </a:p>
          <a:p>
            <a:r>
              <a:rPr lang="cs-CZ" sz="2400" dirty="0"/>
              <a:t>T = </a:t>
            </a:r>
            <a:r>
              <a:rPr lang="cs-CZ" sz="2400" dirty="0" err="1"/>
              <a:t>Timed</a:t>
            </a:r>
            <a:r>
              <a:rPr lang="cs-CZ" sz="2400" dirty="0"/>
              <a:t> – termínovaný – </a:t>
            </a:r>
            <a:r>
              <a:rPr lang="cs-CZ" sz="2400" i="1" dirty="0" smtClean="0"/>
              <a:t>je stanoven konkrétní </a:t>
            </a:r>
            <a:r>
              <a:rPr lang="cs-CZ" sz="2400" i="1" dirty="0"/>
              <a:t>termín, do kdy chci cíle dosáhnout</a:t>
            </a:r>
            <a:endParaRPr lang="cs-CZ" sz="2400" dirty="0"/>
          </a:p>
          <a:p>
            <a:r>
              <a:rPr lang="cs-CZ" sz="2400" dirty="0"/>
              <a:t>E = </a:t>
            </a:r>
            <a:r>
              <a:rPr lang="cs-CZ" sz="2400" dirty="0" err="1"/>
              <a:t>Excitable</a:t>
            </a:r>
            <a:r>
              <a:rPr lang="cs-CZ" sz="2400" dirty="0"/>
              <a:t> = fascinující nebo </a:t>
            </a:r>
            <a:r>
              <a:rPr lang="cs-CZ" sz="2400" dirty="0" err="1"/>
              <a:t>Enjoyable</a:t>
            </a:r>
            <a:r>
              <a:rPr lang="cs-CZ" sz="2400" dirty="0"/>
              <a:t> = zábavný – </a:t>
            </a:r>
            <a:r>
              <a:rPr lang="cs-CZ" sz="2400" i="1" dirty="0"/>
              <a:t>cíl by se mi měl líbit, měl by mě „vzrušovat“, sám o sobě motivovat</a:t>
            </a:r>
            <a:endParaRPr lang="cs-CZ" sz="2400" dirty="0"/>
          </a:p>
          <a:p>
            <a:r>
              <a:rPr lang="cs-CZ" sz="2400" dirty="0"/>
              <a:t>R = </a:t>
            </a:r>
            <a:r>
              <a:rPr lang="cs-CZ" sz="2400" dirty="0" err="1"/>
              <a:t>Recordable</a:t>
            </a:r>
            <a:r>
              <a:rPr lang="cs-CZ" sz="2400" dirty="0"/>
              <a:t> – zaznamenatelný – </a:t>
            </a:r>
            <a:r>
              <a:rPr lang="cs-CZ" sz="2400" i="1" dirty="0"/>
              <a:t>dosažení cíle by mělo mít nějaký výstup, který jej učiní viditelným pro </a:t>
            </a:r>
            <a:r>
              <a:rPr lang="cs-CZ" sz="2400" i="1" dirty="0" smtClean="0"/>
              <a:t>či prokazatelným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77999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Jak to může fungovat v praxi?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sebehodnocení</a:t>
            </a:r>
            <a:r>
              <a:rPr lang="cs-CZ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+ formativní hodnocení</a:t>
            </a:r>
          </a:p>
          <a:p>
            <a:pPr marL="0" indent="0" algn="ctr">
              <a:buNone/>
            </a:pPr>
            <a:r>
              <a:rPr lang="cs-CZ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stanovení si osobního cíle</a:t>
            </a:r>
          </a:p>
          <a:p>
            <a:pPr marL="0" indent="0" algn="ctr">
              <a:buNone/>
            </a:pPr>
            <a:r>
              <a:rPr lang="cs-CZ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učení se</a:t>
            </a:r>
          </a:p>
          <a:p>
            <a:pPr marL="0" indent="0" algn="ctr">
              <a:buNone/>
            </a:pPr>
            <a:r>
              <a:rPr lang="cs-CZ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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sebehodnocení+ formativní hodnocení</a:t>
            </a:r>
          </a:p>
          <a:p>
            <a:pPr marL="0" indent="0" algn="ctr">
              <a:buNone/>
            </a:pPr>
            <a:r>
              <a:rPr lang="cs-CZ" sz="3600" dirty="0" smtClean="0">
                <a:solidFill>
                  <a:schemeClr val="accent3">
                    <a:lumMod val="20000"/>
                    <a:lumOff val="80000"/>
                  </a:schemeClr>
                </a:solidFill>
                <a:sym typeface="Wingdings"/>
              </a:rPr>
              <a:t></a:t>
            </a:r>
            <a:endParaRPr lang="cs-CZ" sz="3600" dirty="0">
              <a:solidFill>
                <a:schemeClr val="accent3">
                  <a:lumMod val="20000"/>
                  <a:lumOff val="80000"/>
                </a:schemeClr>
              </a:solidFill>
              <a:sym typeface="Wingdings"/>
            </a:endParaRPr>
          </a:p>
          <a:p>
            <a:pPr marL="0" indent="0" algn="ctr">
              <a:buNone/>
            </a:pPr>
            <a:r>
              <a:rPr lang="cs-CZ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vnímání a zaznamenávání pokroku</a:t>
            </a: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98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Jak to může fungovat v praxi?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56084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5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Formativní hodnocení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/>
              <a:t>je </a:t>
            </a:r>
            <a:r>
              <a:rPr lang="cs-CZ" sz="3200" dirty="0"/>
              <a:t>založeno na:</a:t>
            </a:r>
          </a:p>
          <a:p>
            <a:r>
              <a:rPr lang="cs-CZ" sz="3200" dirty="0"/>
              <a:t>stanovení výukových cílů a sledování pokroku každého žáka </a:t>
            </a:r>
            <a:endParaRPr lang="cs-CZ" sz="3200" dirty="0" smtClean="0"/>
          </a:p>
          <a:p>
            <a:r>
              <a:rPr lang="cs-CZ" sz="3200" dirty="0" smtClean="0"/>
              <a:t>vzájemné komunikaci </a:t>
            </a:r>
            <a:r>
              <a:rPr lang="cs-CZ" sz="3200" dirty="0"/>
              <a:t>mezi žákem a učitelem i žáky navzájem</a:t>
            </a:r>
          </a:p>
          <a:p>
            <a:r>
              <a:rPr lang="cs-CZ" sz="3200" dirty="0"/>
              <a:t>pravidelném a četném vyhodnocování žákovské práce </a:t>
            </a:r>
            <a:r>
              <a:rPr lang="cs-CZ" sz="3200" dirty="0" smtClean="0"/>
              <a:t>formou 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zpětné vazby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3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Formativní hodnocení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cs-CZ" sz="3200" dirty="0" smtClean="0"/>
              <a:t>Učitelé</a:t>
            </a:r>
            <a:r>
              <a:rPr lang="cs-CZ" sz="3200" dirty="0"/>
              <a:t>, kteří používají formativní hodnocení, nesrovnávají žáky mezi sebou, ale zaměřují se na dosahování učebních cílů u každého z nich. 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To umožňuje </a:t>
            </a:r>
            <a:r>
              <a:rPr lang="cs-CZ" sz="3200" dirty="0"/>
              <a:t>každému dítěti zažít uspokojení z vykonané práce a nabýt patřičné důvěry ve své </a:t>
            </a:r>
            <a:r>
              <a:rPr lang="cs-CZ" sz="3200" dirty="0" smtClean="0"/>
              <a:t>schopnosti </a:t>
            </a:r>
            <a:r>
              <a:rPr lang="cs-CZ" sz="3200" dirty="0"/>
              <a:t>a podporuje rozvoj kompetence k učení</a:t>
            </a:r>
            <a:r>
              <a:rPr lang="cs-CZ" sz="3200" dirty="0" smtClean="0"/>
              <a:t>.</a:t>
            </a:r>
          </a:p>
          <a:p>
            <a:pPr marL="0" indent="0" algn="r">
              <a:buNone/>
            </a:pPr>
            <a:r>
              <a:rPr lang="cs-CZ" sz="1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dle </a:t>
            </a:r>
            <a:r>
              <a:rPr lang="cs-CZ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www.inkluzivniskola.cz</a:t>
            </a:r>
            <a:endParaRPr lang="cs-CZ" sz="1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64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7125113" cy="305004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…a když se nepoužívá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388021" cy="5184576"/>
          </a:xfrm>
        </p:spPr>
      </p:pic>
    </p:spTree>
    <p:extLst>
      <p:ext uri="{BB962C8B-B14F-4D97-AF65-F5344CB8AC3E}">
        <p14:creationId xmlns:p14="http://schemas.microsoft.com/office/powerpoint/2010/main" val="10647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Kultura zpětné vazby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vládne tam,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kde se poskytování zpětné vazby očekává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kde je bezpečné prostředí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kde je součástí vztahů, pracovních i učebních postupů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kde je nástrojem rozvoje i </a:t>
            </a:r>
            <a:r>
              <a:rPr lang="cs-CZ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seberozvoje</a:t>
            </a: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kde je obousměrná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74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332657"/>
            <a:ext cx="8208912" cy="7200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6912768" cy="6047953"/>
          </a:xfrm>
        </p:spPr>
      </p:pic>
    </p:spTree>
    <p:extLst>
      <p:ext uri="{BB962C8B-B14F-4D97-AF65-F5344CB8AC3E}">
        <p14:creationId xmlns:p14="http://schemas.microsoft.com/office/powerpoint/2010/main" val="1394903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pPr marL="0" indent="0" algn="ctr"/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Jak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poskytovat zpětnou vazbu?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ZV by měla být především:</a:t>
            </a:r>
            <a:endParaRPr lang="cs-CZ" sz="215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just"/>
            <a:r>
              <a:rPr lang="cs-CZ" sz="2150" dirty="0" smtClean="0">
                <a:solidFill>
                  <a:schemeClr val="accent6">
                    <a:lumMod val="50000"/>
                  </a:schemeClr>
                </a:solidFill>
              </a:rPr>
              <a:t>užitečná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= aby </a:t>
            </a:r>
            <a:r>
              <a:rPr lang="cs-CZ" sz="21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se dozvěděl něco nového o sobě, abychom </a:t>
            </a:r>
            <a:r>
              <a:rPr lang="cs-CZ" sz="21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potvrdili</a:t>
            </a:r>
            <a:r>
              <a:rPr lang="cs-CZ" sz="21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to, čím si není jistý, aby si 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např. dokázal představit</a:t>
            </a:r>
            <a:r>
              <a:rPr lang="cs-CZ" sz="21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jak situaci vnímá někdo jiný atp. Smyslem je dát tomu druhému podněty 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 </a:t>
            </a:r>
            <a:r>
              <a:rPr lang="cs-CZ" sz="215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seberozvoji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cs-CZ" sz="2150" dirty="0" smtClean="0">
                <a:solidFill>
                  <a:schemeClr val="accent6">
                    <a:lumMod val="50000"/>
                  </a:schemeClr>
                </a:solidFill>
              </a:rPr>
              <a:t>akceptovatelná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= musí </a:t>
            </a:r>
            <a:r>
              <a:rPr lang="cs-CZ" sz="21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být formulovaná tak, aby ji druhý člověk mohl přijmout a zpracovat. Pokud je velmi 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kritická</a:t>
            </a:r>
            <a:r>
              <a:rPr lang="cs-CZ" sz="21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nemilosrdně otevřená či netaktní, možná se uleví tomu, kdo ji říká. Pro toho, kdo 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přijímá</a:t>
            </a:r>
            <a:r>
              <a:rPr lang="cs-CZ" sz="21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je však zraňující, a tak ji neakceptuje (odmítne obsah či mluvčího).</a:t>
            </a:r>
          </a:p>
          <a:p>
            <a:r>
              <a:rPr lang="cs-CZ" sz="2150" dirty="0" smtClean="0">
                <a:solidFill>
                  <a:schemeClr val="accent6">
                    <a:lumMod val="50000"/>
                  </a:schemeClr>
                </a:solidFill>
              </a:rPr>
              <a:t>srozumitelná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= společný </a:t>
            </a:r>
            <a:r>
              <a:rPr lang="cs-CZ" sz="21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„komunikační kód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 + konkrétní popis </a:t>
            </a:r>
            <a:r>
              <a:rPr lang="cs-CZ" sz="21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situace, v níž se projevilo to, nač chceme poukázat. Z konkrétní situace pak můžeme </a:t>
            </a:r>
            <a:r>
              <a:rPr lang="cs-CZ" sz="215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vyvodit </a:t>
            </a:r>
            <a:r>
              <a:rPr lang="cs-CZ" sz="215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obecný závěr, případně navrhnout změny, nastínit možnosti.</a:t>
            </a:r>
            <a:endParaRPr lang="cs-CZ" sz="2150" dirty="0"/>
          </a:p>
        </p:txBody>
      </p:sp>
    </p:spTree>
    <p:extLst>
      <p:ext uri="{BB962C8B-B14F-4D97-AF65-F5344CB8AC3E}">
        <p14:creationId xmlns:p14="http://schemas.microsoft.com/office/powerpoint/2010/main" val="103490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064896" cy="2088232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chemeClr val="accent6">
                    <a:lumMod val="50000"/>
                  </a:schemeClr>
                </a:solidFill>
              </a:rPr>
              <a:t>Co může kultura zpětné </a:t>
            </a: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vazby</a:t>
            </a:r>
            <a:b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4000" dirty="0">
                <a:solidFill>
                  <a:schemeClr val="accent6">
                    <a:lumMod val="50000"/>
                  </a:schemeClr>
                </a:solidFill>
              </a:rPr>
              <a:t>přinést učiteli?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0061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2088232"/>
          </a:xfrm>
        </p:spPr>
        <p:txBody>
          <a:bodyPr/>
          <a:lstStyle/>
          <a:p>
            <a:r>
              <a:rPr lang="cs-CZ" sz="5400" dirty="0" smtClean="0">
                <a:solidFill>
                  <a:schemeClr val="accent6">
                    <a:lumMod val="50000"/>
                  </a:schemeClr>
                </a:solidFill>
              </a:rPr>
              <a:t>Jak by vypadala škola, do které byste chodili, i kdybyste nemuseli?</a:t>
            </a:r>
            <a:endParaRPr lang="cs-CZ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2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332657"/>
            <a:ext cx="8208912" cy="7200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5832648" cy="6206536"/>
          </a:xfrm>
        </p:spPr>
      </p:pic>
    </p:spTree>
    <p:extLst>
      <p:ext uri="{BB962C8B-B14F-4D97-AF65-F5344CB8AC3E}">
        <p14:creationId xmlns:p14="http://schemas.microsoft.com/office/powerpoint/2010/main" val="357597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936104"/>
          </a:xfrm>
        </p:spPr>
        <p:txBody>
          <a:bodyPr/>
          <a:lstStyle/>
          <a:p>
            <a:pPr algn="ctr"/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3S</a:t>
            </a:r>
            <a:r>
              <a:rPr lang="cs-CZ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VNITŘNÍ MOTIVACE</a:t>
            </a: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cs-CZ" sz="40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cs-CZ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smysluplnost</a:t>
            </a:r>
            <a:endParaRPr lang="cs-CZ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svobodná volba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4000" dirty="0" smtClean="0">
                <a:solidFill>
                  <a:schemeClr val="accent6">
                    <a:lumMod val="50000"/>
                  </a:schemeClr>
                </a:solidFill>
              </a:rPr>
              <a:t>spolupráce</a:t>
            </a:r>
            <a:endParaRPr lang="cs-CZ" sz="4000" dirty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marL="0" indent="0" algn="r">
              <a:buNone/>
            </a:pPr>
            <a:r>
              <a:rPr lang="cs-CZ" dirty="0" smtClean="0"/>
              <a:t>Jana Nováčková: Mýty ve vzdělávání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87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VNITŘNÍ MOTIVACE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/>
          <a:lstStyle/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učíme se přirozeně a rádi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učíme se, co nám dává smysl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pochopení uvolňuje endorfiny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ve stresu či se strachem se nedají naučit fakta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 odpovědnost je nutná svoboda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98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332657"/>
            <a:ext cx="8208912" cy="7200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0648"/>
            <a:ext cx="6120680" cy="6192688"/>
          </a:xfrm>
        </p:spPr>
      </p:pic>
    </p:spTree>
    <p:extLst>
      <p:ext uri="{BB962C8B-B14F-4D97-AF65-F5344CB8AC3E}">
        <p14:creationId xmlns:p14="http://schemas.microsoft.com/office/powerpoint/2010/main" val="89578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Jak to může fungovat v praxi?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/>
          <a:lstStyle/>
          <a:p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„</a:t>
            </a:r>
            <a:r>
              <a:rPr lang="cs-CZ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voice</a:t>
            </a: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and</a:t>
            </a: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cs-CZ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choice</a:t>
            </a: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</a:t>
            </a:r>
          </a:p>
          <a:p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různé typy práce současně</a:t>
            </a:r>
          </a:p>
          <a:p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maximum autonomie uvnitř hranic</a:t>
            </a:r>
          </a:p>
          <a:p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umožnit </a:t>
            </a:r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spolupráci</a:t>
            </a:r>
          </a:p>
          <a:p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učit se od spolužáků</a:t>
            </a:r>
            <a:endParaRPr lang="cs-CZ" sz="3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umožnit vlastní tempo</a:t>
            </a:r>
          </a:p>
          <a:p>
            <a:r>
              <a:rPr lang="cs-CZ" sz="3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nemotivovat strachem</a:t>
            </a:r>
            <a:endParaRPr lang="cs-CZ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98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1"/>
            <a:ext cx="7992888" cy="1008112"/>
          </a:xfrm>
        </p:spPr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Co to znamená pro učitele?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472607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důvěřovat dětem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přijmout, že všichni nemusejí umět všechno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přijmout roli </a:t>
            </a:r>
            <a:r>
              <a:rPr lang="cs-CZ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facilitátora</a:t>
            </a: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učení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lépe organizovat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vyměnit moc za vztah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méně </a:t>
            </a:r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kárat a chválit</a:t>
            </a:r>
          </a:p>
          <a:p>
            <a:r>
              <a:rPr lang="cs-CZ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více improvizovat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698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TC101972873[[fn=Léto]]</Template>
  <TotalTime>305</TotalTime>
  <Words>578</Words>
  <Application>Microsoft Office PowerPoint</Application>
  <PresentationFormat>Předvádění na obrazovce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Summer</vt:lpstr>
      <vt:lpstr>Cíle</vt:lpstr>
      <vt:lpstr>Prezentace aplikace PowerPoint</vt:lpstr>
      <vt:lpstr>Jak by vypadala škola, do které byste chodili, i kdybyste nemuseli?</vt:lpstr>
      <vt:lpstr>Prezentace aplikace PowerPoint</vt:lpstr>
      <vt:lpstr> 3S VNITŘNÍ MOTIVACE </vt:lpstr>
      <vt:lpstr>VNITŘNÍ MOTIVACE</vt:lpstr>
      <vt:lpstr>Prezentace aplikace PowerPoint</vt:lpstr>
      <vt:lpstr>Jak to může fungovat v praxi?</vt:lpstr>
      <vt:lpstr>Co to znamená pro učitele?</vt:lpstr>
      <vt:lpstr>Práce s cílem</vt:lpstr>
      <vt:lpstr>UČITEL A CÍLE</vt:lpstr>
      <vt:lpstr>STUDENT A CÍLE</vt:lpstr>
      <vt:lpstr>DOBŘE STANOVENÝ CÍL</vt:lpstr>
      <vt:lpstr>Jak to může fungovat v praxi?</vt:lpstr>
      <vt:lpstr>Jak to může fungovat v praxi?</vt:lpstr>
      <vt:lpstr>Formativní hodnocení</vt:lpstr>
      <vt:lpstr>Formativní hodnocení</vt:lpstr>
      <vt:lpstr>…a když se nepoužívá</vt:lpstr>
      <vt:lpstr>Kultura zpětné vazby</vt:lpstr>
      <vt:lpstr>Jak poskytovat zpětnou vazbu?</vt:lpstr>
      <vt:lpstr>Co může kultura zpětné vazby  přinést učiteli?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Blake2</dc:creator>
  <cp:lastModifiedBy>Blake2</cp:lastModifiedBy>
  <cp:revision>27</cp:revision>
  <dcterms:created xsi:type="dcterms:W3CDTF">2014-11-24T20:39:12Z</dcterms:created>
  <dcterms:modified xsi:type="dcterms:W3CDTF">2014-11-25T21:03:46Z</dcterms:modified>
</cp:coreProperties>
</file>