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5"/>
  </p:notesMasterIdLst>
  <p:sldIdLst>
    <p:sldId id="256" r:id="rId2"/>
    <p:sldId id="280" r:id="rId3"/>
    <p:sldId id="296" r:id="rId4"/>
    <p:sldId id="266" r:id="rId5"/>
    <p:sldId id="293" r:id="rId6"/>
    <p:sldId id="259" r:id="rId7"/>
    <p:sldId id="295" r:id="rId8"/>
    <p:sldId id="265" r:id="rId9"/>
    <p:sldId id="282" r:id="rId10"/>
    <p:sldId id="294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10080625" cy="7559675"/>
  <p:notesSz cx="7556500" cy="106918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302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6461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862013" indent="-214313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077913" indent="-2159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8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6500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4198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12863" y="1027113"/>
            <a:ext cx="4930775" cy="3698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22875" cy="41036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1325244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559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399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7261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8873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665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353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187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44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122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265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073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3864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98147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69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7138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2626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650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43308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2539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2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04072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169988" y="5086350"/>
            <a:ext cx="5224462" cy="4106863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152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92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722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49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989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621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6581775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672263"/>
            <a:ext cx="2479675" cy="7874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600325" y="6662738"/>
            <a:ext cx="7480300" cy="7858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604161" y="4451809"/>
            <a:ext cx="7140443" cy="2015913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604162" y="6669045"/>
            <a:ext cx="7392458" cy="755968"/>
          </a:xfrm>
        </p:spPr>
        <p:txBody>
          <a:bodyPr anchor="ctr">
            <a:normAutofit/>
          </a:bodyPr>
          <a:lstStyle>
            <a:lvl1pPr marL="0" indent="0" algn="l">
              <a:buNone/>
              <a:defRPr sz="2900">
                <a:solidFill>
                  <a:srgbClr val="FFFFFF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84138" y="6689725"/>
            <a:ext cx="2268537" cy="755650"/>
          </a:xfrm>
        </p:spPr>
        <p:txBody>
          <a:bodyPr>
            <a:noAutofit/>
          </a:bodyPr>
          <a:lstStyle>
            <a:lvl1pPr algn="ctr">
              <a:defRPr sz="2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298700" y="260350"/>
            <a:ext cx="6469063" cy="4032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820150" y="252413"/>
            <a:ext cx="92392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2EDE42-6C0D-4C40-9B23-1E39FED530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62C04-B3E3-429C-9428-EEFE45FEAA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721475" y="0"/>
            <a:ext cx="352425" cy="7559675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770688" y="671513"/>
            <a:ext cx="252412" cy="6888162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770688" y="0"/>
            <a:ext cx="252412" cy="587375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224448" y="671972"/>
            <a:ext cx="2268141" cy="6080989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031" y="671971"/>
            <a:ext cx="6132380" cy="608099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224713" y="6888163"/>
            <a:ext cx="24352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04825" y="6888163"/>
            <a:ext cx="6143625" cy="4016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6604000" y="158750"/>
            <a:ext cx="587375" cy="269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050B-3993-4045-9CA8-F2C331222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5402" y="251989"/>
            <a:ext cx="8988557" cy="109195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75402" y="1763924"/>
            <a:ext cx="8988557" cy="49557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FE15-FF02-4E6C-B991-C29C0178DF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679575"/>
            <a:ext cx="10080625" cy="1260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763713"/>
            <a:ext cx="1428750" cy="10922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512888" y="1763713"/>
            <a:ext cx="8567737" cy="10922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12095" y="3023870"/>
            <a:ext cx="7852737" cy="1844421"/>
          </a:xfrm>
        </p:spPr>
        <p:txBody>
          <a:bodyPr/>
          <a:lstStyle>
            <a:lvl1pPr marL="0" indent="0">
              <a:buNone/>
              <a:defRPr sz="3100">
                <a:solidFill>
                  <a:schemeClr val="tx2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2094" y="1763924"/>
            <a:ext cx="8400521" cy="1091953"/>
          </a:xfrm>
        </p:spPr>
        <p:txBody>
          <a:bodyPr/>
          <a:lstStyle>
            <a:lvl1pPr algn="l">
              <a:buNone/>
              <a:defRPr sz="49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931988"/>
            <a:ext cx="1428750" cy="773112"/>
          </a:xfrm>
        </p:spPr>
        <p:txBody>
          <a:bodyPr>
            <a:noAutofit/>
          </a:bodyPr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2F91791-0E74-422A-8048-07DA7F087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72041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341167" y="1752203"/>
            <a:ext cx="4284266" cy="503978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A7EB5AB-CE69-4060-AF02-C7F138B210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037" y="300987"/>
            <a:ext cx="8988557" cy="958959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72041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292328" y="2687885"/>
            <a:ext cx="4284266" cy="394783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72041" y="1931917"/>
            <a:ext cx="4284266" cy="70557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5292328" y="1931917"/>
            <a:ext cx="4284266" cy="70557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C9B2F91-C1DD-438C-A646-3E7022D990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5AFF2-2651-49A8-A1FB-29B7D1CFA6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888163"/>
            <a:ext cx="587375" cy="4191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DC6910-D59F-45B6-8F56-30A1E02F0E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042" y="300987"/>
            <a:ext cx="8904552" cy="958959"/>
          </a:xfrm>
        </p:spPr>
        <p:txBody>
          <a:bodyPr/>
          <a:lstStyle>
            <a:lvl1pPr algn="l">
              <a:buNone/>
              <a:defRPr sz="49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2042" y="1931917"/>
            <a:ext cx="1764109" cy="4787794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51191" tIns="201589" rIns="151191" bIns="100794"/>
          <a:lstStyle>
            <a:lvl1pPr marL="0" indent="0">
              <a:spcAft>
                <a:spcPts val="1102"/>
              </a:spcAft>
              <a:buNone/>
              <a:defRPr sz="20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604161" y="1931917"/>
            <a:ext cx="7056438" cy="487179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F4783-6436-4C7B-8F97-3C7AF32F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5040313"/>
            <a:ext cx="10080625" cy="9779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5140325"/>
            <a:ext cx="1612900" cy="785813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703388" y="5130800"/>
            <a:ext cx="8377237" cy="7858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595438" y="0"/>
            <a:ext cx="111125" cy="756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64109" y="6047740"/>
            <a:ext cx="8064500" cy="755968"/>
          </a:xfrm>
        </p:spPr>
        <p:txBody>
          <a:bodyPr/>
          <a:lstStyle>
            <a:lvl1pPr marL="0" indent="0">
              <a:buFontTx/>
              <a:buNone/>
              <a:defRPr sz="1900"/>
            </a:lvl1pPr>
            <a:lvl2pPr>
              <a:buFontTx/>
              <a:buNone/>
              <a:defRPr sz="1300"/>
            </a:lvl2pPr>
            <a:lvl3pPr>
              <a:buFontTx/>
              <a:buNone/>
              <a:defRPr sz="1100"/>
            </a:lvl3pPr>
            <a:lvl4pPr>
              <a:buFontTx/>
              <a:buNone/>
              <a:defRPr sz="1000"/>
            </a:lvl4pPr>
            <a:lvl5pPr>
              <a:buFontTx/>
              <a:buNone/>
              <a:defRPr sz="10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4109" y="5123779"/>
            <a:ext cx="8064500" cy="755968"/>
          </a:xfrm>
        </p:spPr>
        <p:txBody>
          <a:bodyPr/>
          <a:lstStyle>
            <a:lvl1pPr algn="l">
              <a:buNone/>
              <a:defRPr sz="31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20427" y="0"/>
            <a:ext cx="8360198" cy="5036423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5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888163" y="6888163"/>
            <a:ext cx="2940050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5145088"/>
            <a:ext cx="1595438" cy="731837"/>
          </a:xfrm>
        </p:spPr>
        <p:txBody>
          <a:bodyPr rtlCol="0"/>
          <a:lstStyle>
            <a:lvl1pPr>
              <a:defRPr sz="3100"/>
            </a:lvl1pPr>
          </a:lstStyle>
          <a:p>
            <a:pPr>
              <a:defRPr/>
            </a:pPr>
            <a:fld id="{B1E3A0A0-96FF-494B-98AD-65C3DA3E4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763713" y="6888163"/>
            <a:ext cx="5040312" cy="401637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71513" y="252413"/>
            <a:ext cx="8988425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205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74688" y="1763713"/>
            <a:ext cx="8990012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719888" y="6888163"/>
            <a:ext cx="2940050" cy="401637"/>
          </a:xfrm>
          <a:prstGeom prst="rect">
            <a:avLst/>
          </a:prstGeom>
        </p:spPr>
        <p:txBody>
          <a:bodyPr vert="horz" lIns="100794" tIns="50397" rIns="100794" bIns="50397" anchor="ctr" anchorCtr="0"/>
          <a:lstStyle>
            <a:lvl1pPr algn="l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71513" y="6888163"/>
            <a:ext cx="5976937" cy="401637"/>
          </a:xfrm>
          <a:prstGeom prst="rect">
            <a:avLst/>
          </a:prstGeom>
        </p:spPr>
        <p:txBody>
          <a:bodyPr vert="horz" lIns="100794" tIns="50397" rIns="100794" bIns="50397" anchor="ctr"/>
          <a:lstStyle>
            <a:lvl1pPr algn="r" eaLnBrk="1" latinLnBrk="0" hangingPunct="1">
              <a:defRPr kumimoji="0" sz="15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360488"/>
            <a:ext cx="10080625" cy="3524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411288"/>
            <a:ext cx="587375" cy="2524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650875" y="1411288"/>
            <a:ext cx="9429750" cy="2524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401763"/>
            <a:ext cx="587375" cy="269875"/>
          </a:xfrm>
          <a:prstGeom prst="rect">
            <a:avLst/>
          </a:prstGeom>
        </p:spPr>
        <p:txBody>
          <a:bodyPr vert="horz" lIns="100794" tIns="50397" rIns="100794" bIns="50397" anchor="ctr" anchorCtr="0">
            <a:normAutofit/>
          </a:bodyPr>
          <a:lstStyle>
            <a:lvl1pPr algn="ctr" eaLnBrk="1" latinLnBrk="0" hangingPunct="1">
              <a:defRPr kumimoji="0" sz="15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513E82-A93D-40BA-9B0B-50000D1C0C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8" r:id="rId2"/>
    <p:sldLayoutId id="2147483793" r:id="rId3"/>
    <p:sldLayoutId id="2147483794" r:id="rId4"/>
    <p:sldLayoutId id="2147483795" r:id="rId5"/>
    <p:sldLayoutId id="2147483789" r:id="rId6"/>
    <p:sldLayoutId id="2147483796" r:id="rId7"/>
    <p:sldLayoutId id="2147483790" r:id="rId8"/>
    <p:sldLayoutId id="2147483797" r:id="rId9"/>
    <p:sldLayoutId id="2147483791" r:id="rId10"/>
    <p:sldLayoutId id="21474837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9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w Cen MT" pitchFamily="34" charset="-18"/>
        </a:defRPr>
      </a:lvl9pPr>
    </p:titleStyle>
    <p:bodyStyle>
      <a:lvl1pPr marL="352425" indent="-352425" algn="l" rtl="0" eaLnBrk="0" fontAlgn="base" hangingPunct="0">
        <a:spcBef>
          <a:spcPts val="775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04850" indent="-30162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006475" indent="-250825" algn="l" rtl="0" eaLnBrk="0" fontAlgn="base" hangingPunct="0">
        <a:spcBef>
          <a:spcPts val="55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300" indent="-250825" algn="l" rtl="0" eaLnBrk="0" fontAlgn="base" hangingPunct="0">
        <a:spcBef>
          <a:spcPts val="438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14538" indent="-250825" algn="l" rtl="0" eaLnBrk="0" fontAlgn="base" hangingPunct="0">
        <a:spcBef>
          <a:spcPts val="438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318269" indent="-251986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620652" indent="-251986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923035" indent="-251986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225418" indent="-251986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talks/ken_robinson_changing_education_paradigm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d.muni.cz/wlib/neweb/index.php?sekce=3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eskaskola.cz/" TargetMode="External"/><Relationship Id="rId5" Type="http://schemas.openxmlformats.org/officeDocument/2006/relationships/hyperlink" Target="http://pdfweb.truni.sk/jop/index.html" TargetMode="External"/><Relationship Id="rId4" Type="http://schemas.openxmlformats.org/officeDocument/2006/relationships/hyperlink" Target="http://www.phil.muni.cz/wupv/home/casopi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talks/ken_robinson_changing_education_paradigm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55650" y="1558117"/>
            <a:ext cx="8569325" cy="738215"/>
          </a:xfrm>
        </p:spPr>
        <p:txBody>
          <a:bodyPr lIns="0" tIns="0" rIns="0" bIns="0" anchor="ctr">
            <a:sp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cs-CZ" dirty="0" smtClean="0"/>
              <a:t>pedagogická </a:t>
            </a:r>
            <a:r>
              <a:rPr lang="cs-CZ" dirty="0"/>
              <a:t>psychologie</a:t>
            </a:r>
            <a:endParaRPr lang="en-GB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Vstupní informace, o vědním oboru a téma autoregulace</a:t>
            </a:r>
          </a:p>
          <a:p>
            <a:pPr eaLnBrk="1" hangingPunct="1">
              <a:defRPr/>
            </a:pPr>
            <a:endParaRPr lang="cs-CZ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 na různé významy pojmu!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Pedagogická psychologie může být chápána jako:</a:t>
            </a:r>
          </a:p>
          <a:p>
            <a:pPr lvl="1"/>
            <a:r>
              <a:rPr lang="cs-CZ" dirty="0" smtClean="0"/>
              <a:t>Vědní obor</a:t>
            </a:r>
          </a:p>
          <a:p>
            <a:pPr lvl="1"/>
            <a:r>
              <a:rPr lang="cs-CZ" dirty="0" smtClean="0"/>
              <a:t>Soubor profesí</a:t>
            </a:r>
          </a:p>
          <a:p>
            <a:pPr lvl="1"/>
            <a:r>
              <a:rPr lang="cs-CZ" dirty="0" smtClean="0"/>
              <a:t>Vyučovací předmět(y) pro různé skupiny</a:t>
            </a:r>
          </a:p>
          <a:p>
            <a:pPr lvl="1"/>
            <a:r>
              <a:rPr lang="cs-CZ" dirty="0" smtClean="0"/>
              <a:t>Kulturní a mediální fenomén (soubor témat)</a:t>
            </a:r>
          </a:p>
          <a:p>
            <a:pPr lvl="1"/>
            <a:endParaRPr lang="cs-CZ" dirty="0" smtClean="0"/>
          </a:p>
          <a:p>
            <a:pPr lvl="1" algn="r">
              <a:buNone/>
            </a:pPr>
            <a:r>
              <a:rPr lang="cs-CZ" dirty="0" smtClean="0"/>
              <a:t>…a je potřeba je umět rozlišovat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Zařazení pedagogické psychologie.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200" smtClean="0"/>
              <a:t>leží na </a:t>
            </a:r>
            <a:r>
              <a:rPr lang="cs-CZ" sz="2200" b="1" smtClean="0"/>
              <a:t>průniku řady věd</a:t>
            </a:r>
            <a:r>
              <a:rPr lang="cs-CZ" sz="2200" smtClean="0"/>
              <a:t>, především pak pedagogiky a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psychologie</a:t>
            </a:r>
            <a:r>
              <a:rPr lang="cs-CZ" sz="2000" smtClean="0"/>
              <a:t> ji ovlivňují  zejména vývojová psychologie, kognitivní psychologie, psychologie učení, psychologie motivace, psychologie osobnosti, diferenciální psychologie a sociální psychologie. </a:t>
            </a:r>
          </a:p>
          <a:p>
            <a:pPr lvl="1">
              <a:lnSpc>
                <a:spcPct val="90000"/>
              </a:lnSpc>
            </a:pPr>
            <a:r>
              <a:rPr lang="cs-CZ" sz="2000" b="1" smtClean="0"/>
              <a:t>Z pedagogiky</a:t>
            </a:r>
            <a:r>
              <a:rPr lang="cs-CZ" sz="2000" smtClean="0"/>
              <a:t> ji ovlivňují didaktika (o společných a rozdílných oblastech viz Kansanen, 2004), teorie výchovy a filozofie výchovy. </a:t>
            </a:r>
          </a:p>
          <a:p>
            <a:pPr>
              <a:lnSpc>
                <a:spcPct val="90000"/>
              </a:lnSpc>
            </a:pPr>
            <a:r>
              <a:rPr lang="cs-CZ" sz="2200" b="1" smtClean="0"/>
              <a:t>Situování</a:t>
            </a:r>
            <a:r>
              <a:rPr lang="cs-CZ" sz="2200" smtClean="0"/>
              <a:t> pedagogické psychologie </a:t>
            </a:r>
            <a:r>
              <a:rPr lang="cs-CZ" sz="2200" b="1" smtClean="0"/>
              <a:t>v rámci humanitních věd je ovlivněno historickou tradicí</a:t>
            </a:r>
            <a:r>
              <a:rPr lang="cs-CZ" sz="2200" smtClean="0"/>
              <a:t>, v různých zemích se liší.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ve většině evropských států, v USA, Kanadě, Austrálii je řazena mezi </a:t>
            </a:r>
            <a:r>
              <a:rPr lang="cs-CZ" sz="2000" b="1" smtClean="0"/>
              <a:t>psychologické vědy</a:t>
            </a:r>
            <a:r>
              <a:rPr lang="cs-CZ" sz="200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smtClean="0"/>
              <a:t>v Německu a ve skandinávských zemích bývá počítána mezi </a:t>
            </a:r>
            <a:r>
              <a:rPr lang="cs-CZ" sz="2000" b="1" smtClean="0"/>
              <a:t>vědy pedagogické</a:t>
            </a:r>
            <a:r>
              <a:rPr lang="cs-CZ" sz="20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/>
              <a:t>Vymezení pedagogické psychologie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je nesnadné, neboť se odvíjí od názoru na její zařazení do soustavy vědních oborů, od její vývojové etapy (proměňovalo se v čase), od zastávané koncepce oboru. </a:t>
            </a:r>
          </a:p>
          <a:p>
            <a:pPr lvl="1">
              <a:lnSpc>
                <a:spcPct val="90000"/>
              </a:lnSpc>
            </a:pPr>
            <a:r>
              <a:rPr lang="cs-CZ" sz="2200" b="1" smtClean="0"/>
              <a:t>Americká tradice:</a:t>
            </a:r>
            <a:r>
              <a:rPr lang="cs-CZ" sz="2200" smtClean="0"/>
              <a:t>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pedagogická psychologie je obor, který aplikuje vědecké metody při studiu chování lidí v pedagogických podmínkách (Berliner, 1982)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je to obor, který shromažďuje psychologické poznatky, které jsou relevantní pro výchovu a vzdělávání a aplikuje je tak, aby zlepšil kvalitu edukačního procesu a jeho výsledků (Sternberg, Williams, 2002). 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jde o obor, který se systematicky věnuje zkoumání jedince v kontextu výchovy a vzdělávání (Berliner, Calfee, 1996; Reynolds, Miller, 2003).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Vymezení pedagogické psychologie (2)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 smtClean="0"/>
              <a:t>Česká a slovenská tradice: </a:t>
            </a:r>
          </a:p>
          <a:p>
            <a:pPr lvl="1">
              <a:lnSpc>
                <a:spcPct val="80000"/>
              </a:lnSpc>
            </a:pPr>
            <a:r>
              <a:rPr lang="cs-CZ" sz="2000" b="1" smtClean="0"/>
              <a:t>Neakcentuje aplikační charakter</a:t>
            </a:r>
            <a:r>
              <a:rPr lang="cs-CZ" sz="2000" smtClean="0"/>
              <a:t> oboru, nýbrž chápe obor jako svébytný.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Příhoda (1956) vymezuje pedagogickou psychologii jako soustavu poznatků o vnitřních zákonitostech změn, navozených v chování člověka. Od psychologie se liší specifickým zaměřením na jevy sociálně a výchovně formující, od pedagogiky pak neuropsychickým pohledem na učební a výchovně vlivy působící na člověka.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věda o psychologických zákonitostech výchovně-vzdělávacího procesu ve škole i v mimoškolních zařízeních (Ďurič, 1974). </a:t>
            </a:r>
          </a:p>
          <a:p>
            <a:pPr lvl="1">
              <a:lnSpc>
                <a:spcPct val="80000"/>
              </a:lnSpc>
            </a:pPr>
            <a:r>
              <a:rPr lang="cs-CZ" sz="2000" smtClean="0"/>
              <a:t>V. Kulič a J. Mareš (1992) vymezili pedagogickou psychologii jako relativně samostatný psychologický obor, který sice přijímá podněty od mnoha dalších psychologických i nepsychologických disciplin, ale integruje je, rekonstruuje je a využívá v situacích pedagogického typu. Pedagogické psychologii jde o psychologický pohled na předpoklady, průběh a výsledky: a) rozvoje jednotlivce (zvláště jeho osobnosti), b) rozvoje skupin (žáků, učitelů, vychovatelů, rodin, týmů apod.) v situacích pedagogického typu.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Pedagogická psychologie jako vyučovací předmět.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>
            <a:normAutofit lnSpcReduction="10000"/>
          </a:bodyPr>
          <a:lstStyle/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učitelské přípravě</a:t>
            </a:r>
            <a:r>
              <a:rPr lang="cs-CZ" smtClean="0"/>
              <a:t> patří k základním psychologickým předmětům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samostatná učebnice (např. Příhoda, 1956; Jiránek, 1968, Ďurič, 1974 aj.) </a:t>
            </a:r>
          </a:p>
          <a:p>
            <a:pPr marL="705560" lvl="1" indent="-302383" fontAlgn="auto"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defRPr/>
            </a:pPr>
            <a:r>
              <a:rPr lang="cs-CZ" smtClean="0"/>
              <a:t>tvoří podstatnou část témat v souhrnné učebnici psychologie pro učitele (např. Čáp, 1976, 1993; Ďurič a Štefanovič, 1977; Čáp a Mareš, 2001). </a:t>
            </a:r>
          </a:p>
          <a:p>
            <a:pPr marL="352780" indent="-352780" fontAlgn="auto">
              <a:spcBef>
                <a:spcPts val="772"/>
              </a:spcBef>
              <a:spcAft>
                <a:spcPts val="0"/>
              </a:spcAft>
              <a:buFont typeface="Wingdings"/>
              <a:buChar char=""/>
              <a:defRPr/>
            </a:pPr>
            <a:r>
              <a:rPr lang="cs-CZ" b="1" smtClean="0"/>
              <a:t>V přípravě odborných psychologů</a:t>
            </a:r>
            <a:r>
              <a:rPr lang="cs-CZ" smtClean="0"/>
              <a:t> patří pedagogická psychologie k předmětům rozšiřujícím tradiční základ.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300" smtClean="0"/>
              <a:t>Pedagogická psychologie jako obor vědecké přípravy a jako </a:t>
            </a:r>
            <a:r>
              <a:rPr lang="cs-CZ" sz="3300" b="1" smtClean="0"/>
              <a:t>odborná psychologická specializace</a:t>
            </a:r>
            <a:r>
              <a:rPr lang="cs-CZ" sz="3300" smtClean="0"/>
              <a:t>.</a:t>
            </a:r>
            <a:r>
              <a:rPr lang="cs-CZ" sz="4500" smtClean="0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smtClean="0"/>
              <a:t>Po skončení pregraduálního studia psychologie může absolvent-psycholog pokračovat ve vědecké postgraduální přípravě.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 oborů doktorského studia </a:t>
            </a:r>
            <a:r>
              <a:rPr lang="cs-CZ" sz="1700" smtClean="0"/>
              <a:t>je také pedagogická psychologie. Studium připravuje absolventy jednak pro vědecko-výzkumnou práci v oboru (v ústavech Akademie věd ČR, ve výzkumných ústavech), jednak pro vědecko-pedagogickou činnost na vysokých školách.</a:t>
            </a:r>
          </a:p>
          <a:p>
            <a:pPr>
              <a:lnSpc>
                <a:spcPct val="80000"/>
              </a:lnSpc>
            </a:pPr>
            <a:endParaRPr lang="cs-CZ" sz="2000" smtClean="0"/>
          </a:p>
          <a:p>
            <a:pPr>
              <a:lnSpc>
                <a:spcPct val="80000"/>
              </a:lnSpc>
            </a:pPr>
            <a:r>
              <a:rPr lang="cs-CZ" sz="2000" smtClean="0"/>
              <a:t>Europsycholog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ucelený soubor požadavků, které musí splňovat pregraduální a postgraduální příprava psychologů v dané zemi, aby absolventům tohoto studia byl nejen uznán psychologický diplom v jiných evropských zemích, ale mohli také v těchto zemích vykonávat profesi psychologa. </a:t>
            </a:r>
          </a:p>
          <a:p>
            <a:pPr lvl="1">
              <a:lnSpc>
                <a:spcPct val="80000"/>
              </a:lnSpc>
            </a:pPr>
            <a:r>
              <a:rPr lang="cs-CZ" sz="1700" smtClean="0"/>
              <a:t>Předpokládá se, že psychologické studium bude sestávat ze tří stupňů: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3 roky bakalářského studia,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2 roky navazujícího magisterského studia </a:t>
            </a:r>
          </a:p>
          <a:p>
            <a:pPr lvl="2">
              <a:lnSpc>
                <a:spcPct val="80000"/>
              </a:lnSpc>
            </a:pPr>
            <a:r>
              <a:rPr lang="cs-CZ" sz="1500" smtClean="0"/>
              <a:t>nejméně 1 rok praxe pod supervizí po absolvování vysoké školy. </a:t>
            </a:r>
          </a:p>
          <a:p>
            <a:pPr lvl="1">
              <a:lnSpc>
                <a:spcPct val="80000"/>
              </a:lnSpc>
            </a:pPr>
            <a:r>
              <a:rPr lang="cs-CZ" sz="1700" b="1" smtClean="0"/>
              <a:t>Jedním ze čtyř profesních oborů</a:t>
            </a:r>
            <a:r>
              <a:rPr lang="cs-CZ" sz="1700" smtClean="0"/>
              <a:t>, v nichž se absolvent může po promoci specializovat, </a:t>
            </a:r>
            <a:r>
              <a:rPr lang="cs-CZ" sz="1700" b="1" smtClean="0"/>
              <a:t>je</a:t>
            </a:r>
            <a:r>
              <a:rPr lang="cs-CZ" sz="1700" smtClean="0"/>
              <a:t> také </a:t>
            </a:r>
            <a:r>
              <a:rPr lang="cs-CZ" sz="1700" b="1" smtClean="0"/>
              <a:t>pedagogická a školní psychologie</a:t>
            </a:r>
            <a:r>
              <a:rPr lang="cs-CZ" sz="1700" smtClean="0"/>
              <a:t>, tedy oblast edukace – </a:t>
            </a:r>
            <a:r>
              <a:rPr lang="cs-CZ" sz="1700" i="1" smtClean="0"/>
              <a:t>education</a:t>
            </a:r>
            <a:r>
              <a:rPr lang="cs-CZ" sz="1700" smtClean="0"/>
              <a:t> (EuroPsy, 2005).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Historie oboru ve světě.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700" smtClean="0"/>
              <a:t>Pedagogická psychologie patří mezi nejstarší psychologické obory, neboť začala se rozvíjet už ke konci 19. století. Mezi její zakladatele patřili přední psychologové své doby.</a:t>
            </a:r>
          </a:p>
          <a:p>
            <a:pPr>
              <a:lnSpc>
                <a:spcPct val="90000"/>
              </a:lnSpc>
            </a:pPr>
            <a:r>
              <a:rPr lang="cs-CZ" sz="2700" smtClean="0"/>
              <a:t>Americká psychologická asociace zpracovala publikaci věnovanou stoleté existenci oboru pedagogické psychologie (Zimmermann, Schunk, 2003). </a:t>
            </a:r>
          </a:p>
          <a:p>
            <a:pPr lvl="1">
              <a:lnSpc>
                <a:spcPct val="90000"/>
              </a:lnSpc>
            </a:pPr>
            <a:r>
              <a:rPr lang="cs-CZ" sz="2200" smtClean="0"/>
              <a:t>jednoduchá periodizaci do tří velkých, mírně se překrývajících vývojových etap: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1890-1920,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1920-1960, </a:t>
            </a:r>
          </a:p>
          <a:p>
            <a:pPr lvl="2">
              <a:lnSpc>
                <a:spcPct val="90000"/>
              </a:lnSpc>
            </a:pPr>
            <a:r>
              <a:rPr lang="cs-CZ" sz="2000" smtClean="0"/>
              <a:t>od r. 1960 do současnosti.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První období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smtClean="0"/>
              <a:t>Nejstarší vývojové období (1890-1920) reprezentuje šest osobností: W. James, A. Binet, J. Dewey, E.L. Thorndike, L.M. Terman, M. Montessoriová. Připomeňme  zde výběrově alespoň první dvě zakladatelské osobnosti.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Americký psycholog </a:t>
            </a:r>
            <a:r>
              <a:rPr lang="cs-CZ" sz="1800" b="1" smtClean="0"/>
              <a:t>W. James</a:t>
            </a:r>
            <a:r>
              <a:rPr lang="cs-CZ" sz="1800" smtClean="0"/>
              <a:t>, který je pokládán za jednoho ze zakladatelů vědecké psychologie, už v r. 1899 napsal Rozpravy s učiteli o psychologii a se studenty o životních ideálech. Upozorňoval, že sama psychologie jako věda nemůže zajistit efektivní výuku žáků, neboť vyučovací činnost učitele je tvořivou záležitostí, je tedy spíše uměním. Byl jeden z prvních, který zdůrazňoval, že je třeba přihlížet k individuálním zvláštnostem žáků a založil tak v pedagogické psychologii linii zaměřenou na dítě a jeho potřeby (child-centered psychology).  </a:t>
            </a:r>
          </a:p>
          <a:p>
            <a:pPr lvl="1">
              <a:lnSpc>
                <a:spcPct val="80000"/>
              </a:lnSpc>
            </a:pPr>
            <a:r>
              <a:rPr lang="cs-CZ" sz="1800" smtClean="0"/>
              <a:t>Francouzský lékař a psycholog </a:t>
            </a:r>
            <a:r>
              <a:rPr lang="cs-CZ" sz="1800" b="1" smtClean="0"/>
              <a:t>A. Binet </a:t>
            </a:r>
            <a:r>
              <a:rPr lang="cs-CZ" sz="1800" smtClean="0"/>
              <a:t>vnesl do pedagogické psychologie metodu experimentálního zkoumání lidského učení (při výzkumech používal i kontrolní skupiny) a studoval podmínky, za nichž učení ve škole probíhá. Zpočátku se zajímal o psychopatologii, zejména o tzv. abnormální děti. Pro zkoumání jejich kognitivních schopností vypracoval speciální zkoušky a tím se zařadil mezi zakladatele psychologického testování. Nešlo mu však o identifikaci mentálně znevýhodněných dětí proto, aby mohly být separovány od běžné populace. Naopak: snažil se je identifikovat proto, aby jim mohla být poskytnuta zvýšené péče s přihlédnutím k jejich potřebám. Výrazně ovlivnil hnutí moderní výchovy tím, že studoval zvláštnosti dětí; vyvracel představu, že dítě je pouhá zmenšenina dospělého člověka.</a:t>
            </a:r>
          </a:p>
          <a:p>
            <a:pPr>
              <a:lnSpc>
                <a:spcPct val="80000"/>
              </a:lnSpc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Druhé období, třetí období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r>
              <a:rPr lang="cs-CZ" smtClean="0"/>
              <a:t>Střední  vývojové období (1920 – 1960) ovlivnilo pět osobností: L.S. Vygotskij, B.F. Skinner, J. Piaget, L.J. Cronbach, R.M. Gagné. </a:t>
            </a:r>
          </a:p>
          <a:p>
            <a:r>
              <a:rPr lang="cs-CZ" smtClean="0"/>
              <a:t>Nejmladší vývojové období (od r. 1960 do současnosti) reprezentují: B.S. Bloom, N.L. Gage, J. Bruner, A. Bandura, A.L. Brownová.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500" smtClean="0"/>
              <a:t>Přínos ped. psy. pro další obory </a:t>
            </a:r>
            <a:br>
              <a:rPr lang="cs-CZ" sz="4500" smtClean="0"/>
            </a:br>
            <a:r>
              <a:rPr lang="cs-CZ" sz="4500" smtClean="0"/>
              <a:t>- Aster (1990) uvádí: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regresní analýzu (R.T. Thorndike),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analýzu kovariance (A. Porter),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zjišťování reliability testů a dotazníků (L. Cronbach),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multivariační metody později zužitkované ve statistických počítačových programech typu SPSS - Statistical Programs for Social Scienes (B. Cooley, P. Lohnes) </a:t>
            </a:r>
          </a:p>
          <a:p>
            <a:pPr>
              <a:lnSpc>
                <a:spcPct val="80000"/>
              </a:lnSpc>
            </a:pPr>
            <a:r>
              <a:rPr lang="cs-CZ" sz="2700" smtClean="0"/>
              <a:t>meta-analýzu výsledků empirických výzkumů (G. Glass, I.V. Hedges).</a:t>
            </a:r>
          </a:p>
          <a:p>
            <a:pPr>
              <a:lnSpc>
                <a:spcPct val="80000"/>
              </a:lnSpc>
            </a:pPr>
            <a:endParaRPr lang="cs-CZ" sz="2700" smtClean="0"/>
          </a:p>
          <a:p>
            <a:pPr>
              <a:lnSpc>
                <a:spcPct val="80000"/>
              </a:lnSpc>
            </a:pPr>
            <a:r>
              <a:rPr lang="cs-CZ" sz="2700" smtClean="0"/>
              <a:t>jedná se ale i např. o action research, practice-based research...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588963"/>
            <a:ext cx="9074150" cy="693737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4150" cy="34734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93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</a:t>
            </a:r>
            <a:r>
              <a:rPr lang="en-GB" dirty="0" err="1" smtClean="0"/>
              <a:t>muni.cz</a:t>
            </a:r>
            <a:r>
              <a:rPr lang="en-GB" dirty="0" smtClean="0"/>
              <a:t>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>
                <a:solidFill>
                  <a:srgbClr val="FF0000"/>
                </a:solidFill>
              </a:rPr>
              <a:t>Prosím uvádět v předmětu kód předmětu a </a:t>
            </a:r>
            <a:r>
              <a:rPr lang="cs-CZ" u="sng" dirty="0" smtClean="0">
                <a:solidFill>
                  <a:srgbClr val="FF0000"/>
                </a:solidFill>
              </a:rPr>
              <a:t>seminární skupinu</a:t>
            </a:r>
            <a:r>
              <a:rPr lang="cs-CZ" dirty="0" smtClean="0">
                <a:solidFill>
                  <a:srgbClr val="FF0000"/>
                </a:solidFill>
              </a:rPr>
              <a:t>!</a:t>
            </a:r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dirty="0" smtClean="0"/>
              <a:t>diskusní fórum předmětu</a:t>
            </a:r>
            <a:endParaRPr lang="en-GB" dirty="0" smtClean="0"/>
          </a:p>
          <a:p>
            <a:pPr lvl="1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konzultační</a:t>
            </a:r>
            <a:r>
              <a:rPr lang="en-GB" dirty="0" smtClean="0"/>
              <a:t> </a:t>
            </a:r>
            <a:r>
              <a:rPr lang="en-GB" dirty="0" err="1" smtClean="0"/>
              <a:t>hodiny</a:t>
            </a:r>
            <a:r>
              <a:rPr lang="en-GB" dirty="0" smtClean="0"/>
              <a:t>: </a:t>
            </a:r>
            <a:r>
              <a:rPr lang="cs-CZ" dirty="0" smtClean="0"/>
              <a:t>pondělí </a:t>
            </a:r>
            <a:r>
              <a:rPr lang="cs-CZ" dirty="0" smtClean="0"/>
              <a:t>13:00-14:00</a:t>
            </a:r>
            <a:r>
              <a:rPr lang="en-GB" dirty="0" smtClean="0"/>
              <a:t>; 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err="1" smtClean="0"/>
              <a:t>jindy</a:t>
            </a:r>
            <a:r>
              <a:rPr lang="en-GB" dirty="0" smtClean="0"/>
              <a:t> </a:t>
            </a:r>
            <a:r>
              <a:rPr lang="cs-CZ" dirty="0" smtClean="0"/>
              <a:t>jen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předchozí</a:t>
            </a:r>
            <a:r>
              <a:rPr lang="en-GB" dirty="0" smtClean="0"/>
              <a:t> </a:t>
            </a:r>
            <a:r>
              <a:rPr lang="en-GB" dirty="0" err="1" smtClean="0"/>
              <a:t>domluvě</a:t>
            </a:r>
            <a:endParaRPr lang="cs-CZ" dirty="0" smtClean="0"/>
          </a:p>
          <a:p>
            <a:pPr lvl="2" eaLnBrk="1" hangingPunct="1"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dirty="0" smtClean="0"/>
              <a:t>(</a:t>
            </a:r>
            <a:r>
              <a:rPr lang="en-GB" dirty="0" err="1" smtClean="0"/>
              <a:t>Katedra</a:t>
            </a:r>
            <a:r>
              <a:rPr lang="en-GB" dirty="0" smtClean="0"/>
              <a:t> </a:t>
            </a:r>
            <a:r>
              <a:rPr lang="en-GB" dirty="0" err="1" smtClean="0"/>
              <a:t>psychologie</a:t>
            </a:r>
            <a:r>
              <a:rPr lang="en-GB" dirty="0" smtClean="0"/>
              <a:t>, </a:t>
            </a:r>
            <a:r>
              <a:rPr lang="cs-CZ" dirty="0" smtClean="0"/>
              <a:t>Poříčí 31</a:t>
            </a:r>
            <a:r>
              <a:rPr lang="en-GB" dirty="0" smtClean="0"/>
              <a:t>, Brno)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Změny v oboru v minulém století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700" smtClean="0"/>
              <a:t>Mayer (1992) napsal, že ve 20. století se vztah mezi pedagogikou a psychologií podobal třem odlišným typům dopravní situace.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Z počátku šlo o ulici s jednosměrným provozem – podněty mířily od psychologie k pedagogice. </a:t>
            </a:r>
            <a:r>
              <a:rPr lang="cs-CZ" sz="2200" b="1" smtClean="0"/>
              <a:t>Psychologie</a:t>
            </a:r>
            <a:r>
              <a:rPr lang="cs-CZ" sz="2200" smtClean="0"/>
              <a:t> se snažila formulovat </a:t>
            </a:r>
            <a:r>
              <a:rPr lang="cs-CZ" sz="2200" b="1" smtClean="0"/>
              <a:t>nové teorie učení a vyučování</a:t>
            </a:r>
            <a:r>
              <a:rPr lang="cs-CZ" sz="2200" smtClean="0"/>
              <a:t>, zatímco </a:t>
            </a:r>
            <a:r>
              <a:rPr lang="cs-CZ" sz="2200" b="1" smtClean="0"/>
              <a:t>pedagogika</a:t>
            </a:r>
            <a:r>
              <a:rPr lang="cs-CZ" sz="2200" smtClean="0"/>
              <a:t> se je </a:t>
            </a:r>
            <a:r>
              <a:rPr lang="cs-CZ" sz="2200" b="1" smtClean="0"/>
              <a:t>snažila aplikovat</a:t>
            </a:r>
            <a:r>
              <a:rPr lang="cs-CZ" sz="2200" smtClean="0"/>
              <a:t> na problémy, s nimiž zápasila školní praxe.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další vývojové etapě jak psychologie, tak pedagogika zajely do slepé ulice: psychologie se soustředila na problémy, které příliš nesouvisely s edukací lidí; pedagogika se zaměřila na řešení praktických úkolů a odklonila se od teorie. </a:t>
            </a:r>
          </a:p>
          <a:p>
            <a:pPr lvl="1">
              <a:lnSpc>
                <a:spcPct val="80000"/>
              </a:lnSpc>
            </a:pPr>
            <a:r>
              <a:rPr lang="cs-CZ" sz="2200" smtClean="0"/>
              <a:t>V poslední době byl naštěstí nastolen „obousměrný provoz“ mezi psychologií a pedagogikou (viz dále)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03500" y="4451350"/>
            <a:ext cx="7140575" cy="2016125"/>
          </a:xfrm>
        </p:spPr>
        <p:txBody>
          <a:bodyPr lIns="0" tIns="0" rIns="0" bIns="0" anchor="ctr">
            <a:normAutofit/>
          </a:bodyPr>
          <a:lstStyle/>
          <a:p>
            <a:pPr marL="357188" indent="-357188" eaLnBrk="1" fontAlgn="auto" hangingPunct="1">
              <a:lnSpc>
                <a:spcPct val="102000"/>
              </a:lnSpc>
              <a:spcAft>
                <a:spcPts val="0"/>
              </a:spcAft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  <a:defRPr/>
            </a:pPr>
            <a:r>
              <a:rPr lang="en-GB" b="1" dirty="0" err="1" smtClean="0"/>
              <a:t>Autoregulace</a:t>
            </a:r>
            <a:r>
              <a:rPr lang="en-GB" b="1" dirty="0" smtClean="0"/>
              <a:t> </a:t>
            </a:r>
            <a:r>
              <a:rPr lang="en-GB" b="1" dirty="0" err="1" smtClean="0"/>
              <a:t>učení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cs-CZ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3500" y="6669088"/>
            <a:ext cx="7392988" cy="755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214313" algn="l"/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Terminologie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>
            <a:normAutofit fontScale="92500" lnSpcReduction="2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/>
              <a:t>učení se</a:t>
            </a:r>
            <a:r>
              <a:rPr lang="en-GB"/>
              <a:t> vs. </a:t>
            </a:r>
            <a:r>
              <a:rPr lang="en-GB" b="1"/>
              <a:t>řízení vlastního učení</a:t>
            </a:r>
            <a:r>
              <a:rPr lang="en-GB"/>
              <a:t> </a:t>
            </a:r>
            <a:endParaRPr lang="cs-CZ"/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	</a:t>
            </a:r>
            <a:r>
              <a:rPr lang="en-GB"/>
              <a:t>(Kulič, 1992)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řízení učení</a:t>
            </a:r>
            <a:r>
              <a:rPr lang="cs-CZ"/>
              <a:t>:</a:t>
            </a:r>
            <a:r>
              <a:rPr lang="en-GB"/>
              <a:t> </a:t>
            </a:r>
            <a:endParaRPr lang="cs-CZ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vnější 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(více rozpracováno</a:t>
            </a:r>
            <a:r>
              <a:rPr lang="cs-CZ" i="1"/>
              <a:t> – pedagogika, psychologie</a:t>
            </a:r>
            <a:r>
              <a:rPr lang="en-GB" i="1"/>
              <a:t>), </a:t>
            </a:r>
            <a:endParaRPr lang="cs-CZ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i="1"/>
              <a:t>vnitřní</a:t>
            </a:r>
            <a:endParaRPr lang="cs-CZ" i="1"/>
          </a:p>
          <a:p>
            <a:pPr marL="1007943" lvl="2" indent="-251986" eaLnBrk="1" fontAlgn="auto" hangingPunct="1">
              <a:lnSpc>
                <a:spcPct val="116000"/>
              </a:lnSpc>
              <a:spcBef>
                <a:spcPts val="551"/>
              </a:spcBef>
              <a:spcAft>
                <a:spcPts val="0"/>
              </a:spcAft>
              <a:buFont typeface="Wingdings"/>
              <a:buChar char="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i="1"/>
              <a:t>autoregulace</a:t>
            </a:r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endParaRPr lang="cs-CZ" sz="2000" i="1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„Jsme odpovědní za své vlastní učení, ale je otázkou, jestli všichni mohou být odpovědni za řízení svého učení“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2000" i="1"/>
              <a:t>(Candy, 1987, Garrison, 1992)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8772525" cy="4946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autoregulace </a:t>
            </a:r>
            <a:r>
              <a:rPr lang="en-GB" sz="2400" i="1" smtClean="0"/>
              <a:t>(sebepojetí, sebehodnocení)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smtClean="0"/>
              <a:t>zdroje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vnější </a:t>
            </a:r>
            <a:r>
              <a:rPr lang="en-GB" sz="2100" i="1" smtClean="0"/>
              <a:t>(rodiče, učitelé, kamarádi)</a:t>
            </a:r>
            <a:r>
              <a:rPr lang="en-GB" sz="21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100" smtClean="0"/>
              <a:t>vnitřní </a:t>
            </a:r>
            <a:r>
              <a:rPr lang="en-GB" sz="2100" i="1" smtClean="0"/>
              <a:t>(vč. tzv. osobnostní autoregulace)</a:t>
            </a:r>
            <a:endParaRPr lang="cs-CZ" sz="2100" i="1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100" i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autoregulace učení</a:t>
            </a:r>
            <a:r>
              <a:rPr lang="en-GB" sz="2400" smtClean="0"/>
              <a:t> – aktivita v procesu učení po stránce činnostní, motivační i metakognitivní; stanovuje si cíle, iniciuje a řídí své úsilí a používá specifických strategií s ohledem na kontext učení</a:t>
            </a:r>
          </a:p>
          <a:p>
            <a:pPr algn="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i="1" smtClean="0"/>
              <a:t>(Zimmerman,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- předpoklady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19138" y="1692275"/>
            <a:ext cx="8772525" cy="4883150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potencialita každého žáka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výuka musí umožnit získat dovednost „jak se učit“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vnější řízení má stimulovat autoregulaci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v prepubertě rozvoj metakognitivních strategií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postupným zdokonalování se žák stává nezávislým na vnějším řízení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může postupně lépe zvládat své emoce při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postupně aktivní přístup k prostředí pro učení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rozvoj vázán na rozvoj „já“ (self)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není ryze individuální proces; utváří se ve spolupráci s druhými </a:t>
            </a:r>
            <a:r>
              <a:rPr lang="en-GB" sz="1600" i="1"/>
              <a:t>(párové, skupinové, vrstevnické učení...)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je to aktivní proces; nelze „předat návod“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rozvíjí se více při souladu s vnějším řízením</a:t>
            </a:r>
          </a:p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/>
              <a:t>celoživotní proces</a:t>
            </a:r>
            <a:r>
              <a:rPr lang="cs-CZ" sz="1600"/>
              <a:t> </a:t>
            </a:r>
            <a:r>
              <a:rPr lang="cs-CZ" sz="1600" i="1"/>
              <a:t>(vývojové změny a jejich integrace)</a:t>
            </a:r>
            <a:r>
              <a:rPr lang="en-GB" sz="1600"/>
              <a:t> </a:t>
            </a:r>
          </a:p>
          <a:p>
            <a:pPr marL="352780" indent="-352780" algn="r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sz="1600" i="1"/>
              <a:t>(Mareš, 1998)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584325" y="3708400"/>
            <a:ext cx="7705725" cy="3455988"/>
          </a:xfrm>
          <a:prstGeom prst="rect">
            <a:avLst/>
          </a:prstGeom>
          <a:solidFill>
            <a:srgbClr val="FFCC99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Teorie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1008063" y="1763713"/>
            <a:ext cx="8928100" cy="1146175"/>
          </a:xfrm>
        </p:spPr>
        <p:txBody>
          <a:bodyPr lIns="0" tIns="0" rIns="0" bIns="0">
            <a:normAutofit lnSpcReduction="10000"/>
          </a:bodyPr>
          <a:lstStyle/>
          <a:p>
            <a:pPr marL="352780" indent="-352780" eaLnBrk="1" fontAlgn="auto" hangingPunct="1">
              <a:lnSpc>
                <a:spcPct val="116000"/>
              </a:lnSpc>
              <a:spcBef>
                <a:spcPts val="772"/>
              </a:spcBef>
              <a:spcAft>
                <a:spcPts val="0"/>
              </a:spcAft>
              <a:buFont typeface="Wingdings"/>
              <a:buChar char="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/>
              <a:t>přehled </a:t>
            </a:r>
            <a:r>
              <a:rPr lang="cs-CZ"/>
              <a:t>vlivných </a:t>
            </a:r>
            <a:r>
              <a:rPr lang="en-GB"/>
              <a:t>teorií – Čáp, Mareš, s. 508</a:t>
            </a:r>
            <a:r>
              <a:rPr lang="cs-CZ"/>
              <a:t> (...)</a:t>
            </a:r>
            <a:endParaRPr lang="en-GB"/>
          </a:p>
          <a:p>
            <a:pPr marL="705560" lvl="1" indent="-302383" eaLnBrk="1" fontAlgn="auto" hangingPunct="1">
              <a:lnSpc>
                <a:spcPct val="116000"/>
              </a:lnSpc>
              <a:spcBef>
                <a:spcPts val="606"/>
              </a:spcBef>
              <a:spcAft>
                <a:spcPts val="0"/>
              </a:spcAft>
              <a:buFont typeface="Wingdings 2"/>
              <a:buChar char=""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/>
              <a:t>př. </a:t>
            </a:r>
            <a:r>
              <a:rPr lang="en-GB"/>
              <a:t>teorie cyklických fází (Zimmerman, 1998)</a:t>
            </a:r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4252913" y="4065588"/>
            <a:ext cx="2212975" cy="820737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2670175" y="5530850"/>
            <a:ext cx="2066925" cy="820738"/>
          </a:xfrm>
          <a:prstGeom prst="roundRect">
            <a:avLst>
              <a:gd name="adj" fmla="val 190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6289675" y="5516563"/>
            <a:ext cx="2036763" cy="806450"/>
          </a:xfrm>
          <a:prstGeom prst="roundRect">
            <a:avLst>
              <a:gd name="adj" fmla="val 194"/>
            </a:avLst>
          </a:prstGeom>
          <a:solidFill>
            <a:srgbClr val="FF9900"/>
          </a:solidFill>
          <a:ln w="9398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 flipV="1">
            <a:off x="3549650" y="4575175"/>
            <a:ext cx="674688" cy="9588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4718050" y="5956300"/>
            <a:ext cx="157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>
            <a:off x="6465888" y="4460875"/>
            <a:ext cx="908050" cy="10398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33803" name="Text Box 11"/>
          <p:cNvSpPr txBox="1">
            <a:spLocks noChangeArrowheads="1"/>
          </p:cNvSpPr>
          <p:nvPr/>
        </p:nvSpPr>
        <p:spPr bwMode="auto">
          <a:xfrm>
            <a:off x="4295775" y="4065588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Provádění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a volní kontrola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617788" y="5549900"/>
            <a:ext cx="2066925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Uvažován</a:t>
            </a: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í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cíle, strategie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6275388" y="5548313"/>
            <a:ext cx="2095500" cy="74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Sebereflexe</a:t>
            </a:r>
          </a:p>
          <a:p>
            <a:pPr algn="ctr" hangingPunct="0">
              <a:lnSpc>
                <a:spcPct val="102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2400" i="1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 Unicode MS" pitchFamily="34" charset="-128"/>
              </a:rPr>
              <a:t>bilancování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8842375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- </a:t>
            </a:r>
            <a:r>
              <a:rPr lang="en-GB" b="1" i="1" smtClean="0"/>
              <a:t>uvažování</a:t>
            </a:r>
            <a:r>
              <a:rPr lang="en-GB" i="1" smtClean="0"/>
              <a:t> </a:t>
            </a:r>
            <a:r>
              <a:rPr lang="cs-CZ" smtClean="0"/>
              <a:t/>
            </a:r>
            <a:br>
              <a:rPr lang="cs-CZ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1363" y="1963738"/>
            <a:ext cx="4281487" cy="53911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Začátečníci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chaotické, nespecifické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 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výkon, výsledek</a:t>
            </a:r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nízké self-efficacy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nezájem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1963738"/>
            <a:ext cx="4611688" cy="540543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u="sng" smtClean="0"/>
              <a:t>Pokročilí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cíle hirarchické, spcifické i perspektivní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orientace na proces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dostatečně vysoké self-efficacy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vnitřní motivace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0"/>
            <a:ext cx="9004300" cy="1654175"/>
          </a:xfrm>
        </p:spPr>
        <p:txBody>
          <a:bodyPr lIns="0" tIns="0" rIns="0" bIns="0">
            <a:normAutofit fontScale="90000"/>
          </a:bodyPr>
          <a:lstStyle/>
          <a:p>
            <a:pPr eaLnBrk="1" fontAlgn="auto" hangingPunct="1">
              <a:lnSpc>
                <a:spcPct val="102000"/>
              </a:lnSpc>
              <a:spcAft>
                <a:spcPts val="0"/>
              </a:spcAft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  <a:defRPr/>
            </a:pPr>
            <a:r>
              <a:rPr lang="en-GB" sz="4500" dirty="0" err="1"/>
              <a:t>Autoregulace</a:t>
            </a:r>
            <a:r>
              <a:rPr lang="en-GB" sz="4500" dirty="0"/>
              <a:t> v </a:t>
            </a:r>
            <a:r>
              <a:rPr lang="en-GB" sz="4500" dirty="0" err="1"/>
              <a:t>praxi</a:t>
            </a:r>
            <a:r>
              <a:rPr lang="cs-CZ" sz="4500" dirty="0"/>
              <a:t/>
            </a:r>
            <a:br>
              <a:rPr lang="cs-CZ" sz="4500" dirty="0"/>
            </a:br>
            <a:r>
              <a:rPr lang="pt-BR" sz="4500" dirty="0"/>
              <a:t>- </a:t>
            </a:r>
            <a:r>
              <a:rPr lang="pt-BR" sz="4500" b="1" i="1" dirty="0"/>
              <a:t>provádění a volní kontrola</a:t>
            </a:r>
            <a:r>
              <a:rPr lang="en-GB" sz="4500" i="1" dirty="0"/>
              <a:t> </a:t>
            </a:r>
            <a:r>
              <a:rPr lang="en-GB" sz="2700" dirty="0" smtClean="0"/>
              <a:t>(</a:t>
            </a:r>
            <a:r>
              <a:rPr lang="en-GB" sz="2700" dirty="0"/>
              <a:t>Zimmerman, </a:t>
            </a:r>
            <a:r>
              <a:rPr lang="en-GB" sz="2700" dirty="0" err="1"/>
              <a:t>Schunk</a:t>
            </a:r>
            <a:r>
              <a:rPr lang="en-GB" sz="2700" dirty="0"/>
              <a:t>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2163763"/>
            <a:ext cx="4429125" cy="459740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Začátečníci</a:t>
            </a:r>
            <a:endParaRPr lang="en-GB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nejasný plán 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nedůvěřují si, používají sebesnižování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jen výsledky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35575" y="2300288"/>
            <a:ext cx="4281488" cy="46005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b="1" u="sng" smtClean="0"/>
              <a:t>Pokročilí</a:t>
            </a:r>
            <a:endParaRPr lang="en-GB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mají jasný plán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věří si</a:t>
            </a:r>
            <a:endParaRPr lang="cs-CZ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4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400" b="1" smtClean="0"/>
              <a:t>kontrolují průběh i výsledky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1363" y="-19050"/>
            <a:ext cx="9339262" cy="1866900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Autoregulace v praxi </a:t>
            </a:r>
            <a:r>
              <a:rPr lang="cs-CZ" smtClean="0"/>
              <a:t>- </a:t>
            </a:r>
            <a:r>
              <a:rPr lang="cs-CZ" b="1" i="1" smtClean="0"/>
              <a:t>sebereflexe</a:t>
            </a:r>
            <a:r>
              <a:rPr lang="cs-CZ" sz="3100" smtClean="0"/>
              <a:t/>
            </a:r>
            <a:br>
              <a:rPr lang="cs-CZ" sz="3100" smtClean="0"/>
            </a:br>
            <a:r>
              <a:rPr lang="en-GB" sz="3100" smtClean="0"/>
              <a:t>(Zimmerman, Schunk)</a:t>
            </a:r>
            <a:br>
              <a:rPr lang="en-GB" sz="3100" smtClean="0"/>
            </a:br>
            <a:endParaRPr lang="en-GB" sz="310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008063" y="1908175"/>
            <a:ext cx="4103687" cy="518477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b="1" u="sng" smtClean="0"/>
              <a:t>Začátečníci</a:t>
            </a:r>
            <a:endParaRPr lang="en-GB" sz="22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vyhýbají se sebehodnocení 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ve svých schopnostech (neovl.)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negativně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buClr>
                <a:schemeClr val="hlink"/>
              </a:buClr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v měnících se podmínkách zmatení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5256213" y="1908175"/>
            <a:ext cx="4321175" cy="53276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Pokročilí</a:t>
            </a: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snaží se o sebehodnocení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příčiny úspěchu a neúspěchu hledají v použité strategii (ovlivnitelné)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reagují na sebe pozitivně</a:t>
            </a:r>
            <a:endParaRPr lang="cs-CZ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b="1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smtClean="0"/>
              <a:t>dobrá adaptace i měnícím se prostředí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Výkon a jeho souvislosti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cíle, které si žák stanovuje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autoregulace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výkon (průběh)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motivace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algn="ctr"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ovlivněny i kontextem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altLang="cs-CZ" smtClean="0"/>
              <a:t>Pedagogická p</a:t>
            </a:r>
            <a:r>
              <a:rPr lang="en-GB" altLang="cs-CZ" smtClean="0"/>
              <a:t>sychologie</a:t>
            </a:r>
          </a:p>
        </p:txBody>
      </p:sp>
      <p:sp>
        <p:nvSpPr>
          <p:cNvPr id="12291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 lIns="0" tIns="0" rIns="0" bIns="0">
            <a:normAutofit/>
          </a:bodyPr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en-GB" b="1" dirty="0" err="1" smtClean="0"/>
              <a:t>Požadavky</a:t>
            </a:r>
            <a:r>
              <a:rPr lang="en-GB" b="1" dirty="0" smtClean="0"/>
              <a:t>: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Písemný test (60% minimum)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29.11. (preferovaná možnost)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Ve zkouškovém období (termíny budou upřesněny a vypsány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  <a:endParaRPr lang="en-GB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dirty="0" smtClean="0"/>
              <a:t>Aktivita ve výuce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  <a:defRPr/>
            </a:pPr>
            <a:r>
              <a:rPr lang="cs-CZ" sz="2800" b="1" dirty="0" smtClean="0"/>
              <a:t>Skupina 02 </a:t>
            </a:r>
            <a:r>
              <a:rPr lang="cs-CZ" sz="2800" dirty="0" smtClean="0"/>
              <a:t>- </a:t>
            </a:r>
            <a:r>
              <a:rPr lang="cs-CZ" sz="2800" dirty="0"/>
              <a:t>4.10., 25.10., 8.11., 29.11.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89200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Vedení k autoregulaci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není možný pouhý „nácvik“; nutný rozvoj „já“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zdroje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sociální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osobnostní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situační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700" smtClean="0"/>
              <a:t>cílený nácvik: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200" i="1" smtClean="0"/>
              <a:t>vyučování strategiím, praktické provádění a. strategií, zpětná vazba o účinnosti a. strategie, monitorování sebe samého, sociální opora, sebereflexe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Metody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2163" y="1763713"/>
            <a:ext cx="4281487" cy="5513387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 učitele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verbální instruování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předvedení vzoru </a:t>
            </a:r>
            <a:r>
              <a:rPr lang="en-GB" sz="2000" i="1" smtClean="0"/>
              <a:t>(nápodoba)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supervize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reciproční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podpůrné vyučování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transakční vyučování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S vrstevníky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vrstevnické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kooperativní učení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skupinové učení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4927600" y="1763713"/>
            <a:ext cx="4532313" cy="4937125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Využití techniky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CAL systémy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z="2000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b="1" u="sng" smtClean="0"/>
              <a:t>Pod vedením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sebemonitorovací protokoly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žákovský deník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domácí příprava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2000" smtClean="0"/>
              <a:t>samostatná praxe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z="4000" smtClean="0"/>
              <a:t>Možnosti při diagnostice – </a:t>
            </a: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i="1" smtClean="0"/>
              <a:t>můžeme</a:t>
            </a:r>
            <a:r>
              <a:rPr lang="cs-CZ" sz="4000" smtClean="0"/>
              <a:t> </a:t>
            </a:r>
            <a:r>
              <a:rPr lang="en-GB" sz="4000" b="1" smtClean="0"/>
              <a:t>sle</a:t>
            </a:r>
            <a:r>
              <a:rPr lang="cs-CZ" sz="4000" b="1" smtClean="0"/>
              <a:t>dovat</a:t>
            </a:r>
            <a:r>
              <a:rPr lang="en-GB" sz="4000" b="1" smtClean="0"/>
              <a:t>: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4825" y="1763713"/>
            <a:ext cx="9075738" cy="4997450"/>
          </a:xfrm>
        </p:spPr>
        <p:txBody>
          <a:bodyPr lIns="0" tIns="0" rIns="0" bIns="0"/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Kognitivní učební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Metakognitivní strategie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Strategie vedoucí k poznání sebe samého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mtClean="0"/>
              <a:t>Motivační strategie</a:t>
            </a:r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endParaRPr lang="en-GB" smtClean="0"/>
          </a:p>
          <a:p>
            <a:pPr eaLnBrk="1" hangingPunct="1">
              <a:lnSpc>
                <a:spcPct val="116000"/>
              </a:lnSpc>
              <a:buFont typeface="Wingdings" pitchFamily="2" charset="2"/>
              <a:buNone/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i="1" smtClean="0"/>
              <a:t>nejlepší</a:t>
            </a:r>
            <a:r>
              <a:rPr lang="cs-CZ" i="1" smtClean="0"/>
              <a:t>m empirickým postupem</a:t>
            </a:r>
            <a:r>
              <a:rPr lang="en-GB" i="1" smtClean="0"/>
              <a:t> je </a:t>
            </a:r>
            <a:r>
              <a:rPr lang="en-GB" b="1" i="1" smtClean="0"/>
              <a:t>kombinace kvantitativního a kvalitativního</a:t>
            </a:r>
            <a:r>
              <a:rPr lang="en-GB" i="1" smtClean="0"/>
              <a:t> přístupu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ChangeArrowheads="1"/>
          </p:cNvSpPr>
          <p:nvPr/>
        </p:nvSpPr>
        <p:spPr bwMode="auto">
          <a:xfrm>
            <a:off x="908050" y="2109788"/>
            <a:ext cx="8807450" cy="4587875"/>
          </a:xfrm>
          <a:prstGeom prst="roundRect">
            <a:avLst>
              <a:gd name="adj" fmla="val 32"/>
            </a:avLst>
          </a:prstGeom>
          <a:solidFill>
            <a:srgbClr val="FFCC99"/>
          </a:solidFill>
          <a:ln w="9398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>
          <a:xfrm>
            <a:off x="504825" y="306388"/>
            <a:ext cx="9075738" cy="1260475"/>
          </a:xfrm>
        </p:spPr>
        <p:txBody>
          <a:bodyPr lIns="0" tIns="0" rIns="0" bIns="0"/>
          <a:lstStyle/>
          <a:p>
            <a:pPr eaLnBrk="1" hangingPunct="1">
              <a:lnSpc>
                <a:spcPct val="102000"/>
              </a:lnSpc>
              <a:tabLst>
                <a:tab pos="0" algn="l"/>
                <a:tab pos="717550" algn="l"/>
                <a:tab pos="1436688" algn="l"/>
                <a:tab pos="2155825" algn="l"/>
                <a:tab pos="2874963" algn="l"/>
                <a:tab pos="3594100" algn="l"/>
                <a:tab pos="4313238" algn="l"/>
                <a:tab pos="5032375" algn="l"/>
                <a:tab pos="5751513" algn="l"/>
                <a:tab pos="6470650" algn="l"/>
                <a:tab pos="7189788" algn="l"/>
                <a:tab pos="7908925" algn="l"/>
                <a:tab pos="8628063" algn="l"/>
                <a:tab pos="9347200" algn="l"/>
                <a:tab pos="10066338" algn="l"/>
                <a:tab pos="10785475" algn="l"/>
              </a:tabLst>
            </a:pPr>
            <a:r>
              <a:rPr lang="en-GB" smtClean="0"/>
              <a:t>Záznamový arch (Lan, 1998)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042988" y="2320925"/>
          <a:ext cx="8942387" cy="414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4" imgW="10337400" imgH="5171760" progId="">
                  <p:embed/>
                </p:oleObj>
              </mc:Choice>
              <mc:Fallback>
                <p:oleObj r:id="rId4" imgW="10337400" imgH="517176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320925"/>
                        <a:ext cx="8942387" cy="414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pPr eaLnBrk="1" hangingPunct="1"/>
            <a:r>
              <a:rPr lang="cs-CZ" smtClean="0"/>
              <a:t>Koncepce kurzu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>
              <a:lnSpc>
                <a:spcPct val="116000"/>
              </a:lnSpc>
            </a:pPr>
            <a:r>
              <a:rPr lang="en-GB" sz="2700" b="1" i="1" smtClean="0"/>
              <a:t>Kurs je věnován</a:t>
            </a:r>
            <a:r>
              <a:rPr lang="cs-CZ" sz="2700" b="1" i="1" smtClean="0"/>
              <a:t>: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vybraným</a:t>
            </a:r>
            <a:r>
              <a:rPr lang="cs-CZ" sz="2200" b="1" i="1" smtClean="0"/>
              <a:t> </a:t>
            </a:r>
            <a:r>
              <a:rPr lang="en-GB" sz="2200" b="1" i="1" smtClean="0"/>
              <a:t>teoretickým a metodologickým otázkám výchovy a vzdělávání </a:t>
            </a:r>
            <a:r>
              <a:rPr lang="en-GB" sz="2200" i="1" smtClean="0"/>
              <a:t>z pohledu 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en-GB" sz="2200" b="1" i="1" smtClean="0"/>
              <a:t>studiu metod </a:t>
            </a:r>
            <a:r>
              <a:rPr lang="en-GB" sz="2200" i="1" smtClean="0"/>
              <a:t>pedagogické a školní psychologie</a:t>
            </a:r>
            <a:r>
              <a:rPr lang="en-GB" sz="2200" b="1" i="1" smtClean="0"/>
              <a:t>, </a:t>
            </a:r>
            <a:endParaRPr lang="cs-CZ" sz="2200" b="1" i="1" smtClean="0"/>
          </a:p>
          <a:p>
            <a:pPr lvl="1" eaLnBrk="1" hangingPunct="1">
              <a:lnSpc>
                <a:spcPct val="116000"/>
              </a:lnSpc>
            </a:pPr>
            <a:r>
              <a:rPr lang="cs-CZ" sz="2200" i="1" smtClean="0"/>
              <a:t>některým </a:t>
            </a:r>
            <a:r>
              <a:rPr lang="en-GB" sz="2200" b="1" i="1" smtClean="0"/>
              <a:t>širším souvislostem výchovy a vzdělávání ve škole a v rodině,</a:t>
            </a:r>
          </a:p>
          <a:p>
            <a:pPr lvl="1" eaLnBrk="1" hangingPunct="1">
              <a:lnSpc>
                <a:spcPct val="116000"/>
              </a:lnSpc>
            </a:pPr>
            <a:r>
              <a:rPr lang="cs-CZ" sz="2200" b="1" i="1" smtClean="0"/>
              <a:t>vybraným </a:t>
            </a:r>
            <a:r>
              <a:rPr lang="en-GB" sz="2200" b="1" i="1" smtClean="0"/>
              <a:t>speciálním tématům</a:t>
            </a:r>
            <a:r>
              <a:rPr lang="en-GB" sz="2200" i="1" smtClean="0"/>
              <a:t> pedagogické a školní psychologie</a:t>
            </a:r>
            <a:endParaRPr lang="cs-CZ" sz="2200" i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Literatura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4688" y="1763713"/>
            <a:ext cx="9190037" cy="4956175"/>
          </a:xfrm>
        </p:spPr>
        <p:txBody>
          <a:bodyPr/>
          <a:lstStyle/>
          <a:p>
            <a:r>
              <a:rPr lang="cs-CZ" smtClean="0"/>
              <a:t>Jak se pozná odborná informace(vědecky ověřená) ?</a:t>
            </a:r>
          </a:p>
          <a:p>
            <a:r>
              <a:rPr lang="cs-CZ" smtClean="0"/>
              <a:t>Čím se liší od informace získané od autority?</a:t>
            </a:r>
          </a:p>
          <a:p>
            <a:r>
              <a:rPr lang="cs-CZ" smtClean="0"/>
              <a:t>Čím se liší od praktické zkušenosti?</a:t>
            </a:r>
          </a:p>
          <a:p>
            <a:r>
              <a:rPr lang="cs-CZ" smtClean="0"/>
              <a:t>Jakým způsobem je možné tyto zdroje informací v odborném životě využívat?</a:t>
            </a:r>
          </a:p>
          <a:p>
            <a:endParaRPr lang="cs-CZ" smtClean="0"/>
          </a:p>
          <a:p>
            <a:r>
              <a:rPr lang="cs-CZ" smtClean="0"/>
              <a:t>Co je cílem práce s odbornými informacemi? Nestačí talent a zkušenost?</a:t>
            </a:r>
          </a:p>
          <a:p>
            <a:r>
              <a:rPr lang="cs-CZ" sz="2000" smtClean="0">
                <a:hlinkClick r:id="rId2"/>
              </a:rPr>
              <a:t>http://www.ted.com/talks/ken_robinson_changing_education_paradigms.html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504825" y="555625"/>
            <a:ext cx="9075738" cy="760413"/>
          </a:xfrm>
        </p:spPr>
        <p:txBody>
          <a:bodyPr lIns="0" tIns="0" rIns="0" bIns="0">
            <a:spAutoFit/>
          </a:bodyPr>
          <a:lstStyle/>
          <a:p>
            <a:pPr marL="357188" indent="-357188" eaLnBrk="1" hangingPunct="1">
              <a:lnSpc>
                <a:spcPct val="102000"/>
              </a:lnSpc>
              <a:tabLst>
                <a:tab pos="357188" algn="l"/>
                <a:tab pos="1074738" algn="l"/>
                <a:tab pos="1793875" algn="l"/>
                <a:tab pos="2513013" algn="l"/>
                <a:tab pos="3232150" algn="l"/>
                <a:tab pos="3951288" algn="l"/>
                <a:tab pos="4670425" algn="l"/>
                <a:tab pos="5389563" algn="l"/>
                <a:tab pos="6108700" algn="l"/>
                <a:tab pos="6827838" algn="l"/>
                <a:tab pos="7546975" algn="l"/>
                <a:tab pos="8266113" algn="l"/>
                <a:tab pos="8985250" algn="l"/>
                <a:tab pos="9704388" algn="l"/>
                <a:tab pos="10423525" algn="l"/>
                <a:tab pos="11142663" algn="l"/>
              </a:tabLst>
            </a:pPr>
            <a:r>
              <a:rPr lang="cs-CZ" smtClean="0"/>
              <a:t>Literatura</a:t>
            </a:r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sz="quarter" idx="1"/>
          </p:nvPr>
        </p:nvSpPr>
        <p:spPr>
          <a:xfrm>
            <a:off x="720725" y="1835150"/>
            <a:ext cx="8772525" cy="5581650"/>
          </a:xfrm>
        </p:spPr>
        <p:txBody>
          <a:bodyPr lIns="0" tIns="0" rIns="0" bIns="0">
            <a:spAutoFit/>
          </a:bodyPr>
          <a:lstStyle/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Doporučená</a:t>
            </a:r>
            <a:r>
              <a:rPr lang="en-GB" sz="1800" dirty="0" smtClean="0"/>
              <a:t> </a:t>
            </a:r>
            <a:r>
              <a:rPr lang="en-GB" sz="1800" dirty="0" err="1" smtClean="0"/>
              <a:t>literatura</a:t>
            </a:r>
            <a:r>
              <a:rPr lang="cs-CZ" sz="1800" dirty="0" smtClean="0"/>
              <a:t> (vč. přednášek a odkazů 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  <a:endParaRPr lang="en-GB" sz="18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Odborná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r>
              <a:rPr lang="cs-CZ" sz="1800" dirty="0" smtClean="0"/>
              <a:t> (obvyklá s důrazem na)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ped.muni.cz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wlib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neweb</a:t>
            </a:r>
            <a:r>
              <a:rPr lang="cs-CZ" sz="1600" dirty="0" smtClean="0">
                <a:hlinkClick r:id="rId3"/>
              </a:rPr>
              <a:t>/index.</a:t>
            </a:r>
            <a:r>
              <a:rPr lang="cs-CZ" sz="1600" dirty="0" err="1" smtClean="0">
                <a:hlinkClick r:id="rId3"/>
              </a:rPr>
              <a:t>php</a:t>
            </a:r>
            <a:r>
              <a:rPr lang="cs-CZ" sz="1600" dirty="0" smtClean="0">
                <a:hlinkClick r:id="rId3"/>
              </a:rPr>
              <a:t>?sekce=3</a:t>
            </a:r>
            <a:r>
              <a:rPr lang="cs-CZ" sz="1600" dirty="0" smtClean="0"/>
              <a:t> 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Pedagogika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Psychológia</a:t>
            </a:r>
            <a:r>
              <a:rPr lang="en-GB" sz="1600" dirty="0" smtClean="0"/>
              <a:t> a </a:t>
            </a:r>
            <a:r>
              <a:rPr lang="en-GB" sz="1600" dirty="0" err="1" smtClean="0"/>
              <a:t>pato</a:t>
            </a:r>
            <a:r>
              <a:rPr lang="en-GB" sz="1600" dirty="0" smtClean="0"/>
              <a:t> </a:t>
            </a:r>
            <a:r>
              <a:rPr lang="en-GB" sz="1600" dirty="0" err="1" smtClean="0"/>
              <a:t>psychológia</a:t>
            </a:r>
            <a:r>
              <a:rPr lang="en-GB" sz="1600" dirty="0" smtClean="0"/>
              <a:t> </a:t>
            </a:r>
            <a:r>
              <a:rPr lang="en-GB" sz="1600" dirty="0" err="1" smtClean="0"/>
              <a:t>dieťaťa</a:t>
            </a:r>
            <a:endParaRPr lang="cs-CZ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Studia </a:t>
            </a:r>
            <a:r>
              <a:rPr lang="cs-CZ" sz="1600" dirty="0" err="1" smtClean="0"/>
              <a:t>Paedagogica</a:t>
            </a:r>
            <a:r>
              <a:rPr lang="cs-CZ" sz="1600" dirty="0" smtClean="0"/>
              <a:t> - </a:t>
            </a:r>
            <a:r>
              <a:rPr lang="cs-CZ" sz="1600" dirty="0" smtClean="0">
                <a:hlinkClick r:id="rId4"/>
              </a:rPr>
              <a:t>http://www.</a:t>
            </a:r>
            <a:r>
              <a:rPr lang="cs-CZ" sz="1600" dirty="0" err="1" smtClean="0">
                <a:hlinkClick r:id="rId4"/>
              </a:rPr>
              <a:t>phil.muni.cz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wupv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home</a:t>
            </a:r>
            <a:r>
              <a:rPr lang="cs-CZ" sz="1600" dirty="0" smtClean="0">
                <a:hlinkClick r:id="rId4"/>
              </a:rPr>
              <a:t>/</a:t>
            </a:r>
            <a:r>
              <a:rPr lang="cs-CZ" sz="1600" dirty="0" err="1" smtClean="0">
                <a:hlinkClick r:id="rId4"/>
              </a:rPr>
              <a:t>casopis</a:t>
            </a:r>
            <a:r>
              <a:rPr lang="cs-CZ" sz="160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smtClean="0"/>
              <a:t>Orbis </a:t>
            </a:r>
            <a:r>
              <a:rPr lang="cs-CZ" sz="1600" dirty="0" err="1" smtClean="0"/>
              <a:t>Scholae</a:t>
            </a:r>
            <a:r>
              <a:rPr lang="cs-CZ" sz="1600" dirty="0" smtClean="0"/>
              <a:t>, Pedagogická orientace, </a:t>
            </a:r>
            <a:r>
              <a:rPr lang="en-US" sz="1600" dirty="0" err="1" smtClean="0">
                <a:hlinkClick r:id="rId5"/>
              </a:rPr>
              <a:t>Pedagogický</a:t>
            </a:r>
            <a:r>
              <a:rPr lang="en-US" sz="1600" dirty="0" smtClean="0">
                <a:hlinkClick r:id="rId5"/>
              </a:rPr>
              <a:t> </a:t>
            </a:r>
            <a:r>
              <a:rPr lang="en-US" sz="1600" dirty="0" err="1" smtClean="0">
                <a:hlinkClick r:id="rId5"/>
              </a:rPr>
              <a:t>časopis</a:t>
            </a:r>
            <a:r>
              <a:rPr lang="en-US" sz="1600" dirty="0" smtClean="0">
                <a:hlinkClick r:id="rId5"/>
              </a:rPr>
              <a:t> / Journal of Pedagogy</a:t>
            </a:r>
            <a:r>
              <a:rPr lang="cs-CZ" sz="1600" dirty="0" smtClean="0"/>
              <a:t> (…)</a:t>
            </a:r>
            <a:endParaRPr lang="en-GB" sz="1600" dirty="0" smtClean="0"/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Populární</a:t>
            </a:r>
            <a:r>
              <a:rPr lang="en-GB" sz="1800" dirty="0" smtClean="0"/>
              <a:t> </a:t>
            </a:r>
            <a:r>
              <a:rPr lang="en-GB" sz="1800" dirty="0" err="1" smtClean="0"/>
              <a:t>periodika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Moderní</a:t>
            </a:r>
            <a:r>
              <a:rPr lang="en-GB" sz="1600" dirty="0" smtClean="0"/>
              <a:t> </a:t>
            </a:r>
            <a:r>
              <a:rPr lang="en-GB" sz="1600" dirty="0" err="1" smtClean="0"/>
              <a:t>vyučování</a:t>
            </a:r>
            <a:endParaRPr lang="en-GB" sz="16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Učitelské</a:t>
            </a:r>
            <a:r>
              <a:rPr lang="en-GB" sz="1600" dirty="0" smtClean="0"/>
              <a:t> </a:t>
            </a:r>
            <a:r>
              <a:rPr lang="en-GB" sz="1600" dirty="0" err="1" smtClean="0"/>
              <a:t>noviny</a:t>
            </a:r>
            <a:r>
              <a:rPr lang="en-GB" sz="1600" dirty="0" smtClean="0"/>
              <a:t> (...)</a:t>
            </a:r>
          </a:p>
          <a:p>
            <a:pPr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800" dirty="0" err="1" smtClean="0"/>
              <a:t>Internetové</a:t>
            </a:r>
            <a:r>
              <a:rPr lang="en-GB" sz="1800" dirty="0" smtClean="0"/>
              <a:t> </a:t>
            </a:r>
            <a:r>
              <a:rPr lang="en-GB" sz="1800" dirty="0" err="1" smtClean="0"/>
              <a:t>zdroje</a:t>
            </a:r>
            <a:endParaRPr lang="en-GB" sz="1800" dirty="0" smtClean="0"/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cs-CZ" sz="1600" dirty="0" err="1" smtClean="0"/>
              <a:t>eBrary</a:t>
            </a:r>
            <a:r>
              <a:rPr lang="cs-CZ" sz="1600" dirty="0" smtClean="0"/>
              <a:t> http://site.ebrary.com/lib/masaryk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Stránky</a:t>
            </a:r>
            <a:r>
              <a:rPr lang="en-GB" sz="1600" dirty="0" smtClean="0"/>
              <a:t> </a:t>
            </a:r>
            <a:r>
              <a:rPr lang="en-GB" sz="1600" dirty="0" err="1" smtClean="0"/>
              <a:t>např</a:t>
            </a:r>
            <a:r>
              <a:rPr lang="en-GB" sz="1600" dirty="0" smtClean="0"/>
              <a:t>. </a:t>
            </a:r>
            <a:r>
              <a:rPr lang="en-GB" sz="1600" dirty="0" smtClean="0">
                <a:solidFill>
                  <a:srgbClr val="CCCCFF"/>
                </a:solidFill>
                <a:hlinkClick r:id="rId6"/>
              </a:rPr>
              <a:t>www.ceskaskola.cz</a:t>
            </a:r>
            <a:r>
              <a:rPr lang="en-GB" sz="1600" dirty="0" smtClean="0"/>
              <a:t> 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Databáze</a:t>
            </a:r>
            <a:r>
              <a:rPr lang="en-GB" sz="1600" dirty="0" smtClean="0"/>
              <a:t> (ERIC, JSTOR</a:t>
            </a:r>
            <a:r>
              <a:rPr lang="cs-CZ" sz="1600" dirty="0" smtClean="0"/>
              <a:t>…</a:t>
            </a:r>
            <a:r>
              <a:rPr lang="en-GB" sz="1600" dirty="0" smtClean="0"/>
              <a:t>)</a:t>
            </a:r>
          </a:p>
          <a:p>
            <a:pPr lvl="1" eaLnBrk="1" hangingPunct="1">
              <a:lnSpc>
                <a:spcPct val="116000"/>
              </a:lnSpc>
              <a:tabLst>
                <a:tab pos="715963" algn="l"/>
                <a:tab pos="1435100" algn="l"/>
                <a:tab pos="2154238" algn="l"/>
                <a:tab pos="2873375" algn="l"/>
                <a:tab pos="3592513" algn="l"/>
                <a:tab pos="4311650" algn="l"/>
                <a:tab pos="5030788" algn="l"/>
                <a:tab pos="5749925" algn="l"/>
                <a:tab pos="6469063" algn="l"/>
                <a:tab pos="7188200" algn="l"/>
                <a:tab pos="7907338" algn="l"/>
                <a:tab pos="8626475" algn="l"/>
                <a:tab pos="9345613" algn="l"/>
                <a:tab pos="10064750" algn="l"/>
                <a:tab pos="10783888" algn="l"/>
              </a:tabLst>
            </a:pPr>
            <a:r>
              <a:rPr lang="en-GB" sz="1600" dirty="0" err="1" smtClean="0"/>
              <a:t>Svépomocné</a:t>
            </a:r>
            <a:r>
              <a:rPr lang="en-GB" sz="1600" dirty="0" smtClean="0"/>
              <a:t> </a:t>
            </a:r>
            <a:r>
              <a:rPr lang="en-GB" sz="1600" dirty="0" err="1" smtClean="0"/>
              <a:t>skupiny</a:t>
            </a:r>
            <a:endParaRPr lang="en-GB" sz="16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Elearning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75403" y="1763924"/>
            <a:ext cx="5877078" cy="4955787"/>
          </a:xfrm>
        </p:spPr>
        <p:txBody>
          <a:bodyPr/>
          <a:lstStyle/>
          <a:p>
            <a:r>
              <a:rPr lang="cs-CZ" i="1" dirty="0" smtClean="0"/>
              <a:t>V průběhu semestru jsou k dispozici studijní </a:t>
            </a:r>
            <a:r>
              <a:rPr lang="cs-CZ" i="1" dirty="0" err="1" smtClean="0"/>
              <a:t>elearningové</a:t>
            </a:r>
            <a:r>
              <a:rPr lang="cs-CZ" i="1" dirty="0" smtClean="0"/>
              <a:t> opory (texty, otázky…) vzniklé v rámci projektu OPVK CZ.1.07/2.2.00/28.0040 Tvorba a inovace vzdělávacích programů a profesních praxí</a:t>
            </a:r>
            <a:endParaRPr lang="cs-CZ" i="1" dirty="0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6576" y="0"/>
            <a:ext cx="2664049" cy="74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500" dirty="0"/>
              <a:t>Pedagogická psychologie </a:t>
            </a:r>
            <a:r>
              <a:rPr lang="cs-CZ" sz="4500" dirty="0" smtClean="0"/>
              <a:t>– perspektivy výkladu v seminářích</a:t>
            </a:r>
            <a:endParaRPr lang="cs-CZ" sz="45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8990012" cy="4956175"/>
          </a:xfrm>
        </p:spPr>
        <p:txBody>
          <a:bodyPr/>
          <a:lstStyle/>
          <a:p>
            <a:pPr eaLnBrk="1" hangingPunct="1"/>
            <a:r>
              <a:rPr lang="cs-CZ" smtClean="0"/>
              <a:t>v rámci výkladu i literatury se střídají perspektivy </a:t>
            </a:r>
          </a:p>
          <a:p>
            <a:pPr lvl="1" eaLnBrk="1" hangingPunct="1"/>
            <a:r>
              <a:rPr lang="cs-CZ" b="1" smtClean="0"/>
              <a:t>jedinec</a:t>
            </a:r>
            <a:r>
              <a:rPr lang="cs-CZ" smtClean="0"/>
              <a:t> (žák, učitel, rodič - zejména s důrazem na učení, výchovu a vývoj)</a:t>
            </a:r>
          </a:p>
          <a:p>
            <a:pPr lvl="1" eaLnBrk="1" hangingPunct="1"/>
            <a:r>
              <a:rPr lang="cs-CZ" b="1" smtClean="0"/>
              <a:t>sociální skupiny</a:t>
            </a:r>
            <a:r>
              <a:rPr lang="cs-CZ" smtClean="0"/>
              <a:t>, jejich dynamika a vliv (rodina, školní třída, škola)</a:t>
            </a:r>
          </a:p>
          <a:p>
            <a:pPr lvl="1" eaLnBrk="1" hangingPunct="1"/>
            <a:r>
              <a:rPr lang="cs-CZ" b="1" smtClean="0"/>
              <a:t>teorie, metody</a:t>
            </a:r>
            <a:r>
              <a:rPr lang="cs-CZ" smtClean="0"/>
              <a:t> ev. intervence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52413"/>
            <a:ext cx="8990012" cy="1092200"/>
          </a:xfrm>
        </p:spPr>
        <p:txBody>
          <a:bodyPr/>
          <a:lstStyle/>
          <a:p>
            <a:r>
              <a:rPr lang="cs-CZ" smtClean="0"/>
              <a:t>Pedagogická psychologie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4688" y="1763713"/>
            <a:ext cx="9405937" cy="49561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dirty="0" smtClean="0"/>
              <a:t>Video na úvod: K. Robinson a jeho přednáška pro TED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ted.com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talks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ken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robinson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changing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education</a:t>
            </a:r>
            <a:r>
              <a:rPr lang="cs-CZ" dirty="0" smtClean="0">
                <a:hlinkClick r:id="rId3"/>
              </a:rPr>
              <a:t>_</a:t>
            </a:r>
            <a:r>
              <a:rPr lang="cs-CZ" dirty="0" err="1" smtClean="0">
                <a:hlinkClick r:id="rId3"/>
              </a:rPr>
              <a:t>paradigms.html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 Pedagogická psychologie</a:t>
            </a:r>
          </a:p>
          <a:p>
            <a:pPr lvl="1">
              <a:defRPr/>
            </a:pPr>
            <a:r>
              <a:rPr lang="cs-CZ" dirty="0" err="1" smtClean="0"/>
              <a:t>angl</a:t>
            </a:r>
            <a:r>
              <a:rPr lang="cs-CZ" dirty="0" smtClean="0"/>
              <a:t>. </a:t>
            </a:r>
            <a:r>
              <a:rPr lang="cs-CZ" dirty="0" err="1" smtClean="0"/>
              <a:t>educational</a:t>
            </a:r>
            <a:r>
              <a:rPr lang="cs-CZ" dirty="0" smtClean="0"/>
              <a:t> psychology, </a:t>
            </a:r>
          </a:p>
          <a:p>
            <a:pPr lvl="1">
              <a:defRPr/>
            </a:pPr>
            <a:r>
              <a:rPr lang="cs-CZ" dirty="0" err="1" smtClean="0"/>
              <a:t>franc</a:t>
            </a:r>
            <a:r>
              <a:rPr lang="cs-CZ" dirty="0" smtClean="0"/>
              <a:t>. psychologie de l’</a:t>
            </a:r>
            <a:r>
              <a:rPr lang="cs-CZ" dirty="0" err="1" smtClean="0"/>
              <a:t>education</a:t>
            </a:r>
            <a:r>
              <a:rPr lang="cs-CZ" dirty="0" smtClean="0"/>
              <a:t>, </a:t>
            </a:r>
          </a:p>
          <a:p>
            <a:pPr lvl="1">
              <a:defRPr/>
            </a:pPr>
            <a:r>
              <a:rPr lang="cs-CZ" dirty="0" smtClean="0"/>
              <a:t>něm. </a:t>
            </a:r>
            <a:r>
              <a:rPr lang="cs-CZ" dirty="0" err="1" smtClean="0"/>
              <a:t>Pädagogische</a:t>
            </a:r>
            <a:r>
              <a:rPr lang="cs-CZ" dirty="0" smtClean="0"/>
              <a:t> Psychologie, </a:t>
            </a:r>
          </a:p>
          <a:p>
            <a:pPr lvl="1">
              <a:defRPr/>
            </a:pPr>
            <a:r>
              <a:rPr lang="cs-CZ" dirty="0" smtClean="0"/>
              <a:t>rusky </a:t>
            </a:r>
            <a:r>
              <a:rPr lang="cs-CZ" dirty="0" err="1" smtClean="0"/>
              <a:t>pedagogičeskaja</a:t>
            </a:r>
            <a:r>
              <a:rPr lang="cs-CZ" dirty="0" smtClean="0"/>
              <a:t> </a:t>
            </a:r>
            <a:r>
              <a:rPr lang="cs-CZ" dirty="0" err="1" smtClean="0"/>
              <a:t>psichologija</a:t>
            </a:r>
            <a:r>
              <a:rPr lang="cs-CZ" dirty="0" smtClean="0"/>
              <a:t> </a:t>
            </a:r>
          </a:p>
          <a:p>
            <a:pPr lvl="1"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patří mezi vědní obory, které mají relativně dlouhou historii; vznikla už na přelomu 19. a 20. století.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365</TotalTime>
  <Words>2031</Words>
  <Application>Microsoft Office PowerPoint</Application>
  <PresentationFormat>Vlastní</PresentationFormat>
  <Paragraphs>268</Paragraphs>
  <Slides>33</Slides>
  <Notes>28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33</vt:i4>
      </vt:variant>
    </vt:vector>
  </HeadingPairs>
  <TitlesOfParts>
    <vt:vector size="42" baseType="lpstr">
      <vt:lpstr>Arial Unicode MS</vt:lpstr>
      <vt:lpstr>Arial</vt:lpstr>
      <vt:lpstr>StarSymbol</vt:lpstr>
      <vt:lpstr>Times New Roman</vt:lpstr>
      <vt:lpstr>Tw Cen MT</vt:lpstr>
      <vt:lpstr>Verdana</vt:lpstr>
      <vt:lpstr>Wingdings</vt:lpstr>
      <vt:lpstr>Wingdings 2</vt:lpstr>
      <vt:lpstr>Medián</vt:lpstr>
      <vt:lpstr>pedagogická psychologie</vt:lpstr>
      <vt:lpstr>Kontakt</vt:lpstr>
      <vt:lpstr>Pedagogická psychologie</vt:lpstr>
      <vt:lpstr>Koncepce kurzu</vt:lpstr>
      <vt:lpstr>Literatura</vt:lpstr>
      <vt:lpstr>Literatura</vt:lpstr>
      <vt:lpstr>Elearning</vt:lpstr>
      <vt:lpstr>Pedagogická psychologie – perspektivy výkladu v seminářích</vt:lpstr>
      <vt:lpstr>Pedagogická psychologie</vt:lpstr>
      <vt:lpstr>Pozor na různé významy pojmu!</vt:lpstr>
      <vt:lpstr>Zařazení pedagogické psychologie. </vt:lpstr>
      <vt:lpstr>Vymezení pedagogické psychologie </vt:lpstr>
      <vt:lpstr>Vymezení pedagogické psychologie (2)</vt:lpstr>
      <vt:lpstr>Pedagogická psychologie jako vyučovací předmět. </vt:lpstr>
      <vt:lpstr>Pedagogická psychologie jako obor vědecké přípravy a jako odborná psychologická specializace. </vt:lpstr>
      <vt:lpstr>Historie oboru ve světě.</vt:lpstr>
      <vt:lpstr>První období</vt:lpstr>
      <vt:lpstr>Druhé období, třetí období</vt:lpstr>
      <vt:lpstr>Přínos ped. psy. pro další obory  - Aster (1990) uvádí:</vt:lpstr>
      <vt:lpstr>Změny v oboru v minulém století</vt:lpstr>
      <vt:lpstr>Autoregulace učení </vt:lpstr>
      <vt:lpstr>Terminologie</vt:lpstr>
      <vt:lpstr>Autoregulace</vt:lpstr>
      <vt:lpstr>Autoregulace - předpoklady</vt:lpstr>
      <vt:lpstr>Teorie</vt:lpstr>
      <vt:lpstr>Autoregulace v praxi - uvažování  (Zimmerman, Schunk) </vt:lpstr>
      <vt:lpstr>Autoregulace v praxi - provádění a volní kontrola (Zimmerman, Schunk)</vt:lpstr>
      <vt:lpstr>Autoregulace v praxi - sebereflexe (Zimmerman, Schunk) </vt:lpstr>
      <vt:lpstr>Výkon a jeho souvislosti</vt:lpstr>
      <vt:lpstr>Vedení k autoregulaci</vt:lpstr>
      <vt:lpstr>Metody</vt:lpstr>
      <vt:lpstr>Možnosti při diagnostice –  můžeme sledovat:</vt:lpstr>
      <vt:lpstr>Záznamový arch (Lan, 1998)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výchovy a vzdělávání</dc:title>
  <dc:creator>Jan Mareš</dc:creator>
  <cp:lastModifiedBy>Mares</cp:lastModifiedBy>
  <cp:revision>31</cp:revision>
  <dcterms:modified xsi:type="dcterms:W3CDTF">2014-10-04T14:01:57Z</dcterms:modified>
</cp:coreProperties>
</file>