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284" r:id="rId3"/>
    <p:sldId id="285" r:id="rId4"/>
    <p:sldId id="286" r:id="rId5"/>
    <p:sldId id="262" r:id="rId6"/>
    <p:sldId id="271" r:id="rId7"/>
    <p:sldId id="274" r:id="rId8"/>
    <p:sldId id="281" r:id="rId9"/>
    <p:sldId id="279" r:id="rId10"/>
    <p:sldId id="27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66"/>
    <a:srgbClr val="F4C8F5"/>
    <a:srgbClr val="FF66FF"/>
    <a:srgbClr val="FF99CC"/>
    <a:srgbClr val="A5F11B"/>
    <a:srgbClr val="66FF99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pPr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</a:t>
            </a:r>
            <a:r>
              <a:rPr lang="cs-CZ" sz="1200" b="1" dirty="0" err="1" smtClean="0"/>
              <a:t>rozhovorc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10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741648" y="548680"/>
            <a:ext cx="3110552" cy="727993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smtClean="0"/>
              <a:t>FÁZÍ VÝUKY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683590" y="1628801"/>
            <a:ext cx="2664296" cy="79208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KLASICKÁ VÝUKA</a:t>
            </a:r>
          </a:p>
        </p:txBody>
      </p:sp>
      <p:sp>
        <p:nvSpPr>
          <p:cNvPr id="112" name="Ovál 111"/>
          <p:cNvSpPr/>
          <p:nvPr/>
        </p:nvSpPr>
        <p:spPr>
          <a:xfrm>
            <a:off x="5228300" y="1772816"/>
            <a:ext cx="3096344" cy="792088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KONSTRUKTIVISTICKÁ VÝUKA</a:t>
            </a:r>
          </a:p>
        </p:txBody>
      </p:sp>
      <p:sp>
        <p:nvSpPr>
          <p:cNvPr id="22" name="Ovál 21"/>
          <p:cNvSpPr/>
          <p:nvPr/>
        </p:nvSpPr>
        <p:spPr>
          <a:xfrm>
            <a:off x="1166578" y="2888002"/>
            <a:ext cx="151003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motivace</a:t>
            </a:r>
            <a:endParaRPr lang="cs-CZ" sz="1400" b="1" dirty="0"/>
          </a:p>
        </p:txBody>
      </p:sp>
      <p:sp>
        <p:nvSpPr>
          <p:cNvPr id="25" name="Ovál 24"/>
          <p:cNvSpPr/>
          <p:nvPr/>
        </p:nvSpPr>
        <p:spPr>
          <a:xfrm>
            <a:off x="1313419" y="5877272"/>
            <a:ext cx="1363190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/>
              <a:t>aplikace</a:t>
            </a:r>
          </a:p>
        </p:txBody>
      </p:sp>
      <p:sp>
        <p:nvSpPr>
          <p:cNvPr id="27" name="Ovál 26"/>
          <p:cNvSpPr/>
          <p:nvPr/>
        </p:nvSpPr>
        <p:spPr>
          <a:xfrm>
            <a:off x="1202581" y="3581401"/>
            <a:ext cx="1512169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expozice</a:t>
            </a:r>
            <a:endParaRPr lang="cs-CZ" sz="1400" b="1" dirty="0"/>
          </a:p>
        </p:txBody>
      </p:sp>
      <p:sp>
        <p:nvSpPr>
          <p:cNvPr id="28" name="Ovál 27"/>
          <p:cNvSpPr/>
          <p:nvPr/>
        </p:nvSpPr>
        <p:spPr>
          <a:xfrm>
            <a:off x="1268814" y="4102117"/>
            <a:ext cx="1379703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fixace</a:t>
            </a:r>
          </a:p>
        </p:txBody>
      </p:sp>
      <p:sp>
        <p:nvSpPr>
          <p:cNvPr id="29" name="Ovál 28"/>
          <p:cNvSpPr/>
          <p:nvPr/>
        </p:nvSpPr>
        <p:spPr>
          <a:xfrm>
            <a:off x="1313419" y="4695057"/>
            <a:ext cx="1404638" cy="4918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opakování</a:t>
            </a:r>
            <a:endParaRPr lang="cs-CZ" sz="1400" b="1" dirty="0"/>
          </a:p>
        </p:txBody>
      </p:sp>
      <p:sp>
        <p:nvSpPr>
          <p:cNvPr id="30" name="Ovál 29"/>
          <p:cNvSpPr/>
          <p:nvPr/>
        </p:nvSpPr>
        <p:spPr>
          <a:xfrm>
            <a:off x="1287020" y="5265204"/>
            <a:ext cx="134329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diagnóza</a:t>
            </a:r>
            <a:endParaRPr lang="cs-CZ" sz="1400" b="1" dirty="0"/>
          </a:p>
        </p:txBody>
      </p:sp>
      <p:sp>
        <p:nvSpPr>
          <p:cNvPr id="31" name="Ovál 30"/>
          <p:cNvSpPr/>
          <p:nvPr/>
        </p:nvSpPr>
        <p:spPr>
          <a:xfrm>
            <a:off x="5769107" y="5007539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reflexe</a:t>
            </a:r>
          </a:p>
        </p:txBody>
      </p:sp>
      <p:sp>
        <p:nvSpPr>
          <p:cNvPr id="32" name="Ovál 31"/>
          <p:cNvSpPr/>
          <p:nvPr/>
        </p:nvSpPr>
        <p:spPr>
          <a:xfrm>
            <a:off x="5589088" y="4005064"/>
            <a:ext cx="2664296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uvědomění si významu informace</a:t>
            </a:r>
          </a:p>
        </p:txBody>
      </p:sp>
      <p:sp>
        <p:nvSpPr>
          <p:cNvPr id="33" name="Ovál 32"/>
          <p:cNvSpPr/>
          <p:nvPr/>
        </p:nvSpPr>
        <p:spPr>
          <a:xfrm>
            <a:off x="5624342" y="3164578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evokace</a:t>
            </a:r>
            <a:endParaRPr lang="cs-CZ" sz="1400" b="1" dirty="0"/>
          </a:p>
        </p:txBody>
      </p:sp>
      <p:cxnSp>
        <p:nvCxnSpPr>
          <p:cNvPr id="7" name="Přímá spojnice se šipkou 6"/>
          <p:cNvCxnSpPr>
            <a:stCxn id="3" idx="3"/>
          </p:cNvCxnSpPr>
          <p:nvPr/>
        </p:nvCxnSpPr>
        <p:spPr>
          <a:xfrm flipH="1">
            <a:off x="2741648" y="1170061"/>
            <a:ext cx="455530" cy="45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5"/>
          </p:cNvCxnSpPr>
          <p:nvPr/>
        </p:nvCxnSpPr>
        <p:spPr>
          <a:xfrm>
            <a:off x="5396670" y="1170061"/>
            <a:ext cx="443698" cy="530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112" idx="4"/>
          </p:cNvCxnSpPr>
          <p:nvPr/>
        </p:nvCxnSpPr>
        <p:spPr>
          <a:xfrm>
            <a:off x="6776472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68" idx="4"/>
          </p:cNvCxnSpPr>
          <p:nvPr/>
        </p:nvCxnSpPr>
        <p:spPr>
          <a:xfrm>
            <a:off x="2015738" y="2420889"/>
            <a:ext cx="0" cy="360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4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5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445557" y="1431149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726863" y="374530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V. 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2910093" y="4292149"/>
            <a:ext cx="2440591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000" b="1" dirty="0" smtClean="0"/>
              <a:t>IV.  KRITICKÝ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5480010" y="2430338"/>
            <a:ext cx="2033073" cy="59893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II. PROCES</a:t>
            </a:r>
          </a:p>
          <a:p>
            <a:pPr algn="ctr"/>
            <a:r>
              <a:rPr lang="cs-CZ" sz="1000" b="1" dirty="0" smtClean="0"/>
              <a:t>POSTUP, STRUKTURA</a:t>
            </a:r>
            <a:endParaRPr lang="cs-CZ" sz="1000" b="1" dirty="0"/>
          </a:p>
        </p:txBody>
      </p:sp>
      <p:sp>
        <p:nvSpPr>
          <p:cNvPr id="10" name="Ovál 9"/>
          <p:cNvSpPr/>
          <p:nvPr/>
        </p:nvSpPr>
        <p:spPr>
          <a:xfrm>
            <a:off x="5719676" y="166721"/>
            <a:ext cx="2609645" cy="51467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</a:t>
            </a:r>
            <a:r>
              <a:rPr lang="cs-CZ" sz="1200" b="1" dirty="0" smtClean="0"/>
              <a:t>. 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56565" y="1438810"/>
            <a:ext cx="2957314" cy="58424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VI. JAK SE NAUČIT ROZUMĚT ROZHOVORŮM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6958842" y="734011"/>
            <a:ext cx="1573597" cy="32690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1.Otevřenost</a:t>
            </a:r>
            <a:endParaRPr lang="cs-CZ" sz="1200" dirty="0"/>
          </a:p>
        </p:txBody>
      </p:sp>
      <p:sp>
        <p:nvSpPr>
          <p:cNvPr id="33" name="Ovál 32"/>
          <p:cNvSpPr/>
          <p:nvPr/>
        </p:nvSpPr>
        <p:spPr>
          <a:xfrm>
            <a:off x="7423813" y="1060919"/>
            <a:ext cx="132573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2.Empatie</a:t>
            </a:r>
            <a:endParaRPr lang="cs-CZ" sz="1200" dirty="0"/>
          </a:p>
        </p:txBody>
      </p:sp>
      <p:sp>
        <p:nvSpPr>
          <p:cNvPr id="34" name="Ovál 33"/>
          <p:cNvSpPr/>
          <p:nvPr/>
        </p:nvSpPr>
        <p:spPr>
          <a:xfrm>
            <a:off x="6889174" y="1261887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3.Pozitivnost</a:t>
            </a:r>
            <a:endParaRPr lang="cs-CZ" sz="1200" dirty="0"/>
          </a:p>
        </p:txBody>
      </p:sp>
      <p:sp>
        <p:nvSpPr>
          <p:cNvPr id="36" name="Ovál 35"/>
          <p:cNvSpPr/>
          <p:nvPr/>
        </p:nvSpPr>
        <p:spPr>
          <a:xfrm>
            <a:off x="6869027" y="1531841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4.Bezprostřednost</a:t>
            </a:r>
            <a:endParaRPr lang="cs-CZ" sz="1200" dirty="0"/>
          </a:p>
        </p:txBody>
      </p:sp>
      <p:sp>
        <p:nvSpPr>
          <p:cNvPr id="37" name="Ovál 36"/>
          <p:cNvSpPr/>
          <p:nvPr/>
        </p:nvSpPr>
        <p:spPr>
          <a:xfrm>
            <a:off x="6466036" y="1743154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5.Schopnbost interakce</a:t>
            </a:r>
            <a:endParaRPr lang="cs-CZ" sz="1200" dirty="0"/>
          </a:p>
        </p:txBody>
      </p:sp>
      <p:sp>
        <p:nvSpPr>
          <p:cNvPr id="38" name="Ovál 37"/>
          <p:cNvSpPr/>
          <p:nvPr/>
        </p:nvSpPr>
        <p:spPr>
          <a:xfrm>
            <a:off x="6995453" y="1953217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6.Expresivita</a:t>
            </a:r>
            <a:endParaRPr lang="cs-CZ" sz="1200" dirty="0"/>
          </a:p>
        </p:txBody>
      </p:sp>
      <p:sp>
        <p:nvSpPr>
          <p:cNvPr id="40" name="Ovál 39"/>
          <p:cNvSpPr/>
          <p:nvPr/>
        </p:nvSpPr>
        <p:spPr>
          <a:xfrm>
            <a:off x="6646843" y="2136992"/>
            <a:ext cx="244325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7.Orientace na druhé</a:t>
            </a:r>
            <a:endParaRPr lang="cs-CZ" sz="1200" dirty="0"/>
          </a:p>
        </p:txBody>
      </p:sp>
      <p:sp>
        <p:nvSpPr>
          <p:cNvPr id="44" name="Ovál 43"/>
          <p:cNvSpPr/>
          <p:nvPr/>
        </p:nvSpPr>
        <p:spPr>
          <a:xfrm>
            <a:off x="7059759" y="3134521"/>
            <a:ext cx="2053845" cy="30878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1.Před rozhovorem</a:t>
            </a:r>
            <a:endParaRPr lang="cs-CZ" sz="1200" dirty="0"/>
          </a:p>
        </p:txBody>
      </p:sp>
      <p:sp>
        <p:nvSpPr>
          <p:cNvPr id="47" name="Ovál 46"/>
          <p:cNvSpPr/>
          <p:nvPr/>
        </p:nvSpPr>
        <p:spPr>
          <a:xfrm>
            <a:off x="7325052" y="3855922"/>
            <a:ext cx="1712674" cy="2858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 Zpětná vazba</a:t>
            </a:r>
            <a:endParaRPr lang="cs-CZ" sz="1200" dirty="0"/>
          </a:p>
        </p:txBody>
      </p:sp>
      <p:sp>
        <p:nvSpPr>
          <p:cNvPr id="48" name="Ovál 47"/>
          <p:cNvSpPr/>
          <p:nvPr/>
        </p:nvSpPr>
        <p:spPr>
          <a:xfrm>
            <a:off x="6799730" y="3506033"/>
            <a:ext cx="2382934" cy="30938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  Během rozhovoru</a:t>
            </a:r>
            <a:endParaRPr lang="cs-CZ" sz="1200" dirty="0"/>
          </a:p>
        </p:txBody>
      </p:sp>
      <p:sp>
        <p:nvSpPr>
          <p:cNvPr id="68" name="Ovál 67"/>
          <p:cNvSpPr/>
          <p:nvPr/>
        </p:nvSpPr>
        <p:spPr>
          <a:xfrm>
            <a:off x="1944374" y="4782751"/>
            <a:ext cx="1325736" cy="32661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1.Vysvětlení faktů</a:t>
            </a:r>
            <a:endParaRPr lang="cs-CZ" sz="900" dirty="0"/>
          </a:p>
        </p:txBody>
      </p:sp>
      <p:sp>
        <p:nvSpPr>
          <p:cNvPr id="69" name="Ovál 68"/>
          <p:cNvSpPr/>
          <p:nvPr/>
        </p:nvSpPr>
        <p:spPr>
          <a:xfrm>
            <a:off x="1496835" y="5273774"/>
            <a:ext cx="1325736" cy="23171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2.Shoda</a:t>
            </a:r>
            <a:endParaRPr lang="cs-CZ" sz="900" dirty="0"/>
          </a:p>
        </p:txBody>
      </p:sp>
      <p:sp>
        <p:nvSpPr>
          <p:cNvPr id="70" name="Ovál 69"/>
          <p:cNvSpPr/>
          <p:nvPr/>
        </p:nvSpPr>
        <p:spPr>
          <a:xfrm>
            <a:off x="3047661" y="4960789"/>
            <a:ext cx="1325736" cy="2689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3.Příčiny</a:t>
            </a:r>
            <a:endParaRPr lang="cs-CZ" sz="900" dirty="0"/>
          </a:p>
        </p:txBody>
      </p:sp>
      <p:sp>
        <p:nvSpPr>
          <p:cNvPr id="71" name="Ovál 70"/>
          <p:cNvSpPr/>
          <p:nvPr/>
        </p:nvSpPr>
        <p:spPr>
          <a:xfrm>
            <a:off x="2413459" y="5440836"/>
            <a:ext cx="1325736" cy="35099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4.Návrh řešení</a:t>
            </a:r>
            <a:endParaRPr lang="cs-CZ" sz="900" dirty="0"/>
          </a:p>
        </p:txBody>
      </p:sp>
      <p:sp>
        <p:nvSpPr>
          <p:cNvPr id="72" name="Ovál 71"/>
          <p:cNvSpPr/>
          <p:nvPr/>
        </p:nvSpPr>
        <p:spPr>
          <a:xfrm>
            <a:off x="3675837" y="5256807"/>
            <a:ext cx="1423613" cy="3780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5.Formulace řešení</a:t>
            </a:r>
            <a:endParaRPr lang="cs-CZ" sz="900" dirty="0"/>
          </a:p>
        </p:txBody>
      </p:sp>
      <p:sp>
        <p:nvSpPr>
          <p:cNvPr id="73" name="Ovál 72"/>
          <p:cNvSpPr/>
          <p:nvPr/>
        </p:nvSpPr>
        <p:spPr>
          <a:xfrm>
            <a:off x="3383826" y="5842820"/>
            <a:ext cx="1351000" cy="4200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6. Domluva konkrétních kroků</a:t>
            </a:r>
            <a:endParaRPr lang="cs-CZ" sz="900" dirty="0"/>
          </a:p>
        </p:txBody>
      </p:sp>
      <p:cxnSp>
        <p:nvCxnSpPr>
          <p:cNvPr id="78" name="Přímá spojnice se šipkou 77"/>
          <p:cNvCxnSpPr>
            <a:stCxn id="68" idx="2"/>
          </p:cNvCxnSpPr>
          <p:nvPr/>
        </p:nvCxnSpPr>
        <p:spPr>
          <a:xfrm>
            <a:off x="1944374" y="4946058"/>
            <a:ext cx="0" cy="36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stCxn id="72" idx="3"/>
          </p:cNvCxnSpPr>
          <p:nvPr/>
        </p:nvCxnSpPr>
        <p:spPr>
          <a:xfrm>
            <a:off x="3884320" y="5579486"/>
            <a:ext cx="0" cy="265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307898" y="2122541"/>
            <a:ext cx="2274664" cy="446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b="1" dirty="0" smtClean="0"/>
              <a:t>Rodičovské Já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hodnotí, moralizuje 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ochraňuje, hlídá</a:t>
            </a:r>
          </a:p>
          <a:p>
            <a:pPr marL="228600" indent="-228600">
              <a:buAutoNum type="alphaLcParenR"/>
            </a:pPr>
            <a:endParaRPr lang="cs-CZ" sz="900" dirty="0"/>
          </a:p>
        </p:txBody>
      </p:sp>
      <p:sp>
        <p:nvSpPr>
          <p:cNvPr id="118" name="Ovál 117"/>
          <p:cNvSpPr/>
          <p:nvPr/>
        </p:nvSpPr>
        <p:spPr>
          <a:xfrm>
            <a:off x="307898" y="2557622"/>
            <a:ext cx="2133487" cy="48791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Dospělé Já</a:t>
            </a:r>
          </a:p>
          <a:p>
            <a:r>
              <a:rPr lang="cs-CZ" sz="900" dirty="0" smtClean="0"/>
              <a:t>a) naslouchá</a:t>
            </a:r>
          </a:p>
          <a:p>
            <a:r>
              <a:rPr lang="cs-CZ" sz="900" dirty="0" smtClean="0"/>
              <a:t>b) konstatuje, hodnotí</a:t>
            </a:r>
            <a:endParaRPr lang="cs-CZ" sz="900" dirty="0"/>
          </a:p>
        </p:txBody>
      </p:sp>
      <p:sp>
        <p:nvSpPr>
          <p:cNvPr id="119" name="Ovál 118"/>
          <p:cNvSpPr/>
          <p:nvPr/>
        </p:nvSpPr>
        <p:spPr>
          <a:xfrm>
            <a:off x="233758" y="3029271"/>
            <a:ext cx="2609317" cy="56272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Dětské Já </a:t>
            </a:r>
          </a:p>
          <a:p>
            <a:r>
              <a:rPr lang="cs-CZ" sz="900" dirty="0" smtClean="0"/>
              <a:t>nesamostatný, poddajný, agresivní</a:t>
            </a:r>
          </a:p>
          <a:p>
            <a:r>
              <a:rPr lang="cs-CZ" sz="900" dirty="0" smtClean="0"/>
              <a:t>Impulzivní, hravý ,lhostejný</a:t>
            </a:r>
          </a:p>
          <a:p>
            <a:endParaRPr lang="cs-CZ" sz="900" dirty="0"/>
          </a:p>
        </p:txBody>
      </p:sp>
      <p:sp>
        <p:nvSpPr>
          <p:cNvPr id="120" name="Ovál 119"/>
          <p:cNvSpPr/>
          <p:nvPr/>
        </p:nvSpPr>
        <p:spPr>
          <a:xfrm>
            <a:off x="630549" y="4363906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4986470" y="3764973"/>
            <a:ext cx="2266229" cy="59893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III. PEDAGOGICKÁ KOMUNIKACE</a:t>
            </a:r>
            <a:endParaRPr lang="cs-CZ" sz="1200" b="1" dirty="0"/>
          </a:p>
        </p:txBody>
      </p:sp>
      <p:sp>
        <p:nvSpPr>
          <p:cNvPr id="45" name="Ovál 44"/>
          <p:cNvSpPr/>
          <p:nvPr/>
        </p:nvSpPr>
        <p:spPr>
          <a:xfrm>
            <a:off x="6172711" y="4363906"/>
            <a:ext cx="215997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7" name="Ovál 76"/>
          <p:cNvSpPr/>
          <p:nvPr/>
        </p:nvSpPr>
        <p:spPr>
          <a:xfrm>
            <a:off x="5554154" y="6097839"/>
            <a:ext cx="2314318" cy="388382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188188" y="4782544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5603134" y="5346478"/>
            <a:ext cx="2159976" cy="382626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3" name="Ovál 82"/>
          <p:cNvSpPr/>
          <p:nvPr/>
        </p:nvSpPr>
        <p:spPr>
          <a:xfrm>
            <a:off x="6958843" y="5624806"/>
            <a:ext cx="2227771" cy="441341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5588404" y="865306"/>
            <a:ext cx="537158" cy="567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5"/>
          </p:cNvCxnSpPr>
          <p:nvPr/>
        </p:nvCxnSpPr>
        <p:spPr>
          <a:xfrm>
            <a:off x="5719676" y="2211638"/>
            <a:ext cx="390177" cy="206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086793" y="2418548"/>
            <a:ext cx="467361" cy="1326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4348160" y="2555699"/>
            <a:ext cx="123512" cy="1696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endCxn id="70" idx="3"/>
          </p:cNvCxnSpPr>
          <p:nvPr/>
        </p:nvCxnSpPr>
        <p:spPr>
          <a:xfrm flipV="1">
            <a:off x="2843121" y="5190319"/>
            <a:ext cx="398690" cy="83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3383826" y="5256807"/>
            <a:ext cx="0" cy="189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71" idx="7"/>
            <a:endCxn id="72" idx="2"/>
          </p:cNvCxnSpPr>
          <p:nvPr/>
        </p:nvCxnSpPr>
        <p:spPr>
          <a:xfrm flipV="1">
            <a:off x="3545045" y="5445828"/>
            <a:ext cx="130792" cy="4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3128687" y="2389020"/>
            <a:ext cx="832716" cy="130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 flipV="1">
            <a:off x="2882325" y="1869168"/>
            <a:ext cx="526490" cy="19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ál 84"/>
          <p:cNvSpPr/>
          <p:nvPr/>
        </p:nvSpPr>
        <p:spPr>
          <a:xfrm>
            <a:off x="333551" y="227757"/>
            <a:ext cx="2741288" cy="518945"/>
          </a:xfrm>
          <a:prstGeom prst="ellipse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VÝUKA KOMUNIKACE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3115695" y="252859"/>
            <a:ext cx="2741288" cy="808059"/>
          </a:xfrm>
          <a:prstGeom prst="ellipse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KOMUNIKACE VE SPOLEČNOSTI VĚDĚNÍ</a:t>
            </a:r>
            <a:endParaRPr lang="cs-CZ" sz="1200" b="1" dirty="0"/>
          </a:p>
        </p:txBody>
      </p:sp>
      <p:cxnSp>
        <p:nvCxnSpPr>
          <p:cNvPr id="89" name="Přímá spojnice se šipkou 88"/>
          <p:cNvCxnSpPr/>
          <p:nvPr/>
        </p:nvCxnSpPr>
        <p:spPr>
          <a:xfrm flipH="1" flipV="1">
            <a:off x="2346454" y="877951"/>
            <a:ext cx="1198591" cy="779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/>
          <p:nvPr/>
        </p:nvCxnSpPr>
        <p:spPr>
          <a:xfrm flipH="1" flipV="1">
            <a:off x="4492879" y="1147293"/>
            <a:ext cx="6412" cy="28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93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812729" y="1770606"/>
            <a:ext cx="3359516" cy="785257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ZÁSADY EFEKTIVNÍ KOMUNIKACE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6676910" y="914297"/>
            <a:ext cx="162130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1.Otevřenost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6876256" y="2658463"/>
            <a:ext cx="165869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2.Empatie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6668593" y="4138735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i="1" dirty="0" smtClean="0"/>
              <a:t>3</a:t>
            </a:r>
            <a:r>
              <a:rPr lang="cs-CZ" sz="1200" b="1" dirty="0" smtClean="0"/>
              <a:t>.Pozitivnost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3654920" y="4797152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4.Bezprostřednost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4138735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5.Schopnbost</a:t>
            </a:r>
            <a:r>
              <a:rPr lang="cs-CZ" sz="1200" dirty="0" smtClean="0"/>
              <a:t> </a:t>
            </a:r>
            <a:r>
              <a:rPr lang="cs-CZ" sz="1200" b="1" dirty="0" smtClean="0"/>
              <a:t>interakce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08204" y="2659300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6.Expresivita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271746" y="1068506"/>
            <a:ext cx="2371250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7.Orientace na druhé</a:t>
            </a:r>
            <a:endParaRPr lang="cs-CZ" sz="1200" b="1" dirty="0"/>
          </a:p>
        </p:txBody>
      </p:sp>
      <p:cxnSp>
        <p:nvCxnSpPr>
          <p:cNvPr id="1029" name="Přímá spojnice se šipkou 1028"/>
          <p:cNvCxnSpPr/>
          <p:nvPr/>
        </p:nvCxnSpPr>
        <p:spPr>
          <a:xfrm flipV="1">
            <a:off x="5868144" y="1244571"/>
            <a:ext cx="854870" cy="554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3" idx="5"/>
          </p:cNvCxnSpPr>
          <p:nvPr/>
        </p:nvCxnSpPr>
        <p:spPr>
          <a:xfrm>
            <a:off x="5680255" y="2440865"/>
            <a:ext cx="1169936" cy="343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Přímá spojnice se šipkou 1032"/>
          <p:cNvCxnSpPr>
            <a:endCxn id="6" idx="2"/>
          </p:cNvCxnSpPr>
          <p:nvPr/>
        </p:nvCxnSpPr>
        <p:spPr>
          <a:xfrm>
            <a:off x="5220072" y="2555864"/>
            <a:ext cx="1448521" cy="170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>
            <a:stCxn id="3" idx="4"/>
          </p:cNvCxnSpPr>
          <p:nvPr/>
        </p:nvCxnSpPr>
        <p:spPr>
          <a:xfrm>
            <a:off x="4492487" y="2555863"/>
            <a:ext cx="0" cy="2025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se šipkou 1036"/>
          <p:cNvCxnSpPr/>
          <p:nvPr/>
        </p:nvCxnSpPr>
        <p:spPr>
          <a:xfrm flipH="1">
            <a:off x="2627784" y="2555863"/>
            <a:ext cx="1027136" cy="1521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9" idx="6"/>
          </p:cNvCxnSpPr>
          <p:nvPr/>
        </p:nvCxnSpPr>
        <p:spPr>
          <a:xfrm flipH="1">
            <a:off x="2382110" y="2440865"/>
            <a:ext cx="759242" cy="344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Přímá spojnice se šipkou 1040"/>
          <p:cNvCxnSpPr/>
          <p:nvPr/>
        </p:nvCxnSpPr>
        <p:spPr>
          <a:xfrm flipH="1" flipV="1">
            <a:off x="2372758" y="1259277"/>
            <a:ext cx="75924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46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046140" y="1968562"/>
            <a:ext cx="3096344" cy="102839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KRITICKÝ ROZHOVOR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6660232" y="1130792"/>
            <a:ext cx="1872208" cy="59112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1.Vysvětlení faktů</a:t>
            </a:r>
            <a:endParaRPr lang="cs-CZ" sz="1200" b="1" dirty="0"/>
          </a:p>
        </p:txBody>
      </p:sp>
      <p:sp>
        <p:nvSpPr>
          <p:cNvPr id="4" name="Ovál 3"/>
          <p:cNvSpPr/>
          <p:nvPr/>
        </p:nvSpPr>
        <p:spPr>
          <a:xfrm>
            <a:off x="6660232" y="2872225"/>
            <a:ext cx="1800200" cy="61658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2.Shoda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4920162" y="4592326"/>
            <a:ext cx="1696083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3.Příčiny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144340" y="4565364"/>
            <a:ext cx="1901800" cy="6750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4.Návrh řešení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2636912"/>
            <a:ext cx="1944216" cy="7200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Formulace řešení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366123" y="1036301"/>
            <a:ext cx="2175036" cy="78011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6. Domluva konkrétních kroků</a:t>
            </a:r>
            <a:endParaRPr lang="cs-CZ" sz="1200" b="1" dirty="0"/>
          </a:p>
        </p:txBody>
      </p:sp>
      <p:cxnSp>
        <p:nvCxnSpPr>
          <p:cNvPr id="11" name="Přímá spojnice se šipkou 10"/>
          <p:cNvCxnSpPr>
            <a:stCxn id="2" idx="7"/>
          </p:cNvCxnSpPr>
          <p:nvPr/>
        </p:nvCxnSpPr>
        <p:spPr>
          <a:xfrm flipV="1">
            <a:off x="5689035" y="1556792"/>
            <a:ext cx="927210" cy="56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5"/>
          </p:cNvCxnSpPr>
          <p:nvPr/>
        </p:nvCxnSpPr>
        <p:spPr>
          <a:xfrm>
            <a:off x="5689035" y="2846348"/>
            <a:ext cx="927210" cy="438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076056" y="2996952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203848" y="2996952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3"/>
          </p:cNvCxnSpPr>
          <p:nvPr/>
        </p:nvCxnSpPr>
        <p:spPr>
          <a:xfrm flipH="1">
            <a:off x="2915816" y="2846348"/>
            <a:ext cx="583773" cy="219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2" idx="1"/>
          </p:cNvCxnSpPr>
          <p:nvPr/>
        </p:nvCxnSpPr>
        <p:spPr>
          <a:xfrm flipH="1" flipV="1">
            <a:off x="2541159" y="1628800"/>
            <a:ext cx="958430" cy="49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22"/>
          <p:cNvSpPr/>
          <p:nvPr/>
        </p:nvSpPr>
        <p:spPr>
          <a:xfrm>
            <a:off x="3585490" y="752947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4594312" y="1268760"/>
            <a:ext cx="0" cy="605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39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5949388" y="764704"/>
            <a:ext cx="2376000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72302" y="840908"/>
            <a:ext cx="2314318" cy="571867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902316" y="3608287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384000" y="5013176"/>
            <a:ext cx="2159976" cy="59865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67543" y="3483372"/>
            <a:ext cx="2227771" cy="665708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059832" y="2253355"/>
            <a:ext cx="2808312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UČITELOVY OTÁZKY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580112" y="2901427"/>
            <a:ext cx="864096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5543976" y="1305497"/>
            <a:ext cx="900232" cy="947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448340" y="3057201"/>
            <a:ext cx="15648" cy="1673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555776" y="2901427"/>
            <a:ext cx="828224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endCxn id="3" idx="5"/>
          </p:cNvCxnSpPr>
          <p:nvPr/>
        </p:nvCxnSpPr>
        <p:spPr>
          <a:xfrm flipH="1" flipV="1">
            <a:off x="2447696" y="1329027"/>
            <a:ext cx="936304" cy="924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59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352700" y="46065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4" name="Ovál 3"/>
          <p:cNvSpPr/>
          <p:nvPr/>
        </p:nvSpPr>
        <p:spPr>
          <a:xfrm>
            <a:off x="264751" y="476672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522753" y="490177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11" name="Ovál 10"/>
          <p:cNvSpPr/>
          <p:nvPr/>
        </p:nvSpPr>
        <p:spPr>
          <a:xfrm>
            <a:off x="349187" y="2045410"/>
            <a:ext cx="2045749" cy="30347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1"/>
            <a:ext cx="2619586" cy="36226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31225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25039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2"/>
            <a:ext cx="2325670" cy="23868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2365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353242" y="2546216"/>
            <a:ext cx="2037638" cy="39214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49086" y="3035330"/>
            <a:ext cx="2037637" cy="37228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394936" y="6181789"/>
            <a:ext cx="471599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289116" y="2206379"/>
            <a:ext cx="2160240" cy="33983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30" name="Ovál 29"/>
          <p:cNvSpPr/>
          <p:nvPr/>
        </p:nvSpPr>
        <p:spPr>
          <a:xfrm>
            <a:off x="3380658" y="4408167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319877" y="2741556"/>
            <a:ext cx="2160240" cy="42338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319877" y="3262645"/>
            <a:ext cx="2110823" cy="38764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369294" y="3834994"/>
            <a:ext cx="2110823" cy="37968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83" name="Ovál 82"/>
          <p:cNvSpPr/>
          <p:nvPr/>
        </p:nvSpPr>
        <p:spPr>
          <a:xfrm>
            <a:off x="7110927" y="1826162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816059" y="2741556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6069138" y="3407613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634442" y="2455130"/>
            <a:ext cx="118603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cxnSp>
        <p:nvCxnSpPr>
          <p:cNvPr id="1037" name="Přímá spojnice se šipkou 1036"/>
          <p:cNvCxnSpPr/>
          <p:nvPr/>
        </p:nvCxnSpPr>
        <p:spPr>
          <a:xfrm>
            <a:off x="8094057" y="908720"/>
            <a:ext cx="196216" cy="917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84" idx="0"/>
          </p:cNvCxnSpPr>
          <p:nvPr/>
        </p:nvCxnSpPr>
        <p:spPr>
          <a:xfrm flipH="1">
            <a:off x="6663415" y="908720"/>
            <a:ext cx="638903" cy="1832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ál 93"/>
          <p:cNvSpPr/>
          <p:nvPr/>
        </p:nvSpPr>
        <p:spPr>
          <a:xfrm>
            <a:off x="6189455" y="4496905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6036669" y="3747132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143111" y="4139477"/>
            <a:ext cx="1184202" cy="15039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691014" y="280113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744516" y="3164937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771259" y="3469220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19472" y="3821429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  <p:cxnSp>
        <p:nvCxnSpPr>
          <p:cNvPr id="21" name="Přímá spojnice se šipkou 20"/>
          <p:cNvCxnSpPr>
            <a:stCxn id="2" idx="4"/>
          </p:cNvCxnSpPr>
          <p:nvPr/>
        </p:nvCxnSpPr>
        <p:spPr>
          <a:xfrm flipH="1">
            <a:off x="4369236" y="892706"/>
            <a:ext cx="1" cy="1338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4" idx="4"/>
          </p:cNvCxnSpPr>
          <p:nvPr/>
        </p:nvCxnSpPr>
        <p:spPr>
          <a:xfrm>
            <a:off x="1281288" y="908720"/>
            <a:ext cx="33407" cy="1119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3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47864" y="620688"/>
            <a:ext cx="2439888" cy="727993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6" name="Ovál 5"/>
          <p:cNvSpPr/>
          <p:nvPr/>
        </p:nvSpPr>
        <p:spPr>
          <a:xfrm>
            <a:off x="611560" y="1772816"/>
            <a:ext cx="2376264" cy="576064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sp>
        <p:nvSpPr>
          <p:cNvPr id="26" name="Ovál 25"/>
          <p:cNvSpPr/>
          <p:nvPr/>
        </p:nvSpPr>
        <p:spPr>
          <a:xfrm>
            <a:off x="5787752" y="1857179"/>
            <a:ext cx="2525326" cy="491701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sp>
        <p:nvSpPr>
          <p:cNvPr id="53" name="Ovál 52"/>
          <p:cNvSpPr/>
          <p:nvPr/>
        </p:nvSpPr>
        <p:spPr>
          <a:xfrm>
            <a:off x="6732240" y="3861048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1907704" y="2924944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683568" y="2636912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sp>
        <p:nvSpPr>
          <p:cNvPr id="67" name="Ovál 66"/>
          <p:cNvSpPr/>
          <p:nvPr/>
        </p:nvSpPr>
        <p:spPr>
          <a:xfrm>
            <a:off x="5436096" y="4077072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4509120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179512" y="3212976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cxnSp>
        <p:nvCxnSpPr>
          <p:cNvPr id="4" name="Přímá spojnice se šipkou 3"/>
          <p:cNvCxnSpPr>
            <a:endCxn id="6" idx="7"/>
          </p:cNvCxnSpPr>
          <p:nvPr/>
        </p:nvCxnSpPr>
        <p:spPr>
          <a:xfrm flipH="1">
            <a:off x="2639828" y="1196752"/>
            <a:ext cx="924060" cy="660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3" idx="5"/>
            <a:endCxn id="26" idx="1"/>
          </p:cNvCxnSpPr>
          <p:nvPr/>
        </p:nvCxnSpPr>
        <p:spPr>
          <a:xfrm>
            <a:off x="5430439" y="1242069"/>
            <a:ext cx="727138" cy="687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endCxn id="67" idx="0"/>
          </p:cNvCxnSpPr>
          <p:nvPr/>
        </p:nvCxnSpPr>
        <p:spPr>
          <a:xfrm flipH="1">
            <a:off x="6084168" y="2348880"/>
            <a:ext cx="50405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6" idx="4"/>
          </p:cNvCxnSpPr>
          <p:nvPr/>
        </p:nvCxnSpPr>
        <p:spPr>
          <a:xfrm flipH="1">
            <a:off x="6804248" y="2348880"/>
            <a:ext cx="246167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236296" y="2348880"/>
            <a:ext cx="93610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55" idx="1"/>
          </p:cNvCxnSpPr>
          <p:nvPr/>
        </p:nvCxnSpPr>
        <p:spPr>
          <a:xfrm flipH="1">
            <a:off x="829273" y="2276872"/>
            <a:ext cx="430359" cy="413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339752" y="234888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6" idx="4"/>
            <a:endCxn id="69" idx="7"/>
          </p:cNvCxnSpPr>
          <p:nvPr/>
        </p:nvCxnSpPr>
        <p:spPr>
          <a:xfrm flipH="1">
            <a:off x="1447890" y="2348880"/>
            <a:ext cx="351802" cy="917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40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101196" y="350228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OTÁZKY PODLE VÝUKOVÝCH METOD</a:t>
            </a: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419872" y="1683971"/>
            <a:ext cx="187220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169978" y="898655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397340" y="1447081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388</Words>
  <Application>Microsoft Office PowerPoint</Application>
  <PresentationFormat>Předvádění na obrazovce (4:3)</PresentationFormat>
  <Paragraphs>168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74</cp:revision>
  <dcterms:created xsi:type="dcterms:W3CDTF">2012-08-28T04:37:19Z</dcterms:created>
  <dcterms:modified xsi:type="dcterms:W3CDTF">2014-05-05T16:33:03Z</dcterms:modified>
</cp:coreProperties>
</file>