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8"/>
  </p:notesMasterIdLst>
  <p:sldIdLst>
    <p:sldId id="256" r:id="rId2"/>
    <p:sldId id="301" r:id="rId3"/>
    <p:sldId id="257" r:id="rId4"/>
    <p:sldId id="260" r:id="rId5"/>
    <p:sldId id="262" r:id="rId6"/>
    <p:sldId id="263" r:id="rId7"/>
    <p:sldId id="264" r:id="rId8"/>
    <p:sldId id="266" r:id="rId9"/>
    <p:sldId id="267" r:id="rId10"/>
    <p:sldId id="299" r:id="rId11"/>
    <p:sldId id="268" r:id="rId12"/>
    <p:sldId id="269" r:id="rId13"/>
    <p:sldId id="271" r:id="rId14"/>
    <p:sldId id="270" r:id="rId15"/>
    <p:sldId id="272" r:id="rId16"/>
    <p:sldId id="279" r:id="rId17"/>
    <p:sldId id="273" r:id="rId18"/>
    <p:sldId id="278" r:id="rId19"/>
    <p:sldId id="280" r:id="rId20"/>
    <p:sldId id="281" r:id="rId21"/>
    <p:sldId id="282" r:id="rId22"/>
    <p:sldId id="283" r:id="rId23"/>
    <p:sldId id="284" r:id="rId24"/>
    <p:sldId id="285" r:id="rId25"/>
    <p:sldId id="302" r:id="rId26"/>
    <p:sldId id="300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0" autoAdjust="0"/>
  </p:normalViewPr>
  <p:slideViewPr>
    <p:cSldViewPr>
      <p:cViewPr varScale="1">
        <p:scale>
          <a:sx n="127" d="100"/>
          <a:sy n="127" d="100"/>
        </p:scale>
        <p:origin x="-3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C15881D-3943-400A-900D-95AC9B22B3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E16980-B497-42B1-A056-10FB34890E2C}" type="slidenum">
              <a:rPr lang="cs-CZ" altLang="cs-CZ" smtClean="0"/>
              <a:pPr/>
              <a:t>1</a:t>
            </a:fld>
            <a:endParaRPr lang="cs-CZ" altLang="cs-CZ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B03BB7-E770-4B5C-8A5A-83350ED15827}" type="slidenum">
              <a:rPr lang="cs-CZ" altLang="cs-CZ" smtClean="0"/>
              <a:pPr/>
              <a:t>10</a:t>
            </a:fld>
            <a:endParaRPr lang="cs-CZ" altLang="cs-CZ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02524-7844-4351-9900-64BE061D62B1}" type="slidenum">
              <a:rPr lang="cs-CZ" altLang="cs-CZ" smtClean="0"/>
              <a:pPr/>
              <a:t>11</a:t>
            </a:fld>
            <a:endParaRPr lang="cs-CZ" altLang="cs-CZ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0492F6-5190-49F8-8D12-D2D50483ACD1}" type="slidenum">
              <a:rPr lang="cs-CZ" altLang="cs-CZ" smtClean="0"/>
              <a:pPr/>
              <a:t>12</a:t>
            </a:fld>
            <a:endParaRPr lang="cs-CZ" altLang="cs-CZ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3647FA-E463-4C72-8C38-8F1F6610FADE}" type="slidenum">
              <a:rPr lang="cs-CZ" altLang="cs-CZ" smtClean="0"/>
              <a:pPr/>
              <a:t>13</a:t>
            </a:fld>
            <a:endParaRPr lang="cs-CZ" altLang="cs-CZ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519A18-54FD-4B90-870C-6353D1C0A881}" type="slidenum">
              <a:rPr lang="cs-CZ" altLang="cs-CZ" smtClean="0"/>
              <a:pPr/>
              <a:t>14</a:t>
            </a:fld>
            <a:endParaRPr lang="cs-CZ" altLang="cs-CZ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1D992D-A602-4134-AFBC-3086F3782364}" type="slidenum">
              <a:rPr lang="cs-CZ" altLang="cs-CZ" smtClean="0"/>
              <a:pPr/>
              <a:t>15</a:t>
            </a:fld>
            <a:endParaRPr lang="cs-CZ" altLang="cs-CZ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92F9CF-24B7-48D8-84CC-B53F6FC44A4A}" type="slidenum">
              <a:rPr lang="cs-CZ" altLang="cs-CZ" smtClean="0"/>
              <a:pPr/>
              <a:t>16</a:t>
            </a:fld>
            <a:endParaRPr lang="cs-CZ" altLang="cs-CZ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FD7ED5-E462-44C9-AF52-079A48F73667}" type="slidenum">
              <a:rPr lang="cs-CZ" altLang="cs-CZ" smtClean="0"/>
              <a:pPr/>
              <a:t>17</a:t>
            </a:fld>
            <a:endParaRPr lang="cs-CZ" altLang="cs-CZ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4C4376-BEE7-4669-94E2-0D27E5EC5AC3}" type="slidenum">
              <a:rPr lang="cs-CZ" altLang="cs-CZ" smtClean="0"/>
              <a:pPr/>
              <a:t>18</a:t>
            </a:fld>
            <a:endParaRPr lang="cs-CZ" alt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30BF8D-1E84-4D1E-B0E5-E149AFC7872A}" type="slidenum">
              <a:rPr lang="cs-CZ" altLang="cs-CZ" smtClean="0"/>
              <a:pPr/>
              <a:t>19</a:t>
            </a:fld>
            <a:endParaRPr lang="cs-CZ" altLang="cs-CZ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5F98FE-7A68-491F-8DCF-35852CB7A11E}" type="slidenum">
              <a:rPr lang="cs-CZ" altLang="cs-CZ" smtClean="0"/>
              <a:pPr/>
              <a:t>2</a:t>
            </a:fld>
            <a:endParaRPr lang="cs-CZ" altLang="cs-CZ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CEE521-4FA0-4C4E-AC3C-037EC372BADD}" type="slidenum">
              <a:rPr lang="cs-CZ" altLang="cs-CZ" smtClean="0"/>
              <a:pPr/>
              <a:t>20</a:t>
            </a:fld>
            <a:endParaRPr lang="cs-CZ" altLang="cs-CZ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459BD6-CACD-41F3-89C7-9B87F55D905C}" type="slidenum">
              <a:rPr lang="cs-CZ" altLang="cs-CZ" smtClean="0"/>
              <a:pPr/>
              <a:t>21</a:t>
            </a:fld>
            <a:endParaRPr lang="cs-CZ" altLang="cs-CZ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4053BF-6C8F-497E-8901-27BA64EC6AED}" type="slidenum">
              <a:rPr lang="cs-CZ" altLang="cs-CZ" smtClean="0"/>
              <a:pPr/>
              <a:t>22</a:t>
            </a:fld>
            <a:endParaRPr lang="cs-CZ" altLang="cs-CZ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429593-6D40-4F2F-8210-32DF5A5CBE14}" type="slidenum">
              <a:rPr lang="cs-CZ" altLang="cs-CZ" smtClean="0"/>
              <a:pPr/>
              <a:t>23</a:t>
            </a:fld>
            <a:endParaRPr lang="cs-CZ" altLang="cs-CZ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9B4B78-DEE6-4CF6-A39B-D936625BDA96}" type="slidenum">
              <a:rPr lang="cs-CZ" altLang="cs-CZ" smtClean="0"/>
              <a:pPr/>
              <a:t>24</a:t>
            </a:fld>
            <a:endParaRPr lang="cs-CZ" altLang="cs-CZ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56C164-16E9-453C-83B9-7A34CF0975E3}" type="slidenum">
              <a:rPr lang="cs-CZ" altLang="cs-CZ" smtClean="0"/>
              <a:pPr/>
              <a:t>26</a:t>
            </a:fld>
            <a:endParaRPr lang="cs-CZ" altLang="cs-CZ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D134D-90A1-4A0A-95D9-095B030AEF6A}" type="slidenum">
              <a:rPr lang="cs-CZ" altLang="cs-CZ" smtClean="0"/>
              <a:pPr/>
              <a:t>3</a:t>
            </a:fld>
            <a:endParaRPr lang="cs-CZ" altLang="cs-CZ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CE258-0EEE-4A39-A017-E1383D434F43}" type="slidenum">
              <a:rPr lang="cs-CZ" altLang="cs-CZ" smtClean="0"/>
              <a:pPr/>
              <a:t>4</a:t>
            </a:fld>
            <a:endParaRPr lang="cs-CZ" altLang="cs-CZ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3EA51F-A9A3-4422-A2F6-B6AD630FCD02}" type="slidenum">
              <a:rPr lang="cs-CZ" altLang="cs-CZ" smtClean="0"/>
              <a:pPr/>
              <a:t>5</a:t>
            </a:fld>
            <a:endParaRPr lang="cs-CZ" altLang="cs-CZ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B13088-16EB-4E40-9AF6-4B9461F00CB9}" type="slidenum">
              <a:rPr lang="cs-CZ" altLang="cs-CZ" smtClean="0"/>
              <a:pPr/>
              <a:t>6</a:t>
            </a:fld>
            <a:endParaRPr lang="cs-CZ" altLang="cs-CZ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3A8A10-7076-4F1A-B32E-B4B6DDBC4BB4}" type="slidenum">
              <a:rPr lang="cs-CZ" altLang="cs-CZ" smtClean="0"/>
              <a:pPr/>
              <a:t>7</a:t>
            </a:fld>
            <a:endParaRPr lang="cs-CZ" altLang="cs-CZ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30FCB6-D0BC-4534-8EB2-FCB99FBD0370}" type="slidenum">
              <a:rPr lang="cs-CZ" altLang="cs-CZ" smtClean="0"/>
              <a:pPr/>
              <a:t>8</a:t>
            </a:fld>
            <a:endParaRPr lang="cs-CZ" altLang="cs-CZ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DD943-B430-4989-8E58-8B337DB3D09F}" type="slidenum">
              <a:rPr lang="cs-CZ" altLang="cs-CZ" smtClean="0"/>
              <a:pPr/>
              <a:t>9</a:t>
            </a:fld>
            <a:endParaRPr lang="cs-CZ" altLang="cs-CZ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F485E73-E4B6-46B4-82A6-B5CEFBDE51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0B37C-59E1-4304-ADE4-070D4F8E6E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7DBF3-864B-4092-A351-E94807FE56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41EF4-9D13-43A3-B634-CC3E6AC581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F6C0A2F-068F-453D-836D-44503BFADD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38E1EB-53E3-49D1-80CF-006691D302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E18EC81-EBEC-4F22-850B-6F76D90824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86D3D-4144-4611-9473-7B988AADC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E903D8A-0C1D-410F-B4F9-B26CC611EA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7E608-330D-457D-9EC6-DAF888E9F9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B8C14716-2F5C-439E-9B52-C1052F7B2A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0BF2F05-9CF6-4655-94A9-479B6A9741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68" r:id="rId2"/>
    <p:sldLayoutId id="2147483773" r:id="rId3"/>
    <p:sldLayoutId id="2147483774" r:id="rId4"/>
    <p:sldLayoutId id="2147483775" r:id="rId5"/>
    <p:sldLayoutId id="2147483769" r:id="rId6"/>
    <p:sldLayoutId id="2147483776" r:id="rId7"/>
    <p:sldLayoutId id="2147483770" r:id="rId8"/>
    <p:sldLayoutId id="2147483777" r:id="rId9"/>
    <p:sldLayoutId id="2147483771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arning-styles-online.com/inventory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ite.ebrary.com/lib/masaryk/Top?channelName=masaryk&amp;cpage=1&amp;f00=text&amp;frm=smp.x&amp;hitsPerPage=10&amp;id=5003745&amp;layout=document&amp;p00=learning+styles&amp;sortBy=score&amp;sortOrder=desc" TargetMode="External"/><Relationship Id="rId5" Type="http://schemas.openxmlformats.org/officeDocument/2006/relationships/hyperlink" Target="http://site.ebrary.com/lib/masaryk/Top?channelName=masaryk&amp;cpage=1&amp;f00=text&amp;frm=smp.x&amp;hitsPerPage=10&amp;id=10132662&amp;layout=document&amp;p00=learning+styles&amp;sortBy=score&amp;sortOrder=desc" TargetMode="External"/><Relationship Id="rId4" Type="http://schemas.openxmlformats.org/officeDocument/2006/relationships/hyperlink" Target="http://www.trans4mind.com/personality/EPQ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Seminář z pedagogické psychologie</a:t>
            </a:r>
            <a:endParaRPr lang="cs-CZ" dirty="0" smtClean="0"/>
          </a:p>
        </p:txBody>
      </p:sp>
      <p:sp>
        <p:nvSpPr>
          <p:cNvPr id="9219" name="Obdélník 3"/>
          <p:cNvSpPr>
            <a:spLocks noChangeArrowheads="1"/>
          </p:cNvSpPr>
          <p:nvPr/>
        </p:nvSpPr>
        <p:spPr bwMode="auto">
          <a:xfrm>
            <a:off x="2643188" y="6143625"/>
            <a:ext cx="596582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700"/>
              </a:spcBef>
              <a:buClr>
                <a:srgbClr val="DD8047"/>
              </a:buClr>
              <a:buSzPct val="60000"/>
            </a:pPr>
            <a:r>
              <a:rPr lang="cs-CZ" altLang="cs-CZ" sz="2600">
                <a:solidFill>
                  <a:srgbClr val="FFFFFF"/>
                </a:solidFill>
                <a:latin typeface="Tw Cen MT" pitchFamily="34" charset="-18"/>
              </a:rPr>
              <a:t>Styly učení žáků a studentů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7848600" cy="1371600"/>
          </a:xfrm>
        </p:spPr>
        <p:txBody>
          <a:bodyPr/>
          <a:lstStyle/>
          <a:p>
            <a:pPr eaLnBrk="1" hangingPunct="1"/>
            <a:r>
              <a:rPr lang="cs-CZ" altLang="cs-CZ" smtClean="0"/>
              <a:t>Styly učení 2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700213"/>
            <a:ext cx="7799387" cy="4460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400" smtClean="0"/>
              <a:t>jsou svébytné svou: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 motivovaností </a:t>
            </a:r>
            <a:r>
              <a:rPr lang="cs-CZ" altLang="cs-CZ" sz="2000" i="1" smtClean="0"/>
              <a:t>(vnější, vnitřní)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 strukturou </a:t>
            </a:r>
            <a:r>
              <a:rPr lang="cs-CZ" altLang="cs-CZ" sz="2000" i="1" smtClean="0"/>
              <a:t>(strategie, taktiky)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 posloupností </a:t>
            </a:r>
            <a:r>
              <a:rPr lang="cs-CZ" altLang="cs-CZ" sz="2000" i="1" smtClean="0"/>
              <a:t>(pořadí činností)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 hloubkou (povrchový </a:t>
            </a:r>
            <a:r>
              <a:rPr lang="cs-CZ" altLang="cs-CZ" sz="2000" i="1" smtClean="0"/>
              <a:t>versus</a:t>
            </a:r>
            <a:r>
              <a:rPr lang="cs-CZ" altLang="cs-CZ" sz="2000" smtClean="0"/>
              <a:t> hloubkový styl)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 propracovaností</a:t>
            </a:r>
          </a:p>
          <a:p>
            <a:pPr lvl="1"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smtClean="0"/>
              <a:t> pružností aplikace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Styly učení 3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spcAft>
                <a:spcPct val="35000"/>
              </a:spcAft>
            </a:pPr>
            <a:r>
              <a:rPr lang="cs-CZ" altLang="cs-CZ" smtClean="0"/>
              <a:t>vyvíjejí se </a:t>
            </a:r>
            <a:r>
              <a:rPr lang="cs-CZ" altLang="cs-CZ" b="1" smtClean="0"/>
              <a:t>z vrozeného základu</a:t>
            </a:r>
            <a:r>
              <a:rPr lang="cs-CZ" altLang="cs-CZ" smtClean="0"/>
              <a:t> (tj. z kognitivních stylů), ale proměňují se během života jak záměrně, tak bezděčně</a:t>
            </a:r>
          </a:p>
          <a:p>
            <a:pPr eaLnBrk="1" hangingPunct="1">
              <a:spcAft>
                <a:spcPct val="35000"/>
              </a:spcAft>
            </a:pPr>
            <a:r>
              <a:rPr lang="cs-CZ" altLang="cs-CZ" smtClean="0"/>
              <a:t>jedinec je užívá ve většině </a:t>
            </a:r>
            <a:r>
              <a:rPr lang="cs-CZ" altLang="cs-CZ" b="1" smtClean="0"/>
              <a:t>situací pedagogického typu</a:t>
            </a:r>
          </a:p>
          <a:p>
            <a:pPr eaLnBrk="1" hangingPunct="1">
              <a:spcAft>
                <a:spcPct val="35000"/>
              </a:spcAft>
            </a:pPr>
            <a:r>
              <a:rPr lang="cs-CZ" altLang="cs-CZ" smtClean="0"/>
              <a:t>jsou </a:t>
            </a:r>
            <a:r>
              <a:rPr lang="cs-CZ" altLang="cs-CZ" b="1" smtClean="0"/>
              <a:t>relativně nezávislé na učivu </a:t>
            </a:r>
            <a:r>
              <a:rPr lang="cs-CZ" altLang="cs-CZ" smtClean="0"/>
              <a:t>(obsahu)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304800"/>
            <a:ext cx="7994650" cy="1071563"/>
          </a:xfrm>
        </p:spPr>
        <p:txBody>
          <a:bodyPr/>
          <a:lstStyle/>
          <a:p>
            <a:pPr eaLnBrk="1" hangingPunct="1"/>
            <a:r>
              <a:rPr lang="cs-CZ" altLang="cs-CZ" smtClean="0"/>
              <a:t>Styly učení 4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700213"/>
            <a:ext cx="7875587" cy="46894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dirty="0" smtClean="0"/>
              <a:t>mají charakter </a:t>
            </a:r>
            <a:r>
              <a:rPr lang="cs-CZ" altLang="cs-CZ" sz="2000" i="1" dirty="0" err="1" smtClean="0"/>
              <a:t>metastrategie</a:t>
            </a:r>
            <a:r>
              <a:rPr lang="cs-CZ" altLang="cs-CZ" sz="2000" i="1" dirty="0" smtClean="0"/>
              <a:t> </a:t>
            </a:r>
            <a:r>
              <a:rPr lang="cs-CZ" altLang="cs-CZ" sz="2000" dirty="0" smtClean="0"/>
              <a:t>učení </a:t>
            </a:r>
            <a:r>
              <a:rPr lang="cs-CZ" altLang="cs-CZ" sz="2000" i="1" dirty="0" smtClean="0"/>
              <a:t>(sdružují učební strategie – učební taktiky – učební operace)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dirty="0" smtClean="0"/>
              <a:t>vedou k výsledkům určitého typu, ale komplikují nebo zabraňují dosažení výsledků jiných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dirty="0" smtClean="0"/>
              <a:t>jedinec si je zpravidla neuvědomuje</a:t>
            </a:r>
            <a:r>
              <a:rPr lang="cs-CZ" altLang="cs-CZ" sz="2000" dirty="0" smtClean="0"/>
              <a:t>, </a:t>
            </a:r>
            <a:r>
              <a:rPr lang="cs-CZ" altLang="cs-CZ" sz="2000" dirty="0" smtClean="0"/>
              <a:t>jsou „samozřejmé“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dirty="0" smtClean="0"/>
              <a:t>jeví se mu jako postupy samozřejmé, jemu vyhovující, „optimální“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z="2000" dirty="0" smtClean="0"/>
              <a:t>dají se </a:t>
            </a:r>
            <a:r>
              <a:rPr lang="cs-CZ" altLang="cs-CZ" sz="2000" b="1" dirty="0" smtClean="0">
                <a:solidFill>
                  <a:schemeClr val="accent2"/>
                </a:solidFill>
              </a:rPr>
              <a:t>diagnostikovat</a:t>
            </a:r>
            <a:r>
              <a:rPr lang="cs-CZ" altLang="cs-CZ" sz="2000" dirty="0" smtClean="0"/>
              <a:t> a do jisté míry</a:t>
            </a:r>
            <a:r>
              <a:rPr lang="cs-CZ" altLang="cs-CZ" sz="2000" dirty="0" smtClean="0">
                <a:solidFill>
                  <a:srgbClr val="FFFF00"/>
                </a:solidFill>
              </a:rPr>
              <a:t> </a:t>
            </a:r>
            <a:r>
              <a:rPr lang="cs-CZ" altLang="cs-CZ" sz="2000" b="1" dirty="0" smtClean="0">
                <a:solidFill>
                  <a:schemeClr val="accent2"/>
                </a:solidFill>
              </a:rPr>
              <a:t>měnit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stylu učení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dirty="0" smtClean="0"/>
              <a:t>Model „cibule“:</a:t>
            </a:r>
            <a:r>
              <a:rPr lang="cs-CZ" altLang="cs-CZ" dirty="0" smtClean="0"/>
              <a:t> 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cs-CZ" altLang="cs-CZ" dirty="0" smtClean="0"/>
              <a:t>bazální charakteristiky osobnosti</a:t>
            </a:r>
          </a:p>
          <a:p>
            <a:pPr marL="1347788" lvl="2" indent="-433388" eaLnBrk="1" hangingPunct="1">
              <a:lnSpc>
                <a:spcPct val="90000"/>
              </a:lnSpc>
            </a:pPr>
            <a:r>
              <a:rPr lang="cs-CZ" altLang="cs-CZ" dirty="0" smtClean="0"/>
              <a:t>Např. </a:t>
            </a:r>
            <a:r>
              <a:rPr lang="cs-CZ" altLang="cs-CZ" dirty="0" err="1" smtClean="0"/>
              <a:t>Eysenck</a:t>
            </a:r>
            <a:r>
              <a:rPr lang="cs-CZ" altLang="cs-CZ" dirty="0" smtClean="0"/>
              <a:t> </a:t>
            </a:r>
            <a:r>
              <a:rPr lang="cs-CZ" altLang="cs-CZ" dirty="0" smtClean="0"/>
              <a:t>– </a:t>
            </a:r>
            <a:r>
              <a:rPr lang="cs-CZ" altLang="cs-CZ" dirty="0" smtClean="0"/>
              <a:t>EOD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cs-CZ" altLang="cs-CZ" dirty="0" smtClean="0"/>
              <a:t>tendence </a:t>
            </a:r>
            <a:r>
              <a:rPr lang="cs-CZ" altLang="cs-CZ" dirty="0" smtClean="0"/>
              <a:t>ve způsobu zpracování informací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cs-CZ" altLang="cs-CZ" dirty="0" smtClean="0"/>
              <a:t>sociální interakce žáka</a:t>
            </a:r>
          </a:p>
          <a:p>
            <a:pPr marL="571500" indent="-571500" eaLnBrk="1" hangingPunct="1">
              <a:lnSpc>
                <a:spcPct val="90000"/>
              </a:lnSpc>
            </a:pPr>
            <a:r>
              <a:rPr lang="cs-CZ" altLang="cs-CZ" dirty="0" smtClean="0"/>
              <a:t>učební preference, výuková motivace</a:t>
            </a:r>
          </a:p>
          <a:p>
            <a:pPr marL="1347788" lvl="2" indent="-433388"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dirty="0" smtClean="0"/>
              <a:t>(</a:t>
            </a:r>
            <a:r>
              <a:rPr lang="cs-CZ" altLang="cs-CZ" dirty="0" err="1" smtClean="0"/>
              <a:t>Curryová</a:t>
            </a:r>
            <a:r>
              <a:rPr lang="cs-CZ" altLang="cs-CZ" dirty="0" smtClean="0"/>
              <a:t>, 1983;</a:t>
            </a:r>
            <a:r>
              <a:rPr lang="cs-CZ" altLang="cs-CZ" dirty="0" err="1" smtClean="0"/>
              <a:t>Claxton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Murrellová</a:t>
            </a:r>
            <a:r>
              <a:rPr lang="cs-CZ" altLang="cs-CZ" dirty="0" smtClean="0"/>
              <a:t>, 1987)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388" y="620713"/>
            <a:ext cx="1271587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Žákovská pojetí učení (Säljö, 1979)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4" y="1600200"/>
            <a:ext cx="8351713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b="1" dirty="0" err="1" smtClean="0"/>
              <a:t>Kvlitativní</a:t>
            </a:r>
            <a:r>
              <a:rPr lang="cs-CZ" altLang="cs-CZ" b="1" dirty="0" smtClean="0"/>
              <a:t> výzkum - „</a:t>
            </a:r>
            <a:r>
              <a:rPr lang="cs-CZ" altLang="cs-CZ" b="1" dirty="0" smtClean="0"/>
              <a:t>Co to znamená učit se?“ </a:t>
            </a:r>
            <a:r>
              <a:rPr lang="cs-CZ" altLang="cs-CZ" sz="2000" dirty="0" smtClean="0"/>
              <a:t>(řazeno dle četnosti):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získávat stále více znalostí (kvantitativně)</a:t>
            </a:r>
          </a:p>
          <a:p>
            <a:pPr eaLnBrk="1" hangingPunct="1"/>
            <a:r>
              <a:rPr lang="cs-CZ" altLang="cs-CZ" dirty="0" smtClean="0"/>
              <a:t>učit se nazpaměť</a:t>
            </a:r>
          </a:p>
          <a:p>
            <a:pPr eaLnBrk="1" hangingPunct="1"/>
            <a:r>
              <a:rPr lang="cs-CZ" altLang="cs-CZ" dirty="0" smtClean="0"/>
              <a:t>získávat fakta, metody, které člověk může použít, až je bude potřebovat</a:t>
            </a:r>
          </a:p>
          <a:p>
            <a:pPr eaLnBrk="1" hangingPunct="1"/>
            <a:r>
              <a:rPr lang="cs-CZ" altLang="cs-CZ" dirty="0" smtClean="0"/>
              <a:t>objevovat (abstraktní) smysl</a:t>
            </a:r>
          </a:p>
          <a:p>
            <a:pPr eaLnBrk="1" hangingPunct="1"/>
            <a:r>
              <a:rPr lang="cs-CZ" altLang="cs-CZ" dirty="0" smtClean="0"/>
              <a:t>interpretovat naučené, aby člověk porozuměl světu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7924800" cy="1447800"/>
          </a:xfrm>
        </p:spPr>
        <p:txBody>
          <a:bodyPr/>
          <a:lstStyle/>
          <a:p>
            <a:pPr eaLnBrk="1" hangingPunct="1"/>
            <a:r>
              <a:rPr lang="cs-CZ" altLang="cs-CZ" smtClean="0"/>
              <a:t>Studentské pojetí učení a učitelova vyučování </a:t>
            </a:r>
            <a:r>
              <a:rPr lang="cs-CZ" altLang="cs-CZ" sz="2800" smtClean="0"/>
              <a:t>(van Rossum, 1985)</a:t>
            </a:r>
          </a:p>
        </p:txBody>
      </p:sp>
      <p:graphicFrame>
        <p:nvGraphicFramePr>
          <p:cNvPr id="45181" name="Group 125"/>
          <p:cNvGraphicFramePr>
            <a:graphicFrameLocks noGrp="1"/>
          </p:cNvGraphicFramePr>
          <p:nvPr/>
        </p:nvGraphicFramePr>
        <p:xfrm>
          <a:off x="539750" y="1773238"/>
          <a:ext cx="8424863" cy="3816350"/>
        </p:xfrm>
        <a:graphic>
          <a:graphicData uri="http://schemas.openxmlformats.org/drawingml/2006/table">
            <a:tbl>
              <a:tblPr/>
              <a:tblGrid>
                <a:gridCol w="1620838"/>
                <a:gridCol w="1397000"/>
                <a:gridCol w="1398587"/>
                <a:gridCol w="1398588"/>
                <a:gridCol w="1304925"/>
                <a:gridCol w="1304925"/>
              </a:tblGrid>
              <a:tr h="1908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Pojetí učení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rozšiřovat si znalostí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pamětní učení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aplikovat znalosti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vhled, vztahy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rozvoj osobnosti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908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Pojetí vyučování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vyhovuje závislost na učiteli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vyhovuje technol.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postup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detailně organiz. výuka, plné zaměst.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potřeba nezávis-losti, kon-struktiv. aktivity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samost. činnost, dialog s učitelem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04800"/>
            <a:ext cx="8304212" cy="1252538"/>
          </a:xfrm>
        </p:spPr>
        <p:txBody>
          <a:bodyPr/>
          <a:lstStyle/>
          <a:p>
            <a:pPr eaLnBrk="1" hangingPunct="1"/>
            <a:r>
              <a:rPr lang="cs-CZ" altLang="cs-CZ" smtClean="0"/>
              <a:t>Vnější determinanty stylů učení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700213"/>
            <a:ext cx="7772400" cy="44656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b="1" dirty="0" smtClean="0"/>
              <a:t>učitel</a:t>
            </a:r>
            <a:r>
              <a:rPr lang="cs-CZ" altLang="cs-CZ" sz="2400" dirty="0" smtClean="0"/>
              <a:t> sám </a:t>
            </a:r>
            <a:r>
              <a:rPr lang="cs-CZ" altLang="cs-CZ" sz="2400" i="1" dirty="0" smtClean="0"/>
              <a:t>(jeho osobnostní zvláštnosti, vyučovací styl, </a:t>
            </a:r>
            <a:r>
              <a:rPr lang="cs-CZ" altLang="cs-CZ" sz="2400" i="1" dirty="0" err="1" smtClean="0"/>
              <a:t>styl</a:t>
            </a:r>
            <a:r>
              <a:rPr lang="cs-CZ" altLang="cs-CZ" sz="2400" i="1" dirty="0" smtClean="0"/>
              <a:t> učení, pojetí výuky)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b="1" dirty="0" smtClean="0"/>
              <a:t>podmínky </a:t>
            </a:r>
            <a:r>
              <a:rPr lang="cs-CZ" altLang="cs-CZ" sz="2400" dirty="0" smtClean="0"/>
              <a:t>pro žákovo učení </a:t>
            </a:r>
            <a:r>
              <a:rPr lang="cs-CZ" altLang="cs-CZ" sz="2400" i="1" dirty="0" smtClean="0"/>
              <a:t>(místo, čas, pomůcky)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b="1" dirty="0" smtClean="0"/>
              <a:t>sociální situace </a:t>
            </a:r>
            <a:r>
              <a:rPr lang="cs-CZ" altLang="cs-CZ" sz="2400" i="1" dirty="0" smtClean="0"/>
              <a:t>(sám-společně, spolupráce-soupeření)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b="1" dirty="0" smtClean="0"/>
              <a:t>koncepce výuky </a:t>
            </a:r>
            <a:r>
              <a:rPr lang="cs-CZ" altLang="cs-CZ" sz="2400" i="1" dirty="0" smtClean="0"/>
              <a:t>(tradiční, alternativní)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b="1" dirty="0" smtClean="0"/>
              <a:t>učivo</a:t>
            </a:r>
            <a:r>
              <a:rPr lang="cs-CZ" altLang="cs-CZ" sz="2400" dirty="0" smtClean="0"/>
              <a:t> </a:t>
            </a:r>
            <a:r>
              <a:rPr lang="cs-CZ" altLang="cs-CZ" sz="2400" i="1" dirty="0" smtClean="0"/>
              <a:t>(volitelnost, relevantnost, operační struktura úloh)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b="1" dirty="0" smtClean="0"/>
              <a:t>způsob</a:t>
            </a:r>
            <a:r>
              <a:rPr lang="cs-CZ" altLang="cs-CZ" sz="2400" dirty="0" smtClean="0"/>
              <a:t> </a:t>
            </a:r>
            <a:r>
              <a:rPr lang="cs-CZ" altLang="cs-CZ" sz="2400" b="1" dirty="0" smtClean="0">
                <a:solidFill>
                  <a:schemeClr val="accent2"/>
                </a:solidFill>
              </a:rPr>
              <a:t>zkoušení a </a:t>
            </a:r>
            <a:r>
              <a:rPr lang="cs-CZ" altLang="cs-CZ" sz="2400" b="1" dirty="0" smtClean="0">
                <a:solidFill>
                  <a:schemeClr val="accent2"/>
                </a:solidFill>
              </a:rPr>
              <a:t>hodnocení</a:t>
            </a:r>
          </a:p>
          <a:p>
            <a:pPr eaLnBrk="1" hangingPunct="1">
              <a:lnSpc>
                <a:spcPct val="80000"/>
              </a:lnSpc>
              <a:spcAft>
                <a:spcPct val="30000"/>
              </a:spcAft>
            </a:pPr>
            <a:r>
              <a:rPr lang="cs-CZ" altLang="cs-CZ" sz="2400" i="1" dirty="0" smtClean="0"/>
              <a:t>Viz </a:t>
            </a:r>
            <a:r>
              <a:rPr lang="cs-CZ" altLang="cs-CZ" sz="2400" i="1" dirty="0" err="1" smtClean="0"/>
              <a:t>nampř</a:t>
            </a:r>
            <a:r>
              <a:rPr lang="cs-CZ" altLang="cs-CZ" sz="2400" i="1" dirty="0" smtClean="0"/>
              <a:t>. </a:t>
            </a:r>
            <a:r>
              <a:rPr lang="cs-CZ" altLang="cs-CZ" sz="2400" i="1" dirty="0" err="1" smtClean="0"/>
              <a:t>muny.cz</a:t>
            </a:r>
            <a:r>
              <a:rPr lang="cs-CZ" altLang="cs-CZ" sz="2400" i="1" dirty="0" smtClean="0"/>
              <a:t> aj.</a:t>
            </a:r>
            <a:endParaRPr lang="cs-CZ" altLang="cs-CZ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Diagnostika stylů učení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45000"/>
              </a:spcAft>
              <a:buFont typeface="Wingdings" pitchFamily="2" charset="2"/>
              <a:buNone/>
            </a:pPr>
            <a:r>
              <a:rPr lang="cs-CZ" altLang="cs-CZ" sz="1400" b="1" smtClean="0"/>
              <a:t>Metody přímé</a:t>
            </a:r>
          </a:p>
          <a:p>
            <a:pPr lvl="1" eaLnBrk="1" hangingPunct="1">
              <a:lnSpc>
                <a:spcPct val="80000"/>
              </a:lnSpc>
              <a:spcAft>
                <a:spcPct val="30000"/>
              </a:spcAft>
              <a:buSzPct val="100000"/>
              <a:buFont typeface="Wingdings" pitchFamily="2" charset="2"/>
              <a:buChar char="§"/>
            </a:pPr>
            <a:r>
              <a:rPr lang="cs-CZ" altLang="cs-CZ" sz="1200" b="1" smtClean="0"/>
              <a:t>učení pomocí počítače</a:t>
            </a:r>
            <a:r>
              <a:rPr lang="cs-CZ" altLang="cs-CZ" sz="1200" smtClean="0"/>
              <a:t> (procesuální diagnostika – Pask, 1976; Kulič,1992)</a:t>
            </a:r>
          </a:p>
          <a:p>
            <a:pPr lvl="1" eaLnBrk="1" hangingPunct="1">
              <a:lnSpc>
                <a:spcPct val="80000"/>
              </a:lnSpc>
              <a:spcAft>
                <a:spcPct val="30000"/>
              </a:spcAft>
              <a:buSzPct val="100000"/>
              <a:buFont typeface="Wingdings" pitchFamily="2" charset="2"/>
              <a:buChar char="§"/>
            </a:pPr>
            <a:r>
              <a:rPr lang="cs-CZ" altLang="cs-CZ" sz="1200" b="1" smtClean="0"/>
              <a:t>pozorování průběhu žákova učení</a:t>
            </a:r>
          </a:p>
          <a:p>
            <a:pPr lvl="1" eaLnBrk="1" hangingPunct="1">
              <a:lnSpc>
                <a:spcPct val="80000"/>
              </a:lnSpc>
              <a:spcAft>
                <a:spcPct val="30000"/>
              </a:spcAft>
              <a:buSzPct val="100000"/>
              <a:buFont typeface="Wingdings" pitchFamily="2" charset="2"/>
              <a:buChar char="§"/>
            </a:pPr>
            <a:r>
              <a:rPr lang="cs-CZ" altLang="cs-CZ" sz="1200" b="1" smtClean="0"/>
              <a:t>etnografické pozorování</a:t>
            </a:r>
            <a:r>
              <a:rPr lang="cs-CZ" altLang="cs-CZ" sz="1200" smtClean="0"/>
              <a:t>, analýza </a:t>
            </a:r>
            <a:r>
              <a:rPr lang="cs-CZ" altLang="cs-CZ" sz="1200" i="1" smtClean="0"/>
              <a:t>in situ</a:t>
            </a:r>
            <a:r>
              <a:rPr lang="cs-CZ" altLang="cs-CZ" sz="1200" smtClean="0"/>
              <a:t>, tj. v přirozené situaci (Fleming, 1987; PSŠE)</a:t>
            </a:r>
          </a:p>
          <a:p>
            <a:pPr eaLnBrk="1" hangingPunct="1">
              <a:lnSpc>
                <a:spcPct val="80000"/>
              </a:lnSpc>
              <a:spcAft>
                <a:spcPct val="35000"/>
              </a:spcAft>
              <a:buFont typeface="Wingdings" pitchFamily="2" charset="2"/>
              <a:buNone/>
            </a:pPr>
            <a:r>
              <a:rPr lang="cs-CZ" altLang="cs-CZ" sz="1400" b="1" smtClean="0"/>
              <a:t>Metody nepřímé – kvalitativní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SzPct val="100000"/>
              <a:buFont typeface="Wingdings" pitchFamily="2" charset="2"/>
              <a:buChar char="§"/>
            </a:pPr>
            <a:r>
              <a:rPr lang="cs-CZ" altLang="cs-CZ" sz="1200" b="1" smtClean="0"/>
              <a:t>analýza dílčích žákovských produktů</a:t>
            </a:r>
            <a:r>
              <a:rPr lang="cs-CZ" altLang="cs-CZ" sz="1200" smtClean="0"/>
              <a:t> (koncept, osnova, náčrtek, poznámky)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SzPct val="100000"/>
              <a:buFont typeface="Wingdings" pitchFamily="2" charset="2"/>
              <a:buChar char="§"/>
            </a:pPr>
            <a:r>
              <a:rPr lang="cs-CZ" altLang="cs-CZ" sz="1200" b="1" smtClean="0"/>
              <a:t>analýza žákovského portfolia</a:t>
            </a:r>
            <a:r>
              <a:rPr lang="cs-CZ" altLang="cs-CZ" sz="1200" smtClean="0"/>
              <a:t> 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  <a:buSzPct val="100000"/>
              <a:buFont typeface="Wingdings" pitchFamily="2" charset="2"/>
              <a:buChar char="§"/>
            </a:pPr>
            <a:r>
              <a:rPr lang="cs-CZ" altLang="cs-CZ" sz="1200" b="1" smtClean="0"/>
              <a:t>polostandardizovaný rozhovor</a:t>
            </a:r>
            <a:r>
              <a:rPr lang="cs-CZ" altLang="cs-CZ" sz="1200" smtClean="0"/>
              <a:t> se žákem a/nebo jeho učitelem</a:t>
            </a:r>
          </a:p>
          <a:p>
            <a:pPr lvl="1" eaLnBrk="1" hangingPunct="1">
              <a:lnSpc>
                <a:spcPct val="80000"/>
              </a:lnSpc>
              <a:buSzPct val="100000"/>
              <a:buFont typeface="Wingdings" pitchFamily="2" charset="2"/>
              <a:buChar char="§"/>
            </a:pPr>
            <a:r>
              <a:rPr lang="cs-CZ" altLang="cs-CZ" sz="1200" b="1" smtClean="0"/>
              <a:t>fenomenografický rozhovor</a:t>
            </a:r>
            <a:r>
              <a:rPr lang="cs-CZ" altLang="cs-CZ" sz="1200" smtClean="0"/>
              <a:t> (Marton, Säljö)</a:t>
            </a:r>
          </a:p>
          <a:p>
            <a:pPr lvl="1" eaLnBrk="1" hangingPunct="1">
              <a:lnSpc>
                <a:spcPct val="80000"/>
              </a:lnSpc>
              <a:buSzPct val="100000"/>
              <a:buFont typeface="Wingdings" pitchFamily="2" charset="2"/>
              <a:buChar char="§"/>
            </a:pPr>
            <a:r>
              <a:rPr lang="cs-CZ" altLang="cs-CZ" sz="1200" b="1" smtClean="0"/>
              <a:t>volné písemné odpovědi</a:t>
            </a:r>
          </a:p>
          <a:p>
            <a:pPr lvl="1" eaLnBrk="1" hangingPunct="1">
              <a:lnSpc>
                <a:spcPct val="80000"/>
              </a:lnSpc>
              <a:buSzPct val="100000"/>
              <a:buFont typeface="Wingdings" pitchFamily="2" charset="2"/>
              <a:buChar char="§"/>
            </a:pPr>
            <a:r>
              <a:rPr lang="cs-CZ" altLang="cs-CZ" sz="1200" b="1" smtClean="0"/>
              <a:t>projektivní grafické techniky</a:t>
            </a:r>
            <a:r>
              <a:rPr lang="cs-CZ" altLang="cs-CZ" sz="1200" smtClean="0"/>
              <a:t>, např. dynamická, akční kresba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400" b="1" smtClean="0"/>
              <a:t>Metody nepřímé – kvantitativní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cs-CZ" altLang="cs-CZ" sz="1200" smtClean="0"/>
              <a:t>dotazníky a posuzovací škály</a:t>
            </a:r>
          </a:p>
          <a:p>
            <a:pPr lvl="1" eaLnBrk="1" hangingPunct="1">
              <a:lnSpc>
                <a:spcPct val="80000"/>
              </a:lnSpc>
              <a:buSzPct val="90000"/>
              <a:buFont typeface="Wingdings" pitchFamily="2" charset="2"/>
              <a:buNone/>
            </a:pPr>
            <a:endParaRPr lang="cs-CZ" altLang="cs-CZ" sz="1200" b="1" i="1" smtClean="0"/>
          </a:p>
          <a:p>
            <a:pPr lvl="1" eaLnBrk="1" hangingPunct="1">
              <a:lnSpc>
                <a:spcPct val="80000"/>
              </a:lnSpc>
              <a:buSzPct val="90000"/>
              <a:buFont typeface="Wingdings" pitchFamily="2" charset="2"/>
              <a:buNone/>
            </a:pPr>
            <a:endParaRPr lang="cs-CZ" altLang="cs-CZ" sz="1200" b="1" i="1" smtClean="0"/>
          </a:p>
          <a:p>
            <a:pPr eaLnBrk="1" hangingPunct="1">
              <a:lnSpc>
                <a:spcPct val="80000"/>
              </a:lnSpc>
              <a:buSzPct val="90000"/>
              <a:buFont typeface="Wingdings" pitchFamily="2" charset="2"/>
              <a:buNone/>
            </a:pPr>
            <a:r>
              <a:rPr lang="cs-CZ" altLang="cs-CZ" sz="2000" b="1" i="1" smtClean="0"/>
              <a:t>funkce:</a:t>
            </a:r>
            <a:r>
              <a:rPr lang="cs-CZ" altLang="cs-CZ" sz="2000" smtClean="0"/>
              <a:t> diagnostika a/nebo autodiagnostika</a:t>
            </a:r>
          </a:p>
          <a:p>
            <a:pPr eaLnBrk="1" hangingPunct="1">
              <a:lnSpc>
                <a:spcPct val="80000"/>
              </a:lnSpc>
              <a:buSzPct val="90000"/>
              <a:buFont typeface="Wingdings" pitchFamily="2" charset="2"/>
              <a:buNone/>
            </a:pPr>
            <a:r>
              <a:rPr lang="cs-CZ" altLang="cs-CZ" sz="2000" b="1" i="1" smtClean="0"/>
              <a:t>způsob provedení:</a:t>
            </a:r>
            <a:r>
              <a:rPr lang="cs-CZ" altLang="cs-CZ" sz="2000" smtClean="0"/>
              <a:t> tužka-papír; počítačová diagnostika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245475" cy="1216025"/>
          </a:xfrm>
        </p:spPr>
        <p:txBody>
          <a:bodyPr/>
          <a:lstStyle/>
          <a:p>
            <a:pPr eaLnBrk="1" hangingPunct="1"/>
            <a:r>
              <a:rPr lang="cs-CZ" altLang="cs-CZ" smtClean="0"/>
              <a:t>České verze zahraničních metod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z="2400" dirty="0" smtClean="0"/>
              <a:t>IASLP (</a:t>
            </a:r>
            <a:r>
              <a:rPr lang="cs-CZ" altLang="cs-CZ" sz="2400" dirty="0" err="1" smtClean="0"/>
              <a:t>Entwistle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Ramsden</a:t>
            </a:r>
            <a:r>
              <a:rPr lang="cs-CZ" altLang="cs-CZ" sz="2400" dirty="0" smtClean="0"/>
              <a:t>, 1984) – 45 položek, čeští vysokoškoláci: 2 072 osob</a:t>
            </a:r>
          </a:p>
          <a:p>
            <a:pPr eaLnBrk="1" hangingPunct="1"/>
            <a:r>
              <a:rPr lang="cs-CZ" altLang="cs-CZ" sz="2400" dirty="0" smtClean="0"/>
              <a:t>ILP (</a:t>
            </a:r>
            <a:r>
              <a:rPr lang="cs-CZ" altLang="cs-CZ" sz="2400" dirty="0" err="1" smtClean="0"/>
              <a:t>Schmeck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et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al</a:t>
            </a:r>
            <a:r>
              <a:rPr lang="cs-CZ" altLang="cs-CZ" sz="2400" dirty="0" smtClean="0"/>
              <a:t>.,  1983) – 58 položek, čeští vysokoškoláci: 2 016 osob</a:t>
            </a:r>
          </a:p>
          <a:p>
            <a:pPr eaLnBrk="1" hangingPunct="1"/>
            <a:r>
              <a:rPr lang="cs-CZ" altLang="cs-CZ" sz="2400" dirty="0" smtClean="0"/>
              <a:t>ILS (</a:t>
            </a:r>
            <a:r>
              <a:rPr lang="cs-CZ" altLang="cs-CZ" sz="2400" dirty="0" err="1" smtClean="0"/>
              <a:t>Vermunt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at</a:t>
            </a:r>
            <a:r>
              <a:rPr lang="cs-CZ" altLang="cs-CZ" sz="2400" dirty="0" smtClean="0"/>
              <a:t> el., 1987) – 120 položek, čeští vysokoškoláci: 126 osob</a:t>
            </a:r>
          </a:p>
          <a:p>
            <a:pPr eaLnBrk="1" hangingPunct="1"/>
            <a:r>
              <a:rPr lang="cs-CZ" altLang="cs-CZ" sz="2400" dirty="0" smtClean="0"/>
              <a:t>LSI </a:t>
            </a:r>
            <a:r>
              <a:rPr lang="cs-CZ" altLang="cs-CZ" sz="2400" dirty="0" err="1" smtClean="0"/>
              <a:t>IIa</a:t>
            </a:r>
            <a:r>
              <a:rPr lang="cs-CZ" altLang="cs-CZ" sz="2400" dirty="0" smtClean="0"/>
              <a:t> (</a:t>
            </a:r>
            <a:r>
              <a:rPr lang="cs-CZ" altLang="cs-CZ" sz="2400" dirty="0" err="1" smtClean="0"/>
              <a:t>Kolb</a:t>
            </a:r>
            <a:r>
              <a:rPr lang="cs-CZ" altLang="cs-CZ" sz="2400" dirty="0" smtClean="0"/>
              <a:t>, 1984</a:t>
            </a:r>
            <a:r>
              <a:rPr lang="cs-CZ" altLang="cs-CZ" sz="2400" dirty="0" smtClean="0"/>
              <a:t>)</a:t>
            </a:r>
          </a:p>
          <a:p>
            <a:pPr eaLnBrk="1" hangingPunct="1"/>
            <a:endParaRPr lang="cs-CZ" altLang="cs-CZ" sz="2400" dirty="0" smtClean="0"/>
          </a:p>
          <a:p>
            <a:pPr eaLnBrk="1" hangingPunct="1"/>
            <a:r>
              <a:rPr lang="cs-CZ" altLang="cs-CZ" sz="2400" i="1" dirty="0" smtClean="0"/>
              <a:t>Většinou nereflektují posuny v posledních letech (elektronické zdroje, sociální sítě atd.)</a:t>
            </a:r>
            <a:endParaRPr lang="cs-CZ" altLang="cs-CZ" sz="2400" i="1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304800"/>
            <a:ext cx="7994650" cy="1071563"/>
          </a:xfrm>
        </p:spPr>
        <p:txBody>
          <a:bodyPr/>
          <a:lstStyle/>
          <a:p>
            <a:pPr eaLnBrk="1" hangingPunct="1"/>
            <a:r>
              <a:rPr lang="cs-CZ" altLang="cs-CZ" sz="4500" smtClean="0"/>
              <a:t>Dotazník</a:t>
            </a:r>
            <a:r>
              <a:rPr lang="cs-CZ" altLang="cs-CZ" sz="3700" smtClean="0"/>
              <a:t> </a:t>
            </a:r>
            <a:r>
              <a:rPr lang="cs-CZ" altLang="cs-CZ" sz="4500" smtClean="0"/>
              <a:t>stylů učení - LSI</a:t>
            </a:r>
            <a:r>
              <a:rPr lang="cs-CZ" altLang="cs-CZ" sz="3700" smtClean="0"/>
              <a:t> </a:t>
            </a:r>
            <a:br>
              <a:rPr lang="cs-CZ" altLang="cs-CZ" sz="3700" smtClean="0"/>
            </a:br>
            <a:r>
              <a:rPr lang="cs-CZ" altLang="cs-CZ" sz="2700" i="1" smtClean="0"/>
              <a:t>(Dunnová, Dunn, Price, 1989)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mtClean="0"/>
              <a:t>určen pro žáky 3.-12. ročníku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mtClean="0"/>
              <a:t>jazykové verze: francouzská, španělská, arabská, hindská, hebrejská, česká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mtClean="0"/>
              <a:t>původně 104 položek</a:t>
            </a:r>
          </a:p>
          <a:p>
            <a:pPr eaLnBrk="1" hangingPunct="1">
              <a:lnSpc>
                <a:spcPct val="90000"/>
              </a:lnSpc>
              <a:spcAft>
                <a:spcPct val="30000"/>
              </a:spcAft>
            </a:pPr>
            <a:r>
              <a:rPr lang="cs-CZ" altLang="cs-CZ" smtClean="0"/>
              <a:t>česká verze ověřena u 891 žáka ZŠ a 402 žáků středních škol (gymnázií, středních odborných škol a SOU)</a:t>
            </a:r>
          </a:p>
          <a:p>
            <a:pPr eaLnBrk="1" hangingPunct="1">
              <a:lnSpc>
                <a:spcPct val="90000"/>
              </a:lnSpc>
            </a:pPr>
            <a:endParaRPr lang="cs-CZ" alt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Co říkáme na otázku „Jak se učíš?“ „Jak to děláš?“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–1.část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mtClean="0"/>
              <a:t>Preferované prostředí při učení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zvuky </a:t>
            </a:r>
            <a:r>
              <a:rPr lang="cs-CZ" altLang="cs-CZ" i="1" smtClean="0"/>
              <a:t>(ticho, hluk)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teplota </a:t>
            </a:r>
            <a:r>
              <a:rPr lang="cs-CZ" altLang="cs-CZ" i="1" smtClean="0"/>
              <a:t>(chladno, teplo)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osvětlení </a:t>
            </a:r>
            <a:r>
              <a:rPr lang="cs-CZ" altLang="cs-CZ" i="1" smtClean="0"/>
              <a:t>(málo, hodně)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pracovní nábytek </a:t>
            </a:r>
            <a:r>
              <a:rPr lang="cs-CZ" altLang="cs-CZ" i="1" smtClean="0"/>
              <a:t>(stůl + židle, křeslo, gauč, postel)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318500" cy="1216025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 2.část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3238" y="1622425"/>
            <a:ext cx="7994650" cy="4368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35000"/>
              </a:spcAft>
            </a:pPr>
            <a:r>
              <a:rPr lang="cs-CZ" altLang="cs-CZ" smtClean="0"/>
              <a:t>Preferované emocionální potřeby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itchFamily="2" charset="2"/>
              <a:buChar char="§"/>
            </a:pPr>
            <a:r>
              <a:rPr lang="cs-CZ" altLang="cs-CZ" smtClean="0"/>
              <a:t>vnitřně motivován/nemotivován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itchFamily="2" charset="2"/>
              <a:buChar char="§"/>
            </a:pPr>
            <a:r>
              <a:rPr lang="cs-CZ" altLang="cs-CZ" smtClean="0"/>
              <a:t>vnější motivace – rodiče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itchFamily="2" charset="2"/>
              <a:buChar char="§"/>
            </a:pPr>
            <a:r>
              <a:rPr lang="cs-CZ" altLang="cs-CZ" smtClean="0"/>
              <a:t>vnější motivace - učitel	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itchFamily="2" charset="2"/>
              <a:buChar char="§"/>
            </a:pPr>
            <a:r>
              <a:rPr lang="cs-CZ" altLang="cs-CZ" smtClean="0"/>
              <a:t>vytrvalost v učení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itchFamily="2" charset="2"/>
              <a:buChar char="§"/>
            </a:pPr>
            <a:r>
              <a:rPr lang="cs-CZ" altLang="cs-CZ" smtClean="0"/>
              <a:t>odpovědnost za výsledky učení</a:t>
            </a:r>
          </a:p>
          <a:p>
            <a:pPr lvl="1" eaLnBrk="1" hangingPunct="1">
              <a:lnSpc>
                <a:spcPct val="90000"/>
              </a:lnSpc>
              <a:buSzPct val="130000"/>
              <a:buFont typeface="Wingdings" pitchFamily="2" charset="2"/>
              <a:buChar char="§"/>
            </a:pPr>
            <a:r>
              <a:rPr lang="cs-CZ" altLang="cs-CZ" smtClean="0"/>
              <a:t>struktura/flexibilita postupu při učení	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318500" cy="1216025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 3.část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mtClean="0"/>
              <a:t>Sociální potřeby při učení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učit se sám – učit se s kamarády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variovat sociální podmínky podle situace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dosažitelnost autority při učení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318500" cy="1216025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 4.část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cs-CZ" altLang="cs-CZ" smtClean="0"/>
              <a:t>Preferované kognitivní potřeby při učení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auditivní učení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vizuální učení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taktilní, kinestetické učení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zážitkové učení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Struktura dotazníku LSI – 5.část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spcAft>
                <a:spcPct val="50000"/>
              </a:spcAft>
            </a:pPr>
            <a:r>
              <a:rPr lang="cs-CZ" altLang="cs-CZ" smtClean="0"/>
              <a:t>Preferované tělesné potřeby při učení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konzumování něčeho při učení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potřeba pohybu při učení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preferování ranního/večerního učení </a:t>
            </a:r>
          </a:p>
          <a:p>
            <a:pPr lvl="2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(„sova“ / „skřivánek“)</a:t>
            </a:r>
          </a:p>
          <a:p>
            <a:pPr lvl="1" eaLnBrk="1" hangingPunct="1">
              <a:buSzPct val="130000"/>
              <a:buFont typeface="Wingdings" pitchFamily="2" charset="2"/>
              <a:buChar char="§"/>
            </a:pPr>
            <a:r>
              <a:rPr lang="cs-CZ" altLang="cs-CZ" smtClean="0"/>
              <a:t>preferování dopoledního/odpoledního učení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cvičení 27.10.2014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Připravit otázky pro studenty SŠ a VŠ týkající se práce s online zdroji a sociálními sítěmi v procesu vlastního učení (na příkladu přípravy na seminárku a na </a:t>
            </a:r>
            <a:r>
              <a:rPr lang="cs-CZ" smtClean="0"/>
              <a:t>zkouškový test)</a:t>
            </a:r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Literatura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57885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MAREŠ, J. </a:t>
            </a:r>
            <a:r>
              <a:rPr lang="cs-CZ" altLang="cs-CZ" sz="2000" i="1" dirty="0" smtClean="0"/>
              <a:t>Styly učení žáků a studentů</a:t>
            </a:r>
            <a:r>
              <a:rPr lang="cs-CZ" altLang="cs-CZ" sz="2000" dirty="0" smtClean="0"/>
              <a:t>. Praha: Portál, 1998. ISBN 80-7178-246-7 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smtClean="0"/>
              <a:t>Ukázka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 smtClean="0"/>
              <a:t>Free </a:t>
            </a:r>
            <a:r>
              <a:rPr lang="cs-CZ" altLang="cs-CZ" sz="1800" dirty="0" err="1" smtClean="0"/>
              <a:t>learning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styles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inventory</a:t>
            </a:r>
            <a:r>
              <a:rPr lang="cs-CZ" altLang="cs-CZ" sz="1800" dirty="0" smtClean="0"/>
              <a:t>, </a:t>
            </a:r>
            <a:r>
              <a:rPr lang="cs-CZ" altLang="cs-CZ" sz="1800" dirty="0" err="1" smtClean="0"/>
              <a:t>including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graphical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results</a:t>
            </a:r>
            <a:endParaRPr lang="cs-CZ" altLang="cs-CZ" sz="1800" dirty="0" smtClean="0"/>
          </a:p>
          <a:p>
            <a:pPr lvl="2" eaLnBrk="1" hangingPunct="1">
              <a:lnSpc>
                <a:spcPct val="80000"/>
              </a:lnSpc>
            </a:pPr>
            <a:r>
              <a:rPr lang="cs-CZ" altLang="cs-CZ" sz="1300" dirty="0" smtClean="0">
                <a:hlinkClick r:id="rId3"/>
              </a:rPr>
              <a:t>http://www.</a:t>
            </a:r>
            <a:r>
              <a:rPr lang="cs-CZ" altLang="cs-CZ" sz="1300" dirty="0" err="1" smtClean="0">
                <a:hlinkClick r:id="rId3"/>
              </a:rPr>
              <a:t>learning</a:t>
            </a:r>
            <a:r>
              <a:rPr lang="cs-CZ" altLang="cs-CZ" sz="1300" dirty="0" smtClean="0">
                <a:hlinkClick r:id="rId3"/>
              </a:rPr>
              <a:t>-</a:t>
            </a:r>
            <a:r>
              <a:rPr lang="cs-CZ" altLang="cs-CZ" sz="1300" dirty="0" err="1" smtClean="0">
                <a:hlinkClick r:id="rId3"/>
              </a:rPr>
              <a:t>styles</a:t>
            </a:r>
            <a:r>
              <a:rPr lang="cs-CZ" altLang="cs-CZ" sz="1300" dirty="0" smtClean="0">
                <a:hlinkClick r:id="rId3"/>
              </a:rPr>
              <a:t>-online.</a:t>
            </a:r>
            <a:r>
              <a:rPr lang="cs-CZ" altLang="cs-CZ" sz="1300" dirty="0" err="1" smtClean="0">
                <a:hlinkClick r:id="rId3"/>
              </a:rPr>
              <a:t>com</a:t>
            </a:r>
            <a:r>
              <a:rPr lang="cs-CZ" altLang="cs-CZ" sz="1300" dirty="0" smtClean="0">
                <a:hlinkClick r:id="rId3"/>
              </a:rPr>
              <a:t>/</a:t>
            </a:r>
            <a:r>
              <a:rPr lang="cs-CZ" altLang="cs-CZ" sz="1300" dirty="0" err="1" smtClean="0">
                <a:hlinkClick r:id="rId3"/>
              </a:rPr>
              <a:t>inventory</a:t>
            </a:r>
            <a:r>
              <a:rPr lang="cs-CZ" altLang="cs-CZ" sz="1300" dirty="0" smtClean="0">
                <a:hlinkClick r:id="rId3"/>
              </a:rPr>
              <a:t>/</a:t>
            </a:r>
            <a:endParaRPr lang="cs-CZ" altLang="cs-CZ" sz="1300" dirty="0" smtClean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dirty="0" smtClean="0"/>
              <a:t>EPQ</a:t>
            </a:r>
            <a:endParaRPr lang="cs-CZ" altLang="cs-CZ" sz="1600" dirty="0" smtClean="0"/>
          </a:p>
          <a:p>
            <a:pPr lvl="2" eaLnBrk="1" hangingPunct="1">
              <a:lnSpc>
                <a:spcPct val="80000"/>
              </a:lnSpc>
            </a:pPr>
            <a:r>
              <a:rPr lang="cs-CZ" sz="1400" dirty="0" smtClean="0">
                <a:hlinkClick r:id="rId4"/>
              </a:rPr>
              <a:t>http://www.trans4mind.com/personality/</a:t>
            </a:r>
            <a:r>
              <a:rPr lang="cs-CZ" sz="1400" dirty="0" err="1" smtClean="0">
                <a:hlinkClick r:id="rId4"/>
              </a:rPr>
              <a:t>EPQ.html</a:t>
            </a:r>
            <a:r>
              <a:rPr lang="cs-CZ" sz="1400" dirty="0" smtClean="0"/>
              <a:t> </a:t>
            </a:r>
          </a:p>
          <a:p>
            <a:pPr lvl="2" eaLnBrk="1" hangingPunct="1">
              <a:lnSpc>
                <a:spcPct val="80000"/>
              </a:lnSpc>
            </a:pPr>
            <a:endParaRPr lang="cs-CZ" altLang="cs-CZ" sz="1300" dirty="0" smtClean="0"/>
          </a:p>
          <a:p>
            <a:pPr lvl="2" eaLnBrk="1" hangingPunct="1">
              <a:lnSpc>
                <a:spcPct val="80000"/>
              </a:lnSpc>
            </a:pPr>
            <a:endParaRPr lang="cs-CZ" altLang="cs-CZ" sz="13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700" b="1" dirty="0" err="1" smtClean="0"/>
              <a:t>eBrary</a:t>
            </a:r>
            <a:r>
              <a:rPr lang="cs-CZ" altLang="cs-CZ" sz="1700" b="1" dirty="0" smtClean="0"/>
              <a:t> </a:t>
            </a:r>
            <a:r>
              <a:rPr lang="cs-CZ" altLang="cs-CZ" sz="1700" b="1" dirty="0" err="1" smtClean="0"/>
              <a:t>Education</a:t>
            </a:r>
            <a:r>
              <a:rPr lang="cs-CZ" altLang="cs-CZ" sz="1700" b="1" dirty="0" smtClean="0"/>
              <a:t> – výběr: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dirty="0" err="1" smtClean="0"/>
              <a:t>Sadler</a:t>
            </a:r>
            <a:r>
              <a:rPr lang="cs-CZ" altLang="cs-CZ" sz="1600" dirty="0" smtClean="0"/>
              <a:t>-</a:t>
            </a:r>
            <a:r>
              <a:rPr lang="cs-CZ" altLang="cs-CZ" sz="1600" dirty="0" err="1" smtClean="0"/>
              <a:t>Smith</a:t>
            </a:r>
            <a:r>
              <a:rPr lang="cs-CZ" altLang="cs-CZ" sz="1600" dirty="0" smtClean="0"/>
              <a:t>, E. </a:t>
            </a:r>
            <a:r>
              <a:rPr lang="en-US" altLang="cs-CZ" sz="1600" i="1" dirty="0" smtClean="0"/>
              <a:t>Learning Styles in Education and Training</a:t>
            </a:r>
            <a:r>
              <a:rPr lang="cs-CZ" altLang="cs-CZ" sz="1600" dirty="0" smtClean="0"/>
              <a:t>. (2006)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cs-CZ" sz="1000" dirty="0" smtClean="0">
                <a:hlinkClick r:id="rId5"/>
              </a:rPr>
              <a:t>http://site.ebrary.com/lib/masaryk/Top?channelName=masaryk&amp;cpage=1&amp;f00=text&amp;frm=smp.x&amp;hitsPerPage=10&amp;id=10132662&amp;layout=document&amp;p00=learning+styles&amp;sortBy=score&amp;sortOrder=desc</a:t>
            </a:r>
            <a:r>
              <a:rPr lang="cs-CZ" altLang="cs-CZ" sz="1400" dirty="0" smtClean="0"/>
              <a:t> </a:t>
            </a:r>
            <a:r>
              <a:rPr lang="en-US" altLang="cs-CZ" sz="1400" dirty="0" smtClean="0"/>
              <a:t> </a:t>
            </a:r>
            <a:r>
              <a:rPr lang="cs-CZ" altLang="cs-CZ" sz="1400" dirty="0" smtClean="0"/>
              <a:t>  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dirty="0" err="1" smtClean="0"/>
              <a:t>Crozier</a:t>
            </a:r>
            <a:r>
              <a:rPr lang="cs-CZ" altLang="cs-CZ" sz="1600" dirty="0" smtClean="0"/>
              <a:t>, R.W. </a:t>
            </a:r>
            <a:r>
              <a:rPr lang="en-US" altLang="cs-CZ" sz="1600" i="1" dirty="0" smtClean="0"/>
              <a:t>Individual Learners : Personality Differences in Education</a:t>
            </a:r>
            <a:r>
              <a:rPr lang="cs-CZ" altLang="cs-CZ" sz="1600" i="1" dirty="0" smtClean="0"/>
              <a:t>. (1996)</a:t>
            </a:r>
            <a:endParaRPr lang="cs-CZ" altLang="cs-CZ" sz="1300" dirty="0" smtClean="0"/>
          </a:p>
          <a:p>
            <a:pPr lvl="3" eaLnBrk="1" hangingPunct="1">
              <a:lnSpc>
                <a:spcPct val="80000"/>
              </a:lnSpc>
            </a:pPr>
            <a:r>
              <a:rPr lang="cs-CZ" altLang="cs-CZ" sz="1000" dirty="0" smtClean="0">
                <a:hlinkClick r:id="rId6"/>
              </a:rPr>
              <a:t>http://site.ebrary.com/lib/masaryk/Top?channelName=masaryk&amp;cpage=1&amp;f00=text&amp;frm=smp.x&amp;hitsPerPage=10&amp;id=5003745&amp;layout=document&amp;p00=learning+styles&amp;sortBy=score&amp;sortOrder=desc</a:t>
            </a:r>
            <a:r>
              <a:rPr lang="cs-CZ" altLang="cs-CZ" sz="1400" dirty="0" smtClean="0"/>
              <a:t> </a:t>
            </a:r>
            <a:endParaRPr lang="cs-CZ" altLang="cs-CZ" sz="1100" dirty="0" smtClean="0"/>
          </a:p>
          <a:p>
            <a:pPr eaLnBrk="1" hangingPunct="1">
              <a:lnSpc>
                <a:spcPct val="80000"/>
              </a:lnSpc>
            </a:pPr>
            <a:endParaRPr lang="cs-CZ" altLang="cs-CZ" sz="1700" dirty="0" smtClean="0"/>
          </a:p>
          <a:p>
            <a:pPr eaLnBrk="1" hangingPunct="1">
              <a:lnSpc>
                <a:spcPct val="80000"/>
              </a:lnSpc>
            </a:pPr>
            <a:endParaRPr lang="cs-CZ" altLang="cs-CZ" sz="1700" dirty="0" smtClean="0"/>
          </a:p>
          <a:p>
            <a:pPr lvl="2" eaLnBrk="1" hangingPunct="1">
              <a:lnSpc>
                <a:spcPct val="80000"/>
              </a:lnSpc>
            </a:pPr>
            <a:endParaRPr lang="cs-CZ" altLang="cs-CZ" sz="1300" dirty="0" smtClean="0"/>
          </a:p>
          <a:p>
            <a:pPr lvl="1" algn="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200" b="1" i="1" dirty="0" smtClean="0"/>
              <a:t>Jako podklad přednášky použity materiály prof. PhDr. J. Mareše, CSc. s jeho souhlasem</a:t>
            </a:r>
            <a:r>
              <a:rPr lang="cs-CZ" altLang="cs-CZ" sz="900" b="1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04800"/>
            <a:ext cx="8569325" cy="1216025"/>
          </a:xfrm>
        </p:spPr>
        <p:txBody>
          <a:bodyPr/>
          <a:lstStyle/>
          <a:p>
            <a:pPr eaLnBrk="1" hangingPunct="1"/>
            <a:r>
              <a:rPr lang="cs-CZ" altLang="cs-CZ" smtClean="0"/>
              <a:t>Co říkáme na otázku: Jak se učit?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8001000" cy="4845050"/>
          </a:xfrm>
          <a:solidFill>
            <a:schemeClr val="bg1"/>
          </a:solidFill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dirty="0" smtClean="0"/>
              <a:t>1. Žák </a:t>
            </a:r>
            <a:r>
              <a:rPr lang="cs-CZ" altLang="cs-CZ" sz="2000" i="1" dirty="0" smtClean="0"/>
              <a:t>je </a:t>
            </a:r>
            <a:r>
              <a:rPr lang="cs-CZ" altLang="cs-CZ" sz="2000" u="sng" dirty="0" smtClean="0"/>
              <a:t>vyzýván k učení</a:t>
            </a:r>
            <a:r>
              <a:rPr lang="cs-CZ" altLang="cs-CZ" sz="2000" dirty="0" smtClean="0"/>
              <a:t>, je mu předepisován obsah a rozsah učiva, ale </a:t>
            </a:r>
            <a:r>
              <a:rPr lang="cs-CZ" altLang="cs-CZ" sz="2000" b="1" i="1" dirty="0" smtClean="0"/>
              <a:t>postup</a:t>
            </a:r>
            <a:r>
              <a:rPr lang="cs-CZ" altLang="cs-CZ" sz="2000" dirty="0" smtClean="0"/>
              <a:t> je necháván na něm (učení metodou pokusu a omylu)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dirty="0" smtClean="0"/>
              <a:t>2. Žák </a:t>
            </a:r>
            <a:r>
              <a:rPr lang="cs-CZ" altLang="cs-CZ" sz="2000" u="sng" dirty="0" smtClean="0"/>
              <a:t>musí dostat</a:t>
            </a:r>
            <a:r>
              <a:rPr lang="cs-CZ" altLang="cs-CZ" sz="2000" dirty="0" smtClean="0"/>
              <a:t> od učitele nebo od rodiče určitý </a:t>
            </a:r>
            <a:r>
              <a:rPr lang="cs-CZ" altLang="cs-CZ" sz="2000" u="sng" dirty="0" smtClean="0"/>
              <a:t>návod</a:t>
            </a:r>
            <a:r>
              <a:rPr lang="cs-CZ" altLang="cs-CZ" sz="2000" dirty="0" smtClean="0"/>
              <a:t>, jak postupovat </a:t>
            </a:r>
          </a:p>
          <a:p>
            <a:pPr marL="1524000" lvl="2" indent="-609600" eaLnBrk="1" hangingPunct="1">
              <a:lnSpc>
                <a:spcPct val="80000"/>
              </a:lnSpc>
            </a:pPr>
            <a:r>
              <a:rPr lang="cs-CZ" altLang="cs-CZ" sz="1600" dirty="0" smtClean="0"/>
              <a:t>(učení podle instrukcí, učení nápodobou vzoru)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dirty="0" smtClean="0"/>
              <a:t>3. Žák je </a:t>
            </a:r>
            <a:r>
              <a:rPr lang="cs-CZ" altLang="cs-CZ" sz="2000" u="sng" dirty="0" smtClean="0"/>
              <a:t>vyzýván, aby změnil svůj způsob učení</a:t>
            </a:r>
            <a:r>
              <a:rPr lang="cs-CZ" altLang="cs-CZ" sz="2000" dirty="0" smtClean="0"/>
              <a:t> na středoškolský, vysokoškolský atd.</a:t>
            </a:r>
          </a:p>
          <a:p>
            <a:pPr marL="1524000" lvl="2" indent="-609600" eaLnBrk="1" hangingPunct="1">
              <a:lnSpc>
                <a:spcPct val="80000"/>
              </a:lnSpc>
            </a:pPr>
            <a:r>
              <a:rPr lang="cs-CZ" altLang="cs-CZ" sz="1600" dirty="0" smtClean="0"/>
              <a:t>(učení nápodobou neexistujícího typického žáka na určitém stupni školy podle pokynů učitele)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dirty="0" smtClean="0"/>
              <a:t>4. Žák je </a:t>
            </a:r>
            <a:r>
              <a:rPr lang="cs-CZ" altLang="cs-CZ" sz="2000" u="sng" dirty="0" smtClean="0"/>
              <a:t>vyzýván, aby respektoval velmi obecná doporučení</a:t>
            </a:r>
            <a:r>
              <a:rPr lang="cs-CZ" altLang="cs-CZ" sz="2000" dirty="0" smtClean="0"/>
              <a:t>, zásady „univerzálního“ učení </a:t>
            </a:r>
          </a:p>
          <a:p>
            <a:pPr marL="1524000" lvl="2" indent="-609600" eaLnBrk="1" hangingPunct="1">
              <a:lnSpc>
                <a:spcPct val="80000"/>
              </a:lnSpc>
            </a:pPr>
            <a:r>
              <a:rPr lang="cs-CZ" altLang="cs-CZ" sz="1600" dirty="0" smtClean="0"/>
              <a:t>(řízené samoučení pomocí příruček)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dirty="0" smtClean="0"/>
              <a:t>5. Žák je </a:t>
            </a:r>
            <a:r>
              <a:rPr lang="cs-CZ" altLang="cs-CZ" sz="2000" u="sng" dirty="0" smtClean="0"/>
              <a:t>vyzýván, aby respektoval poznatky získané psychologickým výzkumem</a:t>
            </a:r>
            <a:r>
              <a:rPr lang="cs-CZ" altLang="cs-CZ" sz="2000" dirty="0" smtClean="0"/>
              <a:t> lidského učení; množství psychologických teorií a psychologických „škol“ (učení vysvětlováním, výcvikem, přeučováním)</a:t>
            </a:r>
          </a:p>
          <a:p>
            <a:pPr marL="1524000" lvl="2" indent="-609600" eaLnBrk="1" hangingPunct="1">
              <a:lnSpc>
                <a:spcPct val="80000"/>
              </a:lnSpc>
            </a:pPr>
            <a:endParaRPr lang="cs-CZ" alt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04800"/>
            <a:ext cx="8675687" cy="1216025"/>
          </a:xfrm>
        </p:spPr>
        <p:txBody>
          <a:bodyPr/>
          <a:lstStyle/>
          <a:p>
            <a:pPr eaLnBrk="1" hangingPunct="1"/>
            <a:r>
              <a:rPr lang="cs-CZ" altLang="cs-CZ" sz="4000" smtClean="0"/>
              <a:t>Dosavadní přístupy - </a:t>
            </a:r>
            <a:r>
              <a:rPr lang="cs-CZ" altLang="cs-CZ" sz="4000" i="1" smtClean="0"/>
              <a:t>problémy a rizika</a:t>
            </a:r>
            <a:r>
              <a:rPr lang="cs-CZ" altLang="cs-CZ" sz="4000" smtClean="0"/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4037013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1800" b="1" smtClean="0"/>
              <a:t>Problémy ve školní praxi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1800" smtClean="0"/>
              <a:t>nepočítají s individuálními zvláštnostmi žáka</a:t>
            </a:r>
          </a:p>
          <a:p>
            <a:pPr lvl="1"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1600" smtClean="0"/>
              <a:t>individuální diagnostika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1800" smtClean="0"/>
              <a:t>nepočítají s těmi postupy učení, k nimž se on sám zatím dopracoval</a:t>
            </a:r>
          </a:p>
          <a:p>
            <a:pPr lvl="1"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1600" smtClean="0"/>
              <a:t>subj. „funkční“ postupy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1800" smtClean="0"/>
              <a:t>chtějí tyto postupy předělat, aniž je hlouběji poznaly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1800" smtClean="0"/>
              <a:t>někdy je dokonce chtějí zlikvidovat ve prospěch hromadně doporučovaných postupů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 smtClean="0"/>
          </a:p>
        </p:txBody>
      </p:sp>
      <p:sp>
        <p:nvSpPr>
          <p:cNvPr id="12292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4649788" y="1600200"/>
            <a:ext cx="4037012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ct val="40000"/>
              </a:spcAft>
              <a:buFont typeface="Wingdings" pitchFamily="2" charset="2"/>
              <a:buNone/>
            </a:pPr>
            <a:r>
              <a:rPr lang="cs-CZ" altLang="cs-CZ" sz="1800" b="1" smtClean="0"/>
              <a:t>Rizika pro celý systém</a:t>
            </a:r>
          </a:p>
          <a:p>
            <a:pPr eaLnBrk="1" hangingPunct="1">
              <a:lnSpc>
                <a:spcPct val="80000"/>
              </a:lnSpc>
              <a:spcAft>
                <a:spcPct val="40000"/>
              </a:spcAft>
            </a:pPr>
            <a:r>
              <a:rPr lang="cs-CZ" altLang="cs-CZ" sz="1800" smtClean="0"/>
              <a:t>školský systém ignoruje individuální styly učení žáků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</a:pPr>
            <a:r>
              <a:rPr lang="cs-CZ" altLang="cs-CZ" sz="1600" smtClean="0"/>
              <a:t>jak se učí „průměrný“ žák</a:t>
            </a:r>
          </a:p>
          <a:p>
            <a:pPr eaLnBrk="1" hangingPunct="1">
              <a:lnSpc>
                <a:spcPct val="80000"/>
              </a:lnSpc>
              <a:spcAft>
                <a:spcPct val="40000"/>
              </a:spcAft>
            </a:pPr>
            <a:r>
              <a:rPr lang="cs-CZ" altLang="cs-CZ" sz="1800" smtClean="0"/>
              <a:t>školský systém nepřeje individuálním vyučovacím stylům učitelů</a:t>
            </a:r>
          </a:p>
          <a:p>
            <a:pPr lvl="1" eaLnBrk="1" hangingPunct="1">
              <a:lnSpc>
                <a:spcPct val="80000"/>
              </a:lnSpc>
              <a:spcAft>
                <a:spcPct val="40000"/>
              </a:spcAft>
            </a:pPr>
            <a:r>
              <a:rPr lang="cs-CZ" altLang="cs-CZ" sz="1600" smtClean="0"/>
              <a:t>„správný postup“ (kriteria?)</a:t>
            </a:r>
          </a:p>
          <a:p>
            <a:pPr eaLnBrk="1" hangingPunct="1">
              <a:lnSpc>
                <a:spcPct val="80000"/>
              </a:lnSpc>
              <a:spcAft>
                <a:spcPct val="40000"/>
              </a:spcAft>
            </a:pPr>
            <a:r>
              <a:rPr lang="cs-CZ" altLang="cs-CZ" sz="1800" smtClean="0"/>
              <a:t>trvá-li tento tlak dlouho a je-li systematický, ztrácíme výrazné individuality, originální myslitele, nekonvenčně uvažující jedince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Hledání východisek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i="1" smtClean="0"/>
              <a:t>Romantické představy:</a:t>
            </a:r>
          </a:p>
          <a:p>
            <a:pPr eaLnBrk="1" hangingPunct="1"/>
            <a:r>
              <a:rPr lang="cs-CZ" altLang="cs-CZ" smtClean="0"/>
              <a:t>dejme žákovi volnost </a:t>
            </a:r>
          </a:p>
          <a:p>
            <a:pPr eaLnBrk="1" hangingPunct="1"/>
            <a:r>
              <a:rPr lang="cs-CZ" altLang="cs-CZ" smtClean="0"/>
              <a:t>odstraňme zkoušení a známkování</a:t>
            </a:r>
          </a:p>
          <a:p>
            <a:pPr lvl="1" eaLnBrk="1" hangingPunct="1"/>
            <a:r>
              <a:rPr lang="cs-CZ" altLang="cs-CZ" smtClean="0"/>
              <a:t>u nás debata v polovině 90. let</a:t>
            </a:r>
          </a:p>
          <a:p>
            <a:pPr eaLnBrk="1" hangingPunct="1"/>
            <a:r>
              <a:rPr lang="cs-CZ" altLang="cs-CZ" smtClean="0"/>
              <a:t>učení je a musí být vždy radostnou záležitostí</a:t>
            </a:r>
          </a:p>
          <a:p>
            <a:pPr eaLnBrk="1" hangingPunct="1"/>
            <a:r>
              <a:rPr lang="cs-CZ" altLang="cs-CZ" smtClean="0"/>
              <a:t>odstraňme školu jako přežilou instituci, mrzačí děti a je prostředkem indoktrinace (např. Illyich)</a:t>
            </a:r>
          </a:p>
          <a:p>
            <a:pPr lvl="1" eaLnBrk="1" hangingPunct="1"/>
            <a:r>
              <a:rPr lang="cs-CZ" altLang="cs-CZ" smtClean="0"/>
              <a:t>pozice levicové i konzervativní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 smtClean="0"/>
              <a:t>Obtíže současné školy </a:t>
            </a:r>
            <a:r>
              <a:rPr lang="cs-CZ" altLang="cs-CZ" dirty="0" smtClean="0"/>
              <a:t>– perspektiva žáka</a:t>
            </a:r>
            <a:endParaRPr lang="cs-CZ" altLang="cs-CZ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2400" dirty="0" smtClean="0"/>
              <a:t>žákovský odpor k učení </a:t>
            </a:r>
          </a:p>
          <a:p>
            <a:pPr lvl="1"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2000" dirty="0" smtClean="0"/>
              <a:t>(negativní zkušenosti se školou – převaha deklarativních poznatků, </a:t>
            </a:r>
            <a:r>
              <a:rPr lang="cs-CZ" altLang="cs-CZ" sz="2000" dirty="0" smtClean="0"/>
              <a:t>subjektivní neužitečnost </a:t>
            </a:r>
            <a:r>
              <a:rPr lang="cs-CZ" altLang="cs-CZ" sz="2000" dirty="0" smtClean="0"/>
              <a:t>učiva)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2400" dirty="0" smtClean="0"/>
              <a:t>žák se většinou nemůže učit „po svém“, ani nemůže spolupracovat se spolužáky</a:t>
            </a:r>
          </a:p>
          <a:p>
            <a:pPr lvl="1"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2000" dirty="0" smtClean="0"/>
              <a:t>V hromadném vyučování tzv. nelegální komunikace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2400" dirty="0" smtClean="0"/>
              <a:t>důsledkem </a:t>
            </a:r>
            <a:r>
              <a:rPr lang="cs-CZ" altLang="cs-CZ" sz="2400" dirty="0" smtClean="0"/>
              <a:t>- omezenost žákovských představ o </a:t>
            </a:r>
            <a:r>
              <a:rPr lang="cs-CZ" altLang="cs-CZ" sz="2400" dirty="0" smtClean="0"/>
              <a:t>procesu vlastního učení</a:t>
            </a:r>
            <a:endParaRPr lang="cs-CZ" altLang="cs-CZ" sz="2400" dirty="0" smtClean="0"/>
          </a:p>
          <a:p>
            <a:pPr lvl="1" eaLnBrk="1" hangingPunct="1">
              <a:lnSpc>
                <a:spcPct val="90000"/>
              </a:lnSpc>
              <a:spcAft>
                <a:spcPct val="40000"/>
              </a:spcAft>
            </a:pPr>
            <a:r>
              <a:rPr lang="cs-CZ" altLang="cs-CZ" sz="2000" dirty="0" smtClean="0"/>
              <a:t> (učení </a:t>
            </a:r>
            <a:r>
              <a:rPr lang="cs-CZ" altLang="cs-CZ" sz="2000" dirty="0" smtClean="0"/>
              <a:t>chápáno jako </a:t>
            </a:r>
            <a:r>
              <a:rPr lang="cs-CZ" altLang="cs-CZ" sz="2000" dirty="0" smtClean="0"/>
              <a:t>učení </a:t>
            </a:r>
            <a:r>
              <a:rPr lang="cs-CZ" altLang="cs-CZ" sz="2000" dirty="0" smtClean="0"/>
              <a:t>se nazpaměť</a:t>
            </a:r>
            <a:r>
              <a:rPr lang="cs-CZ" altLang="cs-CZ" sz="2000" dirty="0" smtClean="0"/>
              <a:t>; ve skutečnosti jde o konstruování a rekonstruování poznatků, hledání objektivního významu a subjektivního smyslu vědění)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 smtClean="0"/>
              <a:t>Obtíže současné školy </a:t>
            </a:r>
            <a:r>
              <a:rPr lang="cs-CZ" altLang="cs-CZ" dirty="0" smtClean="0"/>
              <a:t>– perspektiva systému</a:t>
            </a:r>
            <a:endParaRPr lang="cs-CZ" altLang="cs-CZ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spcAft>
                <a:spcPct val="30000"/>
              </a:spcAft>
            </a:pPr>
            <a:r>
              <a:rPr lang="cs-CZ" altLang="cs-CZ" sz="2400" smtClean="0"/>
              <a:t>těsná vázanost žákovského učení na školu a školní vyučování; </a:t>
            </a:r>
            <a:r>
              <a:rPr lang="cs-CZ" altLang="cs-CZ" sz="2400" i="1" smtClean="0">
                <a:solidFill>
                  <a:schemeClr val="accent2"/>
                </a:solidFill>
              </a:rPr>
              <a:t>versus</a:t>
            </a:r>
            <a:r>
              <a:rPr lang="cs-CZ" altLang="cs-CZ" sz="2400" i="1" smtClean="0"/>
              <a:t> </a:t>
            </a:r>
            <a:r>
              <a:rPr lang="cs-CZ" altLang="cs-CZ" sz="2400" smtClean="0">
                <a:solidFill>
                  <a:schemeClr val="accent2"/>
                </a:solidFill>
              </a:rPr>
              <a:t>učení mimo školu, celoživotní učení</a:t>
            </a:r>
          </a:p>
          <a:p>
            <a:pPr eaLnBrk="1" hangingPunct="1">
              <a:spcAft>
                <a:spcPct val="30000"/>
              </a:spcAft>
            </a:pPr>
            <a:r>
              <a:rPr lang="cs-CZ" altLang="cs-CZ" sz="2400" smtClean="0"/>
              <a:t>přeceňování úlohy vyučovacích metod a  vnějšího řízení; </a:t>
            </a:r>
            <a:r>
              <a:rPr lang="cs-CZ" altLang="cs-CZ" sz="2400" i="1" smtClean="0">
                <a:solidFill>
                  <a:schemeClr val="accent2"/>
                </a:solidFill>
              </a:rPr>
              <a:t>versus</a:t>
            </a:r>
            <a:r>
              <a:rPr lang="cs-CZ" altLang="cs-CZ" sz="2400" i="1" smtClean="0"/>
              <a:t> </a:t>
            </a:r>
            <a:r>
              <a:rPr lang="cs-CZ" altLang="cs-CZ" sz="2400" smtClean="0">
                <a:solidFill>
                  <a:schemeClr val="accent2"/>
                </a:solidFill>
              </a:rPr>
              <a:t>autoregulace učení</a:t>
            </a:r>
            <a:r>
              <a:rPr lang="cs-CZ" altLang="cs-CZ" sz="2400" smtClean="0"/>
              <a:t> </a:t>
            </a:r>
          </a:p>
          <a:p>
            <a:pPr eaLnBrk="1" hangingPunct="1">
              <a:spcAft>
                <a:spcPct val="30000"/>
              </a:spcAft>
            </a:pPr>
            <a:r>
              <a:rPr lang="cs-CZ" altLang="cs-CZ" sz="2400" smtClean="0"/>
              <a:t>přeceňování úlohy vzdělávacích technologií, počítačů, internetu; </a:t>
            </a:r>
            <a:r>
              <a:rPr lang="cs-CZ" altLang="cs-CZ" sz="2400" i="1" smtClean="0">
                <a:solidFill>
                  <a:schemeClr val="accent2"/>
                </a:solidFill>
              </a:rPr>
              <a:t>versus</a:t>
            </a:r>
            <a:r>
              <a:rPr lang="cs-CZ" altLang="cs-CZ" sz="2400" i="1" smtClean="0"/>
              <a:t> </a:t>
            </a:r>
            <a:r>
              <a:rPr lang="cs-CZ" altLang="cs-CZ" sz="2400" smtClean="0">
                <a:solidFill>
                  <a:schemeClr val="accent2"/>
                </a:solidFill>
              </a:rPr>
              <a:t>podceňování psychologie řízeného učení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Pojem učení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i="1" smtClean="0"/>
              <a:t>K uvedeným změnám dochází především na základě zkušeností, tj. výsledků předcházejících činností, které se transformují na systémy znalostí – na vědění. Jde přitom o zkušenosti individuální nebo o přejímání a osvojování zkušenosti společenské.</a:t>
            </a:r>
          </a:p>
          <a:p>
            <a:pPr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mtClean="0"/>
              <a:t>(Kulič, 1992, s.32)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304800"/>
            <a:ext cx="7994650" cy="1071563"/>
          </a:xfrm>
        </p:spPr>
        <p:txBody>
          <a:bodyPr/>
          <a:lstStyle/>
          <a:p>
            <a:pPr eaLnBrk="1" hangingPunct="1"/>
            <a:r>
              <a:rPr lang="cs-CZ" altLang="cs-CZ" smtClean="0"/>
              <a:t>Styly učení 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188" y="1700213"/>
            <a:ext cx="7772400" cy="4114800"/>
          </a:xfrm>
        </p:spPr>
        <p:txBody>
          <a:bodyPr/>
          <a:lstStyle/>
          <a:p>
            <a:pPr eaLnBrk="1" hangingPunct="1">
              <a:spcAft>
                <a:spcPct val="30000"/>
              </a:spcAft>
            </a:pPr>
            <a:r>
              <a:rPr lang="cs-CZ" altLang="cs-CZ" b="1" smtClean="0"/>
              <a:t>jemné projevy individuality člověka v</a:t>
            </a:r>
            <a:r>
              <a:rPr lang="cs-CZ" altLang="cs-CZ" smtClean="0"/>
              <a:t> mnoha </a:t>
            </a:r>
            <a:r>
              <a:rPr lang="cs-CZ" altLang="cs-CZ" b="1" smtClean="0"/>
              <a:t>situacích učení</a:t>
            </a:r>
            <a:r>
              <a:rPr lang="cs-CZ" altLang="cs-CZ" smtClean="0"/>
              <a:t> (transsituační)</a:t>
            </a:r>
          </a:p>
          <a:p>
            <a:pPr eaLnBrk="1" hangingPunct="1">
              <a:spcAft>
                <a:spcPct val="30000"/>
              </a:spcAft>
            </a:pPr>
            <a:r>
              <a:rPr lang="cs-CZ" altLang="cs-CZ" smtClean="0"/>
              <a:t>přestavují </a:t>
            </a:r>
            <a:r>
              <a:rPr lang="cs-CZ" altLang="cs-CZ" b="1" i="1" smtClean="0"/>
              <a:t>metakognitivní</a:t>
            </a:r>
            <a:r>
              <a:rPr lang="cs-CZ" altLang="cs-CZ" b="1" smtClean="0"/>
              <a:t> potenciál</a:t>
            </a:r>
            <a:r>
              <a:rPr lang="cs-CZ" altLang="cs-CZ" smtClean="0"/>
              <a:t> člověka</a:t>
            </a:r>
          </a:p>
          <a:p>
            <a:pPr eaLnBrk="1" hangingPunct="1">
              <a:spcAft>
                <a:spcPct val="30000"/>
              </a:spcAft>
            </a:pPr>
            <a:r>
              <a:rPr lang="cs-CZ" altLang="cs-CZ" b="1" smtClean="0"/>
              <a:t>svébytné postupy při učení</a:t>
            </a:r>
            <a:r>
              <a:rPr lang="cs-CZ" altLang="cs-CZ" smtClean="0"/>
              <a:t>, které jedinec v daném období preferuje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894</TotalTime>
  <Words>1425</Words>
  <Application>Microsoft Office PowerPoint</Application>
  <PresentationFormat>Předvádění na obrazovce (4:3)</PresentationFormat>
  <Paragraphs>221</Paragraphs>
  <Slides>26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Verdana</vt:lpstr>
      <vt:lpstr>Arial</vt:lpstr>
      <vt:lpstr>Tw Cen MT</vt:lpstr>
      <vt:lpstr>Wingdings</vt:lpstr>
      <vt:lpstr>Wingdings 2</vt:lpstr>
      <vt:lpstr>Times New Roman</vt:lpstr>
      <vt:lpstr>Medián</vt:lpstr>
      <vt:lpstr>Seminář z pedagogické psychologie</vt:lpstr>
      <vt:lpstr>Co říkáme na otázku „Jak se učíš?“ „Jak to děláš?“</vt:lpstr>
      <vt:lpstr>Co říkáme na otázku: Jak se učit?</vt:lpstr>
      <vt:lpstr>Dosavadní přístupy - problémy a rizika </vt:lpstr>
      <vt:lpstr>Hledání východisek</vt:lpstr>
      <vt:lpstr>Obtíže současné školy – perspektiva žáka</vt:lpstr>
      <vt:lpstr>Obtíže současné školy – perspektiva systému</vt:lpstr>
      <vt:lpstr>Pojem učení</vt:lpstr>
      <vt:lpstr>Styly učení 1</vt:lpstr>
      <vt:lpstr>Styly učení 2</vt:lpstr>
      <vt:lpstr>Styly učení 3</vt:lpstr>
      <vt:lpstr>Styly učení 4</vt:lpstr>
      <vt:lpstr>Struktura stylu učení</vt:lpstr>
      <vt:lpstr>Žákovská pojetí učení (Säljö, 1979)</vt:lpstr>
      <vt:lpstr>Studentské pojetí učení a učitelova vyučování (van Rossum, 1985)</vt:lpstr>
      <vt:lpstr>Vnější determinanty stylů učení</vt:lpstr>
      <vt:lpstr>Diagnostika stylů učení</vt:lpstr>
      <vt:lpstr>České verze zahraničních metod</vt:lpstr>
      <vt:lpstr>Dotazník stylů učení - LSI  (Dunnová, Dunn, Price, 1989)</vt:lpstr>
      <vt:lpstr>Struktura dotazníku LSI –1.část</vt:lpstr>
      <vt:lpstr>Struktura dotazníku LSI – 2.část</vt:lpstr>
      <vt:lpstr>Struktura dotazníku LSI – 3.část</vt:lpstr>
      <vt:lpstr>Struktura dotazníku LSI – 4.část</vt:lpstr>
      <vt:lpstr>Struktura dotazníku LSI – 5.část</vt:lpstr>
      <vt:lpstr>Seminární cvičení 27.10.2014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Styly učení žáků a studentů</dc:title>
  <dc:creator>Jan Mareš;Jiří Mareš</dc:creator>
  <cp:lastModifiedBy>Mares</cp:lastModifiedBy>
  <cp:revision>101</cp:revision>
  <cp:lastPrinted>1601-01-01T00:00:00Z</cp:lastPrinted>
  <dcterms:created xsi:type="dcterms:W3CDTF">2005-04-10T05:20:56Z</dcterms:created>
  <dcterms:modified xsi:type="dcterms:W3CDTF">2014-10-13T07:18:06Z</dcterms:modified>
</cp:coreProperties>
</file>