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70" r:id="rId4"/>
    <p:sldId id="259" r:id="rId5"/>
    <p:sldId id="272" r:id="rId6"/>
    <p:sldId id="273" r:id="rId7"/>
    <p:sldId id="274" r:id="rId8"/>
    <p:sldId id="275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00"/>
    <a:srgbClr val="009900"/>
    <a:srgbClr val="FF66CC"/>
    <a:srgbClr val="FF00FF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A03D1B-F5CD-4A8E-95A2-105047107EFA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8A570-7D2B-44BF-A4FC-0DFCA177AAA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9842EB-C275-43D0-A08D-2CD6AE23E83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hyperlink" Target="//upload.wikimedia.org/wikipedia/commons/8/88/Formic-acid-3D-ball-stick.png" TargetMode="External"/><Relationship Id="rId4" Type="http://schemas.openxmlformats.org/officeDocument/2006/relationships/image" Target="../media/image2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5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z/url?sa=i&amp;rct=j&amp;q=&amp;esrc=s&amp;frm=1&amp;source=images&amp;cd=&amp;cad=rja&amp;docid=v4hjE_W6bHJEUM&amp;tbnid=Gbs-XVF-bokZEM:&amp;ved=0CAUQjRw&amp;url=http://cs.wikipedia.org/wiki/Kyselina_octov%C3%A1&amp;ei=Xxg4UsnWBc7Msga_mYHgCw&amp;psig=AFQjCNEf-4w_ksS9CYKTTSZDTsjpn7UxEA&amp;ust=1379494323559836" TargetMode="External"/><Relationship Id="rId5" Type="http://schemas.openxmlformats.org/officeDocument/2006/relationships/image" Target="../media/image2.gif"/><Relationship Id="rId4" Type="http://schemas.openxmlformats.org/officeDocument/2006/relationships/audio" Target="../media/audio2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hyperlink" Target="http://www.google.cz/url?sa=i&amp;rct=j&amp;q=&amp;esrc=s&amp;frm=1&amp;source=images&amp;cd=&amp;cad=rja&amp;docid=C5R2LyHzS0QWDM&amp;tbnid=kuUryUlPkGthCM:&amp;ved=0CAUQjRw&amp;url=http://cs.wikipedia.org/wiki/Kyselina_citronov%C3%A1&amp;ei=kh04UtunEtDasgaXu4HgAw&amp;bvm=bv.52164340,d.Yms&amp;psig=AFQjCNEkV8zj0epjJzkH8Z2BXxskJVqGhw&amp;ust=1379495623417799" TargetMode="External"/><Relationship Id="rId4" Type="http://schemas.openxmlformats.org/officeDocument/2006/relationships/image" Target="../media/image2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hyperlink" Target="http://www.google.cz/url?sa=i&amp;rct=j&amp;q=&amp;esrc=s&amp;frm=1&amp;source=images&amp;cd=&amp;cad=rja&amp;docid=_SnGFkSUGpBkOM&amp;tbnid=mCkmP3yv-5A4KM:&amp;ved=0CAUQjRw&amp;url=http://commons.wikimedia.org/wiki/File:Benzoic-acid-3D-balls-B.png&amp;ei=4ic4UqjMK4LctAaa6IDIDg&amp;bvm=bv.52164340,d.Yms&amp;psig=AFQjCNGOQS4m-6zlb6h236cQR_h6vuiC8Q&amp;ust=1379498291199884" TargetMode="Externa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/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smtClean="0">
                <a:solidFill>
                  <a:schemeClr val="bg1"/>
                </a:solidFill>
              </a:rPr>
              <a:t>Kyslíkaté deriváty uhlovodíků – karboxylové kyseliny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251520" y="980728"/>
            <a:ext cx="87129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Pokuste se vlastními slovy definovat karboxylové kyseliny:</a:t>
            </a: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79513" y="1628800"/>
            <a:ext cx="547260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4"/>
              </a:buBlip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Karboxylové kyseliny jsou organickými kyselinami (zároveň kyslíkatými deriváty, které ve své molekule obsahují navázánu tzv. </a:t>
            </a: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karboxylovou skupinu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51520" y="3861048"/>
            <a:ext cx="87129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Uveďte, kde v přírodě se karboxylový kyseliny vyskytují:</a:t>
            </a: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24128" y="1556792"/>
            <a:ext cx="3024336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179512" y="4437112"/>
            <a:ext cx="84249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4"/>
              </a:buBlip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Karboxylové kyseliny jsou součástí těl všech živých organismů i člověka (např. octová kyselina, mravenčí kyselina…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ovéPole 18"/>
          <p:cNvSpPr txBox="1">
            <a:spLocks noChangeArrowheads="1"/>
          </p:cNvSpPr>
          <p:nvPr/>
        </p:nvSpPr>
        <p:spPr bwMode="auto">
          <a:xfrm>
            <a:off x="179512" y="5445224"/>
            <a:ext cx="878497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4"/>
              </a:buBlip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Karboxylové kyseliny obsahující aminoskupinu (tzv. aminokyseliny), jsou základními stavebními jednotkami bílkovin.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251520" y="908720"/>
            <a:ext cx="87129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Popište chemické vlastnosti karboxylových kyselin:</a:t>
            </a: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79512" y="1484784"/>
            <a:ext cx="856895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Karboxylové kyseliny jsou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výrazně slabšími kyselinami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než kyseliny anorganické.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79512" y="3212976"/>
            <a:ext cx="878497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Graficky znázorněte systematické rozdělení karboxylových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kyselin: </a:t>
            </a: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907704" y="4077072"/>
            <a:ext cx="4608512" cy="830997"/>
          </a:xfrm>
          <a:prstGeom prst="rect">
            <a:avLst/>
          </a:prstGeom>
          <a:solidFill>
            <a:srgbClr val="00FF00"/>
          </a:solidFill>
          <a:ln>
            <a:solidFill>
              <a:srgbClr val="0000FF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KARBOXYLOVÉ KYSELINY</a:t>
            </a:r>
          </a:p>
          <a:p>
            <a:pPr algn="ctr"/>
            <a:endParaRPr lang="cs-CZ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Šipka doprava 11"/>
          <p:cNvSpPr/>
          <p:nvPr/>
        </p:nvSpPr>
        <p:spPr>
          <a:xfrm rot="5400000">
            <a:off x="1655676" y="5121188"/>
            <a:ext cx="720080" cy="360040"/>
          </a:xfrm>
          <a:prstGeom prst="rightArrow">
            <a:avLst>
              <a:gd name="adj1" fmla="val 50000"/>
              <a:gd name="adj2" fmla="val 104422"/>
            </a:avLst>
          </a:prstGeom>
          <a:solidFill>
            <a:srgbClr val="7030A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467544" y="5733256"/>
            <a:ext cx="2376264" cy="1015663"/>
          </a:xfrm>
          <a:prstGeom prst="rect">
            <a:avLst/>
          </a:prstGeom>
          <a:solidFill>
            <a:srgbClr val="FF66CC"/>
          </a:solidFill>
          <a:ln>
            <a:solidFill>
              <a:srgbClr val="0000FF"/>
            </a:solidFill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NASYCENÉ KARBOXYLOVÉ KYSELINY</a:t>
            </a:r>
            <a:endParaRPr lang="cs-CZ" sz="20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Šipka doprava 13"/>
          <p:cNvSpPr/>
          <p:nvPr/>
        </p:nvSpPr>
        <p:spPr>
          <a:xfrm rot="5400000">
            <a:off x="3887924" y="5121188"/>
            <a:ext cx="720080" cy="360040"/>
          </a:xfrm>
          <a:prstGeom prst="rightArrow">
            <a:avLst>
              <a:gd name="adj1" fmla="val 50000"/>
              <a:gd name="adj2" fmla="val 104423"/>
            </a:avLst>
          </a:prstGeom>
          <a:solidFill>
            <a:srgbClr val="7030A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3131840" y="5733256"/>
            <a:ext cx="2592288" cy="1015663"/>
          </a:xfrm>
          <a:prstGeom prst="rect">
            <a:avLst/>
          </a:prstGeom>
          <a:solidFill>
            <a:srgbClr val="FF66CC"/>
          </a:solidFill>
          <a:ln>
            <a:solidFill>
              <a:srgbClr val="0000FF"/>
            </a:solidFill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NENASYCENÉ KARBOXYLOVÉ KYSELINY</a:t>
            </a:r>
            <a:endParaRPr lang="cs-CZ" sz="20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Šipka doprava 15"/>
          <p:cNvSpPr/>
          <p:nvPr/>
        </p:nvSpPr>
        <p:spPr>
          <a:xfrm rot="5400000">
            <a:off x="6048164" y="5121188"/>
            <a:ext cx="720080" cy="360040"/>
          </a:xfrm>
          <a:prstGeom prst="rightArrow">
            <a:avLst>
              <a:gd name="adj1" fmla="val 50000"/>
              <a:gd name="adj2" fmla="val 117380"/>
            </a:avLst>
          </a:prstGeom>
          <a:solidFill>
            <a:srgbClr val="7030A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17" name="TextovéPole 16"/>
          <p:cNvSpPr txBox="1">
            <a:spLocks noChangeArrowheads="1"/>
          </p:cNvSpPr>
          <p:nvPr/>
        </p:nvSpPr>
        <p:spPr bwMode="auto">
          <a:xfrm>
            <a:off x="6012160" y="5733256"/>
            <a:ext cx="2592288" cy="1015663"/>
          </a:xfrm>
          <a:prstGeom prst="rect">
            <a:avLst/>
          </a:prstGeom>
          <a:solidFill>
            <a:srgbClr val="FF66CC"/>
          </a:solidFill>
          <a:ln>
            <a:solidFill>
              <a:srgbClr val="0000FF"/>
            </a:solidFill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 AROMATICKÉ KARBOXYLOVÉ KYSELINY</a:t>
            </a:r>
            <a:endParaRPr lang="cs-CZ" sz="20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179512" y="2348880"/>
            <a:ext cx="872135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Karboxylové kyseliny jsou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nejdůležitějšími látkami metabolického štěpení živin v buňkách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a uvolňování energie pro životní procesy.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79512" y="2132856"/>
            <a:ext cx="885698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Jako nasycené označujeme takové karboxylové kyseliny, které jsou deriváty nasycených uhlovodíků a mají v uhlíkatém řetězci pouze jednoduché vazby. 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51520" y="908720"/>
            <a:ext cx="87129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Charakterizujte jednotlivé skupiny karboxylových kyselin: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251520" y="1556792"/>
            <a:ext cx="7200800" cy="492443"/>
          </a:xfrm>
          <a:prstGeom prst="rect">
            <a:avLst/>
          </a:prstGeom>
          <a:solidFill>
            <a:srgbClr val="FF66CC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NASYCENÉ KARBOXYLOVÉ KYSELINY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251520" y="3501008"/>
            <a:ext cx="7272808" cy="492443"/>
          </a:xfrm>
          <a:prstGeom prst="rect">
            <a:avLst/>
          </a:prstGeom>
          <a:solidFill>
            <a:srgbClr val="FF66CC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NENASYCENÉ KARBOXYLOVÉ KYSELINY</a:t>
            </a:r>
          </a:p>
        </p:txBody>
      </p:sp>
      <p:sp>
        <p:nvSpPr>
          <p:cNvPr id="19" name="TextovéPole 18"/>
          <p:cNvSpPr txBox="1">
            <a:spLocks noChangeArrowheads="1"/>
          </p:cNvSpPr>
          <p:nvPr/>
        </p:nvSpPr>
        <p:spPr bwMode="auto">
          <a:xfrm>
            <a:off x="179512" y="4077072"/>
            <a:ext cx="88569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Jsou to karboxylové kyseliny, jejichž uhlíkatý řetězec obsahuje alespoň jednu dvojnou nebo trojnou vazbu. 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251520" y="5085184"/>
            <a:ext cx="7344816" cy="492443"/>
          </a:xfrm>
          <a:prstGeom prst="rect">
            <a:avLst/>
          </a:prstGeom>
          <a:solidFill>
            <a:srgbClr val="FF66CC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AROMATICKÉ KARBOXYLOVÉ KYSELINY</a:t>
            </a:r>
          </a:p>
        </p:txBody>
      </p:sp>
      <p:sp>
        <p:nvSpPr>
          <p:cNvPr id="22" name="TextovéPole 21"/>
          <p:cNvSpPr txBox="1">
            <a:spLocks noChangeArrowheads="1"/>
          </p:cNvSpPr>
          <p:nvPr/>
        </p:nvSpPr>
        <p:spPr bwMode="auto">
          <a:xfrm>
            <a:off x="179512" y="5805264"/>
            <a:ext cx="88569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Jsou to karboxylové kyseliny u kterých je karboxylová skupina navázána na aromatický uhlovodíkový zbytek. 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9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179512" y="2564904"/>
            <a:ext cx="511256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4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 to bezbarvá, na vzduchu dýmající, ostře páchnoucí kapalina s leptavými účinky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. </a:t>
            </a:r>
            <a:endParaRPr lang="cs-CZ" sz="2400" b="1" i="1" dirty="0" smtClean="0"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79512" y="404664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algn="ctr">
              <a:buClr>
                <a:schemeClr val="accent3"/>
              </a:buClr>
              <a:defRPr/>
            </a:pPr>
            <a:r>
              <a:rPr lang="cs-CZ" sz="3200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ZÁSTUPCI KARBOXYLOVÝCH KYSELIN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251520" y="1340768"/>
            <a:ext cx="4536504" cy="95410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800" b="1" i="1" dirty="0" smtClean="0">
                <a:solidFill>
                  <a:srgbClr val="003300"/>
                </a:solidFill>
                <a:latin typeface="Times New Roman"/>
                <a:cs typeface="Times New Roman"/>
              </a:rPr>
              <a:t>METHANOVÁ KYSELINA </a:t>
            </a:r>
            <a:r>
              <a:rPr lang="cs-CZ" sz="2800" b="1" i="1" dirty="0" smtClean="0">
                <a:solidFill>
                  <a:srgbClr val="009900"/>
                </a:solidFill>
                <a:latin typeface="Times New Roman"/>
                <a:cs typeface="Times New Roman"/>
              </a:rPr>
              <a:t>(mravenčí) 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5868144" y="6021288"/>
            <a:ext cx="3275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Obr. 1.: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Model molekuly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methanové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kyseliny. 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179512" y="3789040"/>
            <a:ext cx="56166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Blip>
                <a:blip r:embed="rId4"/>
              </a:buBlip>
            </a:pP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Je nejsilnější z karboxylových kyselin. </a:t>
            </a:r>
            <a:endParaRPr lang="cs-CZ" sz="2400" b="1" i="1" dirty="0" smtClean="0"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179512" y="4437112"/>
            <a:ext cx="5400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Blip>
                <a:blip r:embed="rId4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 obsažena v mravenčím a včelím jedu a také v žahavé látce kopřiv.</a:t>
            </a:r>
            <a:endParaRPr lang="cs-CZ" sz="24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512" y="5373216"/>
            <a:ext cx="5553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Blip>
                <a:blip r:embed="rId4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Používá se k výrobě barviv, léčiv, plastů, rovněž v potravinářském průmyslu (E 236).</a:t>
            </a:r>
            <a:endParaRPr lang="cs-CZ" sz="24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pic>
        <p:nvPicPr>
          <p:cNvPr id="29698" name="Picture 2" descr="Soubor:Formic-acid-3D-ball-stick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5400000" flipH="1">
            <a:off x="4805772" y="1755068"/>
            <a:ext cx="5112568" cy="35638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0" grpId="0"/>
      <p:bldP spid="12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179512" y="2132856"/>
            <a:ext cx="51125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5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 to bezbarvá kapalina ostrého zápachu, neomezeně mísitelná s vodou. </a:t>
            </a:r>
            <a:endParaRPr lang="cs-CZ" sz="2400" b="1" i="1" dirty="0" smtClean="0"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251520" y="908720"/>
            <a:ext cx="4104456" cy="95410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800" b="1" i="1" dirty="0" smtClean="0">
                <a:solidFill>
                  <a:srgbClr val="003300"/>
                </a:solidFill>
                <a:latin typeface="Times New Roman"/>
                <a:cs typeface="Times New Roman"/>
              </a:rPr>
              <a:t>ETHANOVÁ KYSELINA </a:t>
            </a:r>
            <a:r>
              <a:rPr lang="cs-CZ" sz="2800" b="1" i="1" dirty="0" smtClean="0">
                <a:solidFill>
                  <a:srgbClr val="009900"/>
                </a:solidFill>
                <a:latin typeface="Times New Roman"/>
                <a:cs typeface="Times New Roman"/>
              </a:rPr>
              <a:t>(octová) 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6228184" y="6021288"/>
            <a:ext cx="2915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Obr. 2.: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Model molekuly ethanové kyseliny. 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179512" y="3068960"/>
            <a:ext cx="561662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Blip>
                <a:blip r:embed="rId5"/>
              </a:buBlip>
            </a:pP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Její vodný roztok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 koncentraci 8 %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se nazývá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„ocet“.  </a:t>
            </a:r>
            <a:endParaRPr lang="cs-CZ" sz="24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179512" y="3933056"/>
            <a:ext cx="5400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Blip>
                <a:blip r:embed="rId5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Jako součást tzv. </a:t>
            </a:r>
            <a:r>
              <a:rPr lang="cs-CZ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acetylkoenzymu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vzniká v organismu, kde plní funkci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nejdůležitější sloučeniny metabolismu živin.  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512" y="5445224"/>
            <a:ext cx="59046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Blip>
                <a:blip r:embed="rId5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Používá se na výrobu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plastů, léčiv,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jako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konzervant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 potravinářství (E 260),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v domácnosti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 odstraňování vodního kamene.</a:t>
            </a:r>
            <a:endParaRPr lang="cs-CZ" sz="24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pic>
        <p:nvPicPr>
          <p:cNvPr id="32770" name="Picture 2" descr="http://upload.wikimedia.org/wikipedia/commons/b/bf/Mol_geom_kys-octova.PN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16200000" flipV="1">
            <a:off x="4697760" y="1575048"/>
            <a:ext cx="5256584" cy="36358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7" grpId="0" animBg="1"/>
      <p:bldP spid="10" grpId="0"/>
      <p:bldP spid="12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179512" y="1844824"/>
            <a:ext cx="89644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4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 to slabá,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trikarboxylová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kyselina, nacházející se v citrusových plodech. </a:t>
            </a:r>
            <a:endParaRPr lang="cs-CZ" sz="2400" b="1" i="1" dirty="0" smtClean="0"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251520" y="764704"/>
            <a:ext cx="8640960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2-HYDROXYPROPAN-1,2,3-TRIKARBOXYLOVÁ</a:t>
            </a:r>
            <a:r>
              <a:rPr lang="cs-CZ" sz="2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KYSELINA </a:t>
            </a:r>
            <a:r>
              <a:rPr lang="cs-CZ" sz="2400" b="1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(citronová) 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6876256" y="5085184"/>
            <a:ext cx="22677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Obr. 3.: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Model molekuly kyseliny citronové.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179512" y="2708920"/>
            <a:ext cx="89644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Blip>
                <a:blip r:embed="rId4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 obsažena v ovoci (i zelenině), nejvíce pak v citrusových plodech (citrony, limetky).  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512" y="3645024"/>
            <a:ext cx="88569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Blip>
                <a:blip r:embed="rId4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Používá se především v potravinářství (E 330) jako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konzervant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a ochucovadlo, přidává se do mýdel a čisticích prostředků.  </a:t>
            </a:r>
            <a:endParaRPr lang="cs-CZ" sz="24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pic>
        <p:nvPicPr>
          <p:cNvPr id="33796" name="Picture 4" descr="http://upload.wikimedia.org/wikipedia/commons/thumb/7/7a/Citric-acid-3D-balls.png/300px-Citric-acid-3D-balls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7504" y="4437112"/>
            <a:ext cx="6768752" cy="24208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2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179512" y="2132856"/>
            <a:ext cx="51125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4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 to aromatická, jednosytná karboxylová kyselina.</a:t>
            </a:r>
            <a:endParaRPr lang="cs-CZ" sz="2400" b="1" i="1" dirty="0" smtClean="0"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251520" y="908720"/>
            <a:ext cx="4248472" cy="95410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800" b="1" i="1" dirty="0" smtClean="0">
                <a:solidFill>
                  <a:srgbClr val="003300"/>
                </a:solidFill>
                <a:latin typeface="Times New Roman"/>
                <a:cs typeface="Times New Roman"/>
              </a:rPr>
              <a:t>BENZENKARBOXYLOVÁ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cs-CZ" sz="2800" b="1" i="1" dirty="0" smtClean="0">
                <a:solidFill>
                  <a:srgbClr val="003300"/>
                </a:solidFill>
                <a:latin typeface="Times New Roman"/>
                <a:cs typeface="Times New Roman"/>
              </a:rPr>
              <a:t>KYSELINA </a:t>
            </a:r>
            <a:r>
              <a:rPr lang="cs-CZ" sz="2800" b="1" i="1" dirty="0" smtClean="0">
                <a:solidFill>
                  <a:srgbClr val="009900"/>
                </a:solidFill>
                <a:latin typeface="Times New Roman"/>
                <a:cs typeface="Times New Roman"/>
              </a:rPr>
              <a:t>(benzoová) 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5364088" y="6021288"/>
            <a:ext cx="3779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Obr. 4.: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Model molekuly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benzenkarboxylové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kyseliny. 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179512" y="3068960"/>
            <a:ext cx="475252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Blip>
                <a:blip r:embed="rId4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 přírodě se vyskytuje především jako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složka rostlinných pryskyřic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(tzv. balzámů).</a:t>
            </a:r>
            <a:endParaRPr lang="cs-CZ" sz="2400" b="1" i="1" dirty="0" smtClean="0"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512" y="4365104"/>
            <a:ext cx="460851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Blip>
                <a:blip r:embed="rId4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Používá se jako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konzervační prostředek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v potravinářství 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(E 210),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na výrobu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léčiv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používaných v kožním lékařství, dále jako složka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zubních past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kosmetických přípravků.  </a:t>
            </a:r>
            <a:endParaRPr lang="cs-CZ" sz="24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pic>
        <p:nvPicPr>
          <p:cNvPr id="34818" name="Picture 2" descr="http://upload.wikimedia.org/wikipedia/commons/a/a8/Benzoic-acid-3D-balls-B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6200000">
            <a:off x="4373724" y="1251012"/>
            <a:ext cx="5112568" cy="44279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0" grpId="0"/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236</TotalTime>
  <Words>500</Words>
  <Application>Microsoft Office PowerPoint</Application>
  <PresentationFormat>Předvádění na obrazovce (4:3)</PresentationFormat>
  <Paragraphs>47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Tok</vt:lpstr>
      <vt:lpstr> Kyslíkaté deriváty uhlovodíků – karboxylové kyseliny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Ptacek</dc:creator>
  <cp:lastModifiedBy>Ptacek</cp:lastModifiedBy>
  <cp:revision>8</cp:revision>
  <dcterms:created xsi:type="dcterms:W3CDTF">2013-09-16T19:00:36Z</dcterms:created>
  <dcterms:modified xsi:type="dcterms:W3CDTF">2014-09-27T11:15:52Z</dcterms:modified>
</cp:coreProperties>
</file>