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F11"/>
    <a:srgbClr val="92D050"/>
    <a:srgbClr val="00B0F0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4BEA-4050-49FE-B63B-3168ECEC4F93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11A3-BC3B-4718-A6F6-134E19396C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963488"/>
            <a:ext cx="9540552" cy="81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-252536" y="504056"/>
            <a:ext cx="10225136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2622153"/>
          </a:xfrm>
        </p:spPr>
        <p:txBody>
          <a:bodyPr>
            <a:normAutofit fontScale="90000"/>
          </a:bodyPr>
          <a:lstStyle/>
          <a:p>
            <a:pPr algn="l"/>
            <a:r>
              <a:rPr lang="cs-CZ" sz="6000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</a:rPr>
              <a:t>KRUH</a:t>
            </a: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sto MT" pitchFamily="18" charset="0"/>
                <a:ea typeface="Navia Type" pitchFamily="2" charset="0"/>
                <a:cs typeface="MV Boli" pitchFamily="2" charset="0"/>
              </a:rPr>
              <a:t>Matky na mateřské dovolené</a:t>
            </a:r>
            <a:r>
              <a:rPr lang="cs-CZ" sz="2700" dirty="0" smtClean="0">
                <a:latin typeface="Calisto MT" pitchFamily="18" charset="0"/>
                <a:ea typeface="Navia Type" pitchFamily="2" charset="0"/>
                <a:cs typeface="MV Boli" pitchFamily="2" charset="0"/>
              </a:rPr>
              <a:t/>
            </a:r>
            <a:br>
              <a:rPr lang="cs-CZ" sz="2700" dirty="0" smtClean="0">
                <a:latin typeface="Calisto MT" pitchFamily="18" charset="0"/>
                <a:ea typeface="Navia Type" pitchFamily="2" charset="0"/>
                <a:cs typeface="MV Boli" pitchFamily="2" charset="0"/>
              </a:rPr>
            </a:br>
            <a: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/>
            </a:r>
            <a:b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</a:br>
            <a: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/>
            </a:r>
            <a:b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</a:br>
            <a: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Bc. Lucie Hůlková</a:t>
            </a:r>
            <a:b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</a:br>
            <a:r>
              <a:rPr lang="cs-CZ" sz="27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Bc. Veronika Marešová</a:t>
            </a:r>
            <a:endParaRPr lang="cs-CZ" sz="2700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395536" y="2204864"/>
            <a:ext cx="5400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3888432" cy="17526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Calisto MT" pitchFamily="18" charset="0"/>
              </a:rPr>
              <a:t>Didaktika VT - </a:t>
            </a:r>
            <a:r>
              <a:rPr lang="cs-CZ" sz="2000" b="1" dirty="0">
                <a:latin typeface="Calisto MT" pitchFamily="18" charset="0"/>
              </a:rPr>
              <a:t>Vi8MP_DVT</a:t>
            </a:r>
          </a:p>
          <a:p>
            <a:pPr algn="l"/>
            <a:r>
              <a:rPr lang="cs-CZ" sz="2000" dirty="0" smtClean="0">
                <a:latin typeface="Calisto MT" pitchFamily="18" charset="0"/>
              </a:rPr>
              <a:t>2013/2014</a:t>
            </a:r>
            <a:endParaRPr lang="cs-CZ" sz="20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6931">
            <a:off x="-137820" y="3891229"/>
            <a:ext cx="3695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Úkol, lávové bubliny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Postup:</a:t>
            </a:r>
          </a:p>
          <a:p>
            <a:r>
              <a:rPr lang="cs-CZ" sz="2800" dirty="0"/>
              <a:t>Na dno sklenice </a:t>
            </a:r>
            <a:r>
              <a:rPr lang="cs-CZ" sz="2800" u="sng" dirty="0"/>
              <a:t>nalijeme vodu </a:t>
            </a:r>
            <a:r>
              <a:rPr lang="cs-CZ" sz="2800" dirty="0"/>
              <a:t>asi do výšky 2 až 3 cm max. do třetiny výšky nádoby. Ve </a:t>
            </a:r>
            <a:r>
              <a:rPr lang="cs-CZ" sz="2800" u="sng" dirty="0"/>
              <a:t>vodě rozmícháme barvu, </a:t>
            </a:r>
            <a:r>
              <a:rPr lang="cs-CZ" sz="2800" dirty="0"/>
              <a:t>nutné je obarvit vodu výrazně, proto doporučujeme nepoužívat žlutou barvu. Poté </a:t>
            </a:r>
            <a:r>
              <a:rPr lang="cs-CZ" sz="2800" u="sng" dirty="0"/>
              <a:t>doplníme sklenici olejem</a:t>
            </a:r>
            <a:r>
              <a:rPr lang="cs-CZ" sz="2800" dirty="0"/>
              <a:t>. Je důležité lít olej po stěně, abychom co nejméně zvířili vodu. Nakonec stačí </a:t>
            </a:r>
            <a:r>
              <a:rPr lang="cs-CZ" sz="2800" u="sng" dirty="0"/>
              <a:t>vhodit šumivou tabletu</a:t>
            </a:r>
            <a:r>
              <a:rPr lang="cs-CZ" sz="2800" dirty="0"/>
              <a:t>, pak už jen můžeme pozorovat reakci (viz. </a:t>
            </a:r>
            <a:r>
              <a:rPr lang="cs-CZ" sz="2800" dirty="0" smtClean="0"/>
              <a:t>foto). </a:t>
            </a:r>
            <a:r>
              <a:rPr lang="cs-CZ" sz="2800" dirty="0"/>
              <a:t>Kelímek s tekutinami lze uchovat, a proto opakování reakce stačí vhodit další šumivou tabletu.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endParaRPr lang="cs-CZ" sz="2500" dirty="0"/>
          </a:p>
        </p:txBody>
      </p:sp>
      <p:sp>
        <p:nvSpPr>
          <p:cNvPr id="4" name="Obdélník 3">
            <a:hlinkClick r:id="" action="ppaction://noaction"/>
          </p:cNvPr>
          <p:cNvSpPr/>
          <p:nvPr/>
        </p:nvSpPr>
        <p:spPr>
          <a:xfrm>
            <a:off x="7380312" y="5445224"/>
            <a:ext cx="1368152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foto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Úkol, lávové bubliny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D:\didvt\1454494_3644873376005_4989838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002698" cy="2664296"/>
          </a:xfrm>
          <a:prstGeom prst="rect">
            <a:avLst/>
          </a:prstGeom>
          <a:noFill/>
        </p:spPr>
      </p:pic>
      <p:pic>
        <p:nvPicPr>
          <p:cNvPr id="10243" name="Picture 3" descr="D:\didvt\1415860_3644875136049_16557100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340" y="980728"/>
            <a:ext cx="4002698" cy="2664296"/>
          </a:xfrm>
          <a:prstGeom prst="rect">
            <a:avLst/>
          </a:prstGeom>
          <a:noFill/>
        </p:spPr>
      </p:pic>
      <p:pic>
        <p:nvPicPr>
          <p:cNvPr id="10244" name="Picture 4" descr="D:\didvt\992222_3644875256052_2525781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000799" cy="2663032"/>
          </a:xfrm>
          <a:prstGeom prst="rect">
            <a:avLst/>
          </a:prstGeom>
          <a:noFill/>
        </p:spPr>
      </p:pic>
      <p:pic>
        <p:nvPicPr>
          <p:cNvPr id="10245" name="Picture 5" descr="D:\didvt\1376181_3644875896068_97807369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3961558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02263">
            <a:off x="186771" y="4420428"/>
            <a:ext cx="2962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Úkol, pletené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Pomůcky: </a:t>
            </a:r>
          </a:p>
          <a:p>
            <a:pPr>
              <a:buNone/>
            </a:pPr>
            <a:r>
              <a:rPr lang="cs-CZ" sz="2500" dirty="0"/>
              <a:t>3D bublinu převedeme do kruhu, který již nebude umístěn na papíře ale v prostoru jako objekt.</a:t>
            </a:r>
          </a:p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/>
              <a:t>papírový talíř – lze nahradit kruhem z kartonu nebo </a:t>
            </a:r>
            <a:r>
              <a:rPr lang="cs-CZ" sz="2500" dirty="0" smtClean="0"/>
              <a:t>lepenky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vlna </a:t>
            </a:r>
            <a:r>
              <a:rPr lang="cs-CZ" sz="2500" dirty="0"/>
              <a:t>– různé </a:t>
            </a:r>
            <a:r>
              <a:rPr lang="cs-CZ" sz="2500" dirty="0" smtClean="0"/>
              <a:t>barvy,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jehlu </a:t>
            </a:r>
            <a:r>
              <a:rPr lang="cs-CZ" sz="2500" dirty="0"/>
              <a:t>nebo plastovou míchací </a:t>
            </a:r>
            <a:r>
              <a:rPr lang="cs-CZ" sz="2500" dirty="0" smtClean="0"/>
              <a:t>tyčinku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nůžky</a:t>
            </a:r>
            <a:endParaRPr lang="cs-CZ" sz="2500" dirty="0"/>
          </a:p>
        </p:txBody>
      </p:sp>
      <p:pic>
        <p:nvPicPr>
          <p:cNvPr id="11267" name="Picture 3" descr="D:\didvt\DSC_92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28975"/>
            <a:ext cx="3744416" cy="2496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6931">
            <a:off x="-137820" y="3891229"/>
            <a:ext cx="3695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Úkol, pletené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Postup:</a:t>
            </a:r>
          </a:p>
          <a:p>
            <a:r>
              <a:rPr lang="cs-CZ" sz="2500" dirty="0"/>
              <a:t>Papírový talíř nebo papírový kruh </a:t>
            </a:r>
            <a:r>
              <a:rPr lang="cs-CZ" sz="2500" u="sng" dirty="0"/>
              <a:t>po obvodu asi 1 cm nastřihneme.</a:t>
            </a:r>
            <a:r>
              <a:rPr lang="cs-CZ" sz="2500" dirty="0"/>
              <a:t> Nastřihujeme po celém obvodu vždy asi 2 až 3 cm od sebe. Vezme </a:t>
            </a:r>
            <a:r>
              <a:rPr lang="cs-CZ" sz="2500" u="sng" dirty="0"/>
              <a:t>vlnu a protahujeme jí otvory,</a:t>
            </a:r>
            <a:r>
              <a:rPr lang="cs-CZ" sz="2500" dirty="0"/>
              <a:t> tak aby vznikl kříž. Poté již tvoříme, </a:t>
            </a:r>
            <a:r>
              <a:rPr lang="cs-CZ" sz="2500" u="sng" dirty="0"/>
              <a:t>od středu obmotáváme vlnu</a:t>
            </a:r>
            <a:r>
              <a:rPr lang="cs-CZ" sz="2500" dirty="0"/>
              <a:t> tak, že protahujeme vlnu spodem poté horem. Protahování je jednoduší s jehlou nebo </a:t>
            </a:r>
            <a:r>
              <a:rPr lang="cs-CZ" sz="2500" dirty="0" err="1"/>
              <a:t>míchátkem</a:t>
            </a:r>
            <a:r>
              <a:rPr lang="cs-CZ" sz="2500" dirty="0"/>
              <a:t> na kávu. Při motání můžeme různě měnit barvy, stačí jen vlny na sebe navázat. Na papírovém talíři se jednodušeji tvoří, ale papírový kruh můžeme obmotat z obou stran. Tyto kruhy můžeme zavěsit nad postýlku dítěte. Instalaci můžeme doplnit ještě klasickými bambulemi.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endParaRPr lang="cs-CZ" sz="2500" dirty="0"/>
          </a:p>
        </p:txBody>
      </p:sp>
      <p:sp>
        <p:nvSpPr>
          <p:cNvPr id="4" name="Obdélník 3">
            <a:hlinkClick r:id="" action="ppaction://noaction"/>
          </p:cNvPr>
          <p:cNvSpPr/>
          <p:nvPr/>
        </p:nvSpPr>
        <p:spPr>
          <a:xfrm>
            <a:off x="7380312" y="5445224"/>
            <a:ext cx="1368152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foto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Úkol, pletené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D:\didvt\DSC_924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816424" cy="2543884"/>
          </a:xfrm>
          <a:prstGeom prst="rect">
            <a:avLst/>
          </a:prstGeom>
          <a:noFill/>
        </p:spPr>
      </p:pic>
      <p:pic>
        <p:nvPicPr>
          <p:cNvPr id="12291" name="Picture 3" descr="D:\didvt\DSC_924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76" y="908720"/>
            <a:ext cx="3779862" cy="2520280"/>
          </a:xfrm>
          <a:prstGeom prst="rect">
            <a:avLst/>
          </a:prstGeom>
          <a:noFill/>
        </p:spPr>
      </p:pic>
      <p:pic>
        <p:nvPicPr>
          <p:cNvPr id="12292" name="Picture 4" descr="D:\didvt\DSC_924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815979" cy="2544191"/>
          </a:xfrm>
          <a:prstGeom prst="rect">
            <a:avLst/>
          </a:prstGeom>
          <a:noFill/>
        </p:spPr>
      </p:pic>
      <p:pic>
        <p:nvPicPr>
          <p:cNvPr id="12293" name="Picture 5" descr="D:\didvt\DSC_924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02046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4428">
            <a:off x="3972773" y="3503151"/>
            <a:ext cx="52387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Další možné úkoly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G:\kruh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27010"/>
            <a:ext cx="2476500" cy="2476500"/>
          </a:xfrm>
          <a:prstGeom prst="rect">
            <a:avLst/>
          </a:prstGeom>
          <a:noFill/>
        </p:spPr>
      </p:pic>
      <p:pic>
        <p:nvPicPr>
          <p:cNvPr id="13315" name="Picture 3" descr="G:\kruh\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27010"/>
            <a:ext cx="2880320" cy="2488210"/>
          </a:xfrm>
          <a:prstGeom prst="rect">
            <a:avLst/>
          </a:prstGeom>
          <a:noFill/>
        </p:spPr>
      </p:pic>
      <p:pic>
        <p:nvPicPr>
          <p:cNvPr id="13316" name="Picture 4" descr="G:\kruh\b61fa2d16980c3897ba5d488fabef1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4036813" cy="2664296"/>
          </a:xfrm>
          <a:prstGeom prst="rect">
            <a:avLst/>
          </a:prstGeom>
          <a:noFill/>
        </p:spPr>
      </p:pic>
      <p:pic>
        <p:nvPicPr>
          <p:cNvPr id="13317" name="Picture 5" descr="G:\kruh\cdb600a2f7b7b4936eb28c7fe2a7c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095" y="1027010"/>
            <a:ext cx="2349377" cy="5282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2296"/>
            <a:ext cx="9144000" cy="82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Závěr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Cílem bylo rozvinout kreativní myšlení matek. Přiblížit jim abstraktní umění. Poukázat na flexibilitu </a:t>
            </a:r>
            <a:r>
              <a:rPr lang="cs-CZ" sz="2800">
                <a:solidFill>
                  <a:schemeClr val="accent6">
                    <a:lumMod val="75000"/>
                  </a:schemeClr>
                </a:solidFill>
              </a:rPr>
              <a:t>technik </a:t>
            </a:r>
            <a:r>
              <a:rPr lang="cs-CZ" sz="2800" smtClean="0">
                <a:solidFill>
                  <a:schemeClr val="accent6">
                    <a:lumMod val="75000"/>
                  </a:schemeClr>
                </a:solidFill>
              </a:rPr>
              <a:t>a další 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možné využití výsledků. Záměrně jsme použily jen materiály z domácnosti nebo běžně dostupné.</a:t>
            </a:r>
          </a:p>
          <a:p>
            <a:endParaRPr lang="cs-CZ" sz="2500" dirty="0" smtClean="0"/>
          </a:p>
          <a:p>
            <a:pPr>
              <a:buNone/>
            </a:pPr>
            <a:endParaRPr lang="cs-CZ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8517">
            <a:off x="-394688" y="4448921"/>
            <a:ext cx="3876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</a:rPr>
              <a:t>V naší seminární práci jsme se rozhodly zabývat kruhem, který jsme následně modifikovaly, transformovaly, převáděly do 3D prostoru.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11560" y="303909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Proč téma matky?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Zvolily jsme si skupinu maminek na mateřské dovolené s </a:t>
            </a:r>
            <a:r>
              <a:rPr lang="cs-CZ" sz="2400" u="sng" dirty="0"/>
              <a:t>dětmi do 3 let. </a:t>
            </a:r>
            <a:r>
              <a:rPr lang="cs-CZ" sz="2400" dirty="0"/>
              <a:t>Chtěly jsme jim ukázat možnosti </a:t>
            </a:r>
            <a:r>
              <a:rPr lang="cs-CZ" sz="2400" u="sng" dirty="0"/>
              <a:t>kreativního vyžití v domácnosti</a:t>
            </a:r>
            <a:r>
              <a:rPr lang="cs-CZ" sz="2400" dirty="0"/>
              <a:t>, kdy je možné zapojit i děti. Kladly jsme také důraz na to, aby výsledek byl využitelný i prakticky. Chtěly jsme matky naučit vytvořit zajímavé věci, kterými by mohly originálně oživit dětské pokoje bez použití infantilních motivů, proto je naším hlavním záměrem práce s kruhem.</a:t>
            </a:r>
            <a:br>
              <a:rPr lang="cs-CZ" sz="2400" dirty="0"/>
            </a:br>
            <a:endParaRPr lang="cs-CZ" sz="2400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51520" y="1772816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9555">
            <a:off x="5322659" y="3174218"/>
            <a:ext cx="4572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Inspirace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Inspirovaly </a:t>
            </a:r>
            <a:r>
              <a:rPr lang="cs-CZ" dirty="0"/>
              <a:t>jsme se v různých tvůrčích činnostech pro volný čas, tak i u samotných umělců.</a:t>
            </a:r>
          </a:p>
          <a:p>
            <a:pPr>
              <a:buNone/>
            </a:pPr>
            <a:r>
              <a:rPr lang="cs-CZ" dirty="0" smtClean="0"/>
              <a:t>	Jako </a:t>
            </a:r>
            <a:r>
              <a:rPr lang="cs-CZ" dirty="0"/>
              <a:t>první nás inspiroval </a:t>
            </a:r>
            <a:r>
              <a:rPr lang="cs-CZ" u="sng" dirty="0"/>
              <a:t>Jackson </a:t>
            </a:r>
            <a:r>
              <a:rPr lang="cs-CZ" u="sng" dirty="0" err="1"/>
              <a:t>Pollock</a:t>
            </a:r>
            <a:r>
              <a:rPr lang="cs-CZ" dirty="0"/>
              <a:t>, který vytvářel plátna pomocí </a:t>
            </a:r>
            <a:r>
              <a:rPr lang="cs-CZ" dirty="0" err="1"/>
              <a:t>drippingu</a:t>
            </a:r>
            <a:r>
              <a:rPr lang="cs-CZ" dirty="0"/>
              <a:t> (</a:t>
            </a:r>
            <a:r>
              <a:rPr lang="cs-CZ" dirty="0" err="1"/>
              <a:t>drip</a:t>
            </a:r>
            <a:r>
              <a:rPr lang="cs-CZ" dirty="0"/>
              <a:t> </a:t>
            </a:r>
            <a:r>
              <a:rPr lang="cs-CZ" dirty="0" err="1"/>
              <a:t>painting</a:t>
            </a:r>
            <a:r>
              <a:rPr lang="cs-CZ" dirty="0"/>
              <a:t> – kapací malba). Také nás zaujal </a:t>
            </a:r>
            <a:r>
              <a:rPr lang="cs-CZ" dirty="0" err="1"/>
              <a:t>neodadaista</a:t>
            </a:r>
            <a:r>
              <a:rPr lang="cs-CZ" dirty="0"/>
              <a:t> </a:t>
            </a:r>
            <a:r>
              <a:rPr lang="cs-CZ" u="sng" dirty="0"/>
              <a:t>Jiří </a:t>
            </a:r>
            <a:r>
              <a:rPr lang="cs-CZ" u="sng" dirty="0" err="1"/>
              <a:t>Georg</a:t>
            </a:r>
            <a:r>
              <a:rPr lang="cs-CZ" u="sng" dirty="0"/>
              <a:t> Dokoupil</a:t>
            </a:r>
            <a:r>
              <a:rPr lang="cs-CZ" dirty="0"/>
              <a:t>, který tvoří obrazy pomocí mýdlových bublin.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Vycházíme </a:t>
            </a:r>
            <a:r>
              <a:rPr lang="cs-CZ" dirty="0"/>
              <a:t>z různých známých technik, které se snažíme posunout dál. Malováním voskovkami na žehličku </a:t>
            </a:r>
            <a:r>
              <a:rPr lang="cs-CZ" dirty="0" smtClean="0"/>
              <a:t>a následným </a:t>
            </a:r>
            <a:r>
              <a:rPr lang="cs-CZ" dirty="0"/>
              <a:t>posouváním žehličky po křídovém papíře vznikají zajímavé originální abstraktní malby. Vosková technika nabízí výhodu aplikace na látku, voskovky na žehličce se při kontaktu s látkou obtisknou a zároveň se </a:t>
            </a:r>
            <a:r>
              <a:rPr lang="cs-CZ" dirty="0" smtClean="0"/>
              <a:t>i zafixují</a:t>
            </a:r>
            <a:r>
              <a:rPr lang="cs-CZ" dirty="0"/>
              <a:t>. Nevýhodou této techniky je práce s horkou žehličkou, což je v přítomnosti malého dítěte nevhodné</a:t>
            </a:r>
            <a:r>
              <a:rPr lang="cs-CZ" dirty="0" smtClean="0"/>
              <a:t>. Další inspirační kreativní činností je mramorování, kdy kapeme do vody speciální barvy, ty začnou vytvářet zajímavý efekt kruhů. 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2996952"/>
            <a:ext cx="7380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25022">
            <a:off x="-1646789" y="3989417"/>
            <a:ext cx="457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Úkol, bublinkové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Pomůcky: 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min. 3 ks bublifuků – můžeme využít i bublinkovou pistolku (pistolka je vhodná hlavně pro děti, jelikož s ní pracují jednodušeji než s klasickým bublifukem a nepřijdou tak do přímého kontaktu s tekutinou),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balící papír nebo čtvrtka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tušové barvy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500" dirty="0" smtClean="0"/>
              <a:t>noviny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528392" cy="37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6931">
            <a:off x="-137820" y="3891229"/>
            <a:ext cx="3695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Úkol, bublinkové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Postup:</a:t>
            </a:r>
          </a:p>
          <a:p>
            <a:r>
              <a:rPr lang="cs-CZ" sz="2500" dirty="0"/>
              <a:t>Nejprve na zemi rozprostřeme noviny. Doprostřed novin umístíme čtvrtku. Do </a:t>
            </a:r>
            <a:r>
              <a:rPr lang="cs-CZ" sz="2500" u="sng" dirty="0"/>
              <a:t>bublifuku kápneme tuš</a:t>
            </a:r>
            <a:r>
              <a:rPr lang="cs-CZ" sz="2500" dirty="0"/>
              <a:t> dle vlastního výběru. Doporučujeme obarvit alespoň 3 bublifuky různými barvami, aby byl výsledný obraz zajímavý. Nyní stačí už jen foukat bubliny nad čtvrtku. Bubliny po chvíli prasknou </a:t>
            </a:r>
            <a:r>
              <a:rPr lang="cs-CZ" sz="2500" dirty="0" smtClean="0"/>
              <a:t>a vytvoří </a:t>
            </a:r>
            <a:r>
              <a:rPr lang="cs-CZ" sz="2500" dirty="0"/>
              <a:t>zajímavý dekor z abstraktních kruhů na papírů viz</a:t>
            </a:r>
            <a:r>
              <a:rPr lang="cs-CZ" sz="2500" dirty="0" smtClean="0"/>
              <a:t>.</a:t>
            </a:r>
            <a:r>
              <a:rPr lang="cs-CZ" sz="2500" dirty="0"/>
              <a:t> </a:t>
            </a:r>
            <a:r>
              <a:rPr lang="cs-CZ" sz="2500" dirty="0" smtClean="0"/>
              <a:t>obrázky</a:t>
            </a:r>
            <a:r>
              <a:rPr lang="cs-CZ" sz="2500" dirty="0"/>
              <a:t>. </a:t>
            </a:r>
            <a:endParaRPr lang="cs-CZ" sz="2500" dirty="0" smtClean="0"/>
          </a:p>
          <a:p>
            <a:r>
              <a:rPr lang="cs-CZ" sz="2500" dirty="0" smtClean="0"/>
              <a:t>Výsledek </a:t>
            </a:r>
            <a:r>
              <a:rPr lang="cs-CZ" sz="2500" dirty="0"/>
              <a:t>je založen na náhodě tak jako plátna od Jacksona </a:t>
            </a:r>
            <a:r>
              <a:rPr lang="cs-CZ" sz="2500" dirty="0" err="1"/>
              <a:t>Pollocka</a:t>
            </a:r>
            <a:r>
              <a:rPr lang="cs-CZ" sz="2500" dirty="0"/>
              <a:t>. S touto technikou pracoval i světově </a:t>
            </a:r>
            <a:r>
              <a:rPr lang="cs-CZ" sz="2500" u="sng" dirty="0"/>
              <a:t>známí Jiří </a:t>
            </a:r>
            <a:r>
              <a:rPr lang="cs-CZ" sz="2500" u="sng" dirty="0" err="1"/>
              <a:t>George</a:t>
            </a:r>
            <a:r>
              <a:rPr lang="cs-CZ" sz="2500" u="sng" dirty="0"/>
              <a:t> Dokoupil. 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endParaRPr lang="cs-CZ" sz="2500" dirty="0"/>
          </a:p>
        </p:txBody>
      </p:sp>
      <p:sp>
        <p:nvSpPr>
          <p:cNvPr id="4" name="Obdélník 3">
            <a:hlinkClick r:id="" action="ppaction://noaction"/>
          </p:cNvPr>
          <p:cNvSpPr/>
          <p:nvPr/>
        </p:nvSpPr>
        <p:spPr>
          <a:xfrm>
            <a:off x="7380312" y="5445224"/>
            <a:ext cx="1368152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foto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Úkol, bublinkové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Další možnost:</a:t>
            </a:r>
          </a:p>
          <a:p>
            <a:r>
              <a:rPr lang="cs-CZ" sz="2400" dirty="0" smtClean="0"/>
              <a:t>Čtvrtku musíme nechat dostatečně zaschnout, poté je již dílo hotové, nebo mohou děti dle vlastní představy, co jim dekor připomíná, </a:t>
            </a:r>
            <a:r>
              <a:rPr lang="cs-CZ" sz="2400" u="sng" dirty="0" smtClean="0"/>
              <a:t>dokreslova</a:t>
            </a:r>
            <a:r>
              <a:rPr lang="cs-CZ" sz="2400" dirty="0" smtClean="0"/>
              <a:t>t. Nakonec můžeme čtvrtku pověsit v dětském pokoji. Abstraktní motiv působí nadčasově oproti dětským hrdinům z pohádek, které po čase vystřídají jiní. Obraz nemusí být pouze dekorací, ale i prakticky využít jako nevšední </a:t>
            </a:r>
            <a:r>
              <a:rPr lang="cs-CZ" sz="2400" u="sng" dirty="0" smtClean="0"/>
              <a:t>balící papír, pro tvorbu obálek </a:t>
            </a:r>
            <a:r>
              <a:rPr lang="cs-CZ" sz="2400" dirty="0" smtClean="0"/>
              <a:t>atd.</a:t>
            </a:r>
          </a:p>
          <a:p>
            <a:pPr>
              <a:buNone/>
            </a:pPr>
            <a:endParaRPr lang="cs-CZ" sz="2500" dirty="0" smtClean="0"/>
          </a:p>
          <a:p>
            <a:pPr>
              <a:buNone/>
            </a:pPr>
            <a:endParaRPr lang="cs-CZ" sz="2500" dirty="0"/>
          </a:p>
        </p:txBody>
      </p:sp>
      <p:pic>
        <p:nvPicPr>
          <p:cNvPr id="5" name="Picture 2" descr="G:\kruh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95074"/>
            <a:ext cx="3816424" cy="286231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4095074"/>
            <a:ext cx="4284984" cy="284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Úkol, bublinkové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didvt\DSC04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54" y="1340768"/>
            <a:ext cx="3919538" cy="5224462"/>
          </a:xfrm>
          <a:prstGeom prst="rect">
            <a:avLst/>
          </a:prstGeom>
          <a:noFill/>
        </p:spPr>
      </p:pic>
      <p:pic>
        <p:nvPicPr>
          <p:cNvPr id="7171" name="Picture 3" descr="D:\didvt\DSC04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926" y="1340768"/>
            <a:ext cx="3919538" cy="522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Úkol, bublinkové kruhy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:\PIC\ddm\DSC04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744416" cy="2808312"/>
          </a:xfrm>
          <a:prstGeom prst="rect">
            <a:avLst/>
          </a:prstGeom>
          <a:noFill/>
        </p:spPr>
      </p:pic>
      <p:pic>
        <p:nvPicPr>
          <p:cNvPr id="8195" name="Picture 3" descr="H:\PIC\ddm\DSC0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104455" cy="5472608"/>
          </a:xfrm>
          <a:prstGeom prst="rect">
            <a:avLst/>
          </a:prstGeom>
          <a:noFill/>
        </p:spPr>
      </p:pic>
      <p:pic>
        <p:nvPicPr>
          <p:cNvPr id="8196" name="Picture 4" descr="H:\PIC\ddm\DSC04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3184"/>
            <a:ext cx="3741515" cy="280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47694">
            <a:off x="-972616" y="3212976"/>
            <a:ext cx="4572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5071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Úkol, lávové bubliny</a:t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Pomůcky: </a:t>
            </a:r>
          </a:p>
          <a:p>
            <a:pPr>
              <a:buNone/>
            </a:pPr>
            <a:r>
              <a:rPr lang="cs-CZ" sz="2800" dirty="0"/>
              <a:t>Nyní převedeme kruh do 3D prostoru. </a:t>
            </a:r>
          </a:p>
          <a:p>
            <a:pPr>
              <a:buNone/>
            </a:pP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800" dirty="0"/>
              <a:t>sklenice nebo </a:t>
            </a:r>
            <a:r>
              <a:rPr lang="cs-CZ" sz="2800" dirty="0" smtClean="0"/>
              <a:t>kelímek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800" dirty="0" smtClean="0"/>
              <a:t>potravinářské </a:t>
            </a:r>
            <a:r>
              <a:rPr lang="cs-CZ" sz="2800" dirty="0"/>
              <a:t>barvivo nebo barvu OVO (na velikonoční </a:t>
            </a:r>
            <a:r>
              <a:rPr lang="cs-CZ" sz="2800" dirty="0" smtClean="0"/>
              <a:t>vajíčka)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800" dirty="0" smtClean="0"/>
              <a:t>Olej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800" dirty="0" smtClean="0"/>
              <a:t>Voda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cs-CZ" sz="2800" dirty="0"/>
              <a:t>Š</a:t>
            </a:r>
            <a:r>
              <a:rPr lang="cs-CZ" sz="2800" dirty="0" smtClean="0"/>
              <a:t>umivá </a:t>
            </a:r>
            <a:r>
              <a:rPr lang="cs-CZ" sz="2800" dirty="0"/>
              <a:t>tableta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9219" name="Picture 3" descr="G:\kruh\4,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424478" cy="3232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390</Words>
  <Application>Microsoft Office PowerPoint</Application>
  <PresentationFormat>Předvádění na obrazovce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KRUH Matky na mateřské dovolené   Bc. Lucie Hůlková Bc. Veronika Marešová</vt:lpstr>
      <vt:lpstr>Proč téma matky? Zvolily jsme si skupinu maminek na mateřské dovolené s dětmi do 3 let. Chtěly jsme jim ukázat možnosti kreativního vyžití v domácnosti, kdy je možné zapojit i děti. Kladly jsme také důraz na to, aby výsledek byl využitelný i prakticky. Chtěly jsme matky naučit vytvořit zajímavé věci, kterými by mohly originálně oživit dětské pokoje bez použití infantilních motivů, proto je naším hlavním záměrem práce s kruhem. </vt:lpstr>
      <vt:lpstr>Inspirace </vt:lpstr>
      <vt:lpstr>1. Úkol, bublinkové kruhy   </vt:lpstr>
      <vt:lpstr>1. Úkol, bublinkové kruhy   </vt:lpstr>
      <vt:lpstr>1. Úkol, bublinkové kruhy   </vt:lpstr>
      <vt:lpstr>1. Úkol, bublinkové kruhy   </vt:lpstr>
      <vt:lpstr>1. Úkol, bublinkové kruhy   </vt:lpstr>
      <vt:lpstr>2. Úkol, lávové bubliny   </vt:lpstr>
      <vt:lpstr>2. Úkol, lávové bubliny   </vt:lpstr>
      <vt:lpstr>2. Úkol, lávové bubliny   </vt:lpstr>
      <vt:lpstr>3. Úkol, pletené kruhy   </vt:lpstr>
      <vt:lpstr>3. Úkol, pletené kruhy   </vt:lpstr>
      <vt:lpstr>3. Úkol, pletené kruhy   </vt:lpstr>
      <vt:lpstr>Další možné úkoly   </vt:lpstr>
      <vt:lpstr>Závěr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Mavere</dc:creator>
  <cp:lastModifiedBy>Mavere</cp:lastModifiedBy>
  <cp:revision>61</cp:revision>
  <dcterms:created xsi:type="dcterms:W3CDTF">2013-11-07T12:36:42Z</dcterms:created>
  <dcterms:modified xsi:type="dcterms:W3CDTF">2013-11-14T10:59:09Z</dcterms:modified>
</cp:coreProperties>
</file>