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7" r:id="rId3"/>
    <p:sldId id="262" r:id="rId4"/>
    <p:sldId id="258" r:id="rId5"/>
    <p:sldId id="264" r:id="rId6"/>
    <p:sldId id="266" r:id="rId7"/>
    <p:sldId id="259" r:id="rId8"/>
    <p:sldId id="260" r:id="rId9"/>
    <p:sldId id="261" r:id="rId10"/>
    <p:sldId id="267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1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4789C-2FFE-4C64-A263-83F39EEF3876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B2689-5C42-4EA1-8A14-9A50457302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294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B2689-5C42-4EA1-8A14-9A504573024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7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B2689-5C42-4EA1-8A14-9A504573024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50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1C0600-85FF-4FD5-B866-F65740956F9F}" type="datetimeFigureOut">
              <a:rPr lang="cs-CZ" smtClean="0"/>
              <a:t>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6E25974-4A2D-45A2-AB46-9708AB5BD93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VSTUP DÍTĚTE DO ŠKOLY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3488" y="2875384"/>
            <a:ext cx="6400800" cy="2785864"/>
          </a:xfrm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Mgr. Irena Kolčárková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2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Postup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žádost o posouzení ŠZ (učitelé MŠ, rodiče dítěte)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zápis do školy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vyšetření ve školském poradenském zařízení (PPP, SPC)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žádost o odklad školní docházky</a:t>
            </a:r>
            <a:br>
              <a:rPr lang="cs-CZ" dirty="0"/>
            </a:b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Trendy</a:t>
            </a:r>
          </a:p>
          <a:p>
            <a:pPr lvl="1"/>
            <a:r>
              <a:rPr lang="cs-CZ" dirty="0" smtClean="0"/>
              <a:t>Vysoký počet odkladů ŠD</a:t>
            </a:r>
          </a:p>
          <a:p>
            <a:pPr lvl="1"/>
            <a:r>
              <a:rPr lang="cs-CZ" dirty="0" smtClean="0"/>
              <a:t>Zaškolování </a:t>
            </a:r>
            <a:r>
              <a:rPr lang="cs-CZ" dirty="0" err="1" smtClean="0"/>
              <a:t>nešestiletých</a:t>
            </a:r>
            <a:r>
              <a:rPr lang="cs-CZ" dirty="0" smtClean="0"/>
              <a:t> žáků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dobré adaptace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Budovat </a:t>
            </a:r>
            <a:r>
              <a:rPr lang="cs-CZ" dirty="0" smtClean="0"/>
              <a:t>dobrý vztah ke škole již před zápisem</a:t>
            </a:r>
          </a:p>
          <a:p>
            <a:r>
              <a:rPr lang="cs-CZ" dirty="0" smtClean="0"/>
              <a:t>„Pohádková škola“</a:t>
            </a:r>
          </a:p>
          <a:p>
            <a:r>
              <a:rPr lang="cs-CZ" dirty="0" smtClean="0"/>
              <a:t>Stimulační skupinky</a:t>
            </a:r>
          </a:p>
          <a:p>
            <a:r>
              <a:rPr lang="cs-CZ" dirty="0" smtClean="0"/>
              <a:t>Adaptační pobyt žáků prvních tříd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6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školní 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školský zákon</a:t>
            </a:r>
          </a:p>
          <a:p>
            <a:endParaRPr lang="cs-CZ" dirty="0" smtClean="0"/>
          </a:p>
          <a:p>
            <a:r>
              <a:rPr lang="cs-CZ" dirty="0" smtClean="0"/>
              <a:t>povinná pro děti, které do </a:t>
            </a:r>
            <a:r>
              <a:rPr lang="cs-CZ" dirty="0"/>
              <a:t>31. srpna dosáhly věku 6 </a:t>
            </a:r>
            <a:r>
              <a:rPr lang="cs-CZ" dirty="0" smtClean="0"/>
              <a:t>let</a:t>
            </a:r>
          </a:p>
          <a:p>
            <a:endParaRPr lang="cs-CZ" dirty="0" smtClean="0"/>
          </a:p>
          <a:p>
            <a:r>
              <a:rPr lang="cs-CZ" dirty="0" smtClean="0"/>
              <a:t>Výjimky: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odklad školní docházky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d</a:t>
            </a:r>
            <a:r>
              <a:rPr lang="cs-CZ" sz="2400" dirty="0" smtClean="0"/>
              <a:t>odatečný odklad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/>
              <a:t>p</a:t>
            </a:r>
            <a:r>
              <a:rPr lang="cs-CZ" sz="2400" dirty="0" smtClean="0"/>
              <a:t>ředčasný nástup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4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školáka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výběrová</a:t>
            </a:r>
          </a:p>
          <a:p>
            <a:r>
              <a:rPr lang="cs-CZ" dirty="0" smtClean="0"/>
              <a:t>Chápána jako potvrzení normality</a:t>
            </a:r>
          </a:p>
          <a:p>
            <a:r>
              <a:rPr lang="cs-CZ" dirty="0" smtClean="0"/>
              <a:t>Přináší dítěti vyšší sociální prestiž</a:t>
            </a:r>
          </a:p>
          <a:p>
            <a:r>
              <a:rPr lang="cs-CZ" dirty="0" smtClean="0"/>
              <a:t>Představuje změnu životního stylu, zvýšení nároků</a:t>
            </a:r>
          </a:p>
          <a:p>
            <a:r>
              <a:rPr lang="cs-CZ" dirty="0" smtClean="0"/>
              <a:t>Ovlivní rozvoj dětské osobnosti</a:t>
            </a:r>
          </a:p>
          <a:p>
            <a:r>
              <a:rPr lang="cs-CZ" dirty="0" smtClean="0"/>
              <a:t>Hodnota závisí na postojích rodičů, důraz na výkon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2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Š</a:t>
            </a:r>
            <a:r>
              <a:rPr lang="cs-CZ" b="1" dirty="0" smtClean="0"/>
              <a:t>kolní zralost </a:t>
            </a:r>
            <a:r>
              <a:rPr lang="cs-CZ" dirty="0" smtClean="0"/>
              <a:t>(závisí na zrání, především biologické zrání CNS)</a:t>
            </a:r>
          </a:p>
          <a:p>
            <a:r>
              <a:rPr lang="cs-CZ" dirty="0" smtClean="0"/>
              <a:t>Změna celkové reaktivity</a:t>
            </a:r>
            <a:endParaRPr lang="cs-CZ" dirty="0"/>
          </a:p>
          <a:p>
            <a:r>
              <a:rPr lang="cs-CZ" dirty="0" err="1"/>
              <a:t>Lateralizace</a:t>
            </a:r>
            <a:r>
              <a:rPr lang="cs-CZ" dirty="0"/>
              <a:t> ruky, rozvoj motorické i senzomotorické </a:t>
            </a:r>
            <a:r>
              <a:rPr lang="cs-CZ" dirty="0" smtClean="0"/>
              <a:t>koordinace</a:t>
            </a:r>
            <a:endParaRPr lang="cs-CZ" dirty="0"/>
          </a:p>
          <a:p>
            <a:r>
              <a:rPr lang="cs-CZ" dirty="0"/>
              <a:t>Zrakové a sluchové </a:t>
            </a:r>
            <a:r>
              <a:rPr lang="cs-CZ" dirty="0" smtClean="0"/>
              <a:t>vnímaní</a:t>
            </a:r>
            <a:endParaRPr lang="cs-CZ" dirty="0"/>
          </a:p>
          <a:p>
            <a:r>
              <a:rPr lang="cs-CZ" dirty="0"/>
              <a:t>Zralost </a:t>
            </a:r>
            <a:r>
              <a:rPr lang="cs-CZ" dirty="0" smtClean="0"/>
              <a:t>rozumová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Školní připravenost </a:t>
            </a:r>
            <a:r>
              <a:rPr lang="cs-CZ" dirty="0" smtClean="0"/>
              <a:t>(vliv </a:t>
            </a:r>
            <a:r>
              <a:rPr lang="cs-CZ" dirty="0"/>
              <a:t>vnějšího </a:t>
            </a:r>
            <a:r>
              <a:rPr lang="cs-CZ" dirty="0" smtClean="0"/>
              <a:t>prostředí, větší podíl učení)</a:t>
            </a:r>
          </a:p>
          <a:p>
            <a:r>
              <a:rPr lang="cs-CZ" dirty="0"/>
              <a:t>Adekvátní stimulace rozvoje poznávacích procesů</a:t>
            </a:r>
          </a:p>
          <a:p>
            <a:r>
              <a:rPr lang="cs-CZ" dirty="0"/>
              <a:t>Hodnota školního vzdělání, postoj rodičů ke škole</a:t>
            </a:r>
          </a:p>
          <a:p>
            <a:r>
              <a:rPr lang="cs-CZ" dirty="0"/>
              <a:t>Přiměřená pracovní motivace a zájem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23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„Školsky </a:t>
            </a:r>
            <a:r>
              <a:rPr lang="cs-CZ" dirty="0" smtClean="0"/>
              <a:t>zralé </a:t>
            </a:r>
            <a:r>
              <a:rPr lang="cs-CZ" dirty="0" smtClean="0"/>
              <a:t>dítě“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Fyzicky zralé</a:t>
            </a:r>
          </a:p>
          <a:p>
            <a:pPr lvl="1"/>
            <a:r>
              <a:rPr lang="cs-CZ" dirty="0" smtClean="0"/>
              <a:t>hmotnost </a:t>
            </a:r>
            <a:r>
              <a:rPr lang="cs-CZ" dirty="0"/>
              <a:t>a vzrůst dítěte, jeho tělesné </a:t>
            </a:r>
            <a:r>
              <a:rPr lang="cs-CZ" dirty="0" smtClean="0"/>
              <a:t>proporce</a:t>
            </a:r>
          </a:p>
          <a:p>
            <a:pPr lvl="1"/>
            <a:r>
              <a:rPr lang="cs-CZ" dirty="0" smtClean="0"/>
              <a:t>celkový zdravotní stav, nemocnost</a:t>
            </a:r>
            <a:r>
              <a:rPr lang="cs-CZ" dirty="0"/>
              <a:t>, zdravotní oslabení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Psychicky zralé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Zralost poznávacích a rozumových funkcí, vývoj řeči</a:t>
            </a:r>
          </a:p>
          <a:p>
            <a:pPr lvl="1"/>
            <a:r>
              <a:rPr lang="cs-CZ" dirty="0"/>
              <a:t>obecná informovanost</a:t>
            </a:r>
          </a:p>
          <a:p>
            <a:pPr lvl="1"/>
            <a:r>
              <a:rPr lang="cs-CZ" dirty="0"/>
              <a:t>přiměřeně rozvinuté myšlení</a:t>
            </a:r>
          </a:p>
          <a:p>
            <a:pPr lvl="1"/>
            <a:r>
              <a:rPr lang="cs-CZ" dirty="0"/>
              <a:t>rozvinutá řeč a dobrá slovní zásoba</a:t>
            </a:r>
          </a:p>
          <a:p>
            <a:pPr lvl="1"/>
            <a:r>
              <a:rPr lang="cs-CZ" dirty="0"/>
              <a:t>základní početní znalosti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Percepční a senzomotorická zralost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raková a sluchová diferenciace</a:t>
            </a:r>
          </a:p>
          <a:p>
            <a:pPr lvl="1"/>
            <a:r>
              <a:rPr lang="cs-CZ" dirty="0" smtClean="0"/>
              <a:t>motorické funkce</a:t>
            </a:r>
          </a:p>
          <a:p>
            <a:pPr lvl="1"/>
            <a:r>
              <a:rPr lang="cs-CZ" dirty="0" err="1" smtClean="0"/>
              <a:t>vizuomotorická</a:t>
            </a:r>
            <a:r>
              <a:rPr lang="cs-CZ" dirty="0" smtClean="0"/>
              <a:t> koordinace</a:t>
            </a:r>
          </a:p>
          <a:p>
            <a:pPr lvl="1"/>
            <a:r>
              <a:rPr lang="cs-CZ" dirty="0" err="1" smtClean="0"/>
              <a:t>grafomotorika</a:t>
            </a:r>
            <a:endParaRPr lang="cs-CZ" dirty="0" smtClean="0"/>
          </a:p>
          <a:p>
            <a:pPr lvl="1"/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53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Emočně a sociálně zralé</a:t>
            </a:r>
          </a:p>
          <a:p>
            <a:pPr lvl="1"/>
            <a:r>
              <a:rPr lang="cs-CZ" dirty="0"/>
              <a:t>emoční stabilita a odolnosti vůči zátěži</a:t>
            </a:r>
          </a:p>
          <a:p>
            <a:pPr lvl="1"/>
            <a:r>
              <a:rPr lang="cs-CZ" dirty="0"/>
              <a:t>orientace v různých situacích</a:t>
            </a:r>
          </a:p>
          <a:p>
            <a:pPr lvl="1"/>
            <a:r>
              <a:rPr lang="cs-CZ" dirty="0"/>
              <a:t>sebeobsluha</a:t>
            </a:r>
          </a:p>
          <a:p>
            <a:pPr lvl="1"/>
            <a:r>
              <a:rPr lang="cs-CZ" dirty="0"/>
              <a:t>kontakt s vrstevníky, zapojení do kolektivu</a:t>
            </a:r>
          </a:p>
          <a:p>
            <a:pPr lvl="1"/>
            <a:r>
              <a:rPr lang="cs-CZ" dirty="0"/>
              <a:t>podřídit se autoritě cizího dospělého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8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zaškolení nezralého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 smtClean="0"/>
              <a:t>výukové potíže</a:t>
            </a:r>
          </a:p>
          <a:p>
            <a:pPr lvl="1"/>
            <a:r>
              <a:rPr lang="cs-CZ" sz="2400" dirty="0" smtClean="0"/>
              <a:t>výchovné potíže (zlobení x izolace)</a:t>
            </a:r>
          </a:p>
          <a:p>
            <a:pPr lvl="1"/>
            <a:r>
              <a:rPr lang="cs-CZ" sz="2400" dirty="0" smtClean="0"/>
              <a:t>horší hodnocení</a:t>
            </a:r>
          </a:p>
          <a:p>
            <a:pPr lvl="1"/>
            <a:r>
              <a:rPr lang="cs-CZ" sz="2400" dirty="0" smtClean="0"/>
              <a:t>snížené </a:t>
            </a:r>
            <a:r>
              <a:rPr lang="cs-CZ" sz="2400" dirty="0"/>
              <a:t>sebevědomí, zhoršení pozice ve </a:t>
            </a:r>
            <a:r>
              <a:rPr lang="cs-CZ" sz="2400" dirty="0" smtClean="0"/>
              <a:t>třídě</a:t>
            </a:r>
          </a:p>
          <a:p>
            <a:pPr lvl="1"/>
            <a:r>
              <a:rPr lang="cs-CZ" sz="2400" dirty="0" smtClean="0"/>
              <a:t>odpor </a:t>
            </a:r>
            <a:r>
              <a:rPr lang="cs-CZ" sz="2400" dirty="0"/>
              <a:t>k </a:t>
            </a:r>
            <a:r>
              <a:rPr lang="cs-CZ" sz="2400" dirty="0" smtClean="0"/>
              <a:t>učení, nezájem</a:t>
            </a:r>
          </a:p>
          <a:p>
            <a:pPr lvl="1"/>
            <a:r>
              <a:rPr lang="cs-CZ" sz="2400" dirty="0" smtClean="0"/>
              <a:t>psychosomatické potíže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27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neopodstatněného odkladu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tráta motivace</a:t>
            </a:r>
          </a:p>
          <a:p>
            <a:r>
              <a:rPr lang="cs-CZ" dirty="0"/>
              <a:t>o</a:t>
            </a:r>
            <a:r>
              <a:rPr lang="cs-CZ" dirty="0" smtClean="0"/>
              <a:t>svojení si nesprávných návyků</a:t>
            </a:r>
          </a:p>
          <a:p>
            <a:r>
              <a:rPr lang="cs-CZ" dirty="0"/>
              <a:t>p</a:t>
            </a:r>
            <a:r>
              <a:rPr lang="cs-CZ" dirty="0" smtClean="0"/>
              <a:t>rohloubení opoždění – u dětí </a:t>
            </a:r>
            <a:r>
              <a:rPr lang="cs-CZ" dirty="0"/>
              <a:t>sociálně </a:t>
            </a:r>
            <a:r>
              <a:rPr lang="cs-CZ" dirty="0" smtClean="0"/>
              <a:t>znevýhodněných a dětí s </a:t>
            </a:r>
            <a:r>
              <a:rPr lang="cs-CZ" dirty="0"/>
              <a:t>trvale </a:t>
            </a:r>
            <a:r>
              <a:rPr lang="cs-CZ" dirty="0" smtClean="0"/>
              <a:t>sníženými vrozenými mentálními předpoklady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9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školní zralosti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Orientační test školní zralosti </a:t>
            </a:r>
            <a:r>
              <a:rPr lang="cs-CZ" dirty="0" smtClean="0"/>
              <a:t>(</a:t>
            </a:r>
            <a:r>
              <a:rPr lang="cs-CZ" dirty="0" err="1" smtClean="0"/>
              <a:t>Kern</a:t>
            </a:r>
            <a:r>
              <a:rPr lang="cs-CZ" dirty="0" smtClean="0"/>
              <a:t>-Jirásek)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 kresba </a:t>
            </a:r>
            <a:r>
              <a:rPr lang="cs-CZ" dirty="0"/>
              <a:t>mužské </a:t>
            </a:r>
            <a:r>
              <a:rPr lang="cs-CZ" dirty="0" smtClean="0"/>
              <a:t>postavy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napodobení psacího </a:t>
            </a:r>
            <a:r>
              <a:rPr lang="cs-CZ" dirty="0" smtClean="0"/>
              <a:t>písma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obkreslení </a:t>
            </a:r>
            <a:r>
              <a:rPr lang="cs-CZ" dirty="0"/>
              <a:t>skupiny </a:t>
            </a:r>
            <a:r>
              <a:rPr lang="cs-CZ" dirty="0" smtClean="0"/>
              <a:t>bodů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356992"/>
            <a:ext cx="4286421" cy="281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4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1576</TotalTime>
  <Words>346</Words>
  <Application>Microsoft Office PowerPoint</Application>
  <PresentationFormat>Předvádění na obrazovce (4:3)</PresentationFormat>
  <Paragraphs>85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VSTUP DÍTĚTE DO ŠKOLY</vt:lpstr>
      <vt:lpstr>Povinná školní docházka</vt:lpstr>
      <vt:lpstr>Role školáka</vt:lpstr>
      <vt:lpstr>Školní zralost</vt:lpstr>
      <vt:lpstr>„Školsky zralé dítě“</vt:lpstr>
      <vt:lpstr>Prezentace aplikace PowerPoint</vt:lpstr>
      <vt:lpstr>Rizika zaškolení nezralého dítěte</vt:lpstr>
      <vt:lpstr>Rizika neopodstatněného odkladu</vt:lpstr>
      <vt:lpstr>Diagnostika školní zralosti</vt:lpstr>
      <vt:lpstr>Prezentace aplikace PowerPoint</vt:lpstr>
      <vt:lpstr>Podpora dobré adaptace na školu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blok z psychologie 2</dc:title>
  <dc:creator>irča</dc:creator>
  <cp:lastModifiedBy>irča</cp:lastModifiedBy>
  <cp:revision>49</cp:revision>
  <dcterms:created xsi:type="dcterms:W3CDTF">2014-09-17T22:12:10Z</dcterms:created>
  <dcterms:modified xsi:type="dcterms:W3CDTF">2014-10-08T21:40:40Z</dcterms:modified>
</cp:coreProperties>
</file>