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2"/>
  </p:notesMasterIdLst>
  <p:sldIdLst>
    <p:sldId id="256" r:id="rId2"/>
    <p:sldId id="318" r:id="rId3"/>
    <p:sldId id="327" r:id="rId4"/>
    <p:sldId id="338" r:id="rId5"/>
    <p:sldId id="257" r:id="rId6"/>
    <p:sldId id="287" r:id="rId7"/>
    <p:sldId id="325" r:id="rId8"/>
    <p:sldId id="326" r:id="rId9"/>
    <p:sldId id="328" r:id="rId10"/>
    <p:sldId id="329" r:id="rId11"/>
    <p:sldId id="330" r:id="rId12"/>
    <p:sldId id="331" r:id="rId13"/>
    <p:sldId id="332" r:id="rId14"/>
    <p:sldId id="339" r:id="rId15"/>
    <p:sldId id="333" r:id="rId16"/>
    <p:sldId id="334" r:id="rId17"/>
    <p:sldId id="340" r:id="rId18"/>
    <p:sldId id="335" r:id="rId19"/>
    <p:sldId id="336" r:id="rId20"/>
    <p:sldId id="337" r:id="rId21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2F486-F355-45D8-BA09-2F1CCA42B016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76759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2F486-F355-45D8-BA09-2F1CCA42B016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28.11.2014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28.11.2014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28.11.2014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28.11.2014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28.11.2014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28.11.2014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28.11.2014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28.11.2014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28.11.2014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28.11.2014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28.11.2014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28.11.2014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Současný český jazyk 5 Stylistika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dirty="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u="sng" dirty="0" smtClean="0">
                <a:latin typeface="Calibri" pitchFamily="34" charset="0"/>
              </a:rPr>
              <a:t>Jazykové prostředky aktualizované</a:t>
            </a:r>
          </a:p>
          <a:p>
            <a:pPr lvl="1" algn="just"/>
            <a:endParaRPr lang="cs-CZ" sz="2400" b="1" dirty="0">
              <a:latin typeface="Calibri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frazémy, přísloví, rčení modifikovaná dle kontextu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nově utvořená obrazná pojmenování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pronikání výrazů typických pro jinou stylovou oblast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vyjádření emocionální, expresivní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vsuvky (parenteze)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nepravé věty vedlejší 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pronikání jazykových prostředků z jiných útvarů a </a:t>
            </a:r>
            <a:r>
              <a:rPr lang="cs-CZ" sz="2400" dirty="0" err="1" smtClean="0">
                <a:latin typeface="Calibri" pitchFamily="34" charset="0"/>
              </a:rPr>
              <a:t>poloútvarů</a:t>
            </a:r>
            <a:r>
              <a:rPr lang="cs-CZ" sz="2400" dirty="0" smtClean="0">
                <a:latin typeface="Calibri" pitchFamily="34" charset="0"/>
              </a:rPr>
              <a:t> národního jazyka</a:t>
            </a:r>
          </a:p>
        </p:txBody>
      </p:sp>
    </p:spTree>
    <p:extLst>
      <p:ext uri="{BB962C8B-B14F-4D97-AF65-F5344CB8AC3E}">
        <p14:creationId xmlns="" xmlns:p14="http://schemas.microsoft.com/office/powerpoint/2010/main" val="127159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u="sng" dirty="0" smtClean="0">
                <a:latin typeface="Calibri" pitchFamily="34" charset="0"/>
              </a:rPr>
              <a:t>Titulky, podtitulky, mezititulky</a:t>
            </a:r>
          </a:p>
          <a:p>
            <a:pPr lvl="1" algn="just"/>
            <a:endParaRPr lang="cs-CZ" sz="2400" b="1" dirty="0">
              <a:latin typeface="Calibri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osobité, tvůrčí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složí k orientaci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titulky statické x dynamické; konkrétní x neurčité</a:t>
            </a: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19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764704"/>
            <a:ext cx="74168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buFontTx/>
              <a:buChar char="-"/>
            </a:pPr>
            <a:r>
              <a:rPr lang="cs-CZ" sz="2400" b="1" dirty="0">
                <a:latin typeface="Calibri" pitchFamily="34" charset="0"/>
              </a:rPr>
              <a:t>Titulky obsahující resumé </a:t>
            </a:r>
            <a:r>
              <a:rPr lang="cs-CZ" sz="2400" dirty="0">
                <a:latin typeface="Calibri" pitchFamily="34" charset="0"/>
              </a:rPr>
              <a:t>následujícího textu (</a:t>
            </a:r>
            <a:r>
              <a:rPr lang="cs-CZ" sz="2400" i="1" dirty="0">
                <a:latin typeface="Calibri" pitchFamily="34" charset="0"/>
              </a:rPr>
              <a:t>Letošní obilí vykazuje špatné parametry</a:t>
            </a:r>
            <a:r>
              <a:rPr lang="cs-CZ" sz="2400" dirty="0">
                <a:latin typeface="Calibri" pitchFamily="34" charset="0"/>
              </a:rPr>
              <a:t>.; </a:t>
            </a:r>
            <a:r>
              <a:rPr lang="cs-CZ" sz="2400" i="1" dirty="0">
                <a:latin typeface="Calibri" pitchFamily="34" charset="0"/>
              </a:rPr>
              <a:t>Krajem se hnalo tornádo </a:t>
            </a:r>
            <a:r>
              <a:rPr lang="cs-CZ" sz="2400" dirty="0">
                <a:latin typeface="Calibri" pitchFamily="34" charset="0"/>
              </a:rPr>
              <a:t>s podtitulkem </a:t>
            </a:r>
            <a:r>
              <a:rPr lang="cs-CZ" sz="2400" i="1" dirty="0">
                <a:latin typeface="Calibri" pitchFamily="34" charset="0"/>
              </a:rPr>
              <a:t>V Opatovicích odnášel vzdušný vír střechy a vzduchem létalo bláto, v Brně byly zatopené sklepy.</a:t>
            </a:r>
            <a:r>
              <a:rPr lang="cs-CZ" sz="2400" dirty="0">
                <a:latin typeface="Calibri" pitchFamily="34" charset="0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tzv</a:t>
            </a:r>
            <a:r>
              <a:rPr lang="cs-CZ" sz="2400" dirty="0">
                <a:latin typeface="Calibri" pitchFamily="34" charset="0"/>
              </a:rPr>
              <a:t>. teorie rozšířené pyramidy – v úvodu nejdůležitější informace, které se potom rozšiřují a </a:t>
            </a:r>
            <a:r>
              <a:rPr lang="cs-CZ" sz="2400" dirty="0" smtClean="0">
                <a:latin typeface="Calibri" pitchFamily="34" charset="0"/>
              </a:rPr>
              <a:t>doplňují</a:t>
            </a:r>
          </a:p>
          <a:p>
            <a:pPr lvl="1" algn="just"/>
            <a:r>
              <a:rPr lang="cs-CZ" sz="2400" dirty="0" smtClean="0">
                <a:latin typeface="Calibri" pitchFamily="34" charset="0"/>
              </a:rPr>
              <a:t>	X</a:t>
            </a:r>
            <a:endParaRPr lang="cs-CZ" sz="2400" dirty="0">
              <a:latin typeface="Calibri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titulky, které chtějí podat </a:t>
            </a:r>
            <a:r>
              <a:rPr lang="cs-CZ" sz="2400" b="1" dirty="0" smtClean="0">
                <a:latin typeface="Calibri" pitchFamily="34" charset="0"/>
              </a:rPr>
              <a:t>informace jen částečné</a:t>
            </a:r>
            <a:r>
              <a:rPr lang="cs-CZ" sz="2400" dirty="0" smtClean="0">
                <a:latin typeface="Calibri" pitchFamily="34" charset="0"/>
              </a:rPr>
              <a:t>, které by měly svou </a:t>
            </a:r>
            <a:r>
              <a:rPr lang="cs-CZ" sz="2400" dirty="0" err="1" smtClean="0">
                <a:latin typeface="Calibri" pitchFamily="34" charset="0"/>
              </a:rPr>
              <a:t>nedopovězeností</a:t>
            </a:r>
            <a:r>
              <a:rPr lang="cs-CZ" sz="2400" dirty="0" smtClean="0">
                <a:latin typeface="Calibri" pitchFamily="34" charset="0"/>
              </a:rPr>
              <a:t> přimět čtenáře k přečtení celého příspěvku (</a:t>
            </a:r>
            <a:r>
              <a:rPr lang="cs-CZ" sz="2400" i="1" dirty="0" smtClean="0">
                <a:latin typeface="Calibri" pitchFamily="34" charset="0"/>
              </a:rPr>
              <a:t>Pomocník na cesty.</a:t>
            </a:r>
            <a:r>
              <a:rPr lang="cs-CZ" sz="2400" dirty="0" smtClean="0">
                <a:latin typeface="Calibri" pitchFamily="34" charset="0"/>
              </a:rPr>
              <a:t>; </a:t>
            </a:r>
            <a:r>
              <a:rPr lang="cs-CZ" sz="2400" i="1" dirty="0" smtClean="0">
                <a:latin typeface="Calibri" pitchFamily="34" charset="0"/>
              </a:rPr>
              <a:t>Odpověď  na kritiku.</a:t>
            </a:r>
            <a:r>
              <a:rPr lang="cs-CZ" sz="2400" dirty="0" smtClean="0">
                <a:latin typeface="Calibri" pitchFamily="34" charset="0"/>
              </a:rPr>
              <a:t>) </a:t>
            </a:r>
            <a:endParaRPr lang="cs-CZ" sz="2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19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u="sng" dirty="0" smtClean="0">
                <a:latin typeface="Calibri" pitchFamily="34" charset="0"/>
              </a:rPr>
              <a:t>Titulky</a:t>
            </a:r>
          </a:p>
          <a:p>
            <a:pPr lvl="1" algn="just"/>
            <a:endParaRPr lang="cs-CZ" sz="2400" u="sng" dirty="0">
              <a:latin typeface="Calibri" pitchFamily="34" charset="0"/>
            </a:endParaRPr>
          </a:p>
          <a:p>
            <a:pPr lvl="1" algn="just"/>
            <a:r>
              <a:rPr lang="cs-CZ" sz="2400" i="1" dirty="0" smtClean="0">
                <a:latin typeface="Calibri" pitchFamily="34" charset="0"/>
              </a:rPr>
              <a:t>Dynamit balkánské oblasti</a:t>
            </a:r>
            <a:r>
              <a:rPr lang="cs-CZ" sz="2400" dirty="0" smtClean="0">
                <a:latin typeface="Calibri" pitchFamily="34" charset="0"/>
              </a:rPr>
              <a:t> (titulek). </a:t>
            </a:r>
            <a:r>
              <a:rPr lang="cs-CZ" sz="2400" i="1" dirty="0" smtClean="0">
                <a:latin typeface="Calibri" pitchFamily="34" charset="0"/>
              </a:rPr>
              <a:t>Balkán je podoben sudu s výbušninou. Ten ale nemá jen jednu roznětku </a:t>
            </a:r>
            <a:r>
              <a:rPr lang="cs-CZ" sz="2400" dirty="0" smtClean="0">
                <a:latin typeface="Calibri" pitchFamily="34" charset="0"/>
              </a:rPr>
              <a:t>(podtitulek)</a:t>
            </a: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r>
              <a:rPr lang="cs-CZ" sz="2400" i="1" dirty="0" smtClean="0">
                <a:latin typeface="Calibri" pitchFamily="34" charset="0"/>
              </a:rPr>
              <a:t>Ligová ruleta se začíná znovu roztáčet</a:t>
            </a: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r>
              <a:rPr lang="cs-CZ" sz="2400" i="1" dirty="0" smtClean="0">
                <a:latin typeface="Calibri" pitchFamily="34" charset="0"/>
              </a:rPr>
              <a:t>Britský tisk spekuluje: </a:t>
            </a:r>
            <a:r>
              <a:rPr lang="cs-CZ" sz="2400" i="1" dirty="0" err="1" smtClean="0">
                <a:latin typeface="Calibri" pitchFamily="34" charset="0"/>
              </a:rPr>
              <a:t>Rowlingová</a:t>
            </a:r>
            <a:r>
              <a:rPr lang="cs-CZ" sz="2400" i="1" dirty="0" smtClean="0">
                <a:latin typeface="Calibri" pitchFamily="34" charset="0"/>
              </a:rPr>
              <a:t> píše detektivku</a:t>
            </a:r>
          </a:p>
          <a:p>
            <a:pPr lvl="1" algn="just"/>
            <a:endParaRPr lang="cs-CZ" sz="2400" i="1" dirty="0" smtClean="0">
              <a:latin typeface="Calibri" pitchFamily="34" charset="0"/>
            </a:endParaRPr>
          </a:p>
          <a:p>
            <a:pPr lvl="1" algn="just"/>
            <a:r>
              <a:rPr lang="cs-CZ" sz="2400" i="1" dirty="0" smtClean="0">
                <a:latin typeface="Calibri" pitchFamily="34" charset="0"/>
              </a:rPr>
              <a:t>Vláda: kontroly jsou legální</a:t>
            </a:r>
          </a:p>
          <a:p>
            <a:pPr lvl="1" algn="just"/>
            <a:endParaRPr lang="cs-CZ" sz="2400" i="1" dirty="0" smtClean="0">
              <a:latin typeface="Calibri" pitchFamily="34" charset="0"/>
            </a:endParaRPr>
          </a:p>
          <a:p>
            <a:pPr lvl="1" algn="just"/>
            <a:r>
              <a:rPr lang="cs-CZ" sz="2400" i="1" dirty="0" smtClean="0">
                <a:latin typeface="Calibri" pitchFamily="34" charset="0"/>
              </a:rPr>
              <a:t>Kapři: dobře placená brigáda</a:t>
            </a:r>
          </a:p>
          <a:p>
            <a:pPr lvl="1" algn="just"/>
            <a:endParaRPr lang="cs-CZ" sz="2400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27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r>
              <a:rPr lang="cs-CZ" sz="2400" i="1" dirty="0" smtClean="0">
                <a:latin typeface="Calibri" pitchFamily="34" charset="0"/>
              </a:rPr>
              <a:t>Lékaři se zpovídají z obchodu s lidskou kůží x Lékaři kšeftovali s lidskými tkáněmi</a:t>
            </a:r>
          </a:p>
          <a:p>
            <a:pPr lvl="1" algn="just"/>
            <a:endParaRPr lang="cs-CZ" sz="2400" i="1" dirty="0" smtClean="0">
              <a:latin typeface="Calibri" pitchFamily="34" charset="0"/>
            </a:endParaRPr>
          </a:p>
          <a:p>
            <a:pPr lvl="1" algn="just"/>
            <a:r>
              <a:rPr lang="cs-CZ" sz="2400" i="1" dirty="0" smtClean="0">
                <a:latin typeface="Calibri" pitchFamily="34" charset="0"/>
              </a:rPr>
              <a:t>Postižený chlapec dostal část odškodného x Filip má pět miliónů!</a:t>
            </a:r>
          </a:p>
          <a:p>
            <a:pPr lvl="1" algn="just"/>
            <a:endParaRPr lang="cs-CZ" sz="24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27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764704"/>
            <a:ext cx="756084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u="sng" dirty="0" smtClean="0">
                <a:latin typeface="Calibri" pitchFamily="34" charset="0"/>
              </a:rPr>
              <a:t>Zvýraznění prvního odstavce</a:t>
            </a:r>
          </a:p>
          <a:p>
            <a:pPr lvl="1" algn="just"/>
            <a:endParaRPr lang="cs-CZ" sz="2400" b="1" dirty="0">
              <a:latin typeface="Calibri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400" dirty="0" smtClean="0">
              <a:latin typeface="Calibri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u některých zpravodajských či publicistických textů je charakteristické zvýraznění  prvního odstavce (zvýraznění zamýšlené už při koncipování textu, ať už autorské, nebo redakční)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může se jednat o úvod či stručné shrnutí</a:t>
            </a: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27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u="sng" dirty="0" smtClean="0">
                <a:latin typeface="Calibri" pitchFamily="34" charset="0"/>
              </a:rPr>
              <a:t>Mluvená publicistika</a:t>
            </a:r>
          </a:p>
          <a:p>
            <a:pPr lvl="1" algn="just"/>
            <a:endParaRPr lang="cs-CZ" sz="2400" u="sng" dirty="0">
              <a:latin typeface="Calibri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200" dirty="0" smtClean="0">
                <a:latin typeface="Calibri" pitchFamily="34" charset="0"/>
              </a:rPr>
              <a:t>jak vysoce oficiální, tak bezprostřední a méně, „vázané“</a:t>
            </a:r>
          </a:p>
          <a:p>
            <a:pPr marL="800100" lvl="1" indent="-342900" algn="just">
              <a:buFontTx/>
              <a:buChar char="-"/>
            </a:pPr>
            <a:r>
              <a:rPr lang="cs-CZ" sz="2200" dirty="0" smtClean="0">
                <a:latin typeface="Calibri" pitchFamily="34" charset="0"/>
              </a:rPr>
              <a:t>rozhlasová, televizní zpravodajství, komentáře, diskuze, besedy</a:t>
            </a:r>
          </a:p>
          <a:p>
            <a:pPr marL="914400" lvl="1" indent="-457200" algn="just">
              <a:buFontTx/>
              <a:buChar char="-"/>
            </a:pPr>
            <a:r>
              <a:rPr lang="cs-CZ" sz="2200" dirty="0" smtClean="0">
                <a:latin typeface="Calibri" pitchFamily="34" charset="0"/>
              </a:rPr>
              <a:t>přesahy do stylu řečnického i </a:t>
            </a:r>
            <a:r>
              <a:rPr lang="cs-CZ" sz="2200" dirty="0" err="1" smtClean="0">
                <a:latin typeface="Calibri" pitchFamily="34" charset="0"/>
              </a:rPr>
              <a:t>prostěsdělovacího</a:t>
            </a:r>
            <a:endParaRPr lang="cs-CZ" sz="2200" dirty="0" smtClean="0">
              <a:latin typeface="Calibri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200" dirty="0" smtClean="0">
                <a:latin typeface="Calibri" pitchFamily="34" charset="0"/>
              </a:rPr>
              <a:t>častá aktualizace prostředky nespisovnými (</a:t>
            </a:r>
            <a:r>
              <a:rPr lang="cs-CZ" sz="2200" i="1" dirty="0" smtClean="0">
                <a:latin typeface="Calibri" pitchFamily="34" charset="0"/>
              </a:rPr>
              <a:t>cédéčko</a:t>
            </a:r>
            <a:r>
              <a:rPr lang="cs-CZ" sz="2200" dirty="0" smtClean="0">
                <a:latin typeface="Calibri" pitchFamily="34" charset="0"/>
              </a:rPr>
              <a:t>, </a:t>
            </a:r>
            <a:r>
              <a:rPr lang="cs-CZ" sz="2200" i="1" dirty="0" err="1" smtClean="0">
                <a:latin typeface="Calibri" pitchFamily="34" charset="0"/>
              </a:rPr>
              <a:t>poslechovka</a:t>
            </a:r>
            <a:r>
              <a:rPr lang="cs-CZ" sz="2200" dirty="0" smtClean="0">
                <a:latin typeface="Calibri" pitchFamily="34" charset="0"/>
              </a:rPr>
              <a:t>), prostředky slangovými a profesními (</a:t>
            </a:r>
            <a:r>
              <a:rPr lang="cs-CZ" sz="2200" i="1" dirty="0" err="1" smtClean="0">
                <a:latin typeface="Calibri" pitchFamily="34" charset="0"/>
              </a:rPr>
              <a:t>eseróčko</a:t>
            </a:r>
            <a:r>
              <a:rPr lang="cs-CZ" sz="2200" dirty="0" smtClean="0">
                <a:latin typeface="Calibri" pitchFamily="34" charset="0"/>
              </a:rPr>
              <a:t>, </a:t>
            </a:r>
            <a:r>
              <a:rPr lang="cs-CZ" sz="2200" i="1" dirty="0" smtClean="0">
                <a:latin typeface="Calibri" pitchFamily="34" charset="0"/>
              </a:rPr>
              <a:t>rozhlasák</a:t>
            </a:r>
            <a:r>
              <a:rPr lang="cs-CZ" sz="2200" dirty="0" smtClean="0">
                <a:latin typeface="Calibri" pitchFamily="34" charset="0"/>
              </a:rPr>
              <a:t>, </a:t>
            </a:r>
            <a:r>
              <a:rPr lang="cs-CZ" sz="2200" i="1" dirty="0" smtClean="0">
                <a:latin typeface="Calibri" pitchFamily="34" charset="0"/>
              </a:rPr>
              <a:t>mančaft</a:t>
            </a:r>
            <a:r>
              <a:rPr lang="cs-CZ" sz="2200" dirty="0" smtClean="0">
                <a:latin typeface="Calibri" pitchFamily="34" charset="0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cs-CZ" sz="2200" dirty="0" smtClean="0">
                <a:latin typeface="Calibri" pitchFamily="34" charset="0"/>
              </a:rPr>
              <a:t>automatizace mluveného jazyka, např. užívání frazémů (</a:t>
            </a:r>
            <a:r>
              <a:rPr lang="cs-CZ" sz="2200" i="1" dirty="0" smtClean="0">
                <a:latin typeface="Calibri" pitchFamily="34" charset="0"/>
              </a:rPr>
              <a:t>A to byla hezká tečka za naším tématem</a:t>
            </a:r>
            <a:r>
              <a:rPr lang="cs-CZ" sz="2200" dirty="0" smtClean="0">
                <a:latin typeface="Calibri" pitchFamily="34" charset="0"/>
              </a:rPr>
              <a:t>.) a klišé (</a:t>
            </a:r>
            <a:r>
              <a:rPr lang="cs-CZ" sz="2200" i="1" dirty="0" smtClean="0">
                <a:latin typeface="Calibri" pitchFamily="34" charset="0"/>
              </a:rPr>
              <a:t>školství je školství</a:t>
            </a:r>
            <a:r>
              <a:rPr lang="cs-CZ" sz="2200" dirty="0" smtClean="0">
                <a:latin typeface="Calibri" pitchFamily="34" charset="0"/>
              </a:rPr>
              <a:t>; </a:t>
            </a:r>
            <a:r>
              <a:rPr lang="cs-CZ" sz="2200" i="1" dirty="0" smtClean="0">
                <a:latin typeface="Calibri" pitchFamily="34" charset="0"/>
              </a:rPr>
              <a:t>Poslanci hlasovali tak, jak hlasovali</a:t>
            </a:r>
            <a:r>
              <a:rPr lang="cs-CZ" sz="2200" dirty="0" smtClean="0">
                <a:latin typeface="Calibri" pitchFamily="34" charset="0"/>
              </a:rPr>
              <a:t>.; fráze „je to o tom“: </a:t>
            </a:r>
            <a:r>
              <a:rPr lang="cs-CZ" sz="2200" i="1" dirty="0" smtClean="0">
                <a:latin typeface="Calibri" pitchFamily="34" charset="0"/>
              </a:rPr>
              <a:t>Dnešní hokej byl o</a:t>
            </a:r>
            <a:r>
              <a:rPr lang="cs-CZ" sz="2400" dirty="0" smtClean="0"/>
              <a:t> </a:t>
            </a:r>
            <a:r>
              <a:rPr lang="cs-CZ" sz="2200" i="1" dirty="0" smtClean="0">
                <a:latin typeface="Calibri" pitchFamily="34" charset="0"/>
              </a:rPr>
              <a:t>hokeji.</a:t>
            </a:r>
            <a:r>
              <a:rPr lang="cs-CZ" sz="2200" dirty="0" smtClean="0">
                <a:latin typeface="Calibri" pitchFamily="34" charset="0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cs-CZ" sz="2200" dirty="0" smtClean="0">
                <a:latin typeface="Calibri" pitchFamily="34" charset="0"/>
              </a:rPr>
              <a:t>parazitní slova, parazitní částice (</a:t>
            </a:r>
            <a:r>
              <a:rPr lang="cs-CZ" sz="2200" i="1" dirty="0" smtClean="0">
                <a:latin typeface="Calibri" pitchFamily="34" charset="0"/>
              </a:rPr>
              <a:t>no tak</a:t>
            </a:r>
            <a:r>
              <a:rPr lang="cs-CZ" sz="2200" dirty="0" smtClean="0">
                <a:latin typeface="Calibri" pitchFamily="34" charset="0"/>
              </a:rPr>
              <a:t>, </a:t>
            </a:r>
            <a:r>
              <a:rPr lang="cs-CZ" sz="2200" i="1" dirty="0" smtClean="0">
                <a:latin typeface="Calibri" pitchFamily="34" charset="0"/>
              </a:rPr>
              <a:t>takže</a:t>
            </a:r>
            <a:r>
              <a:rPr lang="cs-CZ" sz="2200" dirty="0" smtClean="0">
                <a:latin typeface="Calibri" pitchFamily="34" charset="0"/>
              </a:rPr>
              <a:t>, </a:t>
            </a:r>
            <a:r>
              <a:rPr lang="cs-CZ" sz="2200" i="1" dirty="0" smtClean="0">
                <a:latin typeface="Calibri" pitchFamily="34" charset="0"/>
              </a:rPr>
              <a:t>nicméně</a:t>
            </a:r>
            <a:r>
              <a:rPr lang="cs-CZ" sz="2200" dirty="0" smtClean="0">
                <a:latin typeface="Calibri" pitchFamily="34" charset="0"/>
              </a:rPr>
              <a:t>, </a:t>
            </a:r>
            <a:r>
              <a:rPr lang="cs-CZ" sz="2200" i="1" dirty="0" smtClean="0">
                <a:latin typeface="Calibri" pitchFamily="34" charset="0"/>
              </a:rPr>
              <a:t>prostě</a:t>
            </a:r>
            <a:r>
              <a:rPr lang="cs-CZ" sz="2200" dirty="0" smtClean="0">
                <a:latin typeface="Calibri" pitchFamily="34" charset="0"/>
              </a:rPr>
              <a:t>)</a:t>
            </a:r>
            <a:endParaRPr lang="cs-CZ" sz="2200" dirty="0">
              <a:latin typeface="Calibri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27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u="sng" dirty="0" smtClean="0">
                <a:latin typeface="Calibri" pitchFamily="34" charset="0"/>
              </a:rPr>
              <a:t>Pronikání hovorových, neformálních jazykových prostředků</a:t>
            </a:r>
          </a:p>
          <a:p>
            <a:pPr lvl="1" algn="just"/>
            <a:endParaRPr lang="cs-CZ" sz="2400" u="sng" dirty="0" smtClean="0">
              <a:latin typeface="Calibri" pitchFamily="34" charset="0"/>
            </a:endParaRPr>
          </a:p>
          <a:p>
            <a:pPr lvl="1" algn="just"/>
            <a:r>
              <a:rPr lang="cs-CZ" sz="2400" dirty="0" smtClean="0">
                <a:latin typeface="Calibri" pitchFamily="34" charset="0"/>
              </a:rPr>
              <a:t>Majitelé </a:t>
            </a:r>
            <a:r>
              <a:rPr lang="cs-CZ" sz="2400" b="1" dirty="0" smtClean="0">
                <a:latin typeface="Calibri" pitchFamily="34" charset="0"/>
              </a:rPr>
              <a:t>lámou rukama </a:t>
            </a:r>
            <a:r>
              <a:rPr lang="cs-CZ" sz="2400" dirty="0" smtClean="0">
                <a:latin typeface="Calibri" pitchFamily="34" charset="0"/>
              </a:rPr>
              <a:t>nad ušlým ziskem.</a:t>
            </a: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r>
              <a:rPr lang="cs-CZ" sz="2400" dirty="0" smtClean="0">
                <a:latin typeface="Calibri" pitchFamily="34" charset="0"/>
              </a:rPr>
              <a:t>Úřady si chtějí </a:t>
            </a:r>
            <a:r>
              <a:rPr lang="cs-CZ" sz="2400" b="1" dirty="0" smtClean="0">
                <a:latin typeface="Calibri" pitchFamily="34" charset="0"/>
              </a:rPr>
              <a:t>posvítit </a:t>
            </a:r>
            <a:r>
              <a:rPr lang="cs-CZ" sz="2400" dirty="0" smtClean="0">
                <a:latin typeface="Calibri" pitchFamily="34" charset="0"/>
              </a:rPr>
              <a:t>na tzv. domácí hospody</a:t>
            </a: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r>
              <a:rPr lang="cs-CZ" sz="2400" dirty="0" smtClean="0">
                <a:latin typeface="Calibri" pitchFamily="34" charset="0"/>
              </a:rPr>
              <a:t>Vrchní soud dnes v odvolacím řízení </a:t>
            </a:r>
            <a:r>
              <a:rPr lang="cs-CZ" sz="2400" b="1" dirty="0" smtClean="0">
                <a:latin typeface="Calibri" pitchFamily="34" charset="0"/>
              </a:rPr>
              <a:t>pořádně přitvrdil.</a:t>
            </a:r>
          </a:p>
          <a:p>
            <a:pPr lvl="1" algn="just"/>
            <a:endParaRPr lang="cs-CZ" sz="2400" b="1" dirty="0" smtClean="0">
              <a:latin typeface="Calibri" pitchFamily="34" charset="0"/>
            </a:endParaRPr>
          </a:p>
          <a:p>
            <a:pPr lvl="1" algn="just"/>
            <a:r>
              <a:rPr lang="cs-CZ" sz="2400" dirty="0" smtClean="0">
                <a:latin typeface="Calibri" pitchFamily="34" charset="0"/>
              </a:rPr>
              <a:t>Polské politiky </a:t>
            </a:r>
            <a:r>
              <a:rPr lang="cs-CZ" sz="2400" b="1" dirty="0" smtClean="0">
                <a:latin typeface="Calibri" pitchFamily="34" charset="0"/>
              </a:rPr>
              <a:t>nadzvedl ze židle</a:t>
            </a:r>
            <a:r>
              <a:rPr lang="cs-CZ" sz="2400" dirty="0" smtClean="0">
                <a:latin typeface="Calibri" pitchFamily="34" charset="0"/>
              </a:rPr>
              <a:t> návrh zákona…</a:t>
            </a:r>
          </a:p>
          <a:p>
            <a:pPr lvl="1" algn="just"/>
            <a:endParaRPr lang="cs-CZ" sz="2400" u="sng" dirty="0">
              <a:latin typeface="Calibri" pitchFamily="34" charset="0"/>
            </a:endParaRPr>
          </a:p>
          <a:p>
            <a:pPr marL="914400" lvl="1" indent="-457200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27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u="sng" dirty="0" smtClean="0">
                <a:latin typeface="Calibri" pitchFamily="34" charset="0"/>
              </a:rPr>
              <a:t>Styl reklamy a inzerce</a:t>
            </a:r>
          </a:p>
          <a:p>
            <a:pPr lvl="1" algn="just"/>
            <a:endParaRPr lang="cs-CZ" sz="2400" u="sng" dirty="0">
              <a:latin typeface="Calibri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často podpořeno grafickou a neverbální složkou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základní funkce: přesvědčit adresáty, ovlivnit jejich rozhodování, případně manipulovat adresátem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snaha oslovit široký okruh adresátů, snaha o</a:t>
            </a:r>
            <a:r>
              <a:rPr lang="cs-CZ" sz="2400" b="1" dirty="0" smtClean="0"/>
              <a:t> </a:t>
            </a:r>
            <a:r>
              <a:rPr lang="cs-CZ" sz="2400" dirty="0" smtClean="0">
                <a:latin typeface="Calibri" pitchFamily="34" charset="0"/>
              </a:rPr>
              <a:t>zapamatovatelnost, výstižnost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cílům reklamy je podřízen styl </a:t>
            </a:r>
          </a:p>
          <a:p>
            <a:pPr marL="914400" lvl="1" indent="-457200" algn="just"/>
            <a:endParaRPr lang="cs-CZ" sz="2400" dirty="0" smtClean="0">
              <a:latin typeface="Calibri" pitchFamily="34" charset="0"/>
            </a:endParaRPr>
          </a:p>
          <a:p>
            <a:pPr marL="914400" lvl="1" indent="-457200" algn="just"/>
            <a:r>
              <a:rPr lang="cs-CZ" sz="2400" i="1" dirty="0" smtClean="0">
                <a:latin typeface="Calibri" pitchFamily="34" charset="0"/>
              </a:rPr>
              <a:t>Do neznáma cesta je jako bez mámy dětství.</a:t>
            </a:r>
          </a:p>
          <a:p>
            <a:pPr marL="914400" lvl="1" indent="-457200" algn="just"/>
            <a:endParaRPr lang="cs-CZ" sz="2400" i="1" dirty="0" smtClean="0">
              <a:latin typeface="Calibri" pitchFamily="34" charset="0"/>
            </a:endParaRPr>
          </a:p>
          <a:p>
            <a:pPr marL="914400" lvl="1" indent="-457200" algn="just"/>
            <a:r>
              <a:rPr lang="cs-CZ" sz="2400" i="1" dirty="0" smtClean="0">
                <a:latin typeface="Calibri" pitchFamily="34" charset="0"/>
              </a:rPr>
              <a:t>Bílý </a:t>
            </a:r>
            <a:r>
              <a:rPr lang="cs-CZ" sz="2400" i="1" dirty="0" err="1" smtClean="0">
                <a:latin typeface="Calibri" pitchFamily="34" charset="0"/>
              </a:rPr>
              <a:t>Gamrinus</a:t>
            </a:r>
            <a:r>
              <a:rPr lang="cs-CZ" sz="2400" i="1" dirty="0" smtClean="0">
                <a:latin typeface="Calibri" pitchFamily="34" charset="0"/>
              </a:rPr>
              <a:t> – vitalita z Plzně.</a:t>
            </a:r>
          </a:p>
        </p:txBody>
      </p:sp>
    </p:spTree>
    <p:extLst>
      <p:ext uri="{BB962C8B-B14F-4D97-AF65-F5344CB8AC3E}">
        <p14:creationId xmlns="" xmlns:p14="http://schemas.microsoft.com/office/powerpoint/2010/main" val="4327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u="sng" dirty="0" smtClean="0">
                <a:latin typeface="Calibri" pitchFamily="34" charset="0"/>
              </a:rPr>
              <a:t>Obrazná pojmenování, stylistické figury.</a:t>
            </a:r>
          </a:p>
          <a:p>
            <a:pPr lvl="1" algn="just"/>
            <a:endParaRPr lang="cs-CZ" sz="2400" u="sng" dirty="0" smtClean="0">
              <a:latin typeface="Calibri" pitchFamily="34" charset="0"/>
            </a:endParaRPr>
          </a:p>
          <a:p>
            <a:pPr lvl="1" algn="just"/>
            <a:r>
              <a:rPr lang="cs-CZ" sz="2200" i="1" dirty="0" smtClean="0">
                <a:latin typeface="Calibri" pitchFamily="34" charset="0"/>
              </a:rPr>
              <a:t>V únoru vyšší výplata a moře výhod. Nenechte si opět uplavat … vyšší výplatu. Ponořte se do toho a úlovek je váš. </a:t>
            </a:r>
          </a:p>
          <a:p>
            <a:pPr lvl="1" algn="just"/>
            <a:r>
              <a:rPr lang="cs-CZ" sz="2200" i="1" dirty="0" smtClean="0">
                <a:latin typeface="Calibri" pitchFamily="34" charset="0"/>
              </a:rPr>
              <a:t>Nevíte si rady s vánočním dárkem? Věnujte předplatné deníku.</a:t>
            </a:r>
          </a:p>
          <a:p>
            <a:pPr lvl="1" algn="just"/>
            <a:r>
              <a:rPr lang="cs-CZ" sz="2200" i="1" dirty="0" smtClean="0">
                <a:latin typeface="Calibri" pitchFamily="34" charset="0"/>
              </a:rPr>
              <a:t>Vyhrajte Vánoce s čokoládovou hvězdou.</a:t>
            </a:r>
          </a:p>
          <a:p>
            <a:pPr lvl="1" algn="just"/>
            <a:r>
              <a:rPr lang="cs-CZ" sz="2200" i="1" dirty="0" smtClean="0">
                <a:latin typeface="Calibri" pitchFamily="34" charset="0"/>
              </a:rPr>
              <a:t>Nečekejte, až se Vás jaro zeptá!</a:t>
            </a:r>
          </a:p>
          <a:p>
            <a:pPr lvl="1" algn="just"/>
            <a:r>
              <a:rPr lang="cs-CZ" sz="2200" i="1" dirty="0" smtClean="0">
                <a:latin typeface="Calibri" pitchFamily="34" charset="0"/>
              </a:rPr>
              <a:t>Kdo šetří, má … vše na co si vzpomene. Reklama spořitelny.</a:t>
            </a:r>
          </a:p>
          <a:p>
            <a:pPr lvl="1" algn="just"/>
            <a:r>
              <a:rPr lang="cs-CZ" sz="2200" i="1" dirty="0" smtClean="0">
                <a:latin typeface="Calibri" pitchFamily="34" charset="0"/>
              </a:rPr>
              <a:t>Nejen čistota, ale lépe vypadající čistota!</a:t>
            </a:r>
          </a:p>
          <a:p>
            <a:pPr lvl="1" algn="just"/>
            <a:r>
              <a:rPr lang="cs-CZ" sz="2200" i="1" dirty="0" smtClean="0">
                <a:latin typeface="Calibri" pitchFamily="34" charset="0"/>
              </a:rPr>
              <a:t>S Teslou mě baví svět.</a:t>
            </a:r>
          </a:p>
          <a:p>
            <a:pPr lvl="1" algn="just"/>
            <a:r>
              <a:rPr lang="cs-CZ" sz="2200" i="1" dirty="0" smtClean="0">
                <a:latin typeface="Calibri" pitchFamily="34" charset="0"/>
              </a:rPr>
              <a:t>Nevaž se, odvaž se!</a:t>
            </a:r>
          </a:p>
          <a:p>
            <a:pPr lvl="1" algn="just"/>
            <a:r>
              <a:rPr lang="cs-CZ" sz="2200" i="1" dirty="0" smtClean="0">
                <a:latin typeface="Calibri" pitchFamily="34" charset="0"/>
              </a:rPr>
              <a:t>Přijďte sami nebo s paní, vyberte si zdravé spaní!</a:t>
            </a:r>
          </a:p>
          <a:p>
            <a:pPr lvl="1" algn="just"/>
            <a:r>
              <a:rPr lang="cs-CZ" sz="2200" i="1" dirty="0" smtClean="0">
                <a:latin typeface="Calibri" pitchFamily="34" charset="0"/>
              </a:rPr>
              <a:t>Nejnižší ceny, největší výběr, nejlepší servis.</a:t>
            </a:r>
          </a:p>
        </p:txBody>
      </p:sp>
    </p:spTree>
    <p:extLst>
      <p:ext uri="{BB962C8B-B14F-4D97-AF65-F5344CB8AC3E}">
        <p14:creationId xmlns="" xmlns:p14="http://schemas.microsoft.com/office/powerpoint/2010/main" val="4327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836712"/>
            <a:ext cx="7560839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Funkční dichotomie</a:t>
            </a:r>
          </a:p>
          <a:p>
            <a:pPr marL="285750" indent="-285750"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mluvenost/psanost</a:t>
            </a: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připravenost/nepřipravenost</a:t>
            </a: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monologičnost/dialogičnost</a:t>
            </a:r>
          </a:p>
          <a:p>
            <a:pPr marL="457200" indent="-457200">
              <a:buFontTx/>
              <a:buChar char="-"/>
            </a:pPr>
            <a:r>
              <a:rPr lang="cs-CZ" sz="2800" dirty="0" err="1" smtClean="0">
                <a:latin typeface="Calibri" panose="020F0502020204030204" pitchFamily="34" charset="0"/>
              </a:rPr>
              <a:t>kontaktovost</a:t>
            </a:r>
            <a:r>
              <a:rPr lang="cs-CZ" sz="2800" dirty="0" smtClean="0">
                <a:latin typeface="Calibri" panose="020F0502020204030204" pitchFamily="34" charset="0"/>
              </a:rPr>
              <a:t>/</a:t>
            </a:r>
            <a:r>
              <a:rPr lang="cs-CZ" sz="2800" dirty="0" err="1" smtClean="0">
                <a:latin typeface="Calibri" panose="020F0502020204030204" pitchFamily="34" charset="0"/>
              </a:rPr>
              <a:t>nekontaktovost</a:t>
            </a:r>
            <a:endParaRPr lang="cs-CZ" sz="2800" dirty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explicitnost/implicitnost</a:t>
            </a:r>
          </a:p>
          <a:p>
            <a:pPr marL="457200" indent="-457200">
              <a:buFontTx/>
              <a:buChar char="-"/>
            </a:pPr>
            <a:r>
              <a:rPr lang="cs-CZ" sz="2800" dirty="0" err="1" smtClean="0">
                <a:latin typeface="Calibri" panose="020F0502020204030204" pitchFamily="34" charset="0"/>
              </a:rPr>
              <a:t>modelovost</a:t>
            </a:r>
            <a:r>
              <a:rPr lang="cs-CZ" sz="2800" dirty="0" smtClean="0">
                <a:latin typeface="Calibri" panose="020F0502020204030204" pitchFamily="34" charset="0"/>
              </a:rPr>
              <a:t> (schematičnost)/</a:t>
            </a:r>
            <a:r>
              <a:rPr lang="cs-CZ" sz="2800" dirty="0" err="1" smtClean="0">
                <a:latin typeface="Calibri" panose="020F0502020204030204" pitchFamily="34" charset="0"/>
              </a:rPr>
              <a:t>nemodelovost</a:t>
            </a:r>
            <a:endParaRPr lang="cs-CZ" sz="28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situační zakotvenost/nezakotvenost</a:t>
            </a:r>
            <a:endParaRPr lang="cs-CZ" sz="2800" dirty="0">
              <a:latin typeface="Calibri" panose="020F0502020204030204" pitchFamily="34" charset="0"/>
            </a:endParaRPr>
          </a:p>
          <a:p>
            <a:endParaRPr lang="cs-CZ" sz="2800" dirty="0" smtClean="0">
              <a:latin typeface="Calibri" panose="020F0502020204030204" pitchFamily="34" charset="0"/>
            </a:endParaRPr>
          </a:p>
          <a:p>
            <a:endParaRPr lang="cs-CZ" sz="2800" dirty="0">
              <a:latin typeface="Calibri" panose="020F0502020204030204" pitchFamily="34" charset="0"/>
            </a:endParaRPr>
          </a:p>
          <a:p>
            <a:r>
              <a:rPr lang="cs-CZ" sz="2800" dirty="0" smtClean="0">
                <a:latin typeface="Calibri" panose="020F0502020204030204" pitchFamily="34" charset="0"/>
              </a:rPr>
              <a:t>        automatizace/aktualizace</a:t>
            </a:r>
            <a:endParaRPr lang="cs-CZ" sz="28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873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u="sng" dirty="0" smtClean="0">
                <a:latin typeface="Calibri" pitchFamily="34" charset="0"/>
              </a:rPr>
              <a:t>Inzerát</a:t>
            </a:r>
          </a:p>
          <a:p>
            <a:pPr lvl="1" algn="just"/>
            <a:endParaRPr lang="cs-CZ" sz="2400" u="sng" dirty="0" smtClean="0">
              <a:latin typeface="Calibri" pitchFamily="34" charset="0"/>
            </a:endParaRPr>
          </a:p>
          <a:p>
            <a:pPr lvl="1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 krátký útvar zpravodajského typu, funkce sdělná, ale i získávací a </a:t>
            </a:r>
            <a:r>
              <a:rPr lang="cs-CZ" sz="2400" dirty="0" err="1" smtClean="0">
                <a:latin typeface="Calibri" pitchFamily="34" charset="0"/>
              </a:rPr>
              <a:t>ovlivňovací</a:t>
            </a:r>
            <a:endParaRPr lang="cs-CZ" sz="2400" dirty="0" smtClean="0">
              <a:latin typeface="Calibri" pitchFamily="34" charset="0"/>
            </a:endParaRPr>
          </a:p>
          <a:p>
            <a:pPr lvl="1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 jazykově strohý</a:t>
            </a:r>
            <a:r>
              <a:rPr lang="cs-CZ" sz="2400" smtClean="0">
                <a:latin typeface="Calibri" pitchFamily="34" charset="0"/>
              </a:rPr>
              <a:t>, </a:t>
            </a:r>
            <a:r>
              <a:rPr lang="cs-CZ" sz="2400" smtClean="0">
                <a:latin typeface="Calibri" pitchFamily="34" charset="0"/>
              </a:rPr>
              <a:t>heslovitý; </a:t>
            </a:r>
            <a:r>
              <a:rPr lang="cs-CZ" sz="2400" dirty="0" smtClean="0">
                <a:latin typeface="Calibri" pitchFamily="34" charset="0"/>
              </a:rPr>
              <a:t>zkratky</a:t>
            </a: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r>
              <a:rPr lang="cs-CZ" sz="2400" i="1" dirty="0" err="1" smtClean="0">
                <a:latin typeface="Calibri" pitchFamily="34" charset="0"/>
              </a:rPr>
              <a:t>Gars</a:t>
            </a:r>
            <a:r>
              <a:rPr lang="cs-CZ" sz="2400" i="1" dirty="0" smtClean="0">
                <a:latin typeface="Calibri" pitchFamily="34" charset="0"/>
              </a:rPr>
              <a:t>. DB Líšeň, Jírová, </a:t>
            </a:r>
            <a:r>
              <a:rPr lang="cs-CZ" sz="2400" i="1" dirty="0" err="1" smtClean="0">
                <a:latin typeface="Calibri" pitchFamily="34" charset="0"/>
              </a:rPr>
              <a:t>příz</a:t>
            </a:r>
            <a:r>
              <a:rPr lang="cs-CZ" sz="2400" i="1" dirty="0" smtClean="0">
                <a:latin typeface="Calibri" pitchFamily="34" charset="0"/>
              </a:rPr>
              <a:t>., bez </a:t>
            </a:r>
            <a:r>
              <a:rPr lang="cs-CZ" sz="2400" i="1" dirty="0" err="1" smtClean="0">
                <a:latin typeface="Calibri" pitchFamily="34" charset="0"/>
              </a:rPr>
              <a:t>balk</a:t>
            </a:r>
            <a:r>
              <a:rPr lang="cs-CZ" sz="2400" i="1" dirty="0" smtClean="0">
                <a:latin typeface="Calibri" pitchFamily="34" charset="0"/>
              </a:rPr>
              <a:t>., </a:t>
            </a:r>
            <a:r>
              <a:rPr lang="cs-CZ" sz="2400" i="1" dirty="0" err="1" smtClean="0">
                <a:latin typeface="Calibri" pitchFamily="34" charset="0"/>
              </a:rPr>
              <a:t>kuch</a:t>
            </a:r>
            <a:r>
              <a:rPr lang="cs-CZ" sz="2400" i="1" dirty="0" smtClean="0">
                <a:latin typeface="Calibri" pitchFamily="34" charset="0"/>
              </a:rPr>
              <a:t>. linka, sed. vana, v </a:t>
            </a:r>
            <a:r>
              <a:rPr lang="cs-CZ" sz="2400" i="1" dirty="0" err="1" smtClean="0">
                <a:latin typeface="Calibri" pitchFamily="34" charset="0"/>
              </a:rPr>
              <a:t>atrak</a:t>
            </a:r>
            <a:r>
              <a:rPr lang="cs-CZ" sz="2400" i="1" dirty="0" smtClean="0">
                <a:latin typeface="Calibri" pitchFamily="34" charset="0"/>
              </a:rPr>
              <a:t>. </a:t>
            </a:r>
            <a:r>
              <a:rPr lang="cs-CZ" sz="2400" i="1" dirty="0" err="1" smtClean="0">
                <a:latin typeface="Calibri" pitchFamily="34" charset="0"/>
              </a:rPr>
              <a:t>prostř</a:t>
            </a:r>
            <a:r>
              <a:rPr lang="cs-CZ" sz="2400" i="1" dirty="0" smtClean="0">
                <a:latin typeface="Calibri" pitchFamily="34" charset="0"/>
              </a:rPr>
              <a:t>., </a:t>
            </a:r>
            <a:r>
              <a:rPr lang="cs-CZ" sz="2400" i="1" dirty="0" err="1" smtClean="0">
                <a:latin typeface="Calibri" pitchFamily="34" charset="0"/>
              </a:rPr>
              <a:t>výhl</a:t>
            </a:r>
            <a:r>
              <a:rPr lang="cs-CZ" sz="2400" i="1" dirty="0" smtClean="0">
                <a:latin typeface="Calibri" pitchFamily="34" charset="0"/>
              </a:rPr>
              <a:t>. na Brno, volný ihned. Cena …</a:t>
            </a:r>
          </a:p>
        </p:txBody>
      </p:sp>
    </p:spTree>
    <p:extLst>
      <p:ext uri="{BB962C8B-B14F-4D97-AF65-F5344CB8AC3E}">
        <p14:creationId xmlns="" xmlns:p14="http://schemas.microsoft.com/office/powerpoint/2010/main" val="4327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Automatizace a aktualizace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400" dirty="0" smtClean="0">
                <a:latin typeface="Calibri" panose="020F0502020204030204" pitchFamily="34" charset="0"/>
              </a:rPr>
              <a:t>Automatisací tedy rozumíme takové užívání jazykových prostředků, a to buď isolovaných nebo vzájemně  spojovaných, jaké je obvyklé pro určitý úkol vyjádření, totiž takové, že výraz sám nebudí pozornost, vyjádření po stránce formy jazykové se děje a je </a:t>
            </a:r>
            <a:r>
              <a:rPr lang="cs-CZ" sz="2400" dirty="0" smtClean="0">
                <a:latin typeface="Calibri" panose="020F0502020204030204" pitchFamily="34" charset="0"/>
              </a:rPr>
              <a:t>přijímáno </a:t>
            </a:r>
            <a:r>
              <a:rPr lang="cs-CZ" sz="2400" dirty="0" smtClean="0">
                <a:latin typeface="Calibri" panose="020F0502020204030204" pitchFamily="34" charset="0"/>
              </a:rPr>
              <a:t>jako konvenční. … </a:t>
            </a:r>
            <a:r>
              <a:rPr lang="cs-CZ" sz="2400" dirty="0" err="1" smtClean="0">
                <a:latin typeface="Calibri" panose="020F0502020204030204" pitchFamily="34" charset="0"/>
              </a:rPr>
              <a:t>Aktualisací</a:t>
            </a:r>
            <a:r>
              <a:rPr lang="cs-CZ" sz="2400" dirty="0" smtClean="0">
                <a:latin typeface="Calibri" panose="020F0502020204030204" pitchFamily="34" charset="0"/>
              </a:rPr>
              <a:t> naopak rozumíme užití jazykových prostředků takovým způsobem, že samo budí pozornost a je přijímáno jako neobvyklé, jako zbavené automatisace, </a:t>
            </a:r>
            <a:r>
              <a:rPr lang="cs-CZ" sz="2400" dirty="0" err="1" smtClean="0">
                <a:latin typeface="Calibri" panose="020F0502020204030204" pitchFamily="34" charset="0"/>
              </a:rPr>
              <a:t>disautomatizované</a:t>
            </a:r>
            <a:r>
              <a:rPr lang="cs-CZ" sz="2400" dirty="0" smtClean="0">
                <a:latin typeface="Calibri" panose="020F0502020204030204" pitchFamily="34" charset="0"/>
              </a:rPr>
              <a:t>, např. živá básnická metafora, na rozdíl od lexikalizované, která je automatisována. (Havránek, B. 1932)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9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89844"/>
            <a:ext cx="763284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Jazykový standard</a:t>
            </a:r>
          </a:p>
          <a:p>
            <a:pPr lvl="1"/>
            <a:endParaRPr lang="cs-CZ" sz="2800" dirty="0">
              <a:latin typeface="Calibri" panose="020F0502020204030204" pitchFamily="34" charset="0"/>
            </a:endParaRPr>
          </a:p>
          <a:p>
            <a:pPr lvl="1"/>
            <a:r>
              <a:rPr lang="cs-CZ" sz="2800" dirty="0" smtClean="0">
                <a:latin typeface="Calibri" panose="020F0502020204030204" pitchFamily="34" charset="0"/>
              </a:rPr>
              <a:t>„Standardní v určitém typu textu a/nebo jazykové formě jsou ty varianty prostředků, které v něm/ní nejsou marginální.“ (Cvrček, V. a kol. </a:t>
            </a:r>
            <a:r>
              <a:rPr lang="cs-CZ" sz="2800" i="1" dirty="0" smtClean="0">
                <a:latin typeface="Calibri" panose="020F0502020204030204" pitchFamily="34" charset="0"/>
              </a:rPr>
              <a:t>Mluvnice současné češtiny</a:t>
            </a:r>
            <a:r>
              <a:rPr lang="cs-CZ" sz="2800" dirty="0" smtClean="0">
                <a:latin typeface="Calibri" panose="020F0502020204030204" pitchFamily="34" charset="0"/>
              </a:rPr>
              <a:t>, Praha: Karolinum, 2010)</a:t>
            </a: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1252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11560" y="692696"/>
            <a:ext cx="7776864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Stylistika výrazových prostředků jazykových</a:t>
            </a:r>
          </a:p>
          <a:p>
            <a:pPr lvl="1" algn="just"/>
            <a:endParaRPr lang="cs-CZ" sz="2400" b="1" dirty="0">
              <a:latin typeface="Calibri" pitchFamily="34" charset="0"/>
            </a:endParaRPr>
          </a:p>
          <a:p>
            <a:pPr lvl="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 err="1" smtClean="0">
                <a:latin typeface="Calibri" panose="020F0502020204030204" pitchFamily="34" charset="0"/>
              </a:rPr>
              <a:t>příznakovost</a:t>
            </a:r>
            <a:r>
              <a:rPr lang="cs-CZ" sz="2400" dirty="0" smtClean="0">
                <a:latin typeface="Calibri" panose="020F0502020204030204" pitchFamily="34" charset="0"/>
              </a:rPr>
              <a:t> x </a:t>
            </a:r>
            <a:r>
              <a:rPr lang="cs-CZ" sz="2400" dirty="0" err="1" smtClean="0">
                <a:latin typeface="Calibri" panose="020F0502020204030204" pitchFamily="34" charset="0"/>
              </a:rPr>
              <a:t>nepříznakovost</a:t>
            </a:r>
            <a:r>
              <a:rPr lang="cs-CZ" sz="2400" dirty="0" smtClean="0">
                <a:latin typeface="Calibri" panose="020F0502020204030204" pitchFamily="34" charset="0"/>
              </a:rPr>
              <a:t> (neutrálnost) </a:t>
            </a:r>
          </a:p>
          <a:p>
            <a:pPr lvl="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 prostředky stylově příznakové (zabarvené) x prostředky stylově nepříznakové (nezabarvené)</a:t>
            </a:r>
          </a:p>
          <a:p>
            <a:pPr lvl="0">
              <a:buFontTx/>
              <a:buChar char="-"/>
            </a:pP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dirty="0" smtClean="0">
                <a:latin typeface="Calibri" pitchFamily="34" charset="0"/>
              </a:rPr>
              <a:t>stylistická hodnota stálá x kontextová</a:t>
            </a:r>
          </a:p>
          <a:p>
            <a:pPr lvl="0">
              <a:buFontTx/>
              <a:buChar char="-"/>
            </a:pPr>
            <a:endParaRPr lang="cs-CZ" sz="2400" b="1" dirty="0" smtClean="0"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 některé jazykové prostředky, a to i bez jejich konkrétního užití v kontextu, signalizují svou náležitost k některé z funkčních stylových sfér</a:t>
            </a:r>
            <a:endParaRPr lang="cs-CZ" sz="2400" b="1" dirty="0" smtClean="0">
              <a:latin typeface="Calibri" pitchFamily="34" charset="0"/>
            </a:endParaRPr>
          </a:p>
          <a:p>
            <a:pPr lvl="1" algn="just"/>
            <a:endParaRPr lang="cs-CZ" sz="24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697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20688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Stylistická diferenciace (klasifikace) </a:t>
            </a:r>
            <a:r>
              <a:rPr lang="cs-CZ" sz="2400" dirty="0" smtClean="0">
                <a:latin typeface="Calibri" panose="020F0502020204030204" pitchFamily="34" charset="0"/>
              </a:rPr>
              <a:t>slovní zásoby vychází z těchto kritérií: </a:t>
            </a:r>
          </a:p>
          <a:p>
            <a:pPr marL="342900" lvl="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příslušnost k funkčním stylovým vrstvám</a:t>
            </a:r>
          </a:p>
          <a:p>
            <a:pPr marL="342900" lvl="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říslušnost k útvarům národního jazyka (spisovnost, nespisovnost, prostředky polotvarů) národního jazyka (např. pronikání obecné češtiny do spisovné komunikace)</a:t>
            </a:r>
          </a:p>
          <a:p>
            <a:pPr marL="342900" lvl="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e</a:t>
            </a:r>
            <a:r>
              <a:rPr lang="cs-CZ" sz="2400" dirty="0" smtClean="0">
                <a:latin typeface="Calibri" panose="020F0502020204030204" pitchFamily="34" charset="0"/>
              </a:rPr>
              <a:t>xpresivita, popř. míra expresivity (slovo je samo o sobě expresivní; slovo se expresívní stane v přeneseném významu: </a:t>
            </a:r>
            <a:r>
              <a:rPr lang="cs-CZ" sz="2400" i="1" dirty="0" smtClean="0">
                <a:latin typeface="Calibri" panose="020F0502020204030204" pitchFamily="34" charset="0"/>
              </a:rPr>
              <a:t>letět na hodinu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  <a:endParaRPr lang="cs-CZ" sz="2400" i="1" dirty="0" smtClean="0">
              <a:latin typeface="Calibri" panose="020F0502020204030204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sociální omezení při užití slova v komunikaci (slang, profesionalismy, argot)</a:t>
            </a:r>
          </a:p>
          <a:p>
            <a:pPr marL="342900" lvl="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v</a:t>
            </a:r>
            <a:r>
              <a:rPr lang="cs-CZ" sz="2400" dirty="0" smtClean="0">
                <a:latin typeface="Calibri" panose="020F0502020204030204" pitchFamily="34" charset="0"/>
              </a:rPr>
              <a:t>ztah k normě současného spisovného jazyka (umístění na jazykové ose)</a:t>
            </a:r>
          </a:p>
          <a:p>
            <a:pPr marL="342900" lvl="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j</a:t>
            </a:r>
            <a:r>
              <a:rPr lang="cs-CZ" sz="2400" dirty="0" smtClean="0">
                <a:latin typeface="Calibri" panose="020F0502020204030204" pitchFamily="34" charset="0"/>
              </a:rPr>
              <a:t>iné aspekty: frekvence, slovo domácí či přejaté</a:t>
            </a:r>
          </a:p>
          <a:p>
            <a:pPr marL="914400" lvl="1" indent="-4572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Styl publicistický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výrazně dynamický</a:t>
            </a:r>
            <a:endParaRPr lang="cs-CZ" sz="2600" dirty="0">
              <a:latin typeface="Calibri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u="sng" dirty="0" smtClean="0">
                <a:latin typeface="Calibri" pitchFamily="34" charset="0"/>
              </a:rPr>
              <a:t>základní </a:t>
            </a:r>
            <a:r>
              <a:rPr lang="cs-CZ" sz="2600" u="sng" dirty="0">
                <a:latin typeface="Calibri" pitchFamily="34" charset="0"/>
              </a:rPr>
              <a:t>funkce</a:t>
            </a:r>
            <a:r>
              <a:rPr lang="cs-CZ" sz="2600" dirty="0">
                <a:latin typeface="Calibri" pitchFamily="34" charset="0"/>
              </a:rPr>
              <a:t> </a:t>
            </a:r>
            <a:r>
              <a:rPr lang="cs-CZ" sz="2600" dirty="0" smtClean="0">
                <a:latin typeface="Calibri" pitchFamily="34" charset="0"/>
              </a:rPr>
              <a:t>sdělná, </a:t>
            </a:r>
            <a:r>
              <a:rPr lang="cs-CZ" sz="2600" dirty="0" err="1" smtClean="0">
                <a:latin typeface="Calibri" pitchFamily="34" charset="0"/>
              </a:rPr>
              <a:t>ovlivňovací</a:t>
            </a:r>
            <a:r>
              <a:rPr lang="cs-CZ" sz="2600" dirty="0" smtClean="0">
                <a:latin typeface="Calibri" pitchFamily="34" charset="0"/>
              </a:rPr>
              <a:t>, získávací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publicistika mluvená; publicistika psaná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styl novinářský, styl žurnalistický, styl denního a periodického tisku (specifické podmínky na přípravu textů)</a:t>
            </a:r>
          </a:p>
          <a:p>
            <a:pPr marL="800100" lvl="1" indent="-342900" algn="just">
              <a:buFontTx/>
              <a:buChar char="-"/>
            </a:pPr>
            <a:r>
              <a:rPr lang="cs-CZ" sz="2600" u="sng" dirty="0" smtClean="0">
                <a:latin typeface="Calibri" pitchFamily="34" charset="0"/>
              </a:rPr>
              <a:t>základní slohové útvary (žánry):</a:t>
            </a:r>
            <a:r>
              <a:rPr lang="cs-CZ" sz="2600" dirty="0" smtClean="0">
                <a:latin typeface="Calibri" pitchFamily="34" charset="0"/>
              </a:rPr>
              <a:t> zpráva, interview, glosa, komuniké, komentář, fejeton, sloupek, reportáž, úvodník…</a:t>
            </a:r>
            <a:endParaRPr lang="cs-CZ" sz="2600" dirty="0"/>
          </a:p>
        </p:txBody>
      </p:sp>
    </p:spTree>
    <p:extLst>
      <p:ext uri="{BB962C8B-B14F-4D97-AF65-F5344CB8AC3E}">
        <p14:creationId xmlns="" xmlns:p14="http://schemas.microsoft.com/office/powerpoint/2010/main" val="101343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u="sng" dirty="0" smtClean="0">
                <a:latin typeface="Calibri" panose="020F0502020204030204" pitchFamily="34" charset="0"/>
              </a:rPr>
              <a:t>Stylová vrstva publicistická</a:t>
            </a: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 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daleko více než u jiných stylů dochází u</a:t>
            </a:r>
            <a:r>
              <a:rPr lang="cs-CZ" sz="2800" dirty="0" smtClean="0"/>
              <a:t> </a:t>
            </a:r>
            <a:r>
              <a:rPr lang="cs-CZ" sz="2600" dirty="0" smtClean="0">
                <a:latin typeface="Calibri" pitchFamily="34" charset="0"/>
              </a:rPr>
              <a:t>publicistického k těsnému sepětí s dobou, se společenským děním, s politikou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vrstva spíše nehomogenní; mísení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1. zpravodajský styl; 2. analytický styl; 3. publicistický styl beletristický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používání prostředků </a:t>
            </a:r>
            <a:r>
              <a:rPr lang="cs-CZ" sz="2600" b="1" dirty="0" smtClean="0">
                <a:latin typeface="Calibri" pitchFamily="34" charset="0"/>
              </a:rPr>
              <a:t>automatizovaných</a:t>
            </a:r>
            <a:r>
              <a:rPr lang="cs-CZ" sz="2600" dirty="0" smtClean="0">
                <a:latin typeface="Calibri" pitchFamily="34" charset="0"/>
              </a:rPr>
              <a:t> (ustálené vazby, obraty, lexikální prostředky) i </a:t>
            </a:r>
            <a:r>
              <a:rPr lang="cs-CZ" sz="2600" b="1" dirty="0" smtClean="0">
                <a:latin typeface="Calibri" pitchFamily="34" charset="0"/>
              </a:rPr>
              <a:t>aktualizovaných</a:t>
            </a:r>
            <a:endParaRPr lang="cs-CZ" sz="2600" b="1" dirty="0"/>
          </a:p>
        </p:txBody>
      </p:sp>
    </p:spTree>
    <p:extLst>
      <p:ext uri="{BB962C8B-B14F-4D97-AF65-F5344CB8AC3E}">
        <p14:creationId xmlns="" xmlns:p14="http://schemas.microsoft.com/office/powerpoint/2010/main" val="144544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u="sng" dirty="0" smtClean="0">
                <a:latin typeface="Calibri" panose="020F0502020204030204" pitchFamily="34" charset="0"/>
              </a:rPr>
              <a:t>Jazykové prostředky automatizované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slovní zásoba – </a:t>
            </a:r>
            <a:r>
              <a:rPr lang="cs-CZ" sz="2800" b="1" dirty="0" err="1" smtClean="0">
                <a:latin typeface="Calibri" panose="020F0502020204030204" pitchFamily="34" charset="0"/>
              </a:rPr>
              <a:t>publicismy</a:t>
            </a:r>
            <a:r>
              <a:rPr lang="cs-CZ" sz="2800" b="1" dirty="0" smtClean="0">
                <a:latin typeface="Calibri" panose="020F0502020204030204" pitchFamily="34" charset="0"/>
              </a:rPr>
              <a:t> </a:t>
            </a:r>
          </a:p>
          <a:p>
            <a:pPr marL="914400" lvl="1" indent="-457200" algn="just">
              <a:buFontTx/>
              <a:buChar char="-"/>
            </a:pPr>
            <a:r>
              <a:rPr lang="cs-CZ" sz="2800" b="1" dirty="0" smtClean="0">
                <a:latin typeface="Calibri" panose="020F0502020204030204" pitchFamily="34" charset="0"/>
              </a:rPr>
              <a:t>frazémy</a:t>
            </a:r>
            <a:r>
              <a:rPr lang="cs-CZ" sz="2800" dirty="0" smtClean="0">
                <a:latin typeface="Calibri" panose="020F0502020204030204" pitchFamily="34" charset="0"/>
              </a:rPr>
              <a:t> – lidová frazeologie, literární frazémy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opakující se obrazná vyjádření (lexikalizují se, mohou se stávat </a:t>
            </a:r>
            <a:r>
              <a:rPr lang="cs-CZ" sz="2800" b="1" dirty="0" smtClean="0">
                <a:latin typeface="Calibri" panose="020F0502020204030204" pitchFamily="34" charset="0"/>
              </a:rPr>
              <a:t>klišé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zobecnění sdělení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některé typy nepravých vedlejších vět</a:t>
            </a:r>
          </a:p>
        </p:txBody>
      </p:sp>
    </p:spTree>
    <p:extLst>
      <p:ext uri="{BB962C8B-B14F-4D97-AF65-F5344CB8AC3E}">
        <p14:creationId xmlns="" xmlns:p14="http://schemas.microsoft.com/office/powerpoint/2010/main" val="127159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3828</TotalTime>
  <Words>872</Words>
  <Application>Microsoft Office PowerPoint</Application>
  <PresentationFormat>Předvádění na obrazovce (4:3)</PresentationFormat>
  <Paragraphs>141</Paragraphs>
  <Slides>20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Austin</vt:lpstr>
      <vt:lpstr>Současný český jazyk 5 Stylistika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Vrbová</cp:lastModifiedBy>
  <cp:revision>601</cp:revision>
  <dcterms:created xsi:type="dcterms:W3CDTF">2013-04-13T14:50:58Z</dcterms:created>
  <dcterms:modified xsi:type="dcterms:W3CDTF">2014-11-28T12:02:28Z</dcterms:modified>
</cp:coreProperties>
</file>