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5" r:id="rId6"/>
    <p:sldId id="266" r:id="rId7"/>
    <p:sldId id="268" r:id="rId8"/>
    <p:sldId id="262" r:id="rId9"/>
    <p:sldId id="263" r:id="rId10"/>
    <p:sldId id="269" r:id="rId11"/>
    <p:sldId id="270" r:id="rId12"/>
    <p:sldId id="271" r:id="rId13"/>
    <p:sldId id="272" r:id="rId14"/>
    <p:sldId id="273" r:id="rId15"/>
    <p:sldId id="274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72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3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9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4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5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1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12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7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30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2ADF-9341-466E-97E1-992BD316F9A3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465F-FA6B-4FE1-AC08-6CBDAEE0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9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1196752"/>
            <a:ext cx="8676456" cy="216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600" dirty="0" smtClean="0"/>
              <a:t>Kompozice</a:t>
            </a:r>
            <a:endParaRPr lang="cs-CZ" sz="4400" b="1" spc="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55776" y="357301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Mgr. Hana Lavičková, Ph.D. lavickova@mail.muni.cz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1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Motiv</a:t>
            </a:r>
          </a:p>
          <a:p>
            <a:r>
              <a:rPr lang="cs-CZ" sz="3200" dirty="0" smtClean="0"/>
              <a:t>nejmenší jednotka kompoziční výstavby, vázán na nosné představy, klíčová slova textu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Motivické komplexy</a:t>
            </a:r>
          </a:p>
          <a:p>
            <a:r>
              <a:rPr lang="cs-CZ" sz="3200" dirty="0" smtClean="0"/>
              <a:t>p</a:t>
            </a:r>
            <a:r>
              <a:rPr lang="cs-CZ" sz="3200" dirty="0" smtClean="0"/>
              <a:t>ostavy, děje či události, časoprostor, vypravěč (lyrický subjekt)</a:t>
            </a: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Motiv, motivické komplexy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992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Hlavní – vedlejší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Fiktivní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Epizodická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Kladná</a:t>
            </a:r>
            <a:r>
              <a:rPr lang="cs-CZ" sz="3200" dirty="0"/>
              <a:t> –</a:t>
            </a:r>
            <a:r>
              <a:rPr lang="cs-CZ" sz="3200" dirty="0" smtClean="0"/>
              <a:t> </a:t>
            </a:r>
            <a:r>
              <a:rPr lang="cs-CZ" sz="3200" dirty="0" smtClean="0"/>
              <a:t>záporná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Postava definice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Postava hypotéza</a:t>
            </a:r>
          </a:p>
          <a:p>
            <a:pPr marL="457200" indent="-457200">
              <a:buFontTx/>
              <a:buChar char="-"/>
            </a:pPr>
            <a:endParaRPr lang="cs-CZ" sz="3200" dirty="0" smtClean="0"/>
          </a:p>
          <a:p>
            <a:r>
              <a:rPr lang="cs-CZ" sz="3200" b="1" dirty="0" smtClean="0"/>
              <a:t>V LMP: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Exemplární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Kompenzační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Referenční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Postava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209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Čas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Chronologický (retardace, digrese, anticipace, retrospektiva)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Čas fabule, čas syžetu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r>
              <a:rPr lang="cs-CZ" sz="3200" b="1" dirty="0" smtClean="0"/>
              <a:t>-    Prostor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Mikroprostor</a:t>
            </a:r>
            <a:r>
              <a:rPr lang="cs-CZ" sz="3200" dirty="0" smtClean="0"/>
              <a:t>, </a:t>
            </a:r>
            <a:r>
              <a:rPr lang="cs-CZ" sz="3200" dirty="0" err="1" smtClean="0"/>
              <a:t>makroprostor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K</a:t>
            </a:r>
            <a:r>
              <a:rPr lang="cs-CZ" sz="3200" dirty="0" smtClean="0"/>
              <a:t>ontrastní, migrační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Čas, prostor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045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Žánrový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Protagonistický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Replikovaný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Metaforický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Jmenný (slovesný)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Příznakový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Bezpříznakový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Titul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884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Autorský (vševědoucí, objektivní)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Personální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Přímý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Oko kamery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Vypravěč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867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Implicitní</a:t>
            </a:r>
          </a:p>
          <a:p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Explicitní</a:t>
            </a:r>
          </a:p>
          <a:p>
            <a:r>
              <a:rPr lang="cs-CZ" sz="3200" dirty="0" smtClean="0"/>
              <a:t>     - fiktivní</a:t>
            </a:r>
          </a:p>
          <a:p>
            <a:r>
              <a:rPr lang="cs-CZ" sz="3200" dirty="0" smtClean="0"/>
              <a:t>     - projektovaný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Adresát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248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Děkuji za pozornost.</a:t>
            </a:r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001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pc="600" dirty="0" smtClean="0"/>
              <a:t>Kompozice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683568" y="134076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Stavba literárního díla (způsob členění a spojování textu)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Předpoklad existence uměleckého textu jako vnitřně organizovaného fenoménu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Důležitý faktor při čtenářské apercepci</a:t>
            </a:r>
          </a:p>
          <a:p>
            <a:r>
              <a:rPr lang="cs-CZ" sz="3200" dirty="0" smtClean="0"/>
              <a:t>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44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16763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Kompozice vnější (</a:t>
            </a:r>
            <a:r>
              <a:rPr lang="cs-CZ" sz="3200" dirty="0" smtClean="0"/>
              <a:t>horizontální</a:t>
            </a:r>
            <a:r>
              <a:rPr lang="cs-CZ" sz="3200" dirty="0" smtClean="0"/>
              <a:t>)</a:t>
            </a:r>
          </a:p>
          <a:p>
            <a:r>
              <a:rPr lang="cs-CZ" sz="2400" dirty="0" smtClean="0"/>
              <a:t>       grafické členění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Kompozice </a:t>
            </a:r>
            <a:r>
              <a:rPr lang="cs-CZ" sz="3200" dirty="0" smtClean="0"/>
              <a:t>vnitřní</a:t>
            </a:r>
            <a:r>
              <a:rPr lang="cs-CZ" sz="3200" dirty="0" smtClean="0"/>
              <a:t> </a:t>
            </a:r>
            <a:r>
              <a:rPr lang="cs-CZ" sz="3200" dirty="0"/>
              <a:t>(</a:t>
            </a:r>
            <a:r>
              <a:rPr lang="cs-CZ" sz="3200" dirty="0" smtClean="0"/>
              <a:t>vertikální)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</a:t>
            </a:r>
            <a:r>
              <a:rPr lang="cs-CZ" sz="2400" dirty="0" smtClean="0"/>
              <a:t>tematická posloupnost</a:t>
            </a:r>
            <a:endParaRPr lang="cs-CZ" sz="3200" dirty="0" smtClean="0"/>
          </a:p>
          <a:p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Makrokompozice</a:t>
            </a:r>
            <a:r>
              <a:rPr lang="cs-CZ" sz="3200" dirty="0" smtClean="0"/>
              <a:t>  (architektonika)</a:t>
            </a:r>
          </a:p>
          <a:p>
            <a:r>
              <a:rPr lang="cs-CZ" sz="3200" dirty="0" smtClean="0"/>
              <a:t>     </a:t>
            </a:r>
            <a:r>
              <a:rPr lang="cs-CZ" sz="2400" dirty="0" smtClean="0"/>
              <a:t>celkové uspořádání textu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Mikrokompozice</a:t>
            </a:r>
            <a:endParaRPr lang="cs-CZ" sz="3200" dirty="0"/>
          </a:p>
          <a:p>
            <a:r>
              <a:rPr lang="cs-CZ" sz="3200" dirty="0" smtClean="0"/>
              <a:t>     </a:t>
            </a:r>
            <a:r>
              <a:rPr lang="cs-CZ" sz="2400" dirty="0" smtClean="0"/>
              <a:t>uspořádání uvnitř jednotlivých částí textu</a:t>
            </a:r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0" y="-27384"/>
            <a:ext cx="506273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/>
              <a:t>Členění kompozice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1387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Kauzální (příčinný) princip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Nekauzální princip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Tektonická</a:t>
            </a:r>
            <a:r>
              <a:rPr lang="cs-CZ" sz="3200" dirty="0"/>
              <a:t> </a:t>
            </a:r>
            <a:r>
              <a:rPr lang="cs-CZ" sz="3200" dirty="0" smtClean="0"/>
              <a:t>(uzavřená) kompozice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 smtClean="0"/>
              <a:t>Atektonická</a:t>
            </a:r>
            <a:r>
              <a:rPr lang="cs-CZ" sz="3200" dirty="0" smtClean="0"/>
              <a:t> (neuzavřená) kompozice</a:t>
            </a: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506273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principy</a:t>
            </a:r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941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Kompoziční postup nekauzální výstavby v rámci principu kauzality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</a:t>
            </a:r>
            <a:r>
              <a:rPr lang="cs-CZ" sz="2400" dirty="0" smtClean="0"/>
              <a:t>(vnitřní monolog, proud asociací)</a:t>
            </a:r>
            <a:endParaRPr lang="cs-CZ" sz="24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-1" y="-27384"/>
            <a:ext cx="9144001" cy="1152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postupy v rámci kauzálního kompozičního principu</a:t>
            </a:r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555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arenR"/>
            </a:pPr>
            <a:r>
              <a:rPr lang="cs-CZ" sz="3200" b="1" dirty="0" smtClean="0"/>
              <a:t>podle časových posloupností</a:t>
            </a:r>
          </a:p>
          <a:p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Chronologický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Retrospektivní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Paralelní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Rámcový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In medias res</a:t>
            </a:r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-1" y="-27384"/>
            <a:ext cx="9144001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postupy v tektonickém principu</a:t>
            </a:r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342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B) S ohledem na rozvoj děje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Zápletka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Konflikt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Rozuzlení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Gradace (klimax)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Retardace (antiklimax)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Pointa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Otevřený konec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-1" y="-27384"/>
            <a:ext cx="9144001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postupy v tektonickém principu</a:t>
            </a:r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301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Kontrastní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Paralelní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Gradační </a:t>
            </a:r>
            <a:r>
              <a:rPr lang="cs-CZ" sz="2400" dirty="0" smtClean="0"/>
              <a:t>(klimaxový)</a:t>
            </a: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Retardační </a:t>
            </a:r>
            <a:r>
              <a:rPr lang="cs-CZ" sz="2400" dirty="0" smtClean="0"/>
              <a:t>(antiklimaxový)</a:t>
            </a: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Repetiční </a:t>
            </a:r>
            <a:r>
              <a:rPr lang="cs-CZ" sz="3200" dirty="0" smtClean="0"/>
              <a:t>(iterační</a:t>
            </a:r>
            <a:r>
              <a:rPr lang="cs-CZ" sz="3200" dirty="0" smtClean="0"/>
              <a:t>, aditivní, </a:t>
            </a:r>
            <a:r>
              <a:rPr lang="cs-CZ" sz="3200" dirty="0" err="1" smtClean="0"/>
              <a:t>alimitní</a:t>
            </a:r>
            <a:r>
              <a:rPr lang="cs-CZ" sz="32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Konvergentní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Numerický (</a:t>
            </a:r>
            <a:r>
              <a:rPr lang="cs-CZ" sz="3200" dirty="0" err="1" smtClean="0"/>
              <a:t>diadický</a:t>
            </a:r>
            <a:r>
              <a:rPr lang="cs-CZ" sz="3200" dirty="0" smtClean="0"/>
              <a:t>, triadický)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Kalendářový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Rámcový</a:t>
            </a:r>
          </a:p>
          <a:p>
            <a:endParaRPr lang="cs-CZ" sz="32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4000" cy="1152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principy syžetových </a:t>
            </a:r>
            <a:r>
              <a:rPr lang="cs-CZ" sz="3600" b="1" dirty="0" smtClean="0"/>
              <a:t>děl uplatňované v LPM</a:t>
            </a:r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139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by.org/fileadmin/template/main/ibb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00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1340768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Repetiční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Kontrastní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Paralelní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2" y="4581128"/>
            <a:ext cx="1734654" cy="20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27384"/>
            <a:ext cx="9148564" cy="1224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Kompoziční </a:t>
            </a:r>
            <a:r>
              <a:rPr lang="cs-CZ" sz="3600" b="1" dirty="0"/>
              <a:t>principy </a:t>
            </a:r>
            <a:r>
              <a:rPr lang="cs-CZ" sz="3600" b="1" dirty="0" smtClean="0"/>
              <a:t>nesyžetových </a:t>
            </a:r>
            <a:r>
              <a:rPr lang="cs-CZ" sz="3600" b="1" dirty="0" smtClean="0"/>
              <a:t>děl uplatňované v LPM</a:t>
            </a:r>
            <a:endParaRPr lang="cs-CZ" sz="3600" b="1" dirty="0"/>
          </a:p>
          <a:p>
            <a:pPr algn="ctr"/>
            <a:endParaRPr lang="cs-CZ" sz="3600" b="1" dirty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238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7368</TotalTime>
  <Words>308</Words>
  <Application>Microsoft Office PowerPoint</Application>
  <PresentationFormat>Předvádění na obrazovce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sting-ntb</dc:creator>
  <cp:lastModifiedBy>sting-ntb</cp:lastModifiedBy>
  <cp:revision>21</cp:revision>
  <dcterms:created xsi:type="dcterms:W3CDTF">2013-11-06T19:04:08Z</dcterms:created>
  <dcterms:modified xsi:type="dcterms:W3CDTF">2014-11-20T19:31:02Z</dcterms:modified>
</cp:coreProperties>
</file>