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77" r:id="rId3"/>
    <p:sldId id="276" r:id="rId4"/>
    <p:sldId id="278" r:id="rId5"/>
    <p:sldId id="280" r:id="rId6"/>
    <p:sldId id="274" r:id="rId7"/>
    <p:sldId id="282" r:id="rId8"/>
    <p:sldId id="283" r:id="rId9"/>
    <p:sldId id="284" r:id="rId10"/>
    <p:sldId id="281" r:id="rId11"/>
    <p:sldId id="275" r:id="rId12"/>
    <p:sldId id="285" r:id="rId13"/>
    <p:sldId id="291" r:id="rId14"/>
    <p:sldId id="258" r:id="rId15"/>
    <p:sldId id="259" r:id="rId16"/>
    <p:sldId id="260" r:id="rId17"/>
    <p:sldId id="295" r:id="rId18"/>
    <p:sldId id="287" r:id="rId19"/>
    <p:sldId id="288" r:id="rId20"/>
    <p:sldId id="289" r:id="rId21"/>
    <p:sldId id="290" r:id="rId22"/>
    <p:sldId id="261" r:id="rId23"/>
    <p:sldId id="263" r:id="rId24"/>
    <p:sldId id="294" r:id="rId25"/>
    <p:sldId id="292" r:id="rId26"/>
    <p:sldId id="270" r:id="rId27"/>
    <p:sldId id="271" r:id="rId28"/>
    <p:sldId id="304" r:id="rId29"/>
    <p:sldId id="279" r:id="rId30"/>
    <p:sldId id="296" r:id="rId31"/>
    <p:sldId id="297" r:id="rId32"/>
    <p:sldId id="298" r:id="rId33"/>
    <p:sldId id="299" r:id="rId34"/>
    <p:sldId id="310" r:id="rId35"/>
    <p:sldId id="262" r:id="rId36"/>
    <p:sldId id="269" r:id="rId37"/>
    <p:sldId id="300" r:id="rId38"/>
    <p:sldId id="264" r:id="rId39"/>
    <p:sldId id="257" r:id="rId40"/>
    <p:sldId id="266" r:id="rId41"/>
    <p:sldId id="308" r:id="rId42"/>
    <p:sldId id="309" r:id="rId43"/>
    <p:sldId id="303" r:id="rId44"/>
    <p:sldId id="273" r:id="rId45"/>
    <p:sldId id="302" r:id="rId46"/>
    <p:sldId id="301" r:id="rId47"/>
    <p:sldId id="268" r:id="rId48"/>
    <p:sldId id="305" r:id="rId49"/>
    <p:sldId id="306" r:id="rId50"/>
    <p:sldId id="286" r:id="rId51"/>
    <p:sldId id="307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214" y="-8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FC3B3-903C-4606-8DA3-4E2337F6E315}" type="doc">
      <dgm:prSet loTypeId="urn:microsoft.com/office/officeart/2008/layout/RadialCluster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FFC6BB4-88CE-4D99-9BBC-B18FF4A1D6A2}">
      <dgm:prSet phldrT="[Text]"/>
      <dgm:spPr/>
      <dgm:t>
        <a:bodyPr/>
        <a:lstStyle/>
        <a:p>
          <a:r>
            <a:rPr lang="cs-CZ" b="1" dirty="0" smtClean="0"/>
            <a:t>výzkumné otázky</a:t>
          </a:r>
          <a:endParaRPr lang="cs-CZ" b="1" dirty="0"/>
        </a:p>
      </dgm:t>
    </dgm:pt>
    <dgm:pt modelId="{E89FB6C8-6FA7-42B7-B22A-9B8656DE74F6}" type="parTrans" cxnId="{A14F52AB-F306-443D-83B8-3B49EF645682}">
      <dgm:prSet/>
      <dgm:spPr/>
      <dgm:t>
        <a:bodyPr/>
        <a:lstStyle/>
        <a:p>
          <a:endParaRPr lang="cs-CZ"/>
        </a:p>
      </dgm:t>
    </dgm:pt>
    <dgm:pt modelId="{52D6FEFC-89DD-4104-A5F6-3466356A10F1}" type="sibTrans" cxnId="{A14F52AB-F306-443D-83B8-3B49EF645682}">
      <dgm:prSet/>
      <dgm:spPr/>
      <dgm:t>
        <a:bodyPr/>
        <a:lstStyle/>
        <a:p>
          <a:endParaRPr lang="cs-CZ"/>
        </a:p>
      </dgm:t>
    </dgm:pt>
    <dgm:pt modelId="{898EBF1C-15BD-4712-86BA-12FE087E7C9E}">
      <dgm:prSet phldrT="[Text]"/>
      <dgm:spPr/>
      <dgm:t>
        <a:bodyPr/>
        <a:lstStyle/>
        <a:p>
          <a:r>
            <a:rPr lang="cs-CZ" dirty="0" smtClean="0"/>
            <a:t>konceptuální rámec</a:t>
          </a:r>
          <a:endParaRPr lang="cs-CZ" dirty="0"/>
        </a:p>
      </dgm:t>
    </dgm:pt>
    <dgm:pt modelId="{D2AD9A95-FD17-423E-A6AA-C17F0A7EC9CD}" type="parTrans" cxnId="{364FD469-A45A-432A-B186-C94E5AA5BCE5}">
      <dgm:prSet/>
      <dgm:spPr>
        <a:ln w="25400">
          <a:solidFill>
            <a:schemeClr val="tx2"/>
          </a:solidFill>
          <a:headEnd type="stealth"/>
          <a:tailEnd type="stealth"/>
        </a:ln>
      </dgm:spPr>
      <dgm:t>
        <a:bodyPr/>
        <a:lstStyle/>
        <a:p>
          <a:endParaRPr lang="cs-CZ"/>
        </a:p>
      </dgm:t>
    </dgm:pt>
    <dgm:pt modelId="{39C4E14D-1E99-4F1B-8A24-C5BC48873CE2}" type="sibTrans" cxnId="{364FD469-A45A-432A-B186-C94E5AA5BCE5}">
      <dgm:prSet/>
      <dgm:spPr/>
      <dgm:t>
        <a:bodyPr/>
        <a:lstStyle/>
        <a:p>
          <a:endParaRPr lang="cs-CZ"/>
        </a:p>
      </dgm:t>
    </dgm:pt>
    <dgm:pt modelId="{7F186F4A-CB69-4A4E-ABD5-54ADD339A36C}">
      <dgm:prSet phldrT="[Text]"/>
      <dgm:spPr/>
      <dgm:t>
        <a:bodyPr/>
        <a:lstStyle/>
        <a:p>
          <a:r>
            <a:rPr lang="cs-CZ" dirty="0" smtClean="0"/>
            <a:t>validita</a:t>
          </a:r>
          <a:endParaRPr lang="cs-CZ" dirty="0"/>
        </a:p>
      </dgm:t>
    </dgm:pt>
    <dgm:pt modelId="{0DF7F7BB-3C84-4554-8F64-4EB7760C88F2}" type="parTrans" cxnId="{67C89F5E-D7B9-4EDE-A0A2-167636FE442C}">
      <dgm:prSet/>
      <dgm:spPr>
        <a:ln w="25400">
          <a:solidFill>
            <a:schemeClr val="tx2"/>
          </a:solidFill>
          <a:headEnd type="stealth"/>
          <a:tailEnd type="stealth"/>
        </a:ln>
      </dgm:spPr>
      <dgm:t>
        <a:bodyPr/>
        <a:lstStyle/>
        <a:p>
          <a:endParaRPr lang="cs-CZ"/>
        </a:p>
      </dgm:t>
    </dgm:pt>
    <dgm:pt modelId="{221DE860-DC69-4FC9-A3CB-66211BEAF2D5}" type="sibTrans" cxnId="{67C89F5E-D7B9-4EDE-A0A2-167636FE442C}">
      <dgm:prSet/>
      <dgm:spPr/>
      <dgm:t>
        <a:bodyPr/>
        <a:lstStyle/>
        <a:p>
          <a:endParaRPr lang="cs-CZ"/>
        </a:p>
      </dgm:t>
    </dgm:pt>
    <dgm:pt modelId="{7DAC2C7A-FA2C-4555-8078-46C134BA7E0C}">
      <dgm:prSet phldrT="[Text]"/>
      <dgm:spPr/>
      <dgm:t>
        <a:bodyPr/>
        <a:lstStyle/>
        <a:p>
          <a:r>
            <a:rPr lang="cs-CZ" dirty="0" smtClean="0"/>
            <a:t>účel, cíle</a:t>
          </a:r>
          <a:endParaRPr lang="cs-CZ" dirty="0"/>
        </a:p>
      </dgm:t>
    </dgm:pt>
    <dgm:pt modelId="{0CB18B78-8B5A-425C-A612-BDA95B6E405E}" type="parTrans" cxnId="{D411DF66-C2F8-47E9-9D71-DC0EB8D04AB8}">
      <dgm:prSet/>
      <dgm:spPr>
        <a:ln w="25400">
          <a:solidFill>
            <a:schemeClr val="tx2"/>
          </a:solidFill>
          <a:headEnd type="stealth"/>
          <a:tailEnd type="stealth"/>
        </a:ln>
      </dgm:spPr>
      <dgm:t>
        <a:bodyPr/>
        <a:lstStyle/>
        <a:p>
          <a:endParaRPr lang="cs-CZ"/>
        </a:p>
      </dgm:t>
    </dgm:pt>
    <dgm:pt modelId="{ACA180C7-7AAE-41DA-8608-F8EB11390659}" type="sibTrans" cxnId="{D411DF66-C2F8-47E9-9D71-DC0EB8D04AB8}">
      <dgm:prSet/>
      <dgm:spPr/>
      <dgm:t>
        <a:bodyPr/>
        <a:lstStyle/>
        <a:p>
          <a:endParaRPr lang="cs-CZ"/>
        </a:p>
      </dgm:t>
    </dgm:pt>
    <dgm:pt modelId="{8AD2DB96-46A9-4EC8-AB22-976AFBC9A16D}">
      <dgm:prSet/>
      <dgm:spPr/>
      <dgm:t>
        <a:bodyPr/>
        <a:lstStyle/>
        <a:p>
          <a:r>
            <a:rPr lang="cs-CZ" dirty="0" smtClean="0"/>
            <a:t>metody</a:t>
          </a:r>
          <a:endParaRPr lang="cs-CZ" dirty="0"/>
        </a:p>
      </dgm:t>
    </dgm:pt>
    <dgm:pt modelId="{BEC11262-9BAC-44B3-A402-956065634D2B}" type="parTrans" cxnId="{2699C693-D704-4DEB-AA52-56A0802B1598}">
      <dgm:prSet/>
      <dgm:spPr>
        <a:ln w="25400">
          <a:solidFill>
            <a:schemeClr val="tx2"/>
          </a:solidFill>
          <a:headEnd type="stealth"/>
          <a:tailEnd type="stealth"/>
        </a:ln>
      </dgm:spPr>
      <dgm:t>
        <a:bodyPr/>
        <a:lstStyle/>
        <a:p>
          <a:endParaRPr lang="cs-CZ"/>
        </a:p>
      </dgm:t>
    </dgm:pt>
    <dgm:pt modelId="{C5A716D4-808E-418B-8907-2FDEF9F88AE7}" type="sibTrans" cxnId="{2699C693-D704-4DEB-AA52-56A0802B1598}">
      <dgm:prSet/>
      <dgm:spPr/>
      <dgm:t>
        <a:bodyPr/>
        <a:lstStyle/>
        <a:p>
          <a:endParaRPr lang="cs-CZ"/>
        </a:p>
      </dgm:t>
    </dgm:pt>
    <dgm:pt modelId="{551C9AE3-3ABC-48CE-8FB0-21F82FD735AF}">
      <dgm:prSet/>
      <dgm:spPr/>
      <dgm:t>
        <a:bodyPr/>
        <a:lstStyle/>
        <a:p>
          <a:r>
            <a:rPr lang="cs-CZ" dirty="0" smtClean="0"/>
            <a:t>výběr</a:t>
          </a:r>
          <a:endParaRPr lang="cs-CZ" dirty="0"/>
        </a:p>
      </dgm:t>
    </dgm:pt>
    <dgm:pt modelId="{465BFE3B-E4C2-4EF8-9268-799ED47CB4D2}" type="parTrans" cxnId="{79C64C0D-7D7D-451C-8817-4357647372DC}">
      <dgm:prSet/>
      <dgm:spPr>
        <a:ln w="25400">
          <a:solidFill>
            <a:schemeClr val="tx2"/>
          </a:solidFill>
          <a:headEnd type="stealth"/>
          <a:tailEnd type="stealth"/>
        </a:ln>
      </dgm:spPr>
      <dgm:t>
        <a:bodyPr/>
        <a:lstStyle/>
        <a:p>
          <a:endParaRPr lang="cs-CZ"/>
        </a:p>
      </dgm:t>
    </dgm:pt>
    <dgm:pt modelId="{F32E469E-BCC6-4195-9039-4D497FB57CAC}" type="sibTrans" cxnId="{79C64C0D-7D7D-451C-8817-4357647372DC}">
      <dgm:prSet/>
      <dgm:spPr/>
      <dgm:t>
        <a:bodyPr/>
        <a:lstStyle/>
        <a:p>
          <a:endParaRPr lang="cs-CZ"/>
        </a:p>
      </dgm:t>
    </dgm:pt>
    <dgm:pt modelId="{578E867B-E458-4131-8B20-1083C0978E2D}" type="pres">
      <dgm:prSet presAssocID="{37CFC3B3-903C-4606-8DA3-4E2337F6E31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9D5900CF-3E95-474D-A4F8-4533B1B1304A}" type="pres">
      <dgm:prSet presAssocID="{DFFC6BB4-88CE-4D99-9BBC-B18FF4A1D6A2}" presName="singleCycle" presStyleCnt="0"/>
      <dgm:spPr/>
    </dgm:pt>
    <dgm:pt modelId="{43AA1A63-D8A3-4CC9-94BA-A8CA8E4088BF}" type="pres">
      <dgm:prSet presAssocID="{DFFC6BB4-88CE-4D99-9BBC-B18FF4A1D6A2}" presName="singleCenter" presStyleLbl="node1" presStyleIdx="0" presStyleCnt="6">
        <dgm:presLayoutVars>
          <dgm:chMax val="7"/>
          <dgm:chPref val="7"/>
        </dgm:presLayoutVars>
      </dgm:prSet>
      <dgm:spPr/>
      <dgm:t>
        <a:bodyPr/>
        <a:lstStyle/>
        <a:p>
          <a:endParaRPr lang="cs-CZ"/>
        </a:p>
      </dgm:t>
    </dgm:pt>
    <dgm:pt modelId="{CC942D23-547C-4DC5-8E3A-D5D61845C5A7}" type="pres">
      <dgm:prSet presAssocID="{D2AD9A95-FD17-423E-A6AA-C17F0A7EC9CD}" presName="Name56" presStyleLbl="parChTrans1D2" presStyleIdx="0" presStyleCnt="5"/>
      <dgm:spPr/>
      <dgm:t>
        <a:bodyPr/>
        <a:lstStyle/>
        <a:p>
          <a:endParaRPr lang="cs-CZ"/>
        </a:p>
      </dgm:t>
    </dgm:pt>
    <dgm:pt modelId="{DADC9160-80A2-4F96-8427-16659EDB1050}" type="pres">
      <dgm:prSet presAssocID="{898EBF1C-15BD-4712-86BA-12FE087E7C9E}" presName="text0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9EF1C88-CADB-4F44-AF37-6DD75AFC598F}" type="pres">
      <dgm:prSet presAssocID="{0DF7F7BB-3C84-4554-8F64-4EB7760C88F2}" presName="Name56" presStyleLbl="parChTrans1D2" presStyleIdx="1" presStyleCnt="5"/>
      <dgm:spPr/>
      <dgm:t>
        <a:bodyPr/>
        <a:lstStyle/>
        <a:p>
          <a:endParaRPr lang="cs-CZ"/>
        </a:p>
      </dgm:t>
    </dgm:pt>
    <dgm:pt modelId="{4A72455A-BC60-4106-98D0-C09B4EF1A0D3}" type="pres">
      <dgm:prSet presAssocID="{7F186F4A-CB69-4A4E-ABD5-54ADD339A36C}" presName="text0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E63F2E8-7458-4CAD-B6F6-D45E92DB2936}" type="pres">
      <dgm:prSet presAssocID="{465BFE3B-E4C2-4EF8-9268-799ED47CB4D2}" presName="Name56" presStyleLbl="parChTrans1D2" presStyleIdx="2" presStyleCnt="5"/>
      <dgm:spPr/>
      <dgm:t>
        <a:bodyPr/>
        <a:lstStyle/>
        <a:p>
          <a:endParaRPr lang="cs-CZ"/>
        </a:p>
      </dgm:t>
    </dgm:pt>
    <dgm:pt modelId="{5AB0FE23-293A-45D2-B486-FCCDB994A176}" type="pres">
      <dgm:prSet presAssocID="{551C9AE3-3ABC-48CE-8FB0-21F82FD735AF}" presName="text0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64897F3-BF75-440F-B216-14564785FE2D}" type="pres">
      <dgm:prSet presAssocID="{BEC11262-9BAC-44B3-A402-956065634D2B}" presName="Name56" presStyleLbl="parChTrans1D2" presStyleIdx="3" presStyleCnt="5"/>
      <dgm:spPr/>
      <dgm:t>
        <a:bodyPr/>
        <a:lstStyle/>
        <a:p>
          <a:endParaRPr lang="cs-CZ"/>
        </a:p>
      </dgm:t>
    </dgm:pt>
    <dgm:pt modelId="{65DB3979-D6B9-4988-ACB3-C4DA45557F5E}" type="pres">
      <dgm:prSet presAssocID="{8AD2DB96-46A9-4EC8-AB22-976AFBC9A16D}" presName="text0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FF60A38-456E-4C1B-B3FD-B502A29CB80D}" type="pres">
      <dgm:prSet presAssocID="{0CB18B78-8B5A-425C-A612-BDA95B6E405E}" presName="Name56" presStyleLbl="parChTrans1D2" presStyleIdx="4" presStyleCnt="5"/>
      <dgm:spPr/>
      <dgm:t>
        <a:bodyPr/>
        <a:lstStyle/>
        <a:p>
          <a:endParaRPr lang="cs-CZ"/>
        </a:p>
      </dgm:t>
    </dgm:pt>
    <dgm:pt modelId="{A5BAE479-B7F7-4726-A05D-7E610CA1A0A0}" type="pres">
      <dgm:prSet presAssocID="{7DAC2C7A-FA2C-4555-8078-46C134BA7E0C}" presName="text0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C64C0D-7D7D-451C-8817-4357647372DC}" srcId="{DFFC6BB4-88CE-4D99-9BBC-B18FF4A1D6A2}" destId="{551C9AE3-3ABC-48CE-8FB0-21F82FD735AF}" srcOrd="2" destOrd="0" parTransId="{465BFE3B-E4C2-4EF8-9268-799ED47CB4D2}" sibTransId="{F32E469E-BCC6-4195-9039-4D497FB57CAC}"/>
    <dgm:cxn modelId="{364FD469-A45A-432A-B186-C94E5AA5BCE5}" srcId="{DFFC6BB4-88CE-4D99-9BBC-B18FF4A1D6A2}" destId="{898EBF1C-15BD-4712-86BA-12FE087E7C9E}" srcOrd="0" destOrd="0" parTransId="{D2AD9A95-FD17-423E-A6AA-C17F0A7EC9CD}" sibTransId="{39C4E14D-1E99-4F1B-8A24-C5BC48873CE2}"/>
    <dgm:cxn modelId="{67C89F5E-D7B9-4EDE-A0A2-167636FE442C}" srcId="{DFFC6BB4-88CE-4D99-9BBC-B18FF4A1D6A2}" destId="{7F186F4A-CB69-4A4E-ABD5-54ADD339A36C}" srcOrd="1" destOrd="0" parTransId="{0DF7F7BB-3C84-4554-8F64-4EB7760C88F2}" sibTransId="{221DE860-DC69-4FC9-A3CB-66211BEAF2D5}"/>
    <dgm:cxn modelId="{D411DF66-C2F8-47E9-9D71-DC0EB8D04AB8}" srcId="{DFFC6BB4-88CE-4D99-9BBC-B18FF4A1D6A2}" destId="{7DAC2C7A-FA2C-4555-8078-46C134BA7E0C}" srcOrd="4" destOrd="0" parTransId="{0CB18B78-8B5A-425C-A612-BDA95B6E405E}" sibTransId="{ACA180C7-7AAE-41DA-8608-F8EB11390659}"/>
    <dgm:cxn modelId="{1BD0E598-2620-45E1-998C-EFD068BDDFC7}" type="presOf" srcId="{DFFC6BB4-88CE-4D99-9BBC-B18FF4A1D6A2}" destId="{43AA1A63-D8A3-4CC9-94BA-A8CA8E4088BF}" srcOrd="0" destOrd="0" presId="urn:microsoft.com/office/officeart/2008/layout/RadialCluster"/>
    <dgm:cxn modelId="{FE973B97-E552-476F-9A03-69FEF2096EDF}" type="presOf" srcId="{D2AD9A95-FD17-423E-A6AA-C17F0A7EC9CD}" destId="{CC942D23-547C-4DC5-8E3A-D5D61845C5A7}" srcOrd="0" destOrd="0" presId="urn:microsoft.com/office/officeart/2008/layout/RadialCluster"/>
    <dgm:cxn modelId="{8C019982-D7C5-4859-83A0-61EE52CFE006}" type="presOf" srcId="{551C9AE3-3ABC-48CE-8FB0-21F82FD735AF}" destId="{5AB0FE23-293A-45D2-B486-FCCDB994A176}" srcOrd="0" destOrd="0" presId="urn:microsoft.com/office/officeart/2008/layout/RadialCluster"/>
    <dgm:cxn modelId="{C1EEEDA3-C75F-4E14-A66B-5C1E5C2A0D63}" type="presOf" srcId="{8AD2DB96-46A9-4EC8-AB22-976AFBC9A16D}" destId="{65DB3979-D6B9-4988-ACB3-C4DA45557F5E}" srcOrd="0" destOrd="0" presId="urn:microsoft.com/office/officeart/2008/layout/RadialCluster"/>
    <dgm:cxn modelId="{B332AA37-14D2-4D3E-8820-E6CB33BCA739}" type="presOf" srcId="{0CB18B78-8B5A-425C-A612-BDA95B6E405E}" destId="{9FF60A38-456E-4C1B-B3FD-B502A29CB80D}" srcOrd="0" destOrd="0" presId="urn:microsoft.com/office/officeart/2008/layout/RadialCluster"/>
    <dgm:cxn modelId="{A14F52AB-F306-443D-83B8-3B49EF645682}" srcId="{37CFC3B3-903C-4606-8DA3-4E2337F6E315}" destId="{DFFC6BB4-88CE-4D99-9BBC-B18FF4A1D6A2}" srcOrd="0" destOrd="0" parTransId="{E89FB6C8-6FA7-42B7-B22A-9B8656DE74F6}" sibTransId="{52D6FEFC-89DD-4104-A5F6-3466356A10F1}"/>
    <dgm:cxn modelId="{08DD1445-ED71-417A-8A44-15C6469065FE}" type="presOf" srcId="{0DF7F7BB-3C84-4554-8F64-4EB7760C88F2}" destId="{B9EF1C88-CADB-4F44-AF37-6DD75AFC598F}" srcOrd="0" destOrd="0" presId="urn:microsoft.com/office/officeart/2008/layout/RadialCluster"/>
    <dgm:cxn modelId="{93B6D9E2-2AA8-4A85-B259-9E7DCC214471}" type="presOf" srcId="{37CFC3B3-903C-4606-8DA3-4E2337F6E315}" destId="{578E867B-E458-4131-8B20-1083C0978E2D}" srcOrd="0" destOrd="0" presId="urn:microsoft.com/office/officeart/2008/layout/RadialCluster"/>
    <dgm:cxn modelId="{5DF11569-2EEE-4A11-832B-3245202519AF}" type="presOf" srcId="{7DAC2C7A-FA2C-4555-8078-46C134BA7E0C}" destId="{A5BAE479-B7F7-4726-A05D-7E610CA1A0A0}" srcOrd="0" destOrd="0" presId="urn:microsoft.com/office/officeart/2008/layout/RadialCluster"/>
    <dgm:cxn modelId="{FD5E95E1-8D59-4B75-A2BB-957E9083046E}" type="presOf" srcId="{7F186F4A-CB69-4A4E-ABD5-54ADD339A36C}" destId="{4A72455A-BC60-4106-98D0-C09B4EF1A0D3}" srcOrd="0" destOrd="0" presId="urn:microsoft.com/office/officeart/2008/layout/RadialCluster"/>
    <dgm:cxn modelId="{92E29D10-7CC0-4A6B-AE60-7EE6D586581D}" type="presOf" srcId="{898EBF1C-15BD-4712-86BA-12FE087E7C9E}" destId="{DADC9160-80A2-4F96-8427-16659EDB1050}" srcOrd="0" destOrd="0" presId="urn:microsoft.com/office/officeart/2008/layout/RadialCluster"/>
    <dgm:cxn modelId="{2699C693-D704-4DEB-AA52-56A0802B1598}" srcId="{DFFC6BB4-88CE-4D99-9BBC-B18FF4A1D6A2}" destId="{8AD2DB96-46A9-4EC8-AB22-976AFBC9A16D}" srcOrd="3" destOrd="0" parTransId="{BEC11262-9BAC-44B3-A402-956065634D2B}" sibTransId="{C5A716D4-808E-418B-8907-2FDEF9F88AE7}"/>
    <dgm:cxn modelId="{07789EF4-E17F-47C1-8FB8-FFDB48DAC090}" type="presOf" srcId="{BEC11262-9BAC-44B3-A402-956065634D2B}" destId="{A64897F3-BF75-440F-B216-14564785FE2D}" srcOrd="0" destOrd="0" presId="urn:microsoft.com/office/officeart/2008/layout/RadialCluster"/>
    <dgm:cxn modelId="{FCD5B38E-97B7-4CC0-9F71-5ECEBD85D422}" type="presOf" srcId="{465BFE3B-E4C2-4EF8-9268-799ED47CB4D2}" destId="{1E63F2E8-7458-4CAD-B6F6-D45E92DB2936}" srcOrd="0" destOrd="0" presId="urn:microsoft.com/office/officeart/2008/layout/RadialCluster"/>
    <dgm:cxn modelId="{3CA6C189-1355-40C5-B0FD-13CC2F5D57FB}" type="presParOf" srcId="{578E867B-E458-4131-8B20-1083C0978E2D}" destId="{9D5900CF-3E95-474D-A4F8-4533B1B1304A}" srcOrd="0" destOrd="0" presId="urn:microsoft.com/office/officeart/2008/layout/RadialCluster"/>
    <dgm:cxn modelId="{9949D94E-2EB7-416A-A974-7E3D7A5812F7}" type="presParOf" srcId="{9D5900CF-3E95-474D-A4F8-4533B1B1304A}" destId="{43AA1A63-D8A3-4CC9-94BA-A8CA8E4088BF}" srcOrd="0" destOrd="0" presId="urn:microsoft.com/office/officeart/2008/layout/RadialCluster"/>
    <dgm:cxn modelId="{08F69536-84D8-40F6-BEEF-A00E04A528A0}" type="presParOf" srcId="{9D5900CF-3E95-474D-A4F8-4533B1B1304A}" destId="{CC942D23-547C-4DC5-8E3A-D5D61845C5A7}" srcOrd="1" destOrd="0" presId="urn:microsoft.com/office/officeart/2008/layout/RadialCluster"/>
    <dgm:cxn modelId="{7037C1D7-E905-4742-BBAE-59080EB46FD7}" type="presParOf" srcId="{9D5900CF-3E95-474D-A4F8-4533B1B1304A}" destId="{DADC9160-80A2-4F96-8427-16659EDB1050}" srcOrd="2" destOrd="0" presId="urn:microsoft.com/office/officeart/2008/layout/RadialCluster"/>
    <dgm:cxn modelId="{C54F7F75-50E5-4396-BFC7-A29F8720C63C}" type="presParOf" srcId="{9D5900CF-3E95-474D-A4F8-4533B1B1304A}" destId="{B9EF1C88-CADB-4F44-AF37-6DD75AFC598F}" srcOrd="3" destOrd="0" presId="urn:microsoft.com/office/officeart/2008/layout/RadialCluster"/>
    <dgm:cxn modelId="{6A0D8BA3-A130-4BC4-91BD-9CAAD4677C24}" type="presParOf" srcId="{9D5900CF-3E95-474D-A4F8-4533B1B1304A}" destId="{4A72455A-BC60-4106-98D0-C09B4EF1A0D3}" srcOrd="4" destOrd="0" presId="urn:microsoft.com/office/officeart/2008/layout/RadialCluster"/>
    <dgm:cxn modelId="{41384F4B-A30B-42C1-9514-851F8D63C9AF}" type="presParOf" srcId="{9D5900CF-3E95-474D-A4F8-4533B1B1304A}" destId="{1E63F2E8-7458-4CAD-B6F6-D45E92DB2936}" srcOrd="5" destOrd="0" presId="urn:microsoft.com/office/officeart/2008/layout/RadialCluster"/>
    <dgm:cxn modelId="{E5A33106-3527-4264-95D0-D8F7A0154720}" type="presParOf" srcId="{9D5900CF-3E95-474D-A4F8-4533B1B1304A}" destId="{5AB0FE23-293A-45D2-B486-FCCDB994A176}" srcOrd="6" destOrd="0" presId="urn:microsoft.com/office/officeart/2008/layout/RadialCluster"/>
    <dgm:cxn modelId="{645FE057-EEA7-4033-8955-ADCCD34B884D}" type="presParOf" srcId="{9D5900CF-3E95-474D-A4F8-4533B1B1304A}" destId="{A64897F3-BF75-440F-B216-14564785FE2D}" srcOrd="7" destOrd="0" presId="urn:microsoft.com/office/officeart/2008/layout/RadialCluster"/>
    <dgm:cxn modelId="{DFADE207-AE3A-4027-8DB2-E1465330862E}" type="presParOf" srcId="{9D5900CF-3E95-474D-A4F8-4533B1B1304A}" destId="{65DB3979-D6B9-4988-ACB3-C4DA45557F5E}" srcOrd="8" destOrd="0" presId="urn:microsoft.com/office/officeart/2008/layout/RadialCluster"/>
    <dgm:cxn modelId="{232FD26C-9642-44F0-A272-5306D6BD2DA4}" type="presParOf" srcId="{9D5900CF-3E95-474D-A4F8-4533B1B1304A}" destId="{9FF60A38-456E-4C1B-B3FD-B502A29CB80D}" srcOrd="9" destOrd="0" presId="urn:microsoft.com/office/officeart/2008/layout/RadialCluster"/>
    <dgm:cxn modelId="{B82D1635-820D-4FA6-B0DD-4F6F68B1BD07}" type="presParOf" srcId="{9D5900CF-3E95-474D-A4F8-4533B1B1304A}" destId="{A5BAE479-B7F7-4726-A05D-7E610CA1A0A0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AA1A63-D8A3-4CC9-94BA-A8CA8E4088BF}">
      <dsp:nvSpPr>
        <dsp:cNvPr id="0" name=""/>
        <dsp:cNvSpPr/>
      </dsp:nvSpPr>
      <dsp:spPr>
        <a:xfrm>
          <a:off x="3539193" y="1938227"/>
          <a:ext cx="1490565" cy="14905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 dirty="0" smtClean="0"/>
            <a:t>výzkumné otázky</a:t>
          </a:r>
          <a:endParaRPr lang="cs-CZ" sz="2200" b="1" kern="1200" dirty="0"/>
        </a:p>
      </dsp:txBody>
      <dsp:txXfrm>
        <a:off x="3539193" y="1938227"/>
        <a:ext cx="1490565" cy="1490565"/>
      </dsp:txXfrm>
    </dsp:sp>
    <dsp:sp modelId="{CC942D23-547C-4DC5-8E3A-D5D61845C5A7}">
      <dsp:nvSpPr>
        <dsp:cNvPr id="0" name=""/>
        <dsp:cNvSpPr/>
      </dsp:nvSpPr>
      <dsp:spPr>
        <a:xfrm rot="16200000">
          <a:off x="3863585" y="1517336"/>
          <a:ext cx="8417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1781" y="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  <a:headEnd type="stealth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C9160-80A2-4F96-8427-16659EDB1050}">
      <dsp:nvSpPr>
        <dsp:cNvPr id="0" name=""/>
        <dsp:cNvSpPr/>
      </dsp:nvSpPr>
      <dsp:spPr>
        <a:xfrm>
          <a:off x="3785136" y="97766"/>
          <a:ext cx="998678" cy="998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konceptuální rámec</a:t>
          </a:r>
          <a:endParaRPr lang="cs-CZ" sz="1200" kern="1200" dirty="0"/>
        </a:p>
      </dsp:txBody>
      <dsp:txXfrm>
        <a:off x="3785136" y="97766"/>
        <a:ext cx="998678" cy="998678"/>
      </dsp:txXfrm>
    </dsp:sp>
    <dsp:sp modelId="{B9EF1C88-CADB-4F44-AF37-6DD75AFC598F}">
      <dsp:nvSpPr>
        <dsp:cNvPr id="0" name=""/>
        <dsp:cNvSpPr/>
      </dsp:nvSpPr>
      <dsp:spPr>
        <a:xfrm rot="20520000">
          <a:off x="5010726" y="2321186"/>
          <a:ext cx="7777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730" y="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  <a:headEnd type="stealth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72455A-BC60-4106-98D0-C09B4EF1A0D3}">
      <dsp:nvSpPr>
        <dsp:cNvPr id="0" name=""/>
        <dsp:cNvSpPr/>
      </dsp:nvSpPr>
      <dsp:spPr>
        <a:xfrm>
          <a:off x="5769424" y="1539436"/>
          <a:ext cx="998678" cy="998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validita</a:t>
          </a:r>
          <a:endParaRPr lang="cs-CZ" sz="2000" kern="1200" dirty="0"/>
        </a:p>
      </dsp:txBody>
      <dsp:txXfrm>
        <a:off x="5769424" y="1539436"/>
        <a:ext cx="998678" cy="998678"/>
      </dsp:txXfrm>
    </dsp:sp>
    <dsp:sp modelId="{1E63F2E8-7458-4CAD-B6F6-D45E92DB2936}">
      <dsp:nvSpPr>
        <dsp:cNvPr id="0" name=""/>
        <dsp:cNvSpPr/>
      </dsp:nvSpPr>
      <dsp:spPr>
        <a:xfrm rot="3240000">
          <a:off x="4713015" y="3650449"/>
          <a:ext cx="5479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7965" y="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  <a:headEnd type="stealth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0FE23-293A-45D2-B486-FCCDB994A176}">
      <dsp:nvSpPr>
        <dsp:cNvPr id="0" name=""/>
        <dsp:cNvSpPr/>
      </dsp:nvSpPr>
      <dsp:spPr>
        <a:xfrm>
          <a:off x="5011493" y="3872106"/>
          <a:ext cx="998678" cy="998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výběr</a:t>
          </a:r>
          <a:endParaRPr lang="cs-CZ" sz="2500" kern="1200" dirty="0"/>
        </a:p>
      </dsp:txBody>
      <dsp:txXfrm>
        <a:off x="5011493" y="3872106"/>
        <a:ext cx="998678" cy="998678"/>
      </dsp:txXfrm>
    </dsp:sp>
    <dsp:sp modelId="{A64897F3-BF75-440F-B216-14564785FE2D}">
      <dsp:nvSpPr>
        <dsp:cNvPr id="0" name=""/>
        <dsp:cNvSpPr/>
      </dsp:nvSpPr>
      <dsp:spPr>
        <a:xfrm rot="7560000">
          <a:off x="3307970" y="3650449"/>
          <a:ext cx="5479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7965" y="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  <a:headEnd type="stealth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B3979-D6B9-4988-ACB3-C4DA45557F5E}">
      <dsp:nvSpPr>
        <dsp:cNvPr id="0" name=""/>
        <dsp:cNvSpPr/>
      </dsp:nvSpPr>
      <dsp:spPr>
        <a:xfrm>
          <a:off x="2558779" y="3872106"/>
          <a:ext cx="998678" cy="998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metody</a:t>
          </a:r>
          <a:endParaRPr lang="cs-CZ" sz="1900" kern="1200" dirty="0"/>
        </a:p>
      </dsp:txBody>
      <dsp:txXfrm>
        <a:off x="2558779" y="3872106"/>
        <a:ext cx="998678" cy="998678"/>
      </dsp:txXfrm>
    </dsp:sp>
    <dsp:sp modelId="{9FF60A38-456E-4C1B-B3FD-B502A29CB80D}">
      <dsp:nvSpPr>
        <dsp:cNvPr id="0" name=""/>
        <dsp:cNvSpPr/>
      </dsp:nvSpPr>
      <dsp:spPr>
        <a:xfrm rot="11880000">
          <a:off x="2780495" y="2321186"/>
          <a:ext cx="7777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730" y="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  <a:headEnd type="stealth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AE479-B7F7-4726-A05D-7E610CA1A0A0}">
      <dsp:nvSpPr>
        <dsp:cNvPr id="0" name=""/>
        <dsp:cNvSpPr/>
      </dsp:nvSpPr>
      <dsp:spPr>
        <a:xfrm>
          <a:off x="1800848" y="1539436"/>
          <a:ext cx="998678" cy="998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účel, cíle</a:t>
          </a:r>
          <a:endParaRPr lang="cs-CZ" sz="2700" kern="1200" dirty="0"/>
        </a:p>
      </dsp:txBody>
      <dsp:txXfrm>
        <a:off x="1800848" y="1539436"/>
        <a:ext cx="998678" cy="99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23.9.2014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csopevneni.xf.cz/Prirucka/Nacrt-faze%204.jp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csopevneni.xf.cz/Prirucka/Nacrt-faze%2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opevneni.xf.cz/Prirucka/Nacrt-faze%203.jpg" TargetMode="External"/><Relationship Id="rId5" Type="http://schemas.openxmlformats.org/officeDocument/2006/relationships/image" Target="../media/image8.jpeg"/><Relationship Id="rId10" Type="http://schemas.openxmlformats.org/officeDocument/2006/relationships/hyperlink" Target="http://csopevneni.xf.cz/Prirucka/Prirucka-nacrt.htm" TargetMode="External"/><Relationship Id="rId4" Type="http://schemas.openxmlformats.org/officeDocument/2006/relationships/hyperlink" Target="http://csopevneni.xf.cz/Prirucka/Nacrt-faze%202.jpg" TargetMode="External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mailto:67632@mail.muni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700809"/>
            <a:ext cx="7992888" cy="2016224"/>
          </a:xfrm>
        </p:spPr>
        <p:txBody>
          <a:bodyPr>
            <a:noAutofit/>
          </a:bodyPr>
          <a:lstStyle/>
          <a:p>
            <a:r>
              <a:rPr lang="cs-CZ" dirty="0" smtClean="0"/>
              <a:t>Kvalitativní metody v geografii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39249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95805176"/>
              </p:ext>
            </p:extLst>
          </p:nvPr>
        </p:nvGraphicFramePr>
        <p:xfrm>
          <a:off x="251520" y="1484784"/>
          <a:ext cx="85689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Model vztahů výzkumného projektu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532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smtClean="0"/>
              <a:t>Schopnost navrhovat hypotézy</a:t>
            </a:r>
          </a:p>
          <a:p>
            <a:r>
              <a:rPr lang="cs-CZ" sz="2800" dirty="0" smtClean="0"/>
              <a:t>Potřeba předvídat budoucí jevy na základě znalostí</a:t>
            </a:r>
          </a:p>
          <a:p>
            <a:r>
              <a:rPr lang="cs-CZ" sz="2800" dirty="0" smtClean="0"/>
              <a:t>Tendence k zobecňování</a:t>
            </a:r>
          </a:p>
          <a:p>
            <a:r>
              <a:rPr lang="cs-CZ" sz="2800" dirty="0" smtClean="0"/>
              <a:t>Možnost vyjádřit úvahy textem</a:t>
            </a:r>
          </a:p>
          <a:p>
            <a:r>
              <a:rPr lang="cs-CZ" sz="2800" dirty="0" smtClean="0"/>
              <a:t>Používání deduktivního a induktivního myšlení</a:t>
            </a:r>
          </a:p>
          <a:p>
            <a:r>
              <a:rPr lang="cs-CZ" sz="2800" dirty="0" smtClean="0"/>
              <a:t>…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Rysy vědeckého myšlení a uvažování v běžném životě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271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Případová studie </a:t>
            </a:r>
            <a:r>
              <a:rPr lang="cs-CZ" dirty="0" smtClean="0"/>
              <a:t>– podrobný popis a rozbor jednoho nebo několika málo případů</a:t>
            </a:r>
          </a:p>
          <a:p>
            <a:r>
              <a:rPr lang="cs-CZ" b="1" dirty="0" smtClean="0"/>
              <a:t>Etnografický přístup </a:t>
            </a:r>
            <a:r>
              <a:rPr lang="cs-CZ" dirty="0" smtClean="0"/>
              <a:t>– popis kultury nějaké skupiny lidí</a:t>
            </a:r>
          </a:p>
          <a:p>
            <a:r>
              <a:rPr lang="cs-CZ" b="1" dirty="0" smtClean="0"/>
              <a:t>Fenomenologický výzkum </a:t>
            </a:r>
            <a:r>
              <a:rPr lang="cs-CZ" dirty="0"/>
              <a:t>– porozumění, jak jedinci vnímají určitou zkušenost</a:t>
            </a:r>
          </a:p>
          <a:p>
            <a:r>
              <a:rPr lang="cs-CZ" b="1" dirty="0" smtClean="0"/>
              <a:t>Narativní výzkum </a:t>
            </a:r>
          </a:p>
          <a:p>
            <a:r>
              <a:rPr lang="cs-CZ" b="1" dirty="0" smtClean="0"/>
              <a:t>Zkoumání dokumentů</a:t>
            </a:r>
          </a:p>
          <a:p>
            <a:r>
              <a:rPr lang="cs-CZ" dirty="0" smtClean="0"/>
              <a:t>…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Základní přístupy kvalitativního výzkumu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877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Pozorování – při zkoumání toho, co lidé dělají na veřejných místech</a:t>
            </a:r>
          </a:p>
          <a:p>
            <a:r>
              <a:rPr lang="cs-CZ" dirty="0" smtClean="0"/>
              <a:t>Interview, dotazník, deník </a:t>
            </a:r>
            <a:r>
              <a:rPr lang="cs-CZ" dirty="0"/>
              <a:t>–</a:t>
            </a:r>
            <a:r>
              <a:rPr lang="cs-CZ" dirty="0" smtClean="0"/>
              <a:t> </a:t>
            </a:r>
            <a:r>
              <a:rPr lang="cs-CZ" dirty="0"/>
              <a:t>při zkoumání toho, co lidé dělají </a:t>
            </a:r>
            <a:r>
              <a:rPr lang="cs-CZ" dirty="0" smtClean="0"/>
              <a:t>v soukromí</a:t>
            </a:r>
          </a:p>
          <a:p>
            <a:r>
              <a:rPr lang="cs-CZ" dirty="0" smtClean="0"/>
              <a:t>Interview, dotazník, postojová škála – pokud nás zajímá, co si lidé myslí, co cítí, čemu věří</a:t>
            </a:r>
          </a:p>
          <a:p>
            <a:r>
              <a:rPr lang="cs-CZ" dirty="0" smtClean="0"/>
              <a:t>Standardizované testy – když určujeme schopnosti osob</a:t>
            </a:r>
          </a:p>
          <a:p>
            <a:r>
              <a:rPr lang="cs-CZ" dirty="0" smtClean="0"/>
              <a:t>Náčrt – pokud zachycujeme určitý stav krajiny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Výběr metody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302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6291"/>
            <a:ext cx="9150059" cy="5965616"/>
          </a:xfr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Primární zdroje 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6870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4572000" cy="3429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912" y="338328"/>
            <a:ext cx="4906888" cy="1252728"/>
          </a:xfrm>
        </p:spPr>
        <p:txBody>
          <a:bodyPr/>
          <a:lstStyle/>
          <a:p>
            <a:r>
              <a:rPr lang="cs-CZ" dirty="0" smtClean="0"/>
              <a:t>Pozorování</a:t>
            </a:r>
            <a:endParaRPr lang="cs-CZ" dirty="0"/>
          </a:p>
        </p:txBody>
      </p:sp>
      <p:sp>
        <p:nvSpPr>
          <p:cNvPr id="6" name="Zástupný symbol pro obsah 1"/>
          <p:cNvSpPr txBox="1">
            <a:spLocks/>
          </p:cNvSpPr>
          <p:nvPr/>
        </p:nvSpPr>
        <p:spPr>
          <a:xfrm>
            <a:off x="539552" y="3645024"/>
            <a:ext cx="7730443" cy="3090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Základní dovednost geografického zjišťování</a:t>
            </a:r>
          </a:p>
          <a:p>
            <a:r>
              <a:rPr lang="cs-CZ" dirty="0" smtClean="0"/>
              <a:t>Pozorováním poznáváme krajinu kolem nás a procesy, které se v ní odehrávají</a:t>
            </a:r>
          </a:p>
          <a:p>
            <a:r>
              <a:rPr lang="cs-CZ" dirty="0" smtClean="0"/>
              <a:t>Pro pozorování je nutné předem stanovit oblast a čas, po který ji budeme sledovat</a:t>
            </a:r>
          </a:p>
          <a:p>
            <a:r>
              <a:rPr lang="cs-CZ" dirty="0" smtClean="0"/>
              <a:t>Při pozorování je nutné dělat si </a:t>
            </a:r>
            <a:r>
              <a:rPr lang="cs-CZ" b="1" dirty="0" smtClean="0"/>
              <a:t>záznam</a:t>
            </a:r>
            <a:r>
              <a:rPr lang="cs-CZ" dirty="0" smtClean="0"/>
              <a:t>, co jsme viděli (písemný, fotografie)</a:t>
            </a:r>
          </a:p>
        </p:txBody>
      </p:sp>
    </p:spTree>
    <p:extLst>
      <p:ext uri="{BB962C8B-B14F-4D97-AF65-F5344CB8AC3E}">
        <p14:creationId xmlns:p14="http://schemas.microsoft.com/office/powerpoint/2010/main" xmlns="" val="372846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4032447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skryté x otevřené</a:t>
            </a:r>
          </a:p>
          <a:p>
            <a:r>
              <a:rPr lang="cs-CZ" sz="2800" dirty="0" smtClean="0"/>
              <a:t>zúčastněné x nezúčastněné</a:t>
            </a:r>
          </a:p>
          <a:p>
            <a:r>
              <a:rPr lang="cs-CZ" sz="2800" dirty="0" smtClean="0"/>
              <a:t>v umělé situaci x v přirozené situaci</a:t>
            </a:r>
          </a:p>
          <a:p>
            <a:r>
              <a:rPr lang="cs-CZ" sz="2800" dirty="0" smtClean="0"/>
              <a:t>sebe samého x někoho jiného</a:t>
            </a:r>
          </a:p>
          <a:p>
            <a:endParaRPr lang="cs-CZ" dirty="0" smtClean="0"/>
          </a:p>
          <a:p>
            <a:endParaRPr 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Pozorování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0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4032447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Topografický, panoramatický, pochodová osa</a:t>
            </a:r>
          </a:p>
          <a:p>
            <a:r>
              <a:rPr lang="cs-CZ" dirty="0" smtClean="0"/>
              <a:t>Slouží pro záznam geografických prvků v krajině</a:t>
            </a:r>
          </a:p>
          <a:p>
            <a:endParaRPr lang="cs-CZ" dirty="0" smtClean="0"/>
          </a:p>
          <a:p>
            <a:r>
              <a:rPr lang="cs-CZ" dirty="0" smtClean="0"/>
              <a:t>Postup kresby </a:t>
            </a:r>
            <a:r>
              <a:rPr lang="cs-CZ" b="1" dirty="0" smtClean="0"/>
              <a:t>panoramatického náčrtu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Zhotovení kostry, zakreslení několika </a:t>
            </a:r>
            <a:r>
              <a:rPr lang="cs-CZ" dirty="0"/>
              <a:t>nejdůležitějších bodů a míst, pokud možno pravidelně rozložených. Do této kostry pak můžeme vyznačovat další podrobnosti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Doplnění </a:t>
            </a:r>
            <a:r>
              <a:rPr lang="cs-CZ" dirty="0"/>
              <a:t>linie </a:t>
            </a:r>
            <a:r>
              <a:rPr lang="cs-CZ" dirty="0" smtClean="0"/>
              <a:t>terénu (např</a:t>
            </a:r>
            <a:r>
              <a:rPr lang="cs-CZ" dirty="0"/>
              <a:t>. za sebou jdoucí hřebeny, obrysy lesů, osady, cesty, další místa výhledu apod</a:t>
            </a:r>
            <a:r>
              <a:rPr lang="cs-CZ" dirty="0" smtClean="0"/>
              <a:t>.)</a:t>
            </a:r>
            <a:endParaRPr lang="cs-CZ" dirty="0"/>
          </a:p>
          <a:p>
            <a:pPr lvl="1"/>
            <a:r>
              <a:rPr lang="cs-CZ" dirty="0" smtClean="0"/>
              <a:t>Zakreslení všeho, </a:t>
            </a:r>
            <a:r>
              <a:rPr lang="cs-CZ" dirty="0"/>
              <a:t>co je pro pozorovanou krajinu důležité k jejich identifikaci. Větší podrobnosti lze označit symboly a přidat je do legendy </a:t>
            </a:r>
            <a:r>
              <a:rPr lang="cs-CZ" dirty="0" smtClean="0"/>
              <a:t>náčrtu.</a:t>
            </a:r>
            <a:endParaRPr lang="cs-CZ" dirty="0"/>
          </a:p>
          <a:p>
            <a:pPr lvl="1"/>
            <a:r>
              <a:rPr lang="cs-CZ" dirty="0" smtClean="0"/>
              <a:t>Dokončení nákresu. </a:t>
            </a:r>
            <a:endParaRPr 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Náčrt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694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338328"/>
            <a:ext cx="5122912" cy="1252728"/>
          </a:xfrm>
        </p:spPr>
        <p:txBody>
          <a:bodyPr/>
          <a:lstStyle/>
          <a:p>
            <a:r>
              <a:rPr lang="cs-CZ" dirty="0" smtClean="0"/>
              <a:t>Panoramatický náčrt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386" y="3130584"/>
            <a:ext cx="5895244" cy="372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320" y="0"/>
            <a:ext cx="33432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98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 descr="Vytvoření kostry náčrtu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858797"/>
            <a:ext cx="458149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8" descr="Doplnění kostry náčrtu liniemi terénu a hrubšími podrobnostmi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7032" y="836712"/>
            <a:ext cx="4643027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obrázek 9" descr="Doplnění náčrtu důležitými podrobnostmi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789040"/>
            <a:ext cx="457753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ázek 10" descr="Dokončení náčrtu.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9851" y="3789040"/>
            <a:ext cx="458108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8766" y="6488668"/>
            <a:ext cx="6861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Zpracováno podle: </a:t>
            </a:r>
            <a:r>
              <a:rPr lang="cs-CZ" u="sng" dirty="0" smtClean="0">
                <a:hlinkClick r:id="rId10"/>
              </a:rPr>
              <a:t>csopevneni.xf.cz/</a:t>
            </a:r>
            <a:r>
              <a:rPr lang="cs-CZ" u="sng" dirty="0" err="1" smtClean="0">
                <a:hlinkClick r:id="rId10"/>
              </a:rPr>
              <a:t>Prirucka</a:t>
            </a:r>
            <a:r>
              <a:rPr lang="cs-CZ" u="sng" dirty="0" smtClean="0">
                <a:hlinkClick r:id="rId10"/>
              </a:rPr>
              <a:t>/Prirucka-</a:t>
            </a:r>
            <a:r>
              <a:rPr lang="cs-CZ" b="1" u="sng" dirty="0" smtClean="0">
                <a:hlinkClick r:id="rId10"/>
              </a:rPr>
              <a:t>nacrt</a:t>
            </a:r>
            <a:r>
              <a:rPr lang="cs-CZ" u="sng" dirty="0" smtClean="0">
                <a:hlinkClick r:id="rId10"/>
              </a:rPr>
              <a:t>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389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492896"/>
            <a:ext cx="8640959" cy="4176463"/>
          </a:xfrm>
        </p:spPr>
        <p:txBody>
          <a:bodyPr>
            <a:normAutofit fontScale="55000" lnSpcReduction="20000"/>
          </a:bodyPr>
          <a:lstStyle/>
          <a:p>
            <a:r>
              <a:rPr lang="cs-CZ" sz="3500" b="1" dirty="0" smtClean="0"/>
              <a:t>HENDL, Jan. Kvalitativní výzkum. Základní teorie, metody a aplikace. 3. vyd. Praha: Portál, 2012. 408 s. ISBN 978-80-262-0219-6.</a:t>
            </a:r>
          </a:p>
          <a:p>
            <a:r>
              <a:rPr lang="cs-CZ" sz="3500" b="1" dirty="0"/>
              <a:t>BERRY, Rob (</a:t>
            </a:r>
            <a:r>
              <a:rPr lang="cs-CZ" sz="3500" b="1" dirty="0" err="1"/>
              <a:t>ed</a:t>
            </a:r>
            <a:r>
              <a:rPr lang="cs-CZ" sz="3500" b="1" dirty="0"/>
              <a:t>.). </a:t>
            </a:r>
            <a:r>
              <a:rPr lang="cs-CZ" sz="3500" b="1" dirty="0" err="1"/>
              <a:t>Thinking</a:t>
            </a:r>
            <a:r>
              <a:rPr lang="cs-CZ" sz="3500" b="1" dirty="0"/>
              <a:t> </a:t>
            </a:r>
            <a:r>
              <a:rPr lang="cs-CZ" sz="3500" b="1" dirty="0" err="1"/>
              <a:t>Geography</a:t>
            </a:r>
            <a:r>
              <a:rPr lang="cs-CZ" sz="3500" b="1" dirty="0"/>
              <a:t>. </a:t>
            </a:r>
            <a:r>
              <a:rPr lang="cs-CZ" sz="3500" b="1" dirty="0" err="1"/>
              <a:t>Macmillan</a:t>
            </a:r>
            <a:r>
              <a:rPr lang="cs-CZ" sz="3500" b="1" dirty="0"/>
              <a:t> </a:t>
            </a:r>
            <a:r>
              <a:rPr lang="cs-CZ" sz="3500" b="1" dirty="0" err="1"/>
              <a:t>Humanities</a:t>
            </a:r>
            <a:r>
              <a:rPr lang="cs-CZ" sz="3500" b="1" dirty="0"/>
              <a:t> VELS </a:t>
            </a:r>
            <a:r>
              <a:rPr lang="cs-CZ" sz="3500" b="1" dirty="0" err="1"/>
              <a:t>Level</a:t>
            </a:r>
            <a:r>
              <a:rPr lang="cs-CZ" sz="3500" b="1" dirty="0"/>
              <a:t> 6. </a:t>
            </a:r>
            <a:r>
              <a:rPr lang="cs-CZ" sz="3500" b="1" dirty="0" err="1"/>
              <a:t>Australia</a:t>
            </a:r>
            <a:r>
              <a:rPr lang="cs-CZ" sz="3500" b="1" dirty="0"/>
              <a:t>, 2006. 336 p.</a:t>
            </a:r>
          </a:p>
          <a:p>
            <a:r>
              <a:rPr lang="cs-CZ" sz="3500" dirty="0" err="1" smtClean="0"/>
              <a:t>Disman</a:t>
            </a:r>
            <a:r>
              <a:rPr lang="cs-CZ" sz="3500" dirty="0"/>
              <a:t>, M. </a:t>
            </a:r>
            <a:r>
              <a:rPr lang="cs-CZ" sz="3500" i="1" dirty="0"/>
              <a:t>Jak se vyrábí sociologická znalost :příručka pro uživatele</a:t>
            </a:r>
            <a:r>
              <a:rPr lang="cs-CZ" sz="3500" dirty="0"/>
              <a:t>. 3. vyd. Praha: Karolinum, 2002. 374 s. ISBN 9788024601397. </a:t>
            </a:r>
            <a:endParaRPr lang="cs-CZ" sz="3500" dirty="0" smtClean="0"/>
          </a:p>
          <a:p>
            <a:r>
              <a:rPr lang="cs-CZ" sz="3500" dirty="0" err="1" smtClean="0"/>
              <a:t>Gavora</a:t>
            </a:r>
            <a:r>
              <a:rPr lang="cs-CZ" sz="3500" dirty="0"/>
              <a:t>, P. </a:t>
            </a:r>
            <a:r>
              <a:rPr lang="cs-CZ" sz="3500" i="1" dirty="0" err="1"/>
              <a:t>Sprievodca</a:t>
            </a:r>
            <a:r>
              <a:rPr lang="cs-CZ" sz="3500" i="1" dirty="0"/>
              <a:t> </a:t>
            </a:r>
            <a:r>
              <a:rPr lang="cs-CZ" sz="3500" i="1" dirty="0" err="1"/>
              <a:t>metodológiou</a:t>
            </a:r>
            <a:r>
              <a:rPr lang="cs-CZ" sz="3500" i="1" dirty="0"/>
              <a:t> </a:t>
            </a:r>
            <a:r>
              <a:rPr lang="cs-CZ" sz="3500" i="1" dirty="0" err="1"/>
              <a:t>kvalitatívneho</a:t>
            </a:r>
            <a:r>
              <a:rPr lang="cs-CZ" sz="3500" i="1" dirty="0"/>
              <a:t> </a:t>
            </a:r>
            <a:r>
              <a:rPr lang="cs-CZ" sz="3500" i="1" dirty="0" err="1"/>
              <a:t>výskumu</a:t>
            </a:r>
            <a:r>
              <a:rPr lang="cs-CZ" sz="3500" dirty="0"/>
              <a:t>. 2. vyd. Bratislava: </a:t>
            </a:r>
            <a:r>
              <a:rPr lang="cs-CZ" sz="3500" dirty="0" err="1"/>
              <a:t>Vydavateľstvo</a:t>
            </a:r>
            <a:r>
              <a:rPr lang="cs-CZ" sz="3500" dirty="0"/>
              <a:t> UK, 2007. 229 s. ISBN 9788022323178. </a:t>
            </a:r>
            <a:endParaRPr lang="cs-CZ" sz="3500" dirty="0" smtClean="0"/>
          </a:p>
          <a:p>
            <a:r>
              <a:rPr lang="cs-CZ" sz="3500" dirty="0" err="1" smtClean="0"/>
              <a:t>Strauss</a:t>
            </a:r>
            <a:r>
              <a:rPr lang="cs-CZ" sz="3500" dirty="0"/>
              <a:t>, A.,</a:t>
            </a:r>
            <a:r>
              <a:rPr lang="cs-CZ" sz="3500" dirty="0" err="1"/>
              <a:t>Corbinová</a:t>
            </a:r>
            <a:r>
              <a:rPr lang="cs-CZ" sz="3500" dirty="0"/>
              <a:t>, J. </a:t>
            </a:r>
            <a:r>
              <a:rPr lang="cs-CZ" sz="3500" i="1" dirty="0"/>
              <a:t>Základy kvalitativního výzkumu : postupy a techniky metody zakotvené teorie</a:t>
            </a:r>
            <a:r>
              <a:rPr lang="cs-CZ" sz="3500" dirty="0"/>
              <a:t>. Vyd. 1. Boskovice: Albert, 1999. 196 s. ISBN 80-85834-60-X. </a:t>
            </a:r>
            <a:endParaRPr lang="cs-CZ" sz="3500" dirty="0" smtClean="0"/>
          </a:p>
          <a:p>
            <a:r>
              <a:rPr lang="cs-CZ" sz="3500" i="1" dirty="0" err="1" smtClean="0"/>
              <a:t>The</a:t>
            </a:r>
            <a:r>
              <a:rPr lang="cs-CZ" sz="3500" i="1" dirty="0" smtClean="0"/>
              <a:t> </a:t>
            </a:r>
            <a:r>
              <a:rPr lang="cs-CZ" sz="3500" i="1" dirty="0"/>
              <a:t>SAGE handbook </a:t>
            </a:r>
            <a:r>
              <a:rPr lang="cs-CZ" sz="3500" i="1" dirty="0" err="1"/>
              <a:t>of</a:t>
            </a:r>
            <a:r>
              <a:rPr lang="cs-CZ" sz="3500" i="1" dirty="0"/>
              <a:t> </a:t>
            </a:r>
            <a:r>
              <a:rPr lang="cs-CZ" sz="3500" i="1" dirty="0" err="1"/>
              <a:t>qualitative</a:t>
            </a:r>
            <a:r>
              <a:rPr lang="cs-CZ" sz="3500" i="1" dirty="0"/>
              <a:t> </a:t>
            </a:r>
            <a:r>
              <a:rPr lang="cs-CZ" sz="3500" i="1" dirty="0" err="1"/>
              <a:t>geography</a:t>
            </a:r>
            <a:r>
              <a:rPr lang="cs-CZ" sz="3500" dirty="0"/>
              <a:t>. </a:t>
            </a:r>
            <a:r>
              <a:rPr lang="cs-CZ" sz="3500" dirty="0" err="1"/>
              <a:t>Edited</a:t>
            </a:r>
            <a:r>
              <a:rPr lang="cs-CZ" sz="3500" dirty="0"/>
              <a:t> by </a:t>
            </a:r>
            <a:r>
              <a:rPr lang="cs-CZ" sz="3500" dirty="0" err="1"/>
              <a:t>Dydia</a:t>
            </a:r>
            <a:r>
              <a:rPr lang="cs-CZ" sz="3500" dirty="0"/>
              <a:t> </a:t>
            </a:r>
            <a:r>
              <a:rPr lang="cs-CZ" sz="3500" dirty="0" err="1"/>
              <a:t>DeLyser</a:t>
            </a:r>
            <a:r>
              <a:rPr lang="cs-CZ" sz="3500" dirty="0"/>
              <a:t>. Los Angeles [</a:t>
            </a:r>
            <a:r>
              <a:rPr lang="cs-CZ" sz="3500" dirty="0" err="1"/>
              <a:t>i.e</a:t>
            </a:r>
            <a:r>
              <a:rPr lang="cs-CZ" sz="3500" dirty="0"/>
              <a:t>. </a:t>
            </a:r>
            <a:r>
              <a:rPr lang="cs-CZ" sz="3500" dirty="0" err="1"/>
              <a:t>Thousand</a:t>
            </a:r>
            <a:r>
              <a:rPr lang="cs-CZ" sz="3500" dirty="0"/>
              <a:t> </a:t>
            </a:r>
            <a:r>
              <a:rPr lang="cs-CZ" sz="3500" dirty="0" err="1"/>
              <a:t>Oaks</a:t>
            </a:r>
            <a:r>
              <a:rPr lang="cs-CZ" sz="3500" dirty="0"/>
              <a:t>, </a:t>
            </a:r>
            <a:r>
              <a:rPr lang="cs-CZ" sz="3500" dirty="0" err="1"/>
              <a:t>Calif</a:t>
            </a:r>
            <a:r>
              <a:rPr lang="cs-CZ" sz="3500" dirty="0"/>
              <a:t>.]: SAGE, 2010. </a:t>
            </a:r>
            <a:r>
              <a:rPr lang="cs-CZ" sz="3500" dirty="0" err="1"/>
              <a:t>xii</a:t>
            </a:r>
            <a:r>
              <a:rPr lang="cs-CZ" sz="3500" dirty="0"/>
              <a:t>, 431 s. ISBN 9781412919913. </a:t>
            </a:r>
            <a:endParaRPr lang="cs-CZ" sz="3500" dirty="0" smtClean="0"/>
          </a:p>
          <a:p>
            <a:r>
              <a:rPr lang="cs-CZ" sz="3500" i="1" dirty="0" err="1" smtClean="0"/>
              <a:t>Qualitative</a:t>
            </a:r>
            <a:r>
              <a:rPr lang="cs-CZ" sz="3500" i="1" dirty="0" smtClean="0"/>
              <a:t> </a:t>
            </a:r>
            <a:r>
              <a:rPr lang="cs-CZ" sz="3500" i="1" dirty="0" err="1"/>
              <a:t>methodologies</a:t>
            </a:r>
            <a:r>
              <a:rPr lang="cs-CZ" sz="3500" i="1" dirty="0"/>
              <a:t> </a:t>
            </a:r>
            <a:r>
              <a:rPr lang="cs-CZ" sz="3500" i="1" dirty="0" err="1"/>
              <a:t>for</a:t>
            </a:r>
            <a:r>
              <a:rPr lang="cs-CZ" sz="3500" i="1" dirty="0"/>
              <a:t> </a:t>
            </a:r>
            <a:r>
              <a:rPr lang="cs-CZ" sz="3500" i="1" dirty="0" err="1"/>
              <a:t>geographers</a:t>
            </a:r>
            <a:r>
              <a:rPr lang="cs-CZ" sz="3500" i="1" dirty="0"/>
              <a:t> : </a:t>
            </a:r>
            <a:r>
              <a:rPr lang="cs-CZ" sz="3500" i="1" dirty="0" err="1"/>
              <a:t>issues</a:t>
            </a:r>
            <a:r>
              <a:rPr lang="cs-CZ" sz="3500" i="1" dirty="0"/>
              <a:t> </a:t>
            </a:r>
            <a:r>
              <a:rPr lang="cs-CZ" sz="3500" i="1" dirty="0" err="1"/>
              <a:t>anddebates</a:t>
            </a:r>
            <a:r>
              <a:rPr lang="cs-CZ" sz="3500" dirty="0"/>
              <a:t>. </a:t>
            </a:r>
            <a:r>
              <a:rPr lang="cs-CZ" sz="3500" dirty="0" err="1"/>
              <a:t>Edited</a:t>
            </a:r>
            <a:r>
              <a:rPr lang="cs-CZ" sz="3500" dirty="0"/>
              <a:t> by Melanie Limb - Claire </a:t>
            </a:r>
            <a:r>
              <a:rPr lang="cs-CZ" sz="3500" dirty="0" err="1"/>
              <a:t>Dwyer</a:t>
            </a:r>
            <a:r>
              <a:rPr lang="cs-CZ" sz="3500" dirty="0"/>
              <a:t>. London: Arnold, 2001. </a:t>
            </a:r>
            <a:r>
              <a:rPr lang="cs-CZ" sz="3500" dirty="0" err="1"/>
              <a:t>xv</a:t>
            </a:r>
            <a:r>
              <a:rPr lang="cs-CZ" sz="3500" dirty="0"/>
              <a:t>, 303 s. ISBN 0-340-74225-9</a:t>
            </a:r>
            <a:r>
              <a:rPr lang="cs-CZ" sz="3500" dirty="0" smtClean="0"/>
              <a:t>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140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338328"/>
            <a:ext cx="1619672" cy="125272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Topografický náčrt</a:t>
            </a:r>
            <a:endParaRPr lang="cs-CZ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176" y="56442"/>
            <a:ext cx="7416824" cy="680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29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Náčrt pochodové osy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55" y="1412776"/>
            <a:ext cx="8057608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7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v terénu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696" y="2204864"/>
            <a:ext cx="5846303" cy="463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2952328" cy="4392488"/>
          </a:xfrm>
        </p:spPr>
        <p:txBody>
          <a:bodyPr>
            <a:normAutofit fontScale="85000" lnSpcReduction="20000"/>
          </a:bodyPr>
          <a:lstStyle/>
          <a:p>
            <a:r>
              <a:rPr lang="cs-CZ" u="sng" dirty="0" smtClean="0"/>
              <a:t>Kvant</a:t>
            </a:r>
            <a:r>
              <a:rPr lang="cs-CZ" u="sng" dirty="0"/>
              <a:t>. </a:t>
            </a:r>
            <a:r>
              <a:rPr lang="cs-CZ" u="sng" dirty="0" smtClean="0"/>
              <a:t>metoda</a:t>
            </a:r>
            <a:r>
              <a:rPr lang="cs-CZ" dirty="0" smtClean="0"/>
              <a:t>, ale někdy nezbytná pro získání kvalitativní informace</a:t>
            </a:r>
          </a:p>
          <a:p>
            <a:endParaRPr lang="cs-CZ" dirty="0" smtClean="0"/>
          </a:p>
          <a:p>
            <a:r>
              <a:rPr lang="cs-CZ" dirty="0" smtClean="0"/>
              <a:t>Počet</a:t>
            </a:r>
          </a:p>
          <a:p>
            <a:r>
              <a:rPr lang="cs-CZ" dirty="0" smtClean="0"/>
              <a:t>Vzdálenost</a:t>
            </a:r>
          </a:p>
          <a:p>
            <a:r>
              <a:rPr lang="cs-CZ" dirty="0" smtClean="0"/>
              <a:t>Výška</a:t>
            </a:r>
          </a:p>
          <a:p>
            <a:r>
              <a:rPr lang="cs-CZ" dirty="0" smtClean="0"/>
              <a:t>Rozloha</a:t>
            </a:r>
          </a:p>
          <a:p>
            <a:r>
              <a:rPr lang="cs-CZ" dirty="0" smtClean="0"/>
              <a:t>Rychlost</a:t>
            </a:r>
          </a:p>
          <a:p>
            <a:r>
              <a:rPr lang="cs-CZ" dirty="0" smtClean="0"/>
              <a:t>…</a:t>
            </a:r>
          </a:p>
          <a:p>
            <a:endParaRPr lang="cs-CZ" dirty="0"/>
          </a:p>
          <a:p>
            <a:r>
              <a:rPr lang="cs-CZ" dirty="0" smtClean="0"/>
              <a:t>Manuálně</a:t>
            </a:r>
          </a:p>
          <a:p>
            <a:r>
              <a:rPr lang="cs-CZ" dirty="0" smtClean="0"/>
              <a:t>Pomocí moderních technologií</a:t>
            </a:r>
            <a:endParaRPr 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820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84987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Nutná dovednost, citlivost, interpersonální porozumění a disciplínu</a:t>
            </a:r>
          </a:p>
          <a:p>
            <a:r>
              <a:rPr lang="cs-CZ" dirty="0" smtClean="0"/>
              <a:t>Pozornost je třeba věnovat hl. začátku a konci rozhovoru (začátek – uvolnění psychické bariéry a zajistit souhlas se záznamem, otázky neproblémové)</a:t>
            </a:r>
          </a:p>
          <a:p>
            <a:r>
              <a:rPr lang="cs-CZ" dirty="0" smtClean="0"/>
              <a:t>Typy otázek (Patton, 1990):</a:t>
            </a:r>
          </a:p>
          <a:p>
            <a:pPr lvl="1"/>
            <a:r>
              <a:rPr lang="cs-CZ" dirty="0" smtClean="0"/>
              <a:t>o zkušenostech a chování</a:t>
            </a:r>
          </a:p>
          <a:p>
            <a:pPr lvl="1"/>
            <a:r>
              <a:rPr lang="cs-CZ" dirty="0" smtClean="0"/>
              <a:t>o názorech a hodnotách</a:t>
            </a:r>
          </a:p>
          <a:p>
            <a:pPr lvl="1"/>
            <a:r>
              <a:rPr lang="cs-CZ" dirty="0" smtClean="0"/>
              <a:t>o pocitech</a:t>
            </a:r>
          </a:p>
          <a:p>
            <a:pPr lvl="1"/>
            <a:r>
              <a:rPr lang="cs-CZ" dirty="0" smtClean="0"/>
              <a:t>o znalostech</a:t>
            </a:r>
          </a:p>
          <a:p>
            <a:pPr lvl="1"/>
            <a:r>
              <a:rPr lang="cs-CZ" dirty="0" smtClean="0"/>
              <a:t>o vnímání</a:t>
            </a:r>
          </a:p>
          <a:p>
            <a:pPr lvl="1"/>
            <a:r>
              <a:rPr lang="cs-CZ" dirty="0" smtClean="0"/>
              <a:t>demografické a kontextové</a:t>
            </a:r>
          </a:p>
          <a:p>
            <a:pPr lvl="1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Dotazníkové šetření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341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Navržení dotazníku</a:t>
            </a:r>
          </a:p>
          <a:p>
            <a:pPr lvl="1"/>
            <a:r>
              <a:rPr lang="cs-CZ" dirty="0" smtClean="0"/>
              <a:t>Cíl dotazníku</a:t>
            </a:r>
          </a:p>
          <a:p>
            <a:pPr lvl="1"/>
            <a:r>
              <a:rPr lang="cs-CZ" dirty="0" smtClean="0"/>
              <a:t>Vzorek respondentů – přesnost je úměrná počtu statistických jednotek</a:t>
            </a:r>
          </a:p>
          <a:p>
            <a:pPr lvl="1"/>
            <a:r>
              <a:rPr lang="cs-CZ" dirty="0" smtClean="0"/>
              <a:t>Rovnoměrné zastoupení výběrové struktury (např. muži/ženy)</a:t>
            </a:r>
          </a:p>
          <a:p>
            <a:r>
              <a:rPr lang="cs-CZ" dirty="0" smtClean="0"/>
              <a:t>Pilotní test</a:t>
            </a:r>
          </a:p>
          <a:p>
            <a:r>
              <a:rPr lang="cs-CZ" dirty="0" smtClean="0"/>
              <a:t>Revize na základě pilotáže</a:t>
            </a:r>
          </a:p>
          <a:p>
            <a:r>
              <a:rPr lang="cs-CZ" dirty="0" smtClean="0"/>
              <a:t>Aplikace dotazníku u zkoumané skupiny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dotazníku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281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849878"/>
          </a:xfrm>
        </p:spPr>
        <p:txBody>
          <a:bodyPr>
            <a:normAutofit/>
          </a:bodyPr>
          <a:lstStyle/>
          <a:p>
            <a:r>
              <a:rPr lang="cs-CZ" dirty="0" smtClean="0"/>
              <a:t>Uzavřené otázky (odpovědi jsou předem dány) </a:t>
            </a:r>
          </a:p>
          <a:p>
            <a:pPr lvl="1"/>
            <a:r>
              <a:rPr lang="cs-CZ" dirty="0" smtClean="0"/>
              <a:t>sémantický diferenciál</a:t>
            </a:r>
          </a:p>
          <a:p>
            <a:r>
              <a:rPr lang="cs-CZ" dirty="0" smtClean="0"/>
              <a:t>Otevřené otázky (odpovědi napsané respondentem)</a:t>
            </a:r>
          </a:p>
          <a:p>
            <a:r>
              <a:rPr lang="cs-CZ" dirty="0" err="1" smtClean="0"/>
              <a:t>Polouzavřené</a:t>
            </a:r>
            <a:r>
              <a:rPr lang="cs-CZ" dirty="0" smtClean="0"/>
              <a:t> otázky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Dotazníkové šetření – kladení otázek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786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Osobně</a:t>
            </a:r>
            <a:r>
              <a:rPr lang="cs-CZ" dirty="0" smtClean="0"/>
              <a:t> – nejvyšší návratnost, vysoká validita dat, ale nejnáročnější na čas, finance…</a:t>
            </a:r>
          </a:p>
          <a:p>
            <a:r>
              <a:rPr lang="cs-CZ" b="1" dirty="0" smtClean="0"/>
              <a:t>On-line aplikace </a:t>
            </a:r>
            <a:r>
              <a:rPr lang="cs-CZ" dirty="0" smtClean="0"/>
              <a:t>– např. </a:t>
            </a:r>
            <a:r>
              <a:rPr lang="cs-CZ" dirty="0" err="1" smtClean="0"/>
              <a:t>google</a:t>
            </a:r>
            <a:r>
              <a:rPr lang="cs-CZ" dirty="0" smtClean="0"/>
              <a:t> </a:t>
            </a:r>
            <a:r>
              <a:rPr lang="cs-CZ" dirty="0" err="1" smtClean="0"/>
              <a:t>docs</a:t>
            </a:r>
            <a:r>
              <a:rPr lang="cs-CZ" dirty="0" smtClean="0"/>
              <a:t>, nízká návratnost, nízká validita dat</a:t>
            </a:r>
          </a:p>
          <a:p>
            <a:r>
              <a:rPr lang="cs-CZ" b="1" dirty="0" smtClean="0"/>
              <a:t>Telefonicky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Dotazníkové šetření - realizace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403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/>
          <a:lstStyle/>
          <a:p>
            <a:r>
              <a:rPr lang="cs-CZ" dirty="0" smtClean="0"/>
              <a:t>SW pro organizaci a analýzu získaných dat</a:t>
            </a:r>
          </a:p>
          <a:p>
            <a:r>
              <a:rPr lang="cs-CZ" dirty="0" smtClean="0"/>
              <a:t>Čištění dat</a:t>
            </a:r>
          </a:p>
          <a:p>
            <a:pPr marL="0" indent="0">
              <a:buNone/>
            </a:pPr>
            <a:endParaRPr lang="cs-CZ" sz="1100" dirty="0" smtClean="0"/>
          </a:p>
          <a:p>
            <a:pPr marL="0" indent="0">
              <a:buNone/>
            </a:pPr>
            <a:r>
              <a:rPr lang="cs-CZ" sz="1800" dirty="0" smtClean="0"/>
              <a:t>Provázanost jednotlivých kroků analýzy kvalitativních dat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Dotazníkové šetření - vyhodnocení</a:t>
            </a:r>
            <a:endParaRPr lang="cs-CZ" dirty="0"/>
          </a:p>
        </p:txBody>
      </p:sp>
      <p:grpSp>
        <p:nvGrpSpPr>
          <p:cNvPr id="40" name="Skupina 39"/>
          <p:cNvGrpSpPr/>
          <p:nvPr/>
        </p:nvGrpSpPr>
        <p:grpSpPr>
          <a:xfrm>
            <a:off x="1979712" y="3861047"/>
            <a:ext cx="5184576" cy="2376266"/>
            <a:chOff x="1979712" y="3861047"/>
            <a:chExt cx="5184576" cy="237626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" name="Obdélník 4"/>
            <p:cNvSpPr/>
            <p:nvPr/>
          </p:nvSpPr>
          <p:spPr>
            <a:xfrm>
              <a:off x="5580112" y="5301208"/>
              <a:ext cx="158417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vytváření závěrů</a:t>
              </a:r>
              <a:endParaRPr lang="cs-CZ" dirty="0"/>
            </a:p>
          </p:txBody>
        </p:sp>
        <p:grpSp>
          <p:nvGrpSpPr>
            <p:cNvPr id="39" name="Skupina 38"/>
            <p:cNvGrpSpPr/>
            <p:nvPr/>
          </p:nvGrpSpPr>
          <p:grpSpPr>
            <a:xfrm>
              <a:off x="1979712" y="3861047"/>
              <a:ext cx="5184576" cy="2376266"/>
              <a:chOff x="1979712" y="3861048"/>
              <a:chExt cx="5184576" cy="2376266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1979712" y="3861048"/>
                <a:ext cx="158417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sběr dat</a:t>
                </a:r>
                <a:endParaRPr lang="cs-CZ" dirty="0"/>
              </a:p>
            </p:txBody>
          </p:sp>
          <p:sp>
            <p:nvSpPr>
              <p:cNvPr id="6" name="Obdélník 5"/>
              <p:cNvSpPr/>
              <p:nvPr/>
            </p:nvSpPr>
            <p:spPr>
              <a:xfrm>
                <a:off x="5580112" y="3861048"/>
                <a:ext cx="158417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zobrazení dat</a:t>
                </a:r>
                <a:endParaRPr lang="cs-CZ" dirty="0"/>
              </a:p>
            </p:txBody>
          </p:sp>
          <p:sp>
            <p:nvSpPr>
              <p:cNvPr id="7" name="Obdélník 6"/>
              <p:cNvSpPr/>
              <p:nvPr/>
            </p:nvSpPr>
            <p:spPr>
              <a:xfrm>
                <a:off x="1979712" y="5286547"/>
                <a:ext cx="158417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redukce dat</a:t>
                </a:r>
                <a:endParaRPr lang="cs-CZ" dirty="0"/>
              </a:p>
            </p:txBody>
          </p:sp>
          <p:cxnSp>
            <p:nvCxnSpPr>
              <p:cNvPr id="9" name="Přímá spojnice se šipkou 8"/>
              <p:cNvCxnSpPr>
                <a:stCxn id="4" idx="3"/>
                <a:endCxn id="6" idx="1"/>
              </p:cNvCxnSpPr>
              <p:nvPr/>
            </p:nvCxnSpPr>
            <p:spPr>
              <a:xfrm>
                <a:off x="3563888" y="4185084"/>
                <a:ext cx="2016224" cy="0"/>
              </a:xfrm>
              <a:prstGeom prst="straightConnector1">
                <a:avLst/>
              </a:prstGeom>
              <a:ln w="25400">
                <a:headEnd type="stealth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ravoúhlá spojnice 10"/>
              <p:cNvCxnSpPr>
                <a:endCxn id="4" idx="1"/>
              </p:cNvCxnSpPr>
              <p:nvPr/>
            </p:nvCxnSpPr>
            <p:spPr>
              <a:xfrm rot="10800000">
                <a:off x="1979712" y="4185085"/>
                <a:ext cx="4392488" cy="2052229"/>
              </a:xfrm>
              <a:prstGeom prst="bentConnector3">
                <a:avLst>
                  <a:gd name="adj1" fmla="val 105204"/>
                </a:avLst>
              </a:prstGeom>
              <a:ln w="25400">
                <a:headEnd type="none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/>
              <p:cNvCxnSpPr>
                <a:stCxn id="5" idx="2"/>
              </p:cNvCxnSpPr>
              <p:nvPr/>
            </p:nvCxnSpPr>
            <p:spPr>
              <a:xfrm>
                <a:off x="6372200" y="5949280"/>
                <a:ext cx="0" cy="28803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se šipkou 25"/>
              <p:cNvCxnSpPr>
                <a:stCxn id="7" idx="3"/>
              </p:cNvCxnSpPr>
              <p:nvPr/>
            </p:nvCxnSpPr>
            <p:spPr>
              <a:xfrm flipV="1">
                <a:off x="3563888" y="4185085"/>
                <a:ext cx="2016224" cy="1425498"/>
              </a:xfrm>
              <a:prstGeom prst="straightConnector1">
                <a:avLst/>
              </a:prstGeom>
              <a:ln w="25400">
                <a:headEnd type="stealth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29"/>
              <p:cNvCxnSpPr>
                <a:stCxn id="5" idx="0"/>
                <a:endCxn id="6" idx="2"/>
              </p:cNvCxnSpPr>
              <p:nvPr/>
            </p:nvCxnSpPr>
            <p:spPr>
              <a:xfrm flipV="1">
                <a:off x="6372200" y="4509120"/>
                <a:ext cx="0" cy="792088"/>
              </a:xfrm>
              <a:prstGeom prst="straightConnector1">
                <a:avLst/>
              </a:prstGeom>
              <a:ln w="25400">
                <a:headEnd type="stealth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se šipkou 31"/>
              <p:cNvCxnSpPr>
                <a:stCxn id="4" idx="2"/>
                <a:endCxn id="7" idx="0"/>
              </p:cNvCxnSpPr>
              <p:nvPr/>
            </p:nvCxnSpPr>
            <p:spPr>
              <a:xfrm>
                <a:off x="2771800" y="4509120"/>
                <a:ext cx="0" cy="777427"/>
              </a:xfrm>
              <a:prstGeom prst="straightConnector1">
                <a:avLst/>
              </a:prstGeom>
              <a:ln w="25400">
                <a:headEnd type="stealth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34"/>
              <p:cNvCxnSpPr/>
              <p:nvPr/>
            </p:nvCxnSpPr>
            <p:spPr>
              <a:xfrm>
                <a:off x="3563888" y="5625244"/>
                <a:ext cx="2016224" cy="0"/>
              </a:xfrm>
              <a:prstGeom prst="straightConnector1">
                <a:avLst/>
              </a:prstGeom>
              <a:ln w="25400">
                <a:headEnd type="stealth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35353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Slouží k názorné organizaci a kompresi informací </a:t>
            </a:r>
            <a:r>
              <a:rPr lang="cs-CZ" dirty="0" smtClean="0">
                <a:latin typeface="Arial"/>
                <a:cs typeface="Arial"/>
              </a:rPr>
              <a:t>→ </a:t>
            </a:r>
            <a:r>
              <a:rPr lang="cs-CZ" dirty="0" smtClean="0">
                <a:cs typeface="Arial"/>
              </a:rPr>
              <a:t>usnadnění interpretace a závěrů</a:t>
            </a:r>
            <a:endParaRPr lang="cs-CZ" dirty="0" smtClean="0"/>
          </a:p>
          <a:p>
            <a:pPr lvl="1"/>
            <a:r>
              <a:rPr lang="cs-CZ" dirty="0" smtClean="0"/>
              <a:t>Tabulky</a:t>
            </a:r>
          </a:p>
          <a:p>
            <a:pPr lvl="1"/>
            <a:r>
              <a:rPr lang="cs-CZ" dirty="0" smtClean="0"/>
              <a:t>Bloková schémata</a:t>
            </a:r>
          </a:p>
          <a:p>
            <a:pPr lvl="1"/>
            <a:r>
              <a:rPr lang="cs-CZ" dirty="0" smtClean="0"/>
              <a:t>Vývojová schémata – prostředek pro studium rozhodovacích procesů</a:t>
            </a:r>
          </a:p>
          <a:p>
            <a:pPr lvl="1"/>
            <a:r>
              <a:rPr lang="cs-CZ" dirty="0" smtClean="0"/>
              <a:t>Grafy</a:t>
            </a:r>
          </a:p>
          <a:p>
            <a:pPr lvl="1"/>
            <a:r>
              <a:rPr lang="cs-CZ" dirty="0" smtClean="0"/>
              <a:t>Mapy (kartogram, kartodiagram, kognitivní mapa)</a:t>
            </a:r>
          </a:p>
          <a:p>
            <a:pPr lvl="1"/>
            <a:r>
              <a:rPr lang="cs-CZ" dirty="0" smtClean="0"/>
              <a:t>…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Dotazníkové šetření – zobrazení výsledků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xmlns="" val="23430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9" t="9003" r="22122" b="12593"/>
          <a:stretch/>
        </p:blipFill>
        <p:spPr>
          <a:xfrm>
            <a:off x="971600" y="184160"/>
            <a:ext cx="7140292" cy="65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8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Výzkum</a:t>
            </a:r>
            <a:r>
              <a:rPr lang="cs-CZ" dirty="0" smtClean="0"/>
              <a:t> – proces vytváření nových poznatků. Systematická činnost, která je vedena snahou zodpovědět kladené výzkumné otázky a přispět k rozvoji daného oboru.</a:t>
            </a:r>
          </a:p>
          <a:p>
            <a:r>
              <a:rPr lang="cs-CZ" b="1" dirty="0" smtClean="0"/>
              <a:t>Metodologie </a:t>
            </a:r>
            <a:r>
              <a:rPr lang="cs-CZ" dirty="0" smtClean="0"/>
              <a:t>– zabývá se systematizací, posuzováním a navrhováním strategií a metod výzkumu.</a:t>
            </a:r>
          </a:p>
          <a:p>
            <a:r>
              <a:rPr lang="cs-CZ" b="1" dirty="0" smtClean="0"/>
              <a:t>Analýza</a:t>
            </a:r>
            <a:r>
              <a:rPr lang="cs-CZ" dirty="0" smtClean="0"/>
              <a:t> – rozdělení celku na komponenty a zkoumání, jak tyto komponenty fungují jako relativně samostatné prvky a jaké jsou mezi nimi vztahy.</a:t>
            </a:r>
          </a:p>
          <a:p>
            <a:r>
              <a:rPr lang="cs-CZ" b="1" dirty="0" smtClean="0"/>
              <a:t>Syntéza</a:t>
            </a:r>
            <a:r>
              <a:rPr lang="cs-CZ" dirty="0" smtClean="0"/>
              <a:t> – složení částí do celku a popis hlavních organizačních principů, jimiž se celek řídí v závislosti na jeho částech.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Pár obecných pojmů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395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1844824"/>
            <a:ext cx="3528392" cy="115212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Všechny výše uvedené metody vyžadují přímou práci v terénu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Práce v terénu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56992"/>
            <a:ext cx="3723861" cy="27928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268760"/>
            <a:ext cx="3723861" cy="27928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789040"/>
            <a:ext cx="3723861" cy="27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4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 descr="P1100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95473" cy="3446605"/>
          </a:xfrm>
          <a:prstGeom prst="rect">
            <a:avLst/>
          </a:prstGeom>
        </p:spPr>
      </p:pic>
      <p:pic>
        <p:nvPicPr>
          <p:cNvPr id="7" name="Zástupný symbol pro obsah 3" descr="P1140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4686" y="3411394"/>
            <a:ext cx="4595473" cy="3446605"/>
          </a:xfrm>
          <a:prstGeom prst="rect">
            <a:avLst/>
          </a:prstGeom>
        </p:spPr>
      </p:pic>
      <p:pic>
        <p:nvPicPr>
          <p:cNvPr id="8" name="Zástupný symbol pro obsah 3" descr="IMG_0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11395"/>
            <a:ext cx="4595473" cy="3446605"/>
          </a:xfrm>
          <a:prstGeom prst="rect">
            <a:avLst/>
          </a:prstGeom>
        </p:spPr>
      </p:pic>
      <p:pic>
        <p:nvPicPr>
          <p:cNvPr id="9" name="Zástupný symbol pro obsah 3" descr="P1090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8527" y="0"/>
            <a:ext cx="4595473" cy="34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0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P1100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1037" y="3522912"/>
            <a:ext cx="3811530" cy="2858648"/>
          </a:xfrm>
          <a:prstGeom prst="rect">
            <a:avLst/>
          </a:prstGeom>
        </p:spPr>
      </p:pic>
      <p:pic>
        <p:nvPicPr>
          <p:cNvPr id="5" name="Picture 2" descr="G:\Foto\Skolni\2014-05-08 TP socio\IMG_0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138" y="0"/>
            <a:ext cx="466786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3" descr="P11009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3483007"/>
            <a:ext cx="4499992" cy="3374994"/>
          </a:xfrm>
          <a:prstGeom prst="rect">
            <a:avLst/>
          </a:prstGeom>
        </p:spPr>
      </p:pic>
      <p:pic>
        <p:nvPicPr>
          <p:cNvPr id="7" name="Picture 2" descr="D:\Foto\2014_07_14 Mobil\Fotografie-0051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00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38" t="16559" r="18212" b="14839"/>
          <a:stretch/>
        </p:blipFill>
        <p:spPr>
          <a:xfrm>
            <a:off x="1" y="-15900"/>
            <a:ext cx="5004048" cy="694039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96" t="20839" r="21813" b="14948"/>
          <a:stretch/>
        </p:blipFill>
        <p:spPr>
          <a:xfrm>
            <a:off x="5004048" y="1052736"/>
            <a:ext cx="4139952" cy="32267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5157192"/>
            <a:ext cx="1357114" cy="148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68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8" y="0"/>
            <a:ext cx="9069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08911" cy="4248471"/>
          </a:xfrm>
        </p:spPr>
        <p:txBody>
          <a:bodyPr>
            <a:normAutofit fontScale="25000" lnSpcReduction="20000"/>
          </a:bodyPr>
          <a:lstStyle/>
          <a:p>
            <a:r>
              <a:rPr lang="cs-CZ" sz="7200" dirty="0"/>
              <a:t> </a:t>
            </a:r>
            <a:r>
              <a:rPr lang="cs-CZ" sz="7200" dirty="0" smtClean="0"/>
              <a:t>= metodicky </a:t>
            </a:r>
            <a:r>
              <a:rPr lang="cs-CZ" sz="7200" dirty="0"/>
              <a:t>vedený </a:t>
            </a:r>
            <a:r>
              <a:rPr lang="cs-CZ" sz="7200" b="1" dirty="0" smtClean="0"/>
              <a:t>rozhovor</a:t>
            </a:r>
          </a:p>
          <a:p>
            <a:r>
              <a:rPr lang="cs-CZ" sz="7200" b="1" dirty="0" smtClean="0"/>
              <a:t>Fáze:</a:t>
            </a:r>
          </a:p>
          <a:p>
            <a:pPr lvl="1"/>
            <a:r>
              <a:rPr lang="cs-CZ" sz="7200" dirty="0"/>
              <a:t>1. úvodní - navázání kontaktu, navození atmosféry, určení tématu, času, účelu, ujištění</a:t>
            </a:r>
          </a:p>
          <a:p>
            <a:pPr lvl="1"/>
            <a:r>
              <a:rPr lang="cs-CZ" sz="7200" dirty="0"/>
              <a:t>2. jádro rozhovoru </a:t>
            </a:r>
            <a:r>
              <a:rPr lang="cs-CZ" sz="7200" dirty="0" smtClean="0"/>
              <a:t>– vlastní </a:t>
            </a:r>
            <a:r>
              <a:rPr lang="cs-CZ" sz="7200" dirty="0"/>
              <a:t>dotazování</a:t>
            </a:r>
          </a:p>
          <a:p>
            <a:pPr lvl="1"/>
            <a:r>
              <a:rPr lang="cs-CZ" sz="7200" dirty="0"/>
              <a:t>3. </a:t>
            </a:r>
            <a:r>
              <a:rPr lang="cs-CZ" sz="7200" dirty="0" smtClean="0"/>
              <a:t>závěr </a:t>
            </a:r>
            <a:r>
              <a:rPr lang="cs-CZ" sz="7200" dirty="0"/>
              <a:t>rozhovoru </a:t>
            </a:r>
            <a:r>
              <a:rPr lang="cs-CZ" sz="7200" dirty="0" smtClean="0"/>
              <a:t>– shrnutí</a:t>
            </a:r>
            <a:r>
              <a:rPr lang="cs-CZ" sz="7200" dirty="0"/>
              <a:t>, uvolnění atmosféry, naladění na další </a:t>
            </a:r>
            <a:r>
              <a:rPr lang="cs-CZ" sz="7200" dirty="0" smtClean="0"/>
              <a:t>spolupráci</a:t>
            </a:r>
          </a:p>
          <a:p>
            <a:r>
              <a:rPr lang="cs-CZ" sz="7200" b="1" dirty="0"/>
              <a:t>Standardizovaný</a:t>
            </a:r>
            <a:r>
              <a:rPr lang="cs-CZ" sz="7200" dirty="0"/>
              <a:t> </a:t>
            </a:r>
            <a:r>
              <a:rPr lang="cs-CZ" sz="7200" dirty="0" smtClean="0"/>
              <a:t>- předem </a:t>
            </a:r>
            <a:r>
              <a:rPr lang="cs-CZ" sz="7200" dirty="0"/>
              <a:t>dány </a:t>
            </a:r>
            <a:r>
              <a:rPr lang="cs-CZ" sz="7200" dirty="0" smtClean="0"/>
              <a:t>otázky, musí </a:t>
            </a:r>
            <a:r>
              <a:rPr lang="cs-CZ" sz="7200" dirty="0"/>
              <a:t>být zachováno i přesné </a:t>
            </a:r>
            <a:r>
              <a:rPr lang="cs-CZ" sz="7200" dirty="0" smtClean="0"/>
              <a:t>řazení, </a:t>
            </a:r>
            <a:r>
              <a:rPr lang="cs-CZ" sz="7200" dirty="0"/>
              <a:t>neboť i jiným pořadím kladení otázek lze ovlivnit (a případně i zkreslit) verbální chování respondentů. Výsledky z takovéhoto šetření jsou poměrně dobře </a:t>
            </a:r>
            <a:r>
              <a:rPr lang="cs-CZ" sz="7200" dirty="0" smtClean="0"/>
              <a:t>srovnatelné</a:t>
            </a:r>
          </a:p>
          <a:p>
            <a:r>
              <a:rPr lang="cs-CZ" sz="7200" b="1" dirty="0" smtClean="0"/>
              <a:t>Nestandardizovaný</a:t>
            </a:r>
            <a:r>
              <a:rPr lang="cs-CZ" sz="7200" dirty="0" smtClean="0"/>
              <a:t> - </a:t>
            </a:r>
            <a:r>
              <a:rPr lang="cs-CZ" sz="7200" dirty="0"/>
              <a:t>umožňuje zaznamenat </a:t>
            </a:r>
            <a:r>
              <a:rPr lang="cs-CZ" sz="7200" dirty="0" smtClean="0"/>
              <a:t>širší </a:t>
            </a:r>
            <a:r>
              <a:rPr lang="cs-CZ" sz="7200" dirty="0"/>
              <a:t>souvislosti mezi zkoumanými </a:t>
            </a:r>
            <a:r>
              <a:rPr lang="cs-CZ" sz="7200" dirty="0" smtClean="0"/>
              <a:t>fenomény. Předem daný jen záměr </a:t>
            </a:r>
            <a:r>
              <a:rPr lang="cs-CZ" sz="7200" dirty="0"/>
              <a:t>výzkumu, </a:t>
            </a:r>
            <a:r>
              <a:rPr lang="cs-CZ" sz="7200" dirty="0" smtClean="0"/>
              <a:t>proto je </a:t>
            </a:r>
            <a:r>
              <a:rPr lang="cs-CZ" sz="7200" dirty="0"/>
              <a:t>možné otázky (a jejich formulaci či pořadí) měnit podle situace, což na druhou stranu </a:t>
            </a:r>
            <a:r>
              <a:rPr lang="cs-CZ" sz="7200" dirty="0" smtClean="0"/>
              <a:t>znesnadňuje) </a:t>
            </a:r>
            <a:r>
              <a:rPr lang="cs-CZ" sz="7200" dirty="0"/>
              <a:t>srovnávat výsledky jednotlivých respondentů. Proto se </a:t>
            </a:r>
            <a:r>
              <a:rPr lang="cs-CZ" sz="7200" dirty="0" smtClean="0"/>
              <a:t>používá </a:t>
            </a:r>
            <a:r>
              <a:rPr lang="cs-CZ" sz="7200" dirty="0"/>
              <a:t>přednostně při kvalitativním výzkumu na rozdíl od kvantitativního, který již ze své podstaty musí počítat právě s dobrou srovnatelností.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Interview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6596390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100" dirty="0"/>
              <a:t>Pergler, </a:t>
            </a:r>
            <a:r>
              <a:rPr lang="cs-CZ" sz="1100" dirty="0" err="1"/>
              <a:t>Disman</a:t>
            </a:r>
            <a:r>
              <a:rPr lang="cs-CZ" sz="1100" dirty="0"/>
              <a:t> a kol.: Vybrané techniky sociologického výzkumu (Praha, 1969, I. vydání), kapitola Rozhovor</a:t>
            </a:r>
          </a:p>
        </p:txBody>
      </p:sp>
    </p:spTree>
    <p:extLst>
      <p:ext uri="{BB962C8B-B14F-4D97-AF65-F5344CB8AC3E}">
        <p14:creationId xmlns:p14="http://schemas.microsoft.com/office/powerpoint/2010/main" xmlns="" val="28250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Nutné:</a:t>
            </a:r>
          </a:p>
          <a:p>
            <a:pPr lvl="1"/>
            <a:r>
              <a:rPr lang="cs-CZ" dirty="0" smtClean="0"/>
              <a:t>vhodně zvolit skupinu</a:t>
            </a:r>
          </a:p>
          <a:p>
            <a:pPr lvl="1"/>
            <a:r>
              <a:rPr lang="cs-CZ" dirty="0" smtClean="0"/>
              <a:t>pečlivá příprava</a:t>
            </a:r>
          </a:p>
          <a:p>
            <a:pPr lvl="1"/>
            <a:r>
              <a:rPr lang="cs-CZ" dirty="0" smtClean="0"/>
              <a:t>role moderátora</a:t>
            </a:r>
          </a:p>
          <a:p>
            <a:pPr lvl="1"/>
            <a:r>
              <a:rPr lang="cs-CZ" dirty="0" smtClean="0"/>
              <a:t>vysvětlení cíle skupiny, představení členů, popud k diskuzi</a:t>
            </a:r>
          </a:p>
          <a:p>
            <a:pPr lvl="1"/>
            <a:r>
              <a:rPr lang="cs-CZ" dirty="0" smtClean="0"/>
              <a:t>uvádění podnětových argumentů</a:t>
            </a:r>
          </a:p>
          <a:p>
            <a:pPr lvl="1"/>
            <a:r>
              <a:rPr lang="cs-CZ" dirty="0" smtClean="0"/>
              <a:t>na konec „</a:t>
            </a:r>
            <a:r>
              <a:rPr lang="cs-CZ" dirty="0" err="1" smtClean="0"/>
              <a:t>metadiskuze</a:t>
            </a:r>
            <a:r>
              <a:rPr lang="cs-CZ" dirty="0" smtClean="0"/>
              <a:t>“ – rozhovor o diskuzi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Skupinová diskuze, interview, vyprávění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xmlns="" val="19075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403244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vychází z názvu mystické antické </a:t>
            </a:r>
            <a:r>
              <a:rPr lang="cs-CZ" dirty="0" smtClean="0"/>
              <a:t>věštírny</a:t>
            </a:r>
          </a:p>
          <a:p>
            <a:r>
              <a:rPr lang="cs-CZ" dirty="0" smtClean="0"/>
              <a:t>technika </a:t>
            </a:r>
            <a:r>
              <a:rPr lang="cs-CZ" dirty="0"/>
              <a:t>je založena na předvídání budoucích </a:t>
            </a:r>
            <a:r>
              <a:rPr lang="cs-CZ" dirty="0" smtClean="0"/>
              <a:t>výsledků – za </a:t>
            </a:r>
            <a:r>
              <a:rPr lang="cs-CZ" dirty="0"/>
              <a:t>účasti expertů v daném vědním </a:t>
            </a:r>
            <a:r>
              <a:rPr lang="cs-CZ" dirty="0" smtClean="0"/>
              <a:t>oboru</a:t>
            </a:r>
          </a:p>
          <a:p>
            <a:r>
              <a:rPr lang="cs-CZ" dirty="0" smtClean="0"/>
              <a:t>technika </a:t>
            </a:r>
            <a:r>
              <a:rPr lang="cs-CZ" dirty="0"/>
              <a:t>využití subjektivních názorů skupiny lidí za účelem nalezení společného konsenzu </a:t>
            </a:r>
            <a:endParaRPr lang="cs-CZ" dirty="0" smtClean="0"/>
          </a:p>
          <a:p>
            <a:r>
              <a:rPr lang="cs-CZ" dirty="0" smtClean="0"/>
              <a:t>anonymní </a:t>
            </a:r>
            <a:r>
              <a:rPr lang="cs-CZ" dirty="0"/>
              <a:t>odpovědi </a:t>
            </a:r>
            <a:r>
              <a:rPr lang="cs-CZ" dirty="0" smtClean="0"/>
              <a:t>– názory </a:t>
            </a:r>
            <a:r>
              <a:rPr lang="cs-CZ" dirty="0"/>
              <a:t>členů musí být získány formálními dotazníky</a:t>
            </a:r>
          </a:p>
          <a:p>
            <a:r>
              <a:rPr lang="cs-CZ" dirty="0"/>
              <a:t>opakovaná a kontrolovaná odezva </a:t>
            </a:r>
            <a:r>
              <a:rPr lang="cs-CZ" dirty="0" smtClean="0"/>
              <a:t>– interakce </a:t>
            </a:r>
            <a:r>
              <a:rPr lang="cs-CZ" dirty="0"/>
              <a:t>je </a:t>
            </a:r>
            <a:r>
              <a:rPr lang="cs-CZ" dirty="0" err="1"/>
              <a:t>zefektňována</a:t>
            </a:r>
            <a:r>
              <a:rPr lang="cs-CZ" dirty="0"/>
              <a:t> systematickými cvičeními řízenými několikerým opakováním, s pečlivě řízenou odezvou za každým kolem</a:t>
            </a:r>
          </a:p>
          <a:p>
            <a:r>
              <a:rPr lang="cs-CZ" dirty="0"/>
              <a:t>statistická skupinová odpověď </a:t>
            </a:r>
            <a:r>
              <a:rPr lang="cs-CZ" dirty="0" smtClean="0"/>
              <a:t>– názor </a:t>
            </a:r>
            <a:r>
              <a:rPr lang="cs-CZ" dirty="0"/>
              <a:t>skupiny je definován jako přijatelný průnik názorů jednotlivců v konečném </a:t>
            </a:r>
            <a:r>
              <a:rPr lang="cs-CZ" dirty="0" smtClean="0"/>
              <a:t>kole</a:t>
            </a: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Delphi</a:t>
            </a:r>
            <a:r>
              <a:rPr lang="cs-CZ" dirty="0" smtClean="0"/>
              <a:t> panel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6639163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WILDEMUTH, Barbara M. Applications of social research methods to questions in information and library science. Westport, Conn.: Libraries Unlimited, 2009, s. 83.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xmlns="" val="33197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42164"/>
            <a:ext cx="4680520" cy="282294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900" y="1556792"/>
            <a:ext cx="3878759" cy="25922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501008"/>
            <a:ext cx="4090222" cy="3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8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Sekundární zdroje dat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6" y="899921"/>
            <a:ext cx="9115963" cy="595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090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2" t="11359" r="13194" b="5390"/>
          <a:stretch/>
        </p:blipFill>
        <p:spPr>
          <a:xfrm>
            <a:off x="899592" y="1456742"/>
            <a:ext cx="7272808" cy="540125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Konceptuální mapa myšlení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235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81" y="310344"/>
            <a:ext cx="1335314" cy="6237316"/>
          </a:xfrm>
        </p:spPr>
        <p:txBody>
          <a:bodyPr vert="vert270">
            <a:noAutofit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Analýza map, grafů, tabulek…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9" t="2744" r="31208" b="2509"/>
          <a:stretch/>
        </p:blipFill>
        <p:spPr>
          <a:xfrm rot="5400000">
            <a:off x="1830746" y="-455250"/>
            <a:ext cx="6858003" cy="77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2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6"/>
          <a:stretch/>
        </p:blipFill>
        <p:spPr bwMode="auto">
          <a:xfrm>
            <a:off x="4628931" y="0"/>
            <a:ext cx="4515069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0" r="3562"/>
          <a:stretch/>
        </p:blipFill>
        <p:spPr bwMode="auto">
          <a:xfrm>
            <a:off x="0" y="146050"/>
            <a:ext cx="4659086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93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8" t="6141" r="8274" b="11498"/>
          <a:stretch/>
        </p:blipFill>
        <p:spPr bwMode="auto">
          <a:xfrm>
            <a:off x="0" y="-181"/>
            <a:ext cx="9144000" cy="6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6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4663441"/>
            <a:ext cx="2592288" cy="930721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Který graf je správně? Proč?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62956" cy="3399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99606"/>
            <a:ext cx="5711867" cy="3458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1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směs </a:t>
            </a:r>
            <a:r>
              <a:rPr lang="cs-CZ" dirty="0"/>
              <a:t>objektivních znalostí (např. znalosti o poloze geografických objektů) a subjektivního vnímání prostoru (odrážející preference tvůrce mapy</a:t>
            </a:r>
            <a:r>
              <a:rPr lang="cs-CZ" dirty="0" smtClean="0"/>
              <a:t>)</a:t>
            </a:r>
          </a:p>
          <a:p>
            <a:r>
              <a:rPr lang="cs-CZ" dirty="0"/>
              <a:t>mapuje vztah lidí k (s) jejich prostředí(m), jejich znalost, prostorové preference, libost nebo nelibost, aktivitu, </a:t>
            </a:r>
            <a:r>
              <a:rPr lang="cs-CZ" dirty="0" err="1"/>
              <a:t>rytmicitu</a:t>
            </a:r>
            <a:r>
              <a:rPr lang="cs-CZ" dirty="0"/>
              <a:t> a prostorovou </a:t>
            </a:r>
            <a:r>
              <a:rPr lang="cs-CZ" dirty="0" smtClean="0"/>
              <a:t>rutinu</a:t>
            </a:r>
            <a:endParaRPr lang="cs-CZ" dirty="0"/>
          </a:p>
          <a:p>
            <a:r>
              <a:rPr lang="cs-CZ" dirty="0" smtClean="0"/>
              <a:t>umožňuje </a:t>
            </a:r>
            <a:r>
              <a:rPr lang="cs-CZ" dirty="0"/>
              <a:t>identifikování individuálních postojů, hodnot, vlastností, zájmů, znalostí a také významů, které lidé dávají určitým </a:t>
            </a:r>
            <a:r>
              <a:rPr lang="cs-CZ" dirty="0" smtClean="0"/>
              <a:t>místům</a:t>
            </a:r>
          </a:p>
          <a:p>
            <a:r>
              <a:rPr lang="cs-CZ" dirty="0" smtClean="0"/>
              <a:t>vyjadřuje</a:t>
            </a:r>
            <a:r>
              <a:rPr lang="cs-CZ" dirty="0"/>
              <a:t>, jak lidé využívají prostor, jak si ho osvojují či přivlastňují, co pro ně znamená, jaké významy do něj vkládají a jak je interpretují apod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Mentální mapa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652120" y="6405422"/>
            <a:ext cx="3509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cs-CZ" sz="1600" dirty="0" smtClean="0">
                <a:solidFill>
                  <a:srgbClr val="073E87"/>
                </a:solidFill>
              </a:rPr>
              <a:t>Podle: </a:t>
            </a:r>
            <a:r>
              <a:rPr lang="cs-CZ" sz="1600" dirty="0">
                <a:solidFill>
                  <a:srgbClr val="073E87"/>
                </a:solidFill>
              </a:rPr>
              <a:t>Svozil, Hynek </a:t>
            </a:r>
            <a:r>
              <a:rPr lang="cs-CZ" sz="1600" dirty="0" smtClean="0">
                <a:solidFill>
                  <a:srgbClr val="073E87"/>
                </a:solidFill>
              </a:rPr>
              <a:t>2007; Osman 2010</a:t>
            </a:r>
            <a:endParaRPr lang="cs-CZ" sz="1600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3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2492896"/>
            <a:ext cx="8424936" cy="4248472"/>
          </a:xfrm>
        </p:spPr>
        <p:txBody>
          <a:bodyPr>
            <a:normAutofit fontScale="77500" lnSpcReduction="20000"/>
          </a:bodyPr>
          <a:lstStyle/>
          <a:p>
            <a:r>
              <a:rPr lang="cs-CZ" sz="2600" dirty="0" smtClean="0"/>
              <a:t>Podle </a:t>
            </a:r>
            <a:r>
              <a:rPr lang="cs-CZ" sz="2600" dirty="0" err="1"/>
              <a:t>Lynche</a:t>
            </a:r>
            <a:r>
              <a:rPr lang="cs-CZ" sz="2600" dirty="0"/>
              <a:t> </a:t>
            </a:r>
            <a:r>
              <a:rPr lang="cs-CZ" sz="2600" dirty="0" smtClean="0"/>
              <a:t>(1960) paří </a:t>
            </a:r>
            <a:r>
              <a:rPr lang="cs-CZ" sz="2600" dirty="0"/>
              <a:t>mezi základní prvky mentální mapy:</a:t>
            </a:r>
          </a:p>
          <a:p>
            <a:pPr lvl="1"/>
            <a:r>
              <a:rPr lang="cs-CZ" sz="2600" b="1" dirty="0"/>
              <a:t>uzly</a:t>
            </a:r>
            <a:r>
              <a:rPr lang="cs-CZ" sz="2600" dirty="0"/>
              <a:t> – body a významná místa ve městě, do nichž pozorovatel může vstupovat (křižovatky, místa střetávání, ohniska aktivit nebo místa výrazné změny na dopravní komunikaci);</a:t>
            </a:r>
          </a:p>
          <a:p>
            <a:pPr lvl="1"/>
            <a:r>
              <a:rPr lang="cs-CZ" sz="2600" b="1" dirty="0"/>
              <a:t>oblasti</a:t>
            </a:r>
            <a:r>
              <a:rPr lang="cs-CZ" sz="2600" dirty="0"/>
              <a:t> – střední až velké části měst, které je pozorovatel mentálně schopen pojmout, a jejichž integrita je dána podobností určitého jevu, nebo jak říká Lynch jejich jednotným charakterem;</a:t>
            </a:r>
          </a:p>
          <a:p>
            <a:pPr lvl="1"/>
            <a:r>
              <a:rPr lang="cs-CZ" sz="2600" b="1" dirty="0"/>
              <a:t>cesty</a:t>
            </a:r>
            <a:r>
              <a:rPr lang="cs-CZ" sz="2600" dirty="0"/>
              <a:t> – jakékoliv liniové trasy, cesty, dráhy, ulice, kanály, železnice, po nichž se obvykle, příležitostně nebo potenciálně pozorovatelé pohybují;</a:t>
            </a:r>
          </a:p>
          <a:p>
            <a:pPr lvl="1"/>
            <a:r>
              <a:rPr lang="cs-CZ" sz="2600" b="1" dirty="0"/>
              <a:t>významné prvky</a:t>
            </a:r>
            <a:r>
              <a:rPr lang="cs-CZ" sz="2600" dirty="0"/>
              <a:t> – snadno rozlišitelné objekty jako jsou budova, znak, strom, obchod, které jsou v kontextu svého prostředí unikátní, snadno zapamatovatelné a mezi které pozorovatel přímo nevstupuje;</a:t>
            </a:r>
          </a:p>
          <a:p>
            <a:pPr lvl="1"/>
            <a:r>
              <a:rPr lang="cs-CZ" sz="2600" b="1" dirty="0"/>
              <a:t>okraje</a:t>
            </a:r>
            <a:r>
              <a:rPr lang="cs-CZ" sz="2600" dirty="0"/>
              <a:t> – lineární prvky mentálních map, které nejsou pozorovateli přímo využívány, ale představují pro ně většinou neprostupné zlomy v jinak kontinuálním prostoru.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prvky mentální mapy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809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2" t="4459" r="3281" b="4761"/>
          <a:stretch>
            <a:fillRect/>
          </a:stretch>
        </p:blipFill>
        <p:spPr bwMode="auto">
          <a:xfrm>
            <a:off x="3779912" y="3659187"/>
            <a:ext cx="5360640" cy="3198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ázek 1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9" t="4834" r="3119" b="4720"/>
          <a:stretch>
            <a:fillRect/>
          </a:stretch>
        </p:blipFill>
        <p:spPr bwMode="auto">
          <a:xfrm>
            <a:off x="0" y="0"/>
            <a:ext cx="5686425" cy="3659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436" y="6093296"/>
            <a:ext cx="3560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Ukázky mentálních map prostoru okolí Základní školy V Sadech v Havlíčkově Brodě očima žáků 9. ročníku. Zdroj: Žáci ZŠ V Sadech. In: Kletečka 2013.</a:t>
            </a:r>
          </a:p>
        </p:txBody>
      </p:sp>
    </p:spTree>
    <p:extLst>
      <p:ext uri="{BB962C8B-B14F-4D97-AF65-F5344CB8AC3E}">
        <p14:creationId xmlns:p14="http://schemas.microsoft.com/office/powerpoint/2010/main" xmlns="" val="12891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Tištěná a netištěná média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4226" y="1303137"/>
            <a:ext cx="4860032" cy="27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34" r="3333" b="11555"/>
          <a:stretch/>
        </p:blipFill>
        <p:spPr>
          <a:xfrm rot="5400000">
            <a:off x="-648234" y="2544975"/>
            <a:ext cx="4788386" cy="313289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09533"/>
            <a:ext cx="4275382" cy="26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7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92188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Název</a:t>
            </a:r>
            <a:r>
              <a:rPr lang="cs-CZ" dirty="0" smtClean="0"/>
              <a:t> – přímý popis toto, o čem ve zprávě půjde</a:t>
            </a:r>
          </a:p>
          <a:p>
            <a:r>
              <a:rPr lang="cs-CZ" b="1" dirty="0" smtClean="0"/>
              <a:t>Abstrakt</a:t>
            </a:r>
            <a:r>
              <a:rPr lang="cs-CZ" dirty="0" smtClean="0"/>
              <a:t> – stručný popis cíle, metod a výsledků</a:t>
            </a:r>
          </a:p>
          <a:p>
            <a:r>
              <a:rPr lang="cs-CZ" b="1" dirty="0" smtClean="0"/>
              <a:t>Úvod</a:t>
            </a:r>
            <a:r>
              <a:rPr lang="cs-CZ" dirty="0" smtClean="0"/>
              <a:t> – určení zprávy nebo pojmenování účelu, předmětu a aspektů výzkumu; zdůvodnění výzkumu</a:t>
            </a:r>
          </a:p>
          <a:p>
            <a:r>
              <a:rPr lang="cs-CZ" b="1" dirty="0" smtClean="0"/>
              <a:t>Přehled dosavadních poznatků</a:t>
            </a:r>
          </a:p>
          <a:p>
            <a:pPr lvl="1"/>
            <a:r>
              <a:rPr lang="cs-CZ" dirty="0" smtClean="0"/>
              <a:t>obecný přehled literatury se vztahem k tématu výzkumu</a:t>
            </a:r>
          </a:p>
          <a:p>
            <a:pPr lvl="1"/>
            <a:r>
              <a:rPr lang="cs-CZ" dirty="0" smtClean="0"/>
              <a:t>rozbor literatury</a:t>
            </a:r>
          </a:p>
          <a:p>
            <a:pPr lvl="1"/>
            <a:r>
              <a:rPr lang="cs-CZ" dirty="0" smtClean="0"/>
              <a:t>prezentace teoretického rámce práce</a:t>
            </a:r>
          </a:p>
          <a:p>
            <a:r>
              <a:rPr lang="cs-CZ" b="1" dirty="0" smtClean="0"/>
              <a:t>Metody</a:t>
            </a:r>
          </a:p>
          <a:p>
            <a:pPr lvl="1"/>
            <a:r>
              <a:rPr lang="cs-CZ" dirty="0" smtClean="0"/>
              <a:t>Obecný popis výzkumných strategií a procedur</a:t>
            </a:r>
          </a:p>
          <a:p>
            <a:pPr lvl="1"/>
            <a:r>
              <a:rPr lang="cs-CZ" dirty="0" smtClean="0"/>
              <a:t>Popis sledovaných případů</a:t>
            </a:r>
          </a:p>
          <a:p>
            <a:pPr lvl="1"/>
            <a:r>
              <a:rPr lang="cs-CZ" dirty="0" smtClean="0"/>
              <a:t>Popis místa výzkumu</a:t>
            </a:r>
          </a:p>
          <a:p>
            <a:pPr lvl="1"/>
            <a:r>
              <a:rPr lang="cs-CZ" dirty="0" smtClean="0"/>
              <a:t>Diskuze sběru dat, organizace dat a analytických procedur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Forma výzkumné zprávy </a:t>
            </a:r>
            <a:r>
              <a:rPr lang="cs-CZ" sz="2800" dirty="0" smtClean="0"/>
              <a:t>(či BP/DP) </a:t>
            </a:r>
            <a:r>
              <a:rPr lang="cs-CZ" dirty="0" smtClean="0"/>
              <a:t>–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467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Výsledky</a:t>
            </a:r>
          </a:p>
          <a:p>
            <a:pPr lvl="1"/>
            <a:r>
              <a:rPr lang="cs-CZ" dirty="0" smtClean="0"/>
              <a:t>Obecný popis výsledků</a:t>
            </a:r>
          </a:p>
          <a:p>
            <a:pPr lvl="1"/>
            <a:r>
              <a:rPr lang="cs-CZ" dirty="0" smtClean="0"/>
              <a:t>Objasněné propojení výzkumných otázek a výsledků</a:t>
            </a:r>
          </a:p>
          <a:p>
            <a:r>
              <a:rPr lang="cs-CZ" b="1" dirty="0" smtClean="0"/>
              <a:t>Diskuze, závěry</a:t>
            </a:r>
          </a:p>
          <a:p>
            <a:pPr lvl="1"/>
            <a:r>
              <a:rPr lang="cs-CZ" dirty="0" smtClean="0"/>
              <a:t>Analytické úvahy o výsledcích ve vztahu k dosavadním výsledkům jiných studií</a:t>
            </a:r>
          </a:p>
          <a:p>
            <a:pPr lvl="1"/>
            <a:r>
              <a:rPr lang="cs-CZ" dirty="0" smtClean="0"/>
              <a:t>Diskuze o hodnověrnosti a přenositelnosti výsledků</a:t>
            </a:r>
          </a:p>
          <a:p>
            <a:pPr lvl="1"/>
            <a:r>
              <a:rPr lang="cs-CZ" dirty="0" smtClean="0"/>
              <a:t>Důsledky a navržená opatření</a:t>
            </a:r>
          </a:p>
          <a:p>
            <a:pPr lvl="1"/>
            <a:r>
              <a:rPr lang="cs-CZ" dirty="0" smtClean="0"/>
              <a:t>Možnosti dalšího výzkumu, otevření nových otázek</a:t>
            </a:r>
          </a:p>
          <a:p>
            <a:r>
              <a:rPr lang="cs-CZ" b="1" dirty="0" smtClean="0"/>
              <a:t>Bibliografické citace</a:t>
            </a:r>
          </a:p>
          <a:p>
            <a:r>
              <a:rPr lang="cs-CZ" b="1" dirty="0" smtClean="0"/>
              <a:t>Přílohy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Forma výzkumné zprávy </a:t>
            </a:r>
            <a:r>
              <a:rPr lang="cs-CZ" sz="2800" dirty="0" smtClean="0"/>
              <a:t>(či BP/DP) </a:t>
            </a:r>
            <a:r>
              <a:rPr lang="cs-CZ" dirty="0" smtClean="0"/>
              <a:t>–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79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Předpokládá se, že lidské chování můžeme do jisté míry měřit a předvídat. Využívá náhodné výběry, experimenty, strukturovaný sběr dat pomocí testů, dotazníků nebo pozorování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Základní kvantitativní metody:</a:t>
            </a:r>
          </a:p>
          <a:p>
            <a:pPr lvl="1"/>
            <a:r>
              <a:rPr lang="cs-CZ" dirty="0" smtClean="0"/>
              <a:t>Statistické šetření</a:t>
            </a:r>
          </a:p>
          <a:p>
            <a:pPr lvl="1"/>
            <a:r>
              <a:rPr lang="cs-CZ" dirty="0" smtClean="0"/>
              <a:t>Experiment</a:t>
            </a:r>
          </a:p>
          <a:p>
            <a:pPr lvl="1"/>
            <a:r>
              <a:rPr lang="cs-CZ" dirty="0" smtClean="0"/>
              <a:t>Oficiální statistiky</a:t>
            </a:r>
          </a:p>
          <a:p>
            <a:pPr lvl="1"/>
            <a:r>
              <a:rPr lang="cs-CZ" dirty="0" smtClean="0"/>
              <a:t>Strukturované pozorování</a:t>
            </a:r>
          </a:p>
          <a:p>
            <a:pPr lvl="1"/>
            <a:r>
              <a:rPr lang="cs-CZ" dirty="0" smtClean="0"/>
              <a:t>Obsahová analýza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Kvantitativní metody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6856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Poučený (informovaný) souhlas – osoba se účastní studie pouze pokud s tím souhlasí</a:t>
            </a:r>
          </a:p>
          <a:p>
            <a:r>
              <a:rPr lang="cs-CZ" dirty="0" smtClean="0"/>
              <a:t>Zachování soukromí, ochrana dat</a:t>
            </a:r>
          </a:p>
          <a:p>
            <a:r>
              <a:rPr lang="cs-CZ" dirty="0" smtClean="0"/>
              <a:t>Představení cílů a okolností výzkumu</a:t>
            </a:r>
          </a:p>
          <a:p>
            <a:r>
              <a:rPr lang="cs-CZ" dirty="0" smtClean="0"/>
              <a:t>Citace</a:t>
            </a:r>
          </a:p>
          <a:p>
            <a:r>
              <a:rPr lang="cs-CZ" dirty="0" smtClean="0"/>
              <a:t>…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Etika výzkumu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25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067944" y="5661248"/>
            <a:ext cx="4860528" cy="896962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RNDr. Hana Svobodová, Ph.D.</a:t>
            </a:r>
          </a:p>
          <a:p>
            <a:pPr marL="0" indent="0" algn="ctr">
              <a:buNone/>
            </a:pPr>
            <a:r>
              <a:rPr lang="cs-CZ" dirty="0" smtClean="0">
                <a:hlinkClick r:id="rId2"/>
              </a:rPr>
              <a:t>67632@mail.muni.cz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840341"/>
            <a:ext cx="6106816" cy="41173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292995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dirty="0" smtClean="0"/>
              <a:t>Negativní definice (Glaser, </a:t>
            </a:r>
            <a:r>
              <a:rPr lang="cs-CZ" sz="2800" dirty="0" err="1" smtClean="0"/>
              <a:t>Corbinová</a:t>
            </a:r>
            <a:r>
              <a:rPr lang="cs-CZ" sz="2800" dirty="0" smtClean="0"/>
              <a:t> 1989): jakýkoliv výzkum, jehož výsledků se nedosahuje pomocí statistických metod nebo jiných způsobů kvantifikace</a:t>
            </a:r>
          </a:p>
          <a:p>
            <a:r>
              <a:rPr lang="cs-CZ" sz="2800" dirty="0" smtClean="0"/>
              <a:t>Uplatnění v sociálních a humanitních vědách</a:t>
            </a:r>
          </a:p>
          <a:p>
            <a:r>
              <a:rPr lang="cs-CZ" sz="2800" dirty="0" smtClean="0"/>
              <a:t>Reakce na jednostranný postoj, kdy se za hodnotný výzkum považoval pouze kvantitativní (měřitelné vlastnosti objektů)</a:t>
            </a:r>
          </a:p>
          <a:p>
            <a:r>
              <a:rPr lang="cs-CZ" sz="2800" dirty="0" smtClean="0"/>
              <a:t>Metody kvalitativního výzkumu se stále vyvíjí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Kvalitativní metody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633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Pozorování</a:t>
            </a:r>
          </a:p>
          <a:p>
            <a:r>
              <a:rPr lang="cs-CZ" dirty="0" smtClean="0"/>
              <a:t>Texty a dokumenty</a:t>
            </a:r>
          </a:p>
          <a:p>
            <a:r>
              <a:rPr lang="cs-CZ" dirty="0" smtClean="0"/>
              <a:t>Interview</a:t>
            </a:r>
          </a:p>
          <a:p>
            <a:r>
              <a:rPr lang="cs-CZ" dirty="0" smtClean="0"/>
              <a:t>Dotazník</a:t>
            </a:r>
          </a:p>
          <a:p>
            <a:r>
              <a:rPr lang="cs-CZ" dirty="0" smtClean="0"/>
              <a:t>Audio a video záznamy</a:t>
            </a:r>
          </a:p>
          <a:p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kvalitativního výzkumu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651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96466371"/>
              </p:ext>
            </p:extLst>
          </p:nvPr>
        </p:nvGraphicFramePr>
        <p:xfrm>
          <a:off x="323528" y="2276872"/>
          <a:ext cx="8568951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880320"/>
                <a:gridCol w="3096343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Kvantitativní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Kvalitativní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Úloha výzkumu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přípravná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prostředek ke zkoumání interpretací aktérů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Vztah výzkumníka k subjektu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odstup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těsný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Postoj výzkumníka k jednání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vně situace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uvnitř situace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Vztah teorie a výzkumu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potvrzení, falzifikace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teorie často vzniká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Výzkumná strategie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silně strukturovaná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slabě strukturovaná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Platnost výsledků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zobecnění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kontextuální porozumění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Data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tvrdá, spolehlivá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bohatá, hloubková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Zaměření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makro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mikro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Rozdíly mezi kvantitativní a kvalitativním výzkumem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715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3705275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Přednosti:</a:t>
            </a:r>
          </a:p>
          <a:p>
            <a:pPr lvl="1"/>
            <a:r>
              <a:rPr lang="cs-CZ" dirty="0" smtClean="0"/>
              <a:t>Slova, obrazy a vyprávění se používají pro zesílení významu čísel</a:t>
            </a:r>
          </a:p>
          <a:p>
            <a:pPr lvl="1"/>
            <a:r>
              <a:rPr lang="cs-CZ" dirty="0" smtClean="0"/>
              <a:t>Čísla slouží ke zvýšení přednosti slov, obrazů a vyprávění</a:t>
            </a:r>
          </a:p>
          <a:p>
            <a:pPr lvl="1"/>
            <a:r>
              <a:rPr lang="cs-CZ" dirty="0" smtClean="0"/>
              <a:t>Výzkumník může odpovídat na širší a komplexnější výzkumné otázky</a:t>
            </a:r>
          </a:p>
          <a:p>
            <a:pPr lvl="1"/>
            <a:r>
              <a:rPr lang="cs-CZ" dirty="0" smtClean="0"/>
              <a:t>Vede ke zvýšení obecnosti výsledků</a:t>
            </a:r>
          </a:p>
          <a:p>
            <a:r>
              <a:rPr lang="cs-CZ" b="1" dirty="0" smtClean="0"/>
              <a:t>Zápory:</a:t>
            </a:r>
          </a:p>
          <a:p>
            <a:pPr marL="627063" lvl="2" indent="0">
              <a:buNone/>
            </a:pPr>
            <a:r>
              <a:rPr lang="cs-CZ" dirty="0" smtClean="0"/>
              <a:t>Těžko proveditelné jedním výzkumníkem (čas, peníze, rozsah)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Smíšený výzkum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198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595</TotalTime>
  <Words>1503</Words>
  <Application>Microsoft Office PowerPoint</Application>
  <PresentationFormat>Předvádění na obrazovce (4:3)</PresentationFormat>
  <Paragraphs>261</Paragraphs>
  <Slides>51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Vlnění</vt:lpstr>
      <vt:lpstr>Kvalitativní metody v geografii</vt:lpstr>
      <vt:lpstr>Literatura</vt:lpstr>
      <vt:lpstr>Pár obecných pojmů</vt:lpstr>
      <vt:lpstr>Konceptuální mapa myšlení</vt:lpstr>
      <vt:lpstr>Kvantitativní metody</vt:lpstr>
      <vt:lpstr>Kvalitativní metody</vt:lpstr>
      <vt:lpstr>Metody kvalitativního výzkumu</vt:lpstr>
      <vt:lpstr>Rozdíly mezi kvantitativní a kvalitativním výzkumem</vt:lpstr>
      <vt:lpstr>Smíšený výzkum</vt:lpstr>
      <vt:lpstr>Model vztahů výzkumného projektu</vt:lpstr>
      <vt:lpstr>Rysy vědeckého myšlení a uvažování v běžném životě</vt:lpstr>
      <vt:lpstr>Základní přístupy kvalitativního výzkumu</vt:lpstr>
      <vt:lpstr>Výběr metody</vt:lpstr>
      <vt:lpstr>Primární zdroje dat</vt:lpstr>
      <vt:lpstr>Pozorování</vt:lpstr>
      <vt:lpstr>Pozorování</vt:lpstr>
      <vt:lpstr>Náčrt</vt:lpstr>
      <vt:lpstr>Panoramatický náčrt</vt:lpstr>
      <vt:lpstr>Snímek 19</vt:lpstr>
      <vt:lpstr>Topografický náčrt</vt:lpstr>
      <vt:lpstr>Náčrt pochodové osy</vt:lpstr>
      <vt:lpstr>Měření v terénu</vt:lpstr>
      <vt:lpstr>Dotazníkové šetření</vt:lpstr>
      <vt:lpstr>Příprava dotazníku</vt:lpstr>
      <vt:lpstr>Dotazníkové šetření – kladení otázek</vt:lpstr>
      <vt:lpstr>Dotazníkové šetření - realizace</vt:lpstr>
      <vt:lpstr>Dotazníkové šetření - vyhodnocení</vt:lpstr>
      <vt:lpstr>Dotazníkové šetření – zobrazení výsledků</vt:lpstr>
      <vt:lpstr>Snímek 29</vt:lpstr>
      <vt:lpstr>Práce v terénu</vt:lpstr>
      <vt:lpstr>Snímek 31</vt:lpstr>
      <vt:lpstr>Snímek 32</vt:lpstr>
      <vt:lpstr>Snímek 33</vt:lpstr>
      <vt:lpstr>Snímek 34</vt:lpstr>
      <vt:lpstr>Interview</vt:lpstr>
      <vt:lpstr>Skupinová diskuze, interview, vyprávění</vt:lpstr>
      <vt:lpstr>Delphi panel</vt:lpstr>
      <vt:lpstr>Fotografie</vt:lpstr>
      <vt:lpstr>Sekundární zdroje dat</vt:lpstr>
      <vt:lpstr>Analýza map, grafů, tabulek…</vt:lpstr>
      <vt:lpstr>Snímek 41</vt:lpstr>
      <vt:lpstr>Snímek 42</vt:lpstr>
      <vt:lpstr>Snímek 43</vt:lpstr>
      <vt:lpstr>Mentální mapa</vt:lpstr>
      <vt:lpstr>Základní prvky mentální mapy</vt:lpstr>
      <vt:lpstr>Snímek 46</vt:lpstr>
      <vt:lpstr>Tištěná a netištěná média</vt:lpstr>
      <vt:lpstr>Forma výzkumné zprávy (či BP/DP) – I.</vt:lpstr>
      <vt:lpstr>Forma výzkumné zprávy (či BP/DP) – II.</vt:lpstr>
      <vt:lpstr>Etika výzkumu</vt:lpstr>
      <vt:lpstr>Snímek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Kvalitativní metody v geografickém výzkumu: primární data</dc:title>
  <dc:creator>Klokan</dc:creator>
  <cp:lastModifiedBy>Svobodova</cp:lastModifiedBy>
  <cp:revision>56</cp:revision>
  <dcterms:created xsi:type="dcterms:W3CDTF">2014-09-05T16:59:58Z</dcterms:created>
  <dcterms:modified xsi:type="dcterms:W3CDTF">2014-09-23T06:22:23Z</dcterms:modified>
</cp:coreProperties>
</file>