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7" r:id="rId21"/>
    <p:sldId id="275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3D5E20-0D4D-4EEB-B2E0-9297BF4577D6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Eduard </a:t>
            </a:r>
            <a:r>
              <a:rPr lang="cs-CZ" dirty="0" err="1" smtClean="0"/>
              <a:t>Hofmann</a:t>
            </a:r>
            <a:endParaRPr lang="cs-CZ" dirty="0" smtClean="0"/>
          </a:p>
          <a:p>
            <a:r>
              <a:rPr lang="cs-CZ" dirty="0" smtClean="0"/>
              <a:t>Petra Janků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Změny geografického vzdělávání ve Francii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dirty="0"/>
              <a:t>Společný základ znalostí, dovedností a kulturního 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přehledu </a:t>
            </a:r>
            <a:r>
              <a:rPr lang="cs-CZ" sz="2800" dirty="0"/>
              <a:t>je tvořen ze sedmi </a:t>
            </a:r>
            <a:r>
              <a:rPr lang="cs-CZ" sz="2800" dirty="0" smtClean="0"/>
              <a:t>gramotností:</a:t>
            </a:r>
            <a:endParaRPr lang="cs-CZ" sz="28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Výuka francouzského jazyka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C</a:t>
            </a:r>
            <a:r>
              <a:rPr lang="cs-CZ" sz="2800" dirty="0" smtClean="0"/>
              <a:t>izojazyčná gramotnost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Matematická, přírodní </a:t>
            </a:r>
            <a:r>
              <a:rPr lang="cs-CZ" sz="2800" dirty="0"/>
              <a:t>a </a:t>
            </a:r>
            <a:r>
              <a:rPr lang="cs-CZ" sz="2800" dirty="0" smtClean="0"/>
              <a:t>technická gramotnost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Komunikační a informatická gramotnost 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b="1" dirty="0" smtClean="0"/>
              <a:t>Humanitní gramotnost (zeměpis</a:t>
            </a:r>
            <a:r>
              <a:rPr lang="cs-CZ" sz="2800" b="1" dirty="0"/>
              <a:t>, dějepis, občanská výchova) 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Sociální </a:t>
            </a:r>
            <a:r>
              <a:rPr lang="cs-CZ" sz="2800" dirty="0"/>
              <a:t>a </a:t>
            </a:r>
            <a:r>
              <a:rPr lang="cs-CZ" sz="2800" dirty="0" smtClean="0"/>
              <a:t>občanská gramotnost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Gramotnost v rozvoji individualit </a:t>
            </a:r>
            <a:r>
              <a:rPr lang="cs-CZ" sz="2800" dirty="0"/>
              <a:t>a </a:t>
            </a:r>
            <a:r>
              <a:rPr lang="cs-CZ" sz="2800" dirty="0" smtClean="0"/>
              <a:t>iniciativ žáka</a:t>
            </a: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Podklady pro komparaci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cs-CZ" b="1" cap="all" dirty="0"/>
              <a:t>Vzdělávací program výuky geografie ve Francii na příkladu ze 6. ročníku</a:t>
            </a:r>
            <a:endParaRPr lang="cs-CZ" dirty="0"/>
          </a:p>
          <a:p>
            <a:pPr>
              <a:buNone/>
            </a:pPr>
            <a:r>
              <a:rPr lang="cs-CZ" cap="all" dirty="0"/>
              <a:t>Obydlená planeta Země</a:t>
            </a:r>
            <a:endParaRPr lang="cs-CZ" dirty="0"/>
          </a:p>
          <a:p>
            <a:pPr>
              <a:buNone/>
            </a:pPr>
            <a:r>
              <a:rPr lang="cs-CZ" b="1" dirty="0"/>
              <a:t>I. Moje bydliště: krajina a území (10%)</a:t>
            </a:r>
            <a:endParaRPr lang="cs-CZ" dirty="0"/>
          </a:p>
          <a:p>
            <a:pPr>
              <a:buNone/>
            </a:pPr>
            <a:r>
              <a:rPr lang="cs-CZ" i="1" dirty="0"/>
              <a:t>a) Teoretická východiska</a:t>
            </a:r>
            <a:endParaRPr lang="cs-CZ" dirty="0"/>
          </a:p>
          <a:p>
            <a:pPr>
              <a:buNone/>
            </a:pPr>
            <a:r>
              <a:rPr lang="cs-CZ" dirty="0"/>
              <a:t>Čtení mapy a objevování území v okolí bydliště (místa, čtvrtě, dopravní sítě).</a:t>
            </a:r>
          </a:p>
          <a:p>
            <a:pPr>
              <a:buNone/>
            </a:pPr>
            <a:r>
              <a:rPr lang="cs-CZ" dirty="0"/>
              <a:t>Okolí bydliště je představeno na více úrovních (regionální, národní a světové).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 b) </a:t>
            </a:r>
            <a:r>
              <a:rPr lang="cs-CZ" i="1" dirty="0"/>
              <a:t>Vybrané příklady</a:t>
            </a:r>
            <a:endParaRPr lang="cs-CZ" dirty="0"/>
          </a:p>
          <a:p>
            <a:pPr>
              <a:buNone/>
            </a:pPr>
            <a:r>
              <a:rPr lang="cs-CZ" dirty="0"/>
              <a:t>Je doporučeno, aby výuka probíhala i v terénu. Prostřednictvím tohoto učiva se žáci učí manipulovat s geografickými </a:t>
            </a:r>
            <a:r>
              <a:rPr lang="cs-CZ" dirty="0" smtClean="0"/>
              <a:t>a</a:t>
            </a:r>
          </a:p>
          <a:p>
            <a:pPr>
              <a:buNone/>
            </a:pPr>
            <a:r>
              <a:rPr lang="cs-CZ" dirty="0" smtClean="0"/>
              <a:t>kartografickými </a:t>
            </a:r>
            <a:r>
              <a:rPr lang="cs-CZ" dirty="0"/>
              <a:t>pomůckami, jako jsou: učebnice, mapy a plány různých území např. čtvrtě nebo města, </a:t>
            </a:r>
            <a:r>
              <a:rPr lang="cs-CZ" dirty="0" smtClean="0"/>
              <a:t>mapy</a:t>
            </a:r>
          </a:p>
          <a:p>
            <a:pPr>
              <a:buNone/>
            </a:pPr>
            <a:r>
              <a:rPr lang="cs-CZ" dirty="0" smtClean="0"/>
              <a:t>dopravních </a:t>
            </a:r>
            <a:r>
              <a:rPr lang="cs-CZ" dirty="0"/>
              <a:t>sítí, turistická mapy, obrázky, letecké snímky, nejpoužívanější geografické informační systémy.</a:t>
            </a:r>
          </a:p>
          <a:p>
            <a:pPr>
              <a:buNone/>
            </a:pPr>
            <a:r>
              <a:rPr lang="cs-CZ" i="1" dirty="0"/>
              <a:t> </a:t>
            </a:r>
            <a:endParaRPr lang="cs-CZ" dirty="0"/>
          </a:p>
          <a:p>
            <a:pPr>
              <a:buNone/>
            </a:pPr>
            <a:r>
              <a:rPr lang="cs-CZ" i="1" dirty="0"/>
              <a:t>c) Očekávané výstupy </a:t>
            </a:r>
            <a:endParaRPr lang="cs-CZ" dirty="0"/>
          </a:p>
          <a:p>
            <a:pPr>
              <a:buNone/>
            </a:pPr>
            <a:r>
              <a:rPr lang="cs-CZ" dirty="0"/>
              <a:t>Žák:</a:t>
            </a:r>
          </a:p>
          <a:p>
            <a:pPr lvl="0"/>
            <a:r>
              <a:rPr lang="cs-CZ" dirty="0" smtClean="0"/>
              <a:t>Lokalizuje </a:t>
            </a:r>
            <a:r>
              <a:rPr lang="cs-CZ" dirty="0"/>
              <a:t>okolí svého bydliště v rámci regionu a Francie, </a:t>
            </a:r>
          </a:p>
          <a:p>
            <a:pPr lvl="0"/>
            <a:r>
              <a:rPr lang="cs-CZ" dirty="0"/>
              <a:t>Francii lokalizuje na různých mapách světa a na glóbu, </a:t>
            </a:r>
          </a:p>
          <a:p>
            <a:pPr lvl="0"/>
            <a:r>
              <a:rPr lang="cs-CZ" dirty="0"/>
              <a:t>Lokalizuje kontinenty a oceány na různých mapách a družicových snímcích,</a:t>
            </a:r>
          </a:p>
          <a:p>
            <a:pPr lvl="0"/>
            <a:r>
              <a:rPr lang="cs-CZ" dirty="0"/>
              <a:t>Orientuje se v krajině, k určení místa využívá světových stran a významných geografických bodů,</a:t>
            </a:r>
          </a:p>
          <a:p>
            <a:pPr lvl="0"/>
            <a:r>
              <a:rPr lang="cs-CZ" dirty="0"/>
              <a:t>Popíše jednotlivé složky místní krajiny, </a:t>
            </a:r>
          </a:p>
          <a:p>
            <a:pPr lvl="0"/>
            <a:r>
              <a:rPr lang="cs-CZ" dirty="0"/>
              <a:t>Popíše vybranou cestu s použitím základních znalostí o jejich vzdálenostech a časech, </a:t>
            </a:r>
          </a:p>
          <a:p>
            <a:pPr lvl="0"/>
            <a:r>
              <a:rPr lang="cs-CZ" dirty="0"/>
              <a:t>Vytvoří jednoduchý náčrt pro prezentaci okolí svého bydliště nebo místního území.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28501"/>
          </a:xfrm>
        </p:spPr>
        <p:txBody>
          <a:bodyPr>
            <a:normAutofit fontScale="90000"/>
          </a:bodyPr>
          <a:lstStyle/>
          <a:p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800" b="1" cap="all" dirty="0" smtClean="0"/>
              <a:t>základ pro Srovnání obsahové náplně výuky geografie  </a:t>
            </a:r>
            <a:r>
              <a:rPr lang="cs-CZ" sz="2800" b="1" dirty="0" smtClean="0"/>
              <a:t>FRANCIE - 6. ročník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sz="8000" b="1" dirty="0" smtClean="0"/>
              <a:t>OBYDLENÁ </a:t>
            </a:r>
            <a:r>
              <a:rPr lang="cs-CZ" sz="8000" b="1" dirty="0"/>
              <a:t>PLANETA ZEMĚ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</a:t>
            </a:r>
            <a:r>
              <a:rPr lang="cs-CZ" sz="8000" b="1" dirty="0"/>
              <a:t>. Moje bydliště: krajina a území (10%)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II</a:t>
            </a:r>
            <a:r>
              <a:rPr lang="cs-CZ" sz="8000" b="1" dirty="0"/>
              <a:t>. Kde žijí lidé na Zemi? (20%)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III</a:t>
            </a:r>
            <a:r>
              <a:rPr lang="cs-CZ" sz="8000" b="1" dirty="0"/>
              <a:t>. Život ve</a:t>
            </a:r>
            <a:r>
              <a:rPr lang="cs-CZ" sz="7200" b="1" dirty="0"/>
              <a:t> městě</a:t>
            </a:r>
            <a:endParaRPr lang="cs-CZ" sz="7200" dirty="0"/>
          </a:p>
          <a:p>
            <a:pPr>
              <a:buNone/>
            </a:pPr>
            <a:endParaRPr lang="cs-CZ" sz="5600" b="1" dirty="0" smtClean="0"/>
          </a:p>
          <a:p>
            <a:pPr>
              <a:buNone/>
            </a:pPr>
            <a:r>
              <a:rPr lang="cs-CZ" sz="8000" b="1" dirty="0" smtClean="0"/>
              <a:t>IV</a:t>
            </a:r>
            <a:r>
              <a:rPr lang="cs-CZ" sz="8000" b="1" dirty="0"/>
              <a:t>. Život na venkově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V</a:t>
            </a:r>
            <a:r>
              <a:rPr lang="cs-CZ" sz="8000" b="1" dirty="0"/>
              <a:t>. Život na pobřeží</a:t>
            </a:r>
            <a:endParaRPr lang="cs-CZ" sz="8000" dirty="0"/>
          </a:p>
          <a:p>
            <a:pPr>
              <a:buNone/>
            </a:pPr>
            <a:endParaRPr lang="cs-CZ" sz="8000" b="1" dirty="0" smtClean="0"/>
          </a:p>
          <a:p>
            <a:pPr>
              <a:buNone/>
            </a:pPr>
            <a:r>
              <a:rPr lang="cs-CZ" sz="8000" b="1" dirty="0" smtClean="0"/>
              <a:t>VI</a:t>
            </a:r>
            <a:r>
              <a:rPr lang="cs-CZ" sz="8000" b="1" dirty="0"/>
              <a:t>. Život v místech s nepříznivými podmínkami (</a:t>
            </a:r>
            <a:r>
              <a:rPr lang="cs-CZ" sz="6400" b="1" dirty="0"/>
              <a:t>15%)</a:t>
            </a:r>
            <a:endParaRPr lang="cs-CZ" sz="64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VII</a:t>
            </a:r>
            <a:r>
              <a:rPr lang="cs-CZ" sz="8000" b="1" dirty="0"/>
              <a:t>. Výběr tématu na učiteli.</a:t>
            </a:r>
            <a:endParaRPr lang="cs-CZ" sz="8000" dirty="0"/>
          </a:p>
          <a:p>
            <a:pPr>
              <a:buNone/>
            </a:pPr>
            <a:r>
              <a:rPr lang="cs-CZ" sz="6400" dirty="0" smtClean="0"/>
              <a:t>Čas </a:t>
            </a:r>
            <a:r>
              <a:rPr lang="cs-CZ" sz="6400" dirty="0"/>
              <a:t>a výběr tématu je na učiteli a je určený k tomu, aby učitelé rozvinuli </a:t>
            </a:r>
            <a:endParaRPr lang="cs-CZ" sz="6400" dirty="0" smtClean="0"/>
          </a:p>
          <a:p>
            <a:pPr>
              <a:buNone/>
            </a:pPr>
            <a:r>
              <a:rPr lang="cs-CZ" sz="6400" dirty="0" smtClean="0"/>
              <a:t>některé ze studovaných témat </a:t>
            </a:r>
            <a:r>
              <a:rPr lang="cs-CZ" sz="6400" dirty="0"/>
              <a:t>v ročníku nebo řešili </a:t>
            </a:r>
            <a:r>
              <a:rPr lang="cs-CZ" sz="6400" dirty="0" smtClean="0"/>
              <a:t>otázky spojené </a:t>
            </a:r>
            <a:r>
              <a:rPr lang="cs-CZ" sz="6400" dirty="0"/>
              <a:t>s </a:t>
            </a:r>
            <a:r>
              <a:rPr lang="cs-CZ" sz="6400" dirty="0" smtClean="0"/>
              <a:t>aktuálním </a:t>
            </a:r>
          </a:p>
          <a:p>
            <a:pPr>
              <a:buNone/>
            </a:pPr>
            <a:r>
              <a:rPr lang="cs-CZ" sz="6400" dirty="0" smtClean="0"/>
              <a:t>děním </a:t>
            </a:r>
            <a:r>
              <a:rPr lang="cs-CZ" sz="6400" dirty="0"/>
              <a:t>ve světě. </a:t>
            </a:r>
          </a:p>
          <a:p>
            <a:pPr>
              <a:buNone/>
            </a:pPr>
            <a:r>
              <a:rPr lang="cs-CZ" sz="5600" b="1" dirty="0"/>
              <a:t> </a:t>
            </a:r>
            <a:endParaRPr lang="cs-CZ" sz="3600" dirty="0"/>
          </a:p>
          <a:p>
            <a:pPr>
              <a:buNone/>
            </a:pPr>
            <a:r>
              <a:rPr lang="cs-CZ" b="1" dirty="0"/>
              <a:t> </a:t>
            </a:r>
            <a:endParaRPr lang="cs-CZ" dirty="0"/>
          </a:p>
          <a:p>
            <a:pPr>
              <a:buNone/>
            </a:pPr>
            <a:r>
              <a:rPr lang="cs-CZ" b="1" dirty="0"/>
              <a:t> 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000" b="1" cap="all" dirty="0" smtClean="0"/>
              <a:t>základ pro Srovnání obsahové náplně výuky geografie 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/>
              <a:t>FRANCIE - 7. ročník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cap="all" dirty="0"/>
              <a:t>Lidstvo a trvale udržitelný rozvoj</a:t>
            </a:r>
            <a:endParaRPr lang="cs-CZ" dirty="0"/>
          </a:p>
          <a:p>
            <a:pPr>
              <a:buNone/>
            </a:pPr>
            <a:r>
              <a:rPr lang="cs-CZ" b="1" dirty="0"/>
              <a:t>I. Principy trvale udržitelného rozvoje (25%)</a:t>
            </a:r>
            <a:endParaRPr lang="cs-CZ" dirty="0"/>
          </a:p>
          <a:p>
            <a:pPr lvl="0">
              <a:buNone/>
            </a:pPr>
            <a:r>
              <a:rPr lang="cs-CZ" dirty="0"/>
              <a:t>Dynamika obyvatelstva a trvale udržitelný rozvoj</a:t>
            </a:r>
          </a:p>
          <a:p>
            <a:pPr>
              <a:buNone/>
            </a:pPr>
            <a:r>
              <a:rPr lang="cs-CZ" b="1" dirty="0"/>
              <a:t>II. Nerovnoměrný vývoj života ve světě (35%)</a:t>
            </a:r>
            <a:endParaRPr lang="cs-CZ" dirty="0"/>
          </a:p>
          <a:p>
            <a:pPr lvl="0">
              <a:buNone/>
            </a:pPr>
            <a:r>
              <a:rPr lang="cs-CZ" dirty="0"/>
              <a:t>Rozdílné environmentální hazardy ve světě</a:t>
            </a:r>
          </a:p>
          <a:p>
            <a:pPr lvl="0">
              <a:buNone/>
            </a:pPr>
            <a:r>
              <a:rPr lang="cs-CZ" dirty="0"/>
              <a:t>Chudoba ve světě</a:t>
            </a:r>
          </a:p>
          <a:p>
            <a:pPr>
              <a:buNone/>
            </a:pPr>
            <a:r>
              <a:rPr lang="cs-CZ" b="1" dirty="0"/>
              <a:t>III.  Nerovnoměrné rozmístění zdrojů ve světě (35%)</a:t>
            </a:r>
            <a:endParaRPr lang="cs-CZ" dirty="0"/>
          </a:p>
          <a:p>
            <a:pPr lvl="0">
              <a:buNone/>
            </a:pPr>
            <a:r>
              <a:rPr lang="cs-CZ" dirty="0"/>
              <a:t>Potravinové zabezpečení ve světě</a:t>
            </a:r>
          </a:p>
          <a:p>
            <a:pPr lvl="0">
              <a:buNone/>
            </a:pPr>
            <a:r>
              <a:rPr lang="cs-CZ" dirty="0"/>
              <a:t>Přístup k vodním zdrojům</a:t>
            </a:r>
          </a:p>
          <a:p>
            <a:pPr lvl="0">
              <a:buNone/>
            </a:pPr>
            <a:r>
              <a:rPr lang="cs-CZ" dirty="0"/>
              <a:t>Využívání a dělení oceánů a jejich zdrojů</a:t>
            </a:r>
          </a:p>
          <a:p>
            <a:pPr lvl="0">
              <a:buNone/>
            </a:pPr>
            <a:r>
              <a:rPr lang="cs-CZ" dirty="0"/>
              <a:t>Atmosféra</a:t>
            </a:r>
          </a:p>
          <a:p>
            <a:pPr lvl="0">
              <a:buNone/>
            </a:pPr>
            <a:r>
              <a:rPr lang="cs-CZ" dirty="0"/>
              <a:t>Rozmístění a distribuce energetických </a:t>
            </a:r>
            <a:r>
              <a:rPr lang="cs-CZ" dirty="0" smtClean="0"/>
              <a:t>zdrojů</a:t>
            </a:r>
            <a:endParaRPr lang="cs-CZ" dirty="0"/>
          </a:p>
          <a:p>
            <a:pPr>
              <a:buNone/>
            </a:pPr>
            <a:r>
              <a:rPr lang="cs-CZ" b="1" dirty="0"/>
              <a:t>IV. Výběr tématu na učiteli (5%)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916832"/>
            <a:ext cx="3816424" cy="4320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1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99992" y="1916832"/>
            <a:ext cx="3744416" cy="4320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2051720" y="764704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628800"/>
            <a:ext cx="4248472" cy="4464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Obrázek 19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04048" y="1628800"/>
            <a:ext cx="3888432" cy="45365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051720" y="47667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048672" cy="41764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495345"/>
            <a:ext cx="71287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Ukázka úvodní kapitoly z francouzské učebnice zeměpisu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(Zdroj: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Histoire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Géographie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Hachette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2012)</a:t>
            </a:r>
            <a:endParaRPr kumimoji="0" 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7584" y="58052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Žáci jsou </a:t>
            </a:r>
            <a:r>
              <a:rPr lang="cs-CZ" dirty="0" smtClean="0"/>
              <a:t>vedeni </a:t>
            </a:r>
            <a:r>
              <a:rPr lang="cs-CZ" dirty="0"/>
              <a:t>k samostatnému </a:t>
            </a:r>
            <a:r>
              <a:rPr lang="cs-CZ" dirty="0" smtClean="0"/>
              <a:t>uvažování a velmi </a:t>
            </a:r>
            <a:r>
              <a:rPr lang="cs-CZ" dirty="0"/>
              <a:t>často se setkáváme s úkolem popsat dva protikladné obrázky. U tohoto </a:t>
            </a:r>
            <a:r>
              <a:rPr lang="cs-CZ" dirty="0" smtClean="0"/>
              <a:t>tématu popisují rozdíly v městské aglomeraci a na venkově. 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0408"/>
          <a:stretch>
            <a:fillRect/>
          </a:stretch>
        </p:blipFill>
        <p:spPr>
          <a:xfrm>
            <a:off x="2123728" y="404664"/>
            <a:ext cx="4968552" cy="60932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Učebnice z</a:t>
            </a:r>
            <a:r>
              <a:rPr kumimoji="0" lang="cs-CZ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nakladatelství </a:t>
            </a:r>
            <a:r>
              <a:rPr kumimoji="0" lang="cs-CZ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Hachete</a:t>
            </a:r>
            <a:r>
              <a:rPr kumimoji="0" lang="cs-CZ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jsou velice dobře graficky vybavené. Obsahují především celou škálu nonverbálních prvků, ke kterým jsou vytvářeny učební úlohy. Plní tak i funkci pracovního sešitu.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Zastánci nových učebnic se především snaží o to, aby se z geografie, jako popisného předmětu stal dynamický předmět, který žákům umožní lépe pochopit aktuální dění dnešního světa (</a:t>
            </a:r>
            <a:r>
              <a:rPr kumimoji="0" lang="cs-CZ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Roumégous</a:t>
            </a: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2002). </a:t>
            </a:r>
            <a:endParaRPr kumimoji="0" lang="cs-CZ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5327"/>
            <a:ext cx="9144000" cy="5942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Úvodem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3000" dirty="0"/>
              <a:t>Je příliš brzy na to, porovnávat systém francouzského školství s ostatními školskými systémy. Tím máme na mysli systém školství v </a:t>
            </a:r>
            <a:r>
              <a:rPr lang="cs-CZ" sz="3000" dirty="0" smtClean="0"/>
              <a:t>České,popř</a:t>
            </a:r>
            <a:r>
              <a:rPr lang="cs-CZ" sz="3000" dirty="0"/>
              <a:t>. Slovenské republice</a:t>
            </a:r>
            <a:r>
              <a:rPr lang="cs-CZ" sz="3000" dirty="0" smtClean="0"/>
              <a:t>. Všechny uvedené systémy procházejí permanentní reformou už několik let.</a:t>
            </a:r>
            <a:endParaRPr lang="cs-CZ" sz="3000" dirty="0"/>
          </a:p>
          <a:p>
            <a:pPr lvl="0"/>
            <a:r>
              <a:rPr lang="cs-CZ" sz="3000" dirty="0"/>
              <a:t>Z dalšího srovnávání vynecháváme oblast řízení školství, což by zahrnovalo srovnávání systému řízení školství na úrovni ministerstev, např. MŠMT v ČR a Ministerstvo národního </a:t>
            </a:r>
            <a:r>
              <a:rPr lang="cs-CZ" sz="3000" dirty="0" smtClean="0"/>
              <a:t>školství, </a:t>
            </a:r>
            <a:r>
              <a:rPr lang="cs-CZ" sz="3000" dirty="0"/>
              <a:t>vysokého školství a výzkumu ve Francii.</a:t>
            </a:r>
          </a:p>
          <a:p>
            <a:pPr lvl="0"/>
            <a:r>
              <a:rPr lang="cs-CZ" sz="3000" dirty="0"/>
              <a:t>Faktem zůstává to, že daleko více čerpáme ze srovnávání systému školství anglosaských zemí.  Na vině je tomu především jazyková bariéra.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25"/>
            <a:ext cx="9144000" cy="6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EDA\Desktop\PODZIM_14\Uc_fraus\rozdeleni 001.jpg"/>
          <p:cNvPicPr>
            <a:picLocks noChangeAspect="1" noChangeArrowheads="1"/>
          </p:cNvPicPr>
          <p:nvPr/>
        </p:nvPicPr>
        <p:blipFill>
          <a:blip r:embed="rId2" cstate="print"/>
          <a:srcRect r="6016"/>
          <a:stretch>
            <a:fillRect/>
          </a:stretch>
        </p:blipFill>
        <p:spPr bwMode="auto">
          <a:xfrm>
            <a:off x="-1" y="404664"/>
            <a:ext cx="4768133" cy="64533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2771" name="Picture 3" descr="C:\Users\EDA\Desktop\PODZIM_14\Uc_fraus\svet_2 001.jpg"/>
          <p:cNvPicPr>
            <a:picLocks noChangeAspect="1" noChangeArrowheads="1"/>
          </p:cNvPicPr>
          <p:nvPr/>
        </p:nvPicPr>
        <p:blipFill>
          <a:blip r:embed="rId3" cstate="print"/>
          <a:srcRect l="5749"/>
          <a:stretch>
            <a:fillRect/>
          </a:stretch>
        </p:blipFill>
        <p:spPr bwMode="auto">
          <a:xfrm>
            <a:off x="4716016" y="387047"/>
            <a:ext cx="4427984" cy="64709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2987824" y="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Učebnice nakladatelství </a:t>
            </a:r>
            <a:r>
              <a:rPr lang="cs-CZ" dirty="0" err="1" smtClean="0"/>
              <a:t>Fraus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CROCQUIZ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99" t="19092" r="20157" b="6131"/>
          <a:stretch>
            <a:fillRect/>
          </a:stretch>
        </p:blipFill>
        <p:spPr bwMode="auto">
          <a:xfrm>
            <a:off x="899592" y="1340768"/>
            <a:ext cx="7523396" cy="48853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413"/>
            <a:ext cx="8964488" cy="68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NECHÁME SE INSPIROVAT?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4000" dirty="0" smtClean="0"/>
              <a:t>Cíle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cs-CZ" dirty="0" smtClean="0"/>
              <a:t>Cílem příspěvku je představit základní pilíře školské reformy ve Francii z hlediska geografického vzdělávání na základní škole.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Proč?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Zejména proto, že současné pojetí francouzské školské geografie je v mnohém zajímavé a poučné i pro geografické vzdělávání nejen v České a Slovenské republice.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Komu je příspěvek určený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Především všem, kteří jsou přístupní k inovacím v geografickém vzdělávání.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lze najít základní materiál pro komparaci?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Janků, P. </a:t>
            </a:r>
            <a:r>
              <a:rPr lang="cs-CZ" i="1" dirty="0" smtClean="0"/>
              <a:t>Komparace vzdělávacího systému ve Francii a </a:t>
            </a:r>
            <a:r>
              <a:rPr lang="cs-CZ" i="1" dirty="0"/>
              <a:t>Č</a:t>
            </a:r>
            <a:r>
              <a:rPr lang="cs-CZ" i="1" dirty="0" smtClean="0"/>
              <a:t>eské republice. Diplomová práce, </a:t>
            </a:r>
            <a:r>
              <a:rPr lang="cs-CZ" i="1" dirty="0" err="1" smtClean="0"/>
              <a:t>PdF</a:t>
            </a:r>
            <a:r>
              <a:rPr lang="cs-CZ" i="1" dirty="0" smtClean="0"/>
              <a:t> MU, 2014.</a:t>
            </a:r>
            <a:endParaRPr lang="cs-CZ" dirty="0"/>
          </a:p>
          <a:p>
            <a:r>
              <a:rPr lang="cs-CZ" dirty="0" smtClean="0"/>
              <a:t>Nejedná se o vyčerpávající srovnání, ale o základ k dalším, výzkumně zaměřeným studiím. Např. Analýza učebních úloh ve francouzských učebnicích geografie apod.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1. Společný </a:t>
            </a:r>
            <a:r>
              <a:rPr lang="cs-CZ" sz="2800" dirty="0"/>
              <a:t>základ znalostí a dovedností ustanovený v zákoně z 23. června roku 2005 vstupuje v platnost 11. června 2006 vydáním Dekretu o společném základu znalostí a dovedností </a:t>
            </a:r>
            <a:r>
              <a:rPr lang="cs-CZ" sz="2800" i="1" dirty="0"/>
              <a:t>(</a:t>
            </a:r>
            <a:r>
              <a:rPr lang="cs-CZ" sz="2800" i="1" dirty="0" err="1"/>
              <a:t>Le</a:t>
            </a:r>
            <a:r>
              <a:rPr lang="cs-CZ" sz="2800" i="1" dirty="0"/>
              <a:t> </a:t>
            </a:r>
            <a:r>
              <a:rPr lang="cs-CZ" sz="2800" i="1" dirty="0" err="1"/>
              <a:t>décret</a:t>
            </a:r>
            <a:r>
              <a:rPr lang="cs-CZ" sz="2800" i="1" dirty="0"/>
              <a:t> </a:t>
            </a:r>
            <a:r>
              <a:rPr lang="cs-CZ" sz="2800" i="1" dirty="0" err="1"/>
              <a:t>relatif</a:t>
            </a:r>
            <a:r>
              <a:rPr lang="cs-CZ" sz="2800" i="1" dirty="0"/>
              <a:t> au </a:t>
            </a:r>
            <a:r>
              <a:rPr lang="cs-CZ" sz="2800" i="1" dirty="0" err="1"/>
              <a:t>socle</a:t>
            </a:r>
            <a:r>
              <a:rPr lang="cs-CZ" sz="2800" i="1" dirty="0"/>
              <a:t> </a:t>
            </a:r>
            <a:r>
              <a:rPr lang="cs-CZ" sz="2800" i="1" dirty="0" err="1"/>
              <a:t>commun</a:t>
            </a:r>
            <a:r>
              <a:rPr lang="cs-CZ" sz="2800" i="1" dirty="0"/>
              <a:t> de </a:t>
            </a:r>
            <a:r>
              <a:rPr lang="cs-CZ" sz="2800" i="1" dirty="0" err="1"/>
              <a:t>connaissances</a:t>
            </a:r>
            <a:r>
              <a:rPr lang="cs-CZ" sz="2800" i="1" dirty="0"/>
              <a:t> </a:t>
            </a:r>
            <a:r>
              <a:rPr lang="cs-CZ" sz="2800" i="1" dirty="0" err="1"/>
              <a:t>et</a:t>
            </a:r>
            <a:r>
              <a:rPr lang="cs-CZ" sz="2800" i="1" dirty="0"/>
              <a:t> de </a:t>
            </a:r>
            <a:r>
              <a:rPr lang="cs-CZ" sz="2800" i="1" dirty="0" err="1"/>
              <a:t>compétences</a:t>
            </a:r>
            <a:r>
              <a:rPr lang="cs-CZ" sz="2800" i="1" dirty="0"/>
              <a:t>)</a:t>
            </a:r>
            <a:r>
              <a:rPr lang="cs-CZ" sz="2800" dirty="0"/>
              <a:t>. Jedná se o dokument, který vychází z osmi klíčových kompetencí vypracovaných Evropským parlamentem.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2. </a:t>
            </a:r>
            <a:r>
              <a:rPr lang="cs-CZ" sz="2800" dirty="0"/>
              <a:t>Období v letech 2007 – 2010 je bráno jako zkušební. V základních školách společný rámec platí od začátku školního roku 2007 a na nižších středních školách od školního roku 2009. Jeho zavedení nenechalo odborníky, a také veřejnost bez povšimnutí, naopak byl podnětem k rozsáhlým diskuzím, přednáškám, schůzím atd. Od školního roku 2009 jsou francouzští žáci testováni z mateřského jazyka a matematiky.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  <a:p>
            <a:pPr>
              <a:buNone/>
            </a:pPr>
            <a:r>
              <a:rPr lang="cs-CZ" sz="2800" dirty="0" smtClean="0"/>
              <a:t>3. </a:t>
            </a:r>
            <a:r>
              <a:rPr lang="cs-CZ" sz="2800" dirty="0"/>
              <a:t>V roce 2013 došlo k zatím poslední změně. Zákon z 8. června 2013 vytvořil nový Společný základ znalostí, dovedností a kulturního přehledu </a:t>
            </a:r>
            <a:r>
              <a:rPr lang="cs-CZ" sz="2800" i="1" dirty="0"/>
              <a:t>(</a:t>
            </a:r>
            <a:r>
              <a:rPr lang="cs-CZ" sz="2800" i="1" dirty="0" err="1"/>
              <a:t>Socle</a:t>
            </a:r>
            <a:r>
              <a:rPr lang="cs-CZ" sz="2800" i="1" dirty="0"/>
              <a:t> </a:t>
            </a:r>
            <a:r>
              <a:rPr lang="cs-CZ" sz="2800" i="1" dirty="0" err="1"/>
              <a:t>commun</a:t>
            </a:r>
            <a:r>
              <a:rPr lang="cs-CZ" sz="2800" i="1" dirty="0"/>
              <a:t> de </a:t>
            </a:r>
            <a:r>
              <a:rPr lang="cs-CZ" sz="2800" i="1" dirty="0" err="1"/>
              <a:t>connaissances</a:t>
            </a:r>
            <a:r>
              <a:rPr lang="cs-CZ" sz="2800" i="1" dirty="0"/>
              <a:t>, de </a:t>
            </a:r>
            <a:r>
              <a:rPr lang="cs-CZ" sz="2800" i="1" dirty="0" err="1"/>
              <a:t>compétences</a:t>
            </a:r>
            <a:r>
              <a:rPr lang="cs-CZ" sz="2800" i="1" dirty="0"/>
              <a:t> </a:t>
            </a:r>
            <a:r>
              <a:rPr lang="cs-CZ" sz="2800" i="1" dirty="0" err="1"/>
              <a:t>et</a:t>
            </a:r>
            <a:r>
              <a:rPr lang="cs-CZ" sz="2800" i="1" dirty="0"/>
              <a:t> de </a:t>
            </a:r>
            <a:r>
              <a:rPr lang="cs-CZ" sz="2800" i="1" dirty="0" err="1"/>
              <a:t>culture</a:t>
            </a:r>
            <a:r>
              <a:rPr lang="cs-CZ" sz="2800" i="1" dirty="0"/>
              <a:t>)</a:t>
            </a:r>
            <a:r>
              <a:rPr lang="cs-CZ" sz="2800" dirty="0"/>
              <a:t>, ve kterém došlo oproti starší verzi k několika změnám. </a:t>
            </a:r>
            <a:r>
              <a:rPr lang="cs-CZ" dirty="0"/>
              <a:t>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120</TotalTime>
  <Words>465</Words>
  <Application>Microsoft Office PowerPoint</Application>
  <PresentationFormat>Předvádění na obrazovce (4:3)</PresentationFormat>
  <Paragraphs>107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Jmění</vt:lpstr>
      <vt:lpstr>Změny geografického vzdělávání ve Francii</vt:lpstr>
      <vt:lpstr>Úvodem</vt:lpstr>
      <vt:lpstr>Cíle</vt:lpstr>
      <vt:lpstr>Proč?</vt:lpstr>
      <vt:lpstr>Komu je příspěvek určený</vt:lpstr>
      <vt:lpstr>Kde lze najít základní materiál pro komparaci?</vt:lpstr>
      <vt:lpstr>Představení základních pilířů probíhající školské reformy</vt:lpstr>
      <vt:lpstr>Představení základních pilířů probíhající školské reformy</vt:lpstr>
      <vt:lpstr>Představení základních pilířů probíhající školské reformy</vt:lpstr>
      <vt:lpstr>Představení základních pilířů probíhající školské reformy</vt:lpstr>
      <vt:lpstr>Podklady pro komparaci</vt:lpstr>
      <vt:lpstr>      základ pro Srovnání obsahové náplně výuky geografie  FRANCIE - 6. ročník</vt:lpstr>
      <vt:lpstr>základ pro Srovnání obsahové náplně výuky geografie   FRANCIE - 7. ročník</vt:lpstr>
      <vt:lpstr>Snímek 14</vt:lpstr>
      <vt:lpstr>Snímek 15</vt:lpstr>
      <vt:lpstr>Snímek 16</vt:lpstr>
      <vt:lpstr>Snímek 17</vt:lpstr>
      <vt:lpstr>Francouzské učebnice geografie</vt:lpstr>
      <vt:lpstr>Snímek 19</vt:lpstr>
      <vt:lpstr>Snímek 20</vt:lpstr>
      <vt:lpstr>Snímek 21</vt:lpstr>
      <vt:lpstr>CROCQUIZ</vt:lpstr>
      <vt:lpstr>Snímek 23</vt:lpstr>
      <vt:lpstr>NECHÁME SE INSPIROVAT?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Změny geografického vzdělávání ve Francii</dc:title>
  <dc:creator>EDA</dc:creator>
  <cp:lastModifiedBy>EDA</cp:lastModifiedBy>
  <cp:revision>19</cp:revision>
  <dcterms:created xsi:type="dcterms:W3CDTF">2014-10-08T19:59:18Z</dcterms:created>
  <dcterms:modified xsi:type="dcterms:W3CDTF">2014-10-09T08:02:37Z</dcterms:modified>
</cp:coreProperties>
</file>