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195.gif" ContentType="image/gif"/>
  <Override PartName="/ppt/charts/chart1.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embeddings/oleObject1.bin" ContentType="application/vnd.openxmlformats-officedocument.oleObject"/>
  <Override PartName="/ppt/notesSlides/notesSlide76.xml" ContentType="application/vnd.openxmlformats-officedocument.presentationml.notesSlide+xml"/>
  <Override PartName="/ppt/notesSlides/notesSlide77.xml" ContentType="application/vnd.openxmlformats-officedocument.presentationml.notesSlide+xml"/>
  <Override PartName="/ppt/media/image319.gif" ContentType="image/gif"/>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76"/>
  </p:notesMasterIdLst>
  <p:sldIdLst>
    <p:sldId id="256" r:id="rId2"/>
    <p:sldId id="581" r:id="rId3"/>
    <p:sldId id="586" r:id="rId4"/>
    <p:sldId id="338" r:id="rId5"/>
    <p:sldId id="582" r:id="rId6"/>
    <p:sldId id="583" r:id="rId7"/>
    <p:sldId id="584" r:id="rId8"/>
    <p:sldId id="585" r:id="rId9"/>
    <p:sldId id="382" r:id="rId10"/>
    <p:sldId id="373" r:id="rId11"/>
    <p:sldId id="392" r:id="rId12"/>
    <p:sldId id="348" r:id="rId13"/>
    <p:sldId id="259" r:id="rId14"/>
    <p:sldId id="261" r:id="rId15"/>
    <p:sldId id="399" r:id="rId16"/>
    <p:sldId id="400" r:id="rId17"/>
    <p:sldId id="401" r:id="rId18"/>
    <p:sldId id="402" r:id="rId19"/>
    <p:sldId id="404" r:id="rId20"/>
    <p:sldId id="403" r:id="rId21"/>
    <p:sldId id="405" r:id="rId22"/>
    <p:sldId id="270" r:id="rId23"/>
    <p:sldId id="273" r:id="rId24"/>
    <p:sldId id="281" r:id="rId25"/>
    <p:sldId id="374" r:id="rId26"/>
    <p:sldId id="282" r:id="rId27"/>
    <p:sldId id="587" r:id="rId28"/>
    <p:sldId id="588" r:id="rId29"/>
    <p:sldId id="589" r:id="rId30"/>
    <p:sldId id="590" r:id="rId31"/>
    <p:sldId id="594" r:id="rId32"/>
    <p:sldId id="292" r:id="rId33"/>
    <p:sldId id="298" r:id="rId34"/>
    <p:sldId id="297" r:id="rId35"/>
    <p:sldId id="299" r:id="rId36"/>
    <p:sldId id="407" r:id="rId37"/>
    <p:sldId id="300" r:id="rId38"/>
    <p:sldId id="307" r:id="rId39"/>
    <p:sldId id="463" r:id="rId40"/>
    <p:sldId id="465" r:id="rId41"/>
    <p:sldId id="466" r:id="rId42"/>
    <p:sldId id="467" r:id="rId43"/>
    <p:sldId id="468" r:id="rId44"/>
    <p:sldId id="469" r:id="rId45"/>
    <p:sldId id="470" r:id="rId46"/>
    <p:sldId id="471" r:id="rId47"/>
    <p:sldId id="473" r:id="rId48"/>
    <p:sldId id="474" r:id="rId49"/>
    <p:sldId id="475" r:id="rId50"/>
    <p:sldId id="476" r:id="rId51"/>
    <p:sldId id="477" r:id="rId52"/>
    <p:sldId id="478" r:id="rId53"/>
    <p:sldId id="479" r:id="rId54"/>
    <p:sldId id="480" r:id="rId55"/>
    <p:sldId id="481" r:id="rId56"/>
    <p:sldId id="482" r:id="rId57"/>
    <p:sldId id="483" r:id="rId58"/>
    <p:sldId id="484" r:id="rId59"/>
    <p:sldId id="580" r:id="rId60"/>
    <p:sldId id="485" r:id="rId61"/>
    <p:sldId id="486" r:id="rId62"/>
    <p:sldId id="487" r:id="rId63"/>
    <p:sldId id="488" r:id="rId64"/>
    <p:sldId id="489" r:id="rId65"/>
    <p:sldId id="490" r:id="rId66"/>
    <p:sldId id="491" r:id="rId67"/>
    <p:sldId id="492" r:id="rId68"/>
    <p:sldId id="493" r:id="rId69"/>
    <p:sldId id="494" r:id="rId70"/>
    <p:sldId id="495" r:id="rId71"/>
    <p:sldId id="496" r:id="rId72"/>
    <p:sldId id="497" r:id="rId73"/>
    <p:sldId id="498" r:id="rId74"/>
    <p:sldId id="499" r:id="rId75"/>
    <p:sldId id="500" r:id="rId76"/>
    <p:sldId id="501" r:id="rId77"/>
    <p:sldId id="502" r:id="rId78"/>
    <p:sldId id="503" r:id="rId79"/>
    <p:sldId id="504" r:id="rId80"/>
    <p:sldId id="505" r:id="rId81"/>
    <p:sldId id="506" r:id="rId82"/>
    <p:sldId id="507" r:id="rId83"/>
    <p:sldId id="508" r:id="rId84"/>
    <p:sldId id="509" r:id="rId85"/>
    <p:sldId id="464" r:id="rId86"/>
    <p:sldId id="305" r:id="rId87"/>
    <p:sldId id="306" r:id="rId88"/>
    <p:sldId id="510" r:id="rId89"/>
    <p:sldId id="511" r:id="rId90"/>
    <p:sldId id="512" r:id="rId91"/>
    <p:sldId id="422" r:id="rId92"/>
    <p:sldId id="514" r:id="rId93"/>
    <p:sldId id="515" r:id="rId94"/>
    <p:sldId id="516" r:id="rId95"/>
    <p:sldId id="517" r:id="rId96"/>
    <p:sldId id="518" r:id="rId97"/>
    <p:sldId id="519" r:id="rId98"/>
    <p:sldId id="520" r:id="rId99"/>
    <p:sldId id="521" r:id="rId100"/>
    <p:sldId id="522" r:id="rId101"/>
    <p:sldId id="523" r:id="rId102"/>
    <p:sldId id="524" r:id="rId103"/>
    <p:sldId id="525" r:id="rId104"/>
    <p:sldId id="526" r:id="rId105"/>
    <p:sldId id="527" r:id="rId106"/>
    <p:sldId id="528" r:id="rId107"/>
    <p:sldId id="529" r:id="rId108"/>
    <p:sldId id="530" r:id="rId109"/>
    <p:sldId id="531" r:id="rId110"/>
    <p:sldId id="532" r:id="rId111"/>
    <p:sldId id="533" r:id="rId112"/>
    <p:sldId id="534" r:id="rId113"/>
    <p:sldId id="535" r:id="rId114"/>
    <p:sldId id="536" r:id="rId115"/>
    <p:sldId id="537" r:id="rId116"/>
    <p:sldId id="538" r:id="rId117"/>
    <p:sldId id="539" r:id="rId118"/>
    <p:sldId id="540" r:id="rId119"/>
    <p:sldId id="541" r:id="rId120"/>
    <p:sldId id="542" r:id="rId121"/>
    <p:sldId id="543" r:id="rId122"/>
    <p:sldId id="544" r:id="rId123"/>
    <p:sldId id="545" r:id="rId124"/>
    <p:sldId id="546" r:id="rId125"/>
    <p:sldId id="547" r:id="rId126"/>
    <p:sldId id="548" r:id="rId127"/>
    <p:sldId id="549" r:id="rId128"/>
    <p:sldId id="550" r:id="rId129"/>
    <p:sldId id="551" r:id="rId130"/>
    <p:sldId id="552" r:id="rId131"/>
    <p:sldId id="553" r:id="rId132"/>
    <p:sldId id="554" r:id="rId133"/>
    <p:sldId id="555" r:id="rId134"/>
    <p:sldId id="556" r:id="rId135"/>
    <p:sldId id="557" r:id="rId136"/>
    <p:sldId id="316" r:id="rId137"/>
    <p:sldId id="326" r:id="rId138"/>
    <p:sldId id="327" r:id="rId139"/>
    <p:sldId id="328" r:id="rId140"/>
    <p:sldId id="329" r:id="rId141"/>
    <p:sldId id="330" r:id="rId142"/>
    <p:sldId id="331" r:id="rId143"/>
    <p:sldId id="558" r:id="rId144"/>
    <p:sldId id="559" r:id="rId145"/>
    <p:sldId id="319" r:id="rId146"/>
    <p:sldId id="560" r:id="rId147"/>
    <p:sldId id="321" r:id="rId148"/>
    <p:sldId id="320" r:id="rId149"/>
    <p:sldId id="322" r:id="rId150"/>
    <p:sldId id="352" r:id="rId151"/>
    <p:sldId id="561" r:id="rId152"/>
    <p:sldId id="562" r:id="rId153"/>
    <p:sldId id="563" r:id="rId154"/>
    <p:sldId id="564" r:id="rId155"/>
    <p:sldId id="565" r:id="rId156"/>
    <p:sldId id="591" r:id="rId157"/>
    <p:sldId id="385" r:id="rId158"/>
    <p:sldId id="592" r:id="rId159"/>
    <p:sldId id="593" r:id="rId160"/>
    <p:sldId id="566" r:id="rId161"/>
    <p:sldId id="567" r:id="rId162"/>
    <p:sldId id="568" r:id="rId163"/>
    <p:sldId id="569" r:id="rId164"/>
    <p:sldId id="570" r:id="rId165"/>
    <p:sldId id="571" r:id="rId166"/>
    <p:sldId id="579" r:id="rId167"/>
    <p:sldId id="572" r:id="rId168"/>
    <p:sldId id="573" r:id="rId169"/>
    <p:sldId id="574" r:id="rId170"/>
    <p:sldId id="575" r:id="rId171"/>
    <p:sldId id="576" r:id="rId172"/>
    <p:sldId id="577" r:id="rId173"/>
    <p:sldId id="578" r:id="rId174"/>
    <p:sldId id="361" r:id="rId1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7" autoAdjust="0"/>
    <p:restoredTop sz="91278" autoAdjust="0"/>
  </p:normalViewPr>
  <p:slideViewPr>
    <p:cSldViewPr snapToGrid="0" snapToObjects="1">
      <p:cViewPr>
        <p:scale>
          <a:sx n="100" d="100"/>
          <a:sy n="100" d="100"/>
        </p:scale>
        <p:origin x="-2376" y="-1336"/>
      </p:cViewPr>
      <p:guideLst>
        <p:guide orient="horz" pos="2160"/>
        <p:guide pos="2880"/>
      </p:guideLst>
    </p:cSldViewPr>
  </p:slideViewPr>
  <p:outlineViewPr>
    <p:cViewPr>
      <p:scale>
        <a:sx n="33" d="100"/>
        <a:sy n="33" d="100"/>
      </p:scale>
      <p:origin x="0" y="35766"/>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theme" Target="theme/theme1.xml"/><Relationship Id="rId181"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notesMaster" Target="notesMasters/notesMaster1.xml"/><Relationship Id="rId177" Type="http://schemas.openxmlformats.org/officeDocument/2006/relationships/printerSettings" Target="printerSettings/printerSettings1.bin"/><Relationship Id="rId178" Type="http://schemas.openxmlformats.org/officeDocument/2006/relationships/presProps" Target="presProps.xml"/><Relationship Id="rId179" Type="http://schemas.openxmlformats.org/officeDocument/2006/relationships/viewProps" Target="viewProp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lang="en-US" sz="1800" b="0"/>
            </a:pPr>
            <a:r>
              <a:rPr lang="cs-CZ" sz="1800" b="0" i="0" u="none" strike="noStrike" baseline="0" dirty="0" smtClean="0">
                <a:effectLst/>
              </a:rPr>
              <a:t>Modely atomů, které se nacházejí na internetových portálech</a:t>
            </a:r>
            <a:r>
              <a:rPr lang="cs-CZ" sz="1800" b="0" i="0" u="none" strike="noStrike" baseline="0" dirty="0" smtClean="0"/>
              <a:t>  </a:t>
            </a:r>
            <a:endParaRPr lang="en-US" sz="1800" b="0" dirty="0"/>
          </a:p>
        </c:rich>
      </c:tx>
      <c:layout>
        <c:manualLayout>
          <c:xMode val="edge"/>
          <c:yMode val="edge"/>
          <c:x val="0.0791814304461944"/>
          <c:y val="0.0511725908128991"/>
        </c:manualLayout>
      </c:layout>
      <c:overlay val="0"/>
    </c:title>
    <c:autoTitleDeleted val="0"/>
    <c:plotArea>
      <c:layout>
        <c:manualLayout>
          <c:layoutTarget val="inner"/>
          <c:xMode val="edge"/>
          <c:yMode val="edge"/>
          <c:x val="0.064304625984252"/>
          <c:y val="0.130038631889764"/>
          <c:w val="0.525265583989501"/>
          <c:h val="0.692797490157482"/>
        </c:manualLayout>
      </c:layout>
      <c:ofPieChart>
        <c:ofPieType val="pie"/>
        <c:varyColors val="1"/>
        <c:ser>
          <c:idx val="0"/>
          <c:order val="0"/>
          <c:tx>
            <c:strRef>
              <c:f>Sheet1!$B$1</c:f>
              <c:strCache>
                <c:ptCount val="1"/>
                <c:pt idx="0">
                  <c:v>Sales</c:v>
                </c:pt>
              </c:strCache>
            </c:strRef>
          </c:tx>
          <c:dLbls>
            <c:dLbl>
              <c:idx val="1"/>
              <c:delete val="1"/>
            </c:dLbl>
            <c:txPr>
              <a:bodyPr/>
              <a:lstStyle/>
              <a:p>
                <a:pPr>
                  <a:defRPr lang="en-US"/>
                </a:pPr>
                <a:endParaRPr lang="en-US"/>
              </a:p>
            </c:txPr>
            <c:showLegendKey val="0"/>
            <c:showVal val="1"/>
            <c:showCatName val="0"/>
            <c:showSerName val="0"/>
            <c:showPercent val="0"/>
            <c:showBubbleSize val="0"/>
            <c:showLeaderLines val="1"/>
          </c:dLbls>
          <c:cat>
            <c:strRef>
              <c:f>Sheet1!$A$2:$A$5</c:f>
              <c:strCache>
                <c:ptCount val="4"/>
                <c:pt idx="0">
                  <c:v>správné modely</c:v>
                </c:pt>
                <c:pt idx="2">
                  <c:v>neúplné informace </c:v>
                </c:pt>
                <c:pt idx="3">
                  <c:v>znázorňuje stavbu atomu chybným způsobem</c:v>
                </c:pt>
              </c:strCache>
            </c:strRef>
          </c:cat>
          <c:val>
            <c:numRef>
              <c:f>Sheet1!$B$2:$B$5</c:f>
              <c:numCache>
                <c:formatCode>General</c:formatCode>
                <c:ptCount val="4"/>
                <c:pt idx="0">
                  <c:v>16.0</c:v>
                </c:pt>
                <c:pt idx="1">
                  <c:v>0.0</c:v>
                </c:pt>
                <c:pt idx="2">
                  <c:v>60.0</c:v>
                </c:pt>
                <c:pt idx="3">
                  <c:v>24.0</c:v>
                </c:pt>
              </c:numCache>
            </c:numRef>
          </c:val>
        </c:ser>
        <c:dLbls>
          <c:showLegendKey val="0"/>
          <c:showVal val="0"/>
          <c:showCatName val="0"/>
          <c:showSerName val="0"/>
          <c:showPercent val="0"/>
          <c:showBubbleSize val="0"/>
          <c:showLeaderLines val="1"/>
        </c:dLbls>
        <c:gapWidth val="100"/>
        <c:secondPieSize val="75"/>
        <c:serLines/>
      </c:ofPieChart>
    </c:plotArea>
    <c:legend>
      <c:legendPos val="r"/>
      <c:legendEntry>
        <c:idx val="1"/>
        <c:delete val="1"/>
      </c:legendEntry>
      <c:layout>
        <c:manualLayout>
          <c:xMode val="edge"/>
          <c:yMode val="edge"/>
          <c:x val="0.633423506755577"/>
          <c:y val="0.314568651574804"/>
          <c:w val="0.349909855958409"/>
          <c:h val="0.345653998683766"/>
        </c:manualLayout>
      </c:layout>
      <c:overlay val="0"/>
      <c:txPr>
        <a:bodyPr/>
        <a:lstStyle/>
        <a:p>
          <a:pPr>
            <a:defRPr lang="en-US" sz="1200"/>
          </a:pPr>
          <a:endParaRPr lang="en-US"/>
        </a:p>
      </c:txPr>
    </c:legend>
    <c:plotVisOnly val="1"/>
    <c:dispBlanksAs val="zero"/>
    <c:showDLblsOverMax val="0"/>
  </c:chart>
  <c:txPr>
    <a:bodyPr/>
    <a:lstStyle/>
    <a:p>
      <a:pPr>
        <a:defRPr sz="1800">
          <a:latin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F3C712-2C53-EC43-B2A9-E3475662C6D7}"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DB5ADD50-4F7E-3945-AD56-C8AEE6822C91}">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cs-CZ" sz="1800" dirty="0" smtClean="0">
              <a:latin typeface="Arial"/>
              <a:cs typeface="Arial"/>
            </a:rPr>
            <a:t>Vyplývá to z následujících faktů:  </a:t>
          </a:r>
        </a:p>
      </dgm:t>
    </dgm:pt>
    <dgm:pt modelId="{03A7C18E-5C41-0E45-B5E9-119053C5ACA0}" type="parTrans" cxnId="{04953074-9159-124E-B1CD-767F66099CD7}">
      <dgm:prSet/>
      <dgm:spPr/>
      <dgm:t>
        <a:bodyPr/>
        <a:lstStyle/>
        <a:p>
          <a:endParaRPr lang="en-US"/>
        </a:p>
      </dgm:t>
    </dgm:pt>
    <dgm:pt modelId="{678716E2-EF7A-384B-A379-24FDCB3DFB63}" type="sibTrans" cxnId="{04953074-9159-124E-B1CD-767F66099CD7}">
      <dgm:prSet/>
      <dgm:spPr/>
      <dgm:t>
        <a:bodyPr/>
        <a:lstStyle/>
        <a:p>
          <a:endParaRPr lang="en-US"/>
        </a:p>
      </dgm:t>
    </dgm:pt>
    <dgm:pt modelId="{05F43C93-2F11-4842-8061-A99EA8B59A01}">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cs-CZ" sz="1800" dirty="0" smtClean="0">
              <a:latin typeface="Arial"/>
              <a:cs typeface="Arial"/>
            </a:rPr>
            <a:t>není možné, aby každý student sám zpracoval svůj vlastní teoretický model mikrosvěta z důvodu:</a:t>
          </a:r>
        </a:p>
      </dgm:t>
    </dgm:pt>
    <dgm:pt modelId="{84809F65-7973-E54E-AA7B-40285DD55D78}" type="parTrans" cxnId="{AEF9D062-7F7A-FA44-9A40-E9B4273AB904}">
      <dgm:prSet/>
      <dgm:spPr/>
      <dgm:t>
        <a:bodyPr/>
        <a:lstStyle/>
        <a:p>
          <a:endParaRPr lang="en-US"/>
        </a:p>
      </dgm:t>
    </dgm:pt>
    <dgm:pt modelId="{E779FC48-2E5C-1142-9EB0-457450202E52}" type="sibTrans" cxnId="{AEF9D062-7F7A-FA44-9A40-E9B4273AB904}">
      <dgm:prSet/>
      <dgm:spPr/>
      <dgm:t>
        <a:bodyPr/>
        <a:lstStyle/>
        <a:p>
          <a:endParaRPr lang="en-US"/>
        </a:p>
      </dgm:t>
    </dgm:pt>
    <dgm:pt modelId="{BFE7511C-3E4A-774A-8683-698E47A933E9}">
      <dgm:prSet phldrT="[Text]"/>
      <dgm:spPr/>
      <dgm:t>
        <a:bodyPr/>
        <a:lstStyle/>
        <a:p>
          <a:pPr marL="0" marR="0" lvl="1" indent="0" defTabSz="914400" eaLnBrk="1" fontAlgn="auto" latinLnBrk="0" hangingPunct="1">
            <a:lnSpc>
              <a:spcPct val="100000"/>
            </a:lnSpc>
            <a:spcBef>
              <a:spcPts val="0"/>
            </a:spcBef>
            <a:spcAft>
              <a:spcPts val="0"/>
            </a:spcAft>
            <a:buClrTx/>
            <a:buSzTx/>
            <a:buFontTx/>
            <a:buNone/>
            <a:tabLst/>
            <a:defRPr/>
          </a:pPr>
          <a:r>
            <a:rPr lang="cs-CZ" sz="1600" dirty="0" smtClean="0">
              <a:latin typeface="Arial"/>
              <a:cs typeface="Arial"/>
            </a:rPr>
            <a:t>časového omezení v procesu vzdělávání</a:t>
          </a:r>
        </a:p>
      </dgm:t>
    </dgm:pt>
    <dgm:pt modelId="{F5EC5466-6D5B-3042-8C13-D4556D9A3BC3}" type="parTrans" cxnId="{1EFE5D30-E71C-894E-BF7A-1CA955FD5A9E}">
      <dgm:prSet/>
      <dgm:spPr/>
      <dgm:t>
        <a:bodyPr/>
        <a:lstStyle/>
        <a:p>
          <a:endParaRPr lang="en-US"/>
        </a:p>
      </dgm:t>
    </dgm:pt>
    <dgm:pt modelId="{CBBE3067-4C0D-BD40-8E5A-9C2001E3F890}" type="sibTrans" cxnId="{1EFE5D30-E71C-894E-BF7A-1CA955FD5A9E}">
      <dgm:prSet/>
      <dgm:spPr/>
      <dgm:t>
        <a:bodyPr/>
        <a:lstStyle/>
        <a:p>
          <a:endParaRPr lang="en-US"/>
        </a:p>
      </dgm:t>
    </dgm:pt>
    <dgm:pt modelId="{184DA7FE-DC25-8F48-82C3-99750ED23C48}">
      <dgm:prSet phldrT="[Text]"/>
      <dgm:spPr/>
      <dgm:t>
        <a:bodyPr/>
        <a:lstStyle/>
        <a:p>
          <a:pPr marL="0" marR="0" lvl="1" indent="0" defTabSz="914400" eaLnBrk="1" fontAlgn="auto" latinLnBrk="0" hangingPunct="1">
            <a:lnSpc>
              <a:spcPct val="100000"/>
            </a:lnSpc>
            <a:spcBef>
              <a:spcPts val="0"/>
            </a:spcBef>
            <a:spcAft>
              <a:spcPts val="0"/>
            </a:spcAft>
            <a:buClrTx/>
            <a:buSzTx/>
            <a:buFontTx/>
            <a:buNone/>
            <a:tabLst/>
            <a:defRPr/>
          </a:pPr>
          <a:r>
            <a:rPr lang="cs-CZ" sz="1600" dirty="0" smtClean="0">
              <a:latin typeface="Arial"/>
              <a:cs typeface="Arial"/>
            </a:rPr>
            <a:t>z malého množství experimentálních a teoretických faktů, které žáci znají</a:t>
          </a:r>
        </a:p>
      </dgm:t>
    </dgm:pt>
    <dgm:pt modelId="{1278A722-F937-3B4B-AC80-7E19DC87ABAC}" type="parTrans" cxnId="{2284A6D5-427A-7848-A194-C405D5917EB4}">
      <dgm:prSet/>
      <dgm:spPr/>
      <dgm:t>
        <a:bodyPr/>
        <a:lstStyle/>
        <a:p>
          <a:endParaRPr lang="en-US"/>
        </a:p>
      </dgm:t>
    </dgm:pt>
    <dgm:pt modelId="{0FEE72D4-30AE-614D-A0F0-8308405D21FF}" type="sibTrans" cxnId="{2284A6D5-427A-7848-A194-C405D5917EB4}">
      <dgm:prSet/>
      <dgm:spPr/>
      <dgm:t>
        <a:bodyPr/>
        <a:lstStyle/>
        <a:p>
          <a:endParaRPr lang="en-US"/>
        </a:p>
      </dgm:t>
    </dgm:pt>
    <dgm:pt modelId="{E56279C7-759E-954C-855C-D574AAF56C24}">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cs-CZ" sz="1800" dirty="0" smtClean="0">
              <a:latin typeface="Arial"/>
              <a:cs typeface="Arial"/>
            </a:rPr>
            <a:t>všeobecnou praxí v procesu výuky je diktování žákům teoretických modelů autory učebnic a autory programů výuky</a:t>
          </a:r>
        </a:p>
      </dgm:t>
    </dgm:pt>
    <dgm:pt modelId="{DF54581C-3CA3-4C45-A885-BBCA298ED2F8}" type="parTrans" cxnId="{7B9D5A83-49C4-D34C-9BBF-C5099A91FD9C}">
      <dgm:prSet/>
      <dgm:spPr/>
      <dgm:t>
        <a:bodyPr/>
        <a:lstStyle/>
        <a:p>
          <a:endParaRPr lang="en-US"/>
        </a:p>
      </dgm:t>
    </dgm:pt>
    <dgm:pt modelId="{F638CECE-8405-1247-B9A7-46B60C7DCBCD}" type="sibTrans" cxnId="{7B9D5A83-49C4-D34C-9BBF-C5099A91FD9C}">
      <dgm:prSet/>
      <dgm:spPr/>
      <dgm:t>
        <a:bodyPr/>
        <a:lstStyle/>
        <a:p>
          <a:endParaRPr lang="en-US"/>
        </a:p>
      </dgm:t>
    </dgm:pt>
    <dgm:pt modelId="{D4E21596-2EBA-1B44-B5BC-84C25782D0B6}">
      <dgm:prSet phldrT="[Text]"/>
      <dgm:spPr/>
      <dgm:t>
        <a:bodyPr/>
        <a:lstStyle/>
        <a:p>
          <a:pPr marL="0" marR="0" lvl="1" indent="0" defTabSz="914400" eaLnBrk="1" fontAlgn="auto" latinLnBrk="0" hangingPunct="1">
            <a:lnSpc>
              <a:spcPct val="100000"/>
            </a:lnSpc>
            <a:spcBef>
              <a:spcPts val="0"/>
            </a:spcBef>
            <a:spcAft>
              <a:spcPts val="0"/>
            </a:spcAft>
            <a:buClrTx/>
            <a:buSzTx/>
            <a:buFontTx/>
            <a:buNone/>
            <a:tabLst/>
            <a:defRPr/>
          </a:pPr>
          <a:r>
            <a:rPr lang="cs-CZ" sz="1600" dirty="0" smtClean="0">
              <a:latin typeface="Arial"/>
              <a:cs typeface="Arial"/>
            </a:rPr>
            <a:t>z intelektuálního omezení žáků, včetně toho spojeného s jejich věkem</a:t>
          </a:r>
        </a:p>
      </dgm:t>
    </dgm:pt>
    <dgm:pt modelId="{8B140ECB-0F86-F543-834E-B16881CFFB13}" type="parTrans" cxnId="{905BF832-DE40-DC4A-9F2A-949F1E842CCF}">
      <dgm:prSet/>
      <dgm:spPr/>
      <dgm:t>
        <a:bodyPr/>
        <a:lstStyle/>
        <a:p>
          <a:endParaRPr lang="en-US"/>
        </a:p>
      </dgm:t>
    </dgm:pt>
    <dgm:pt modelId="{FC68BBAE-5BAC-F94C-AD7C-931ABAC34979}" type="sibTrans" cxnId="{905BF832-DE40-DC4A-9F2A-949F1E842CCF}">
      <dgm:prSet/>
      <dgm:spPr/>
      <dgm:t>
        <a:bodyPr/>
        <a:lstStyle/>
        <a:p>
          <a:endParaRPr lang="en-US"/>
        </a:p>
      </dgm:t>
    </dgm:pt>
    <dgm:pt modelId="{1C26B3A3-A5D3-3544-83D5-E035AA65FC6B}" type="pres">
      <dgm:prSet presAssocID="{2DF3C712-2C53-EC43-B2A9-E3475662C6D7}" presName="hierChild1" presStyleCnt="0">
        <dgm:presLayoutVars>
          <dgm:chPref val="1"/>
          <dgm:dir/>
          <dgm:animOne val="branch"/>
          <dgm:animLvl val="lvl"/>
          <dgm:resizeHandles/>
        </dgm:presLayoutVars>
      </dgm:prSet>
      <dgm:spPr/>
      <dgm:t>
        <a:bodyPr/>
        <a:lstStyle/>
        <a:p>
          <a:endParaRPr lang="en-US"/>
        </a:p>
      </dgm:t>
    </dgm:pt>
    <dgm:pt modelId="{CAA92A89-3203-AD4D-8C13-A5D4FF19061E}" type="pres">
      <dgm:prSet presAssocID="{DB5ADD50-4F7E-3945-AD56-C8AEE6822C91}" presName="hierRoot1" presStyleCnt="0"/>
      <dgm:spPr/>
    </dgm:pt>
    <dgm:pt modelId="{A68E8A44-6EA5-9141-B3CF-F17E969A254E}" type="pres">
      <dgm:prSet presAssocID="{DB5ADD50-4F7E-3945-AD56-C8AEE6822C91}" presName="composite" presStyleCnt="0"/>
      <dgm:spPr/>
    </dgm:pt>
    <dgm:pt modelId="{A9086C9E-7483-BD44-929F-ACDCBDFE04B7}" type="pres">
      <dgm:prSet presAssocID="{DB5ADD50-4F7E-3945-AD56-C8AEE6822C91}" presName="background" presStyleLbl="node0" presStyleIdx="0" presStyleCnt="1"/>
      <dgm:spPr/>
    </dgm:pt>
    <dgm:pt modelId="{501576CF-55EA-9848-A85E-434887C1CDE2}" type="pres">
      <dgm:prSet presAssocID="{DB5ADD50-4F7E-3945-AD56-C8AEE6822C91}" presName="text" presStyleLbl="fgAcc0" presStyleIdx="0" presStyleCnt="1" custScaleX="132830">
        <dgm:presLayoutVars>
          <dgm:chPref val="3"/>
        </dgm:presLayoutVars>
      </dgm:prSet>
      <dgm:spPr/>
      <dgm:t>
        <a:bodyPr/>
        <a:lstStyle/>
        <a:p>
          <a:endParaRPr lang="en-US"/>
        </a:p>
      </dgm:t>
    </dgm:pt>
    <dgm:pt modelId="{1053BD03-2030-3446-AC61-DF86FE9C1278}" type="pres">
      <dgm:prSet presAssocID="{DB5ADD50-4F7E-3945-AD56-C8AEE6822C91}" presName="hierChild2" presStyleCnt="0"/>
      <dgm:spPr/>
    </dgm:pt>
    <dgm:pt modelId="{D159BAD3-FFE4-784D-BB0D-489317DB0013}" type="pres">
      <dgm:prSet presAssocID="{84809F65-7973-E54E-AA7B-40285DD55D78}" presName="Name10" presStyleLbl="parChTrans1D2" presStyleIdx="0" presStyleCnt="2"/>
      <dgm:spPr/>
      <dgm:t>
        <a:bodyPr/>
        <a:lstStyle/>
        <a:p>
          <a:endParaRPr lang="en-US"/>
        </a:p>
      </dgm:t>
    </dgm:pt>
    <dgm:pt modelId="{4C417DFF-204C-FE43-BF0A-9FBA4D4E52B7}" type="pres">
      <dgm:prSet presAssocID="{05F43C93-2F11-4842-8061-A99EA8B59A01}" presName="hierRoot2" presStyleCnt="0"/>
      <dgm:spPr/>
    </dgm:pt>
    <dgm:pt modelId="{FC9FC908-ED21-9C4C-909F-B281876A82CD}" type="pres">
      <dgm:prSet presAssocID="{05F43C93-2F11-4842-8061-A99EA8B59A01}" presName="composite2" presStyleCnt="0"/>
      <dgm:spPr/>
    </dgm:pt>
    <dgm:pt modelId="{26B27CF5-41E9-AB45-ABE2-96EAABA85425}" type="pres">
      <dgm:prSet presAssocID="{05F43C93-2F11-4842-8061-A99EA8B59A01}" presName="background2" presStyleLbl="node2" presStyleIdx="0" presStyleCnt="2"/>
      <dgm:spPr/>
    </dgm:pt>
    <dgm:pt modelId="{949CD244-C25F-7E4A-BAD5-D8F1628754B1}" type="pres">
      <dgm:prSet presAssocID="{05F43C93-2F11-4842-8061-A99EA8B59A01}" presName="text2" presStyleLbl="fgAcc2" presStyleIdx="0" presStyleCnt="2" custScaleX="152205">
        <dgm:presLayoutVars>
          <dgm:chPref val="3"/>
        </dgm:presLayoutVars>
      </dgm:prSet>
      <dgm:spPr/>
      <dgm:t>
        <a:bodyPr/>
        <a:lstStyle/>
        <a:p>
          <a:endParaRPr lang="en-US"/>
        </a:p>
      </dgm:t>
    </dgm:pt>
    <dgm:pt modelId="{009CE9EA-3E64-0842-8152-6B2B67C302DE}" type="pres">
      <dgm:prSet presAssocID="{05F43C93-2F11-4842-8061-A99EA8B59A01}" presName="hierChild3" presStyleCnt="0"/>
      <dgm:spPr/>
    </dgm:pt>
    <dgm:pt modelId="{928485D2-EEB9-DD41-B19F-C9DE9840051A}" type="pres">
      <dgm:prSet presAssocID="{F5EC5466-6D5B-3042-8C13-D4556D9A3BC3}" presName="Name17" presStyleLbl="parChTrans1D3" presStyleIdx="0" presStyleCnt="3"/>
      <dgm:spPr/>
      <dgm:t>
        <a:bodyPr/>
        <a:lstStyle/>
        <a:p>
          <a:endParaRPr lang="en-US"/>
        </a:p>
      </dgm:t>
    </dgm:pt>
    <dgm:pt modelId="{5D76F7E9-D95E-DE4B-A7D8-AB13F5B40CD7}" type="pres">
      <dgm:prSet presAssocID="{BFE7511C-3E4A-774A-8683-698E47A933E9}" presName="hierRoot3" presStyleCnt="0"/>
      <dgm:spPr/>
    </dgm:pt>
    <dgm:pt modelId="{2E87C05F-BD66-1B44-A2B8-69F67E1B1488}" type="pres">
      <dgm:prSet presAssocID="{BFE7511C-3E4A-774A-8683-698E47A933E9}" presName="composite3" presStyleCnt="0"/>
      <dgm:spPr/>
    </dgm:pt>
    <dgm:pt modelId="{D018C45F-DFC0-DD46-B99C-1CE4D6E8671A}" type="pres">
      <dgm:prSet presAssocID="{BFE7511C-3E4A-774A-8683-698E47A933E9}" presName="background3" presStyleLbl="node3" presStyleIdx="0" presStyleCnt="3"/>
      <dgm:spPr/>
    </dgm:pt>
    <dgm:pt modelId="{C83950EB-E765-E044-A598-419F94E90878}" type="pres">
      <dgm:prSet presAssocID="{BFE7511C-3E4A-774A-8683-698E47A933E9}" presName="text3" presStyleLbl="fgAcc3" presStyleIdx="0" presStyleCnt="3">
        <dgm:presLayoutVars>
          <dgm:chPref val="3"/>
        </dgm:presLayoutVars>
      </dgm:prSet>
      <dgm:spPr/>
      <dgm:t>
        <a:bodyPr/>
        <a:lstStyle/>
        <a:p>
          <a:endParaRPr lang="en-US"/>
        </a:p>
      </dgm:t>
    </dgm:pt>
    <dgm:pt modelId="{F820C200-4C1B-3B4C-B9EE-7738851B01F5}" type="pres">
      <dgm:prSet presAssocID="{BFE7511C-3E4A-774A-8683-698E47A933E9}" presName="hierChild4" presStyleCnt="0"/>
      <dgm:spPr/>
    </dgm:pt>
    <dgm:pt modelId="{4B01DAC2-306D-0B45-A8F0-BBD86764B95D}" type="pres">
      <dgm:prSet presAssocID="{1278A722-F937-3B4B-AC80-7E19DC87ABAC}" presName="Name17" presStyleLbl="parChTrans1D3" presStyleIdx="1" presStyleCnt="3"/>
      <dgm:spPr/>
      <dgm:t>
        <a:bodyPr/>
        <a:lstStyle/>
        <a:p>
          <a:endParaRPr lang="en-US"/>
        </a:p>
      </dgm:t>
    </dgm:pt>
    <dgm:pt modelId="{E8C43F24-4D86-EB43-A4A6-24EF47553D41}" type="pres">
      <dgm:prSet presAssocID="{184DA7FE-DC25-8F48-82C3-99750ED23C48}" presName="hierRoot3" presStyleCnt="0"/>
      <dgm:spPr/>
    </dgm:pt>
    <dgm:pt modelId="{A84E72FE-79AD-F44D-9D4D-99024E82A750}" type="pres">
      <dgm:prSet presAssocID="{184DA7FE-DC25-8F48-82C3-99750ED23C48}" presName="composite3" presStyleCnt="0"/>
      <dgm:spPr/>
    </dgm:pt>
    <dgm:pt modelId="{4199A568-2EEF-4E4F-BD21-977E800CB62A}" type="pres">
      <dgm:prSet presAssocID="{184DA7FE-DC25-8F48-82C3-99750ED23C48}" presName="background3" presStyleLbl="node3" presStyleIdx="1" presStyleCnt="3"/>
      <dgm:spPr/>
    </dgm:pt>
    <dgm:pt modelId="{7D9C6EAD-BB49-FA49-A965-082DD375A0EC}" type="pres">
      <dgm:prSet presAssocID="{184DA7FE-DC25-8F48-82C3-99750ED23C48}" presName="text3" presStyleLbl="fgAcc3" presStyleIdx="1" presStyleCnt="3">
        <dgm:presLayoutVars>
          <dgm:chPref val="3"/>
        </dgm:presLayoutVars>
      </dgm:prSet>
      <dgm:spPr/>
      <dgm:t>
        <a:bodyPr/>
        <a:lstStyle/>
        <a:p>
          <a:endParaRPr lang="en-US"/>
        </a:p>
      </dgm:t>
    </dgm:pt>
    <dgm:pt modelId="{FC62D9FF-F5B8-0B40-ABDF-5A70A44CF73D}" type="pres">
      <dgm:prSet presAssocID="{184DA7FE-DC25-8F48-82C3-99750ED23C48}" presName="hierChild4" presStyleCnt="0"/>
      <dgm:spPr/>
    </dgm:pt>
    <dgm:pt modelId="{C1711673-CFB9-8F48-A6B6-5244032D8C51}" type="pres">
      <dgm:prSet presAssocID="{8B140ECB-0F86-F543-834E-B16881CFFB13}" presName="Name17" presStyleLbl="parChTrans1D3" presStyleIdx="2" presStyleCnt="3"/>
      <dgm:spPr/>
      <dgm:t>
        <a:bodyPr/>
        <a:lstStyle/>
        <a:p>
          <a:endParaRPr lang="en-US"/>
        </a:p>
      </dgm:t>
    </dgm:pt>
    <dgm:pt modelId="{1D2F77D5-CAB2-E64B-9553-EB17B4279466}" type="pres">
      <dgm:prSet presAssocID="{D4E21596-2EBA-1B44-B5BC-84C25782D0B6}" presName="hierRoot3" presStyleCnt="0"/>
      <dgm:spPr/>
    </dgm:pt>
    <dgm:pt modelId="{D4D94289-412E-0548-8D66-5F5BC2540A41}" type="pres">
      <dgm:prSet presAssocID="{D4E21596-2EBA-1B44-B5BC-84C25782D0B6}" presName="composite3" presStyleCnt="0"/>
      <dgm:spPr/>
    </dgm:pt>
    <dgm:pt modelId="{2A9F3B74-67D3-034C-8369-E15115124AFF}" type="pres">
      <dgm:prSet presAssocID="{D4E21596-2EBA-1B44-B5BC-84C25782D0B6}" presName="background3" presStyleLbl="node3" presStyleIdx="2" presStyleCnt="3"/>
      <dgm:spPr/>
    </dgm:pt>
    <dgm:pt modelId="{F192EF43-6732-7648-8A93-5798928712A5}" type="pres">
      <dgm:prSet presAssocID="{D4E21596-2EBA-1B44-B5BC-84C25782D0B6}" presName="text3" presStyleLbl="fgAcc3" presStyleIdx="2" presStyleCnt="3">
        <dgm:presLayoutVars>
          <dgm:chPref val="3"/>
        </dgm:presLayoutVars>
      </dgm:prSet>
      <dgm:spPr/>
      <dgm:t>
        <a:bodyPr/>
        <a:lstStyle/>
        <a:p>
          <a:endParaRPr lang="en-US"/>
        </a:p>
      </dgm:t>
    </dgm:pt>
    <dgm:pt modelId="{B44DBAA1-E2A1-154E-AD53-3782BE618E2F}" type="pres">
      <dgm:prSet presAssocID="{D4E21596-2EBA-1B44-B5BC-84C25782D0B6}" presName="hierChild4" presStyleCnt="0"/>
      <dgm:spPr/>
    </dgm:pt>
    <dgm:pt modelId="{F0FAB58A-0BCD-2143-BB07-C0A689208204}" type="pres">
      <dgm:prSet presAssocID="{DF54581C-3CA3-4C45-A885-BBCA298ED2F8}" presName="Name10" presStyleLbl="parChTrans1D2" presStyleIdx="1" presStyleCnt="2"/>
      <dgm:spPr/>
      <dgm:t>
        <a:bodyPr/>
        <a:lstStyle/>
        <a:p>
          <a:endParaRPr lang="en-US"/>
        </a:p>
      </dgm:t>
    </dgm:pt>
    <dgm:pt modelId="{299F3CCA-5231-294E-B8FF-A9EF47BD5602}" type="pres">
      <dgm:prSet presAssocID="{E56279C7-759E-954C-855C-D574AAF56C24}" presName="hierRoot2" presStyleCnt="0"/>
      <dgm:spPr/>
    </dgm:pt>
    <dgm:pt modelId="{33B47E18-8C49-B146-A28B-ADF6799B7028}" type="pres">
      <dgm:prSet presAssocID="{E56279C7-759E-954C-855C-D574AAF56C24}" presName="composite2" presStyleCnt="0"/>
      <dgm:spPr/>
    </dgm:pt>
    <dgm:pt modelId="{7198DF15-A9E9-EF4B-9D13-FEED8E6D8B39}" type="pres">
      <dgm:prSet presAssocID="{E56279C7-759E-954C-855C-D574AAF56C24}" presName="background2" presStyleLbl="node2" presStyleIdx="1" presStyleCnt="2"/>
      <dgm:spPr/>
    </dgm:pt>
    <dgm:pt modelId="{264A5101-9D5C-E944-A14B-518222B9E307}" type="pres">
      <dgm:prSet presAssocID="{E56279C7-759E-954C-855C-D574AAF56C24}" presName="text2" presStyleLbl="fgAcc2" presStyleIdx="1" presStyleCnt="2" custScaleX="158973" custLinFactNeighborX="31476">
        <dgm:presLayoutVars>
          <dgm:chPref val="3"/>
        </dgm:presLayoutVars>
      </dgm:prSet>
      <dgm:spPr/>
      <dgm:t>
        <a:bodyPr/>
        <a:lstStyle/>
        <a:p>
          <a:endParaRPr lang="en-US"/>
        </a:p>
      </dgm:t>
    </dgm:pt>
    <dgm:pt modelId="{B283407A-4367-574C-84FE-78CDA3E794E8}" type="pres">
      <dgm:prSet presAssocID="{E56279C7-759E-954C-855C-D574AAF56C24}" presName="hierChild3" presStyleCnt="0"/>
      <dgm:spPr/>
    </dgm:pt>
  </dgm:ptLst>
  <dgm:cxnLst>
    <dgm:cxn modelId="{F9DAE232-DA7D-7043-864E-4D14510684FF}" type="presOf" srcId="{84809F65-7973-E54E-AA7B-40285DD55D78}" destId="{D159BAD3-FFE4-784D-BB0D-489317DB0013}" srcOrd="0" destOrd="0" presId="urn:microsoft.com/office/officeart/2005/8/layout/hierarchy1"/>
    <dgm:cxn modelId="{02A47BBE-5EC2-5240-BFB3-A99263DF173C}" type="presOf" srcId="{8B140ECB-0F86-F543-834E-B16881CFFB13}" destId="{C1711673-CFB9-8F48-A6B6-5244032D8C51}" srcOrd="0" destOrd="0" presId="urn:microsoft.com/office/officeart/2005/8/layout/hierarchy1"/>
    <dgm:cxn modelId="{2F4A2794-EFEA-9D4E-979C-E69F1A1E370E}" type="presOf" srcId="{D4E21596-2EBA-1B44-B5BC-84C25782D0B6}" destId="{F192EF43-6732-7648-8A93-5798928712A5}" srcOrd="0" destOrd="0" presId="urn:microsoft.com/office/officeart/2005/8/layout/hierarchy1"/>
    <dgm:cxn modelId="{64688041-82CB-2C4A-A539-20C8F85A5B80}" type="presOf" srcId="{E56279C7-759E-954C-855C-D574AAF56C24}" destId="{264A5101-9D5C-E944-A14B-518222B9E307}" srcOrd="0" destOrd="0" presId="urn:microsoft.com/office/officeart/2005/8/layout/hierarchy1"/>
    <dgm:cxn modelId="{04953074-9159-124E-B1CD-767F66099CD7}" srcId="{2DF3C712-2C53-EC43-B2A9-E3475662C6D7}" destId="{DB5ADD50-4F7E-3945-AD56-C8AEE6822C91}" srcOrd="0" destOrd="0" parTransId="{03A7C18E-5C41-0E45-B5E9-119053C5ACA0}" sibTransId="{678716E2-EF7A-384B-A379-24FDCB3DFB63}"/>
    <dgm:cxn modelId="{00191371-E09C-E940-B4BE-BDF5E7878482}" type="presOf" srcId="{05F43C93-2F11-4842-8061-A99EA8B59A01}" destId="{949CD244-C25F-7E4A-BAD5-D8F1628754B1}" srcOrd="0" destOrd="0" presId="urn:microsoft.com/office/officeart/2005/8/layout/hierarchy1"/>
    <dgm:cxn modelId="{AEF9D062-7F7A-FA44-9A40-E9B4273AB904}" srcId="{DB5ADD50-4F7E-3945-AD56-C8AEE6822C91}" destId="{05F43C93-2F11-4842-8061-A99EA8B59A01}" srcOrd="0" destOrd="0" parTransId="{84809F65-7973-E54E-AA7B-40285DD55D78}" sibTransId="{E779FC48-2E5C-1142-9EB0-457450202E52}"/>
    <dgm:cxn modelId="{1EFE5D30-E71C-894E-BF7A-1CA955FD5A9E}" srcId="{05F43C93-2F11-4842-8061-A99EA8B59A01}" destId="{BFE7511C-3E4A-774A-8683-698E47A933E9}" srcOrd="0" destOrd="0" parTransId="{F5EC5466-6D5B-3042-8C13-D4556D9A3BC3}" sibTransId="{CBBE3067-4C0D-BD40-8E5A-9C2001E3F890}"/>
    <dgm:cxn modelId="{7FF4D047-388F-B94D-B47E-07E481D38C07}" type="presOf" srcId="{DB5ADD50-4F7E-3945-AD56-C8AEE6822C91}" destId="{501576CF-55EA-9848-A85E-434887C1CDE2}" srcOrd="0" destOrd="0" presId="urn:microsoft.com/office/officeart/2005/8/layout/hierarchy1"/>
    <dgm:cxn modelId="{D05C8147-B597-674D-AD32-C815DEBF9793}" type="presOf" srcId="{BFE7511C-3E4A-774A-8683-698E47A933E9}" destId="{C83950EB-E765-E044-A598-419F94E90878}" srcOrd="0" destOrd="0" presId="urn:microsoft.com/office/officeart/2005/8/layout/hierarchy1"/>
    <dgm:cxn modelId="{FC1FD6F4-AD3F-2849-9DA4-F8FA635A361B}" type="presOf" srcId="{2DF3C712-2C53-EC43-B2A9-E3475662C6D7}" destId="{1C26B3A3-A5D3-3544-83D5-E035AA65FC6B}" srcOrd="0" destOrd="0" presId="urn:microsoft.com/office/officeart/2005/8/layout/hierarchy1"/>
    <dgm:cxn modelId="{905BF832-DE40-DC4A-9F2A-949F1E842CCF}" srcId="{05F43C93-2F11-4842-8061-A99EA8B59A01}" destId="{D4E21596-2EBA-1B44-B5BC-84C25782D0B6}" srcOrd="2" destOrd="0" parTransId="{8B140ECB-0F86-F543-834E-B16881CFFB13}" sibTransId="{FC68BBAE-5BAC-F94C-AD7C-931ABAC34979}"/>
    <dgm:cxn modelId="{47D0D303-41D0-3B49-9CD1-1E25C5E3F557}" type="presOf" srcId="{184DA7FE-DC25-8F48-82C3-99750ED23C48}" destId="{7D9C6EAD-BB49-FA49-A965-082DD375A0EC}" srcOrd="0" destOrd="0" presId="urn:microsoft.com/office/officeart/2005/8/layout/hierarchy1"/>
    <dgm:cxn modelId="{713E6F88-FB83-BB45-90F6-FD5682A89B9F}" type="presOf" srcId="{DF54581C-3CA3-4C45-A885-BBCA298ED2F8}" destId="{F0FAB58A-0BCD-2143-BB07-C0A689208204}" srcOrd="0" destOrd="0" presId="urn:microsoft.com/office/officeart/2005/8/layout/hierarchy1"/>
    <dgm:cxn modelId="{0E5BA7B1-B859-0E47-B1CE-C9FFB44F4E3A}" type="presOf" srcId="{F5EC5466-6D5B-3042-8C13-D4556D9A3BC3}" destId="{928485D2-EEB9-DD41-B19F-C9DE9840051A}" srcOrd="0" destOrd="0" presId="urn:microsoft.com/office/officeart/2005/8/layout/hierarchy1"/>
    <dgm:cxn modelId="{2284A6D5-427A-7848-A194-C405D5917EB4}" srcId="{05F43C93-2F11-4842-8061-A99EA8B59A01}" destId="{184DA7FE-DC25-8F48-82C3-99750ED23C48}" srcOrd="1" destOrd="0" parTransId="{1278A722-F937-3B4B-AC80-7E19DC87ABAC}" sibTransId="{0FEE72D4-30AE-614D-A0F0-8308405D21FF}"/>
    <dgm:cxn modelId="{DEC064D7-98CE-BE45-BDF8-DF4930FF4A82}" type="presOf" srcId="{1278A722-F937-3B4B-AC80-7E19DC87ABAC}" destId="{4B01DAC2-306D-0B45-A8F0-BBD86764B95D}" srcOrd="0" destOrd="0" presId="urn:microsoft.com/office/officeart/2005/8/layout/hierarchy1"/>
    <dgm:cxn modelId="{7B9D5A83-49C4-D34C-9BBF-C5099A91FD9C}" srcId="{DB5ADD50-4F7E-3945-AD56-C8AEE6822C91}" destId="{E56279C7-759E-954C-855C-D574AAF56C24}" srcOrd="1" destOrd="0" parTransId="{DF54581C-3CA3-4C45-A885-BBCA298ED2F8}" sibTransId="{F638CECE-8405-1247-B9A7-46B60C7DCBCD}"/>
    <dgm:cxn modelId="{26A4AC0F-69E6-1742-AB6C-8AF87BF6F457}" type="presParOf" srcId="{1C26B3A3-A5D3-3544-83D5-E035AA65FC6B}" destId="{CAA92A89-3203-AD4D-8C13-A5D4FF19061E}" srcOrd="0" destOrd="0" presId="urn:microsoft.com/office/officeart/2005/8/layout/hierarchy1"/>
    <dgm:cxn modelId="{BE8BDEFC-95BB-8F44-86D0-811C14D3A4BA}" type="presParOf" srcId="{CAA92A89-3203-AD4D-8C13-A5D4FF19061E}" destId="{A68E8A44-6EA5-9141-B3CF-F17E969A254E}" srcOrd="0" destOrd="0" presId="urn:microsoft.com/office/officeart/2005/8/layout/hierarchy1"/>
    <dgm:cxn modelId="{5099BD54-46C9-7549-A116-5E5B2320D44B}" type="presParOf" srcId="{A68E8A44-6EA5-9141-B3CF-F17E969A254E}" destId="{A9086C9E-7483-BD44-929F-ACDCBDFE04B7}" srcOrd="0" destOrd="0" presId="urn:microsoft.com/office/officeart/2005/8/layout/hierarchy1"/>
    <dgm:cxn modelId="{FFE14031-E1B2-0F4C-83C1-CA2E1DBD3BB1}" type="presParOf" srcId="{A68E8A44-6EA5-9141-B3CF-F17E969A254E}" destId="{501576CF-55EA-9848-A85E-434887C1CDE2}" srcOrd="1" destOrd="0" presId="urn:microsoft.com/office/officeart/2005/8/layout/hierarchy1"/>
    <dgm:cxn modelId="{D26BF97A-B2ED-534D-8E7E-75F42BD97D03}" type="presParOf" srcId="{CAA92A89-3203-AD4D-8C13-A5D4FF19061E}" destId="{1053BD03-2030-3446-AC61-DF86FE9C1278}" srcOrd="1" destOrd="0" presId="urn:microsoft.com/office/officeart/2005/8/layout/hierarchy1"/>
    <dgm:cxn modelId="{578560F4-8479-3749-B281-602FACC1F989}" type="presParOf" srcId="{1053BD03-2030-3446-AC61-DF86FE9C1278}" destId="{D159BAD3-FFE4-784D-BB0D-489317DB0013}" srcOrd="0" destOrd="0" presId="urn:microsoft.com/office/officeart/2005/8/layout/hierarchy1"/>
    <dgm:cxn modelId="{3C080CDA-3C49-3340-8A2B-A8F0BB3217B3}" type="presParOf" srcId="{1053BD03-2030-3446-AC61-DF86FE9C1278}" destId="{4C417DFF-204C-FE43-BF0A-9FBA4D4E52B7}" srcOrd="1" destOrd="0" presId="urn:microsoft.com/office/officeart/2005/8/layout/hierarchy1"/>
    <dgm:cxn modelId="{E14D9733-1D97-2840-B0FF-EAF5A4392A05}" type="presParOf" srcId="{4C417DFF-204C-FE43-BF0A-9FBA4D4E52B7}" destId="{FC9FC908-ED21-9C4C-909F-B281876A82CD}" srcOrd="0" destOrd="0" presId="urn:microsoft.com/office/officeart/2005/8/layout/hierarchy1"/>
    <dgm:cxn modelId="{A7241D0B-AF0B-9E47-A8B3-60E8046C0A07}" type="presParOf" srcId="{FC9FC908-ED21-9C4C-909F-B281876A82CD}" destId="{26B27CF5-41E9-AB45-ABE2-96EAABA85425}" srcOrd="0" destOrd="0" presId="urn:microsoft.com/office/officeart/2005/8/layout/hierarchy1"/>
    <dgm:cxn modelId="{5E590DFC-E400-124E-B3BB-37561EF45CCB}" type="presParOf" srcId="{FC9FC908-ED21-9C4C-909F-B281876A82CD}" destId="{949CD244-C25F-7E4A-BAD5-D8F1628754B1}" srcOrd="1" destOrd="0" presId="urn:microsoft.com/office/officeart/2005/8/layout/hierarchy1"/>
    <dgm:cxn modelId="{0713DD27-2EE3-0446-B07E-933E4BC4050E}" type="presParOf" srcId="{4C417DFF-204C-FE43-BF0A-9FBA4D4E52B7}" destId="{009CE9EA-3E64-0842-8152-6B2B67C302DE}" srcOrd="1" destOrd="0" presId="urn:microsoft.com/office/officeart/2005/8/layout/hierarchy1"/>
    <dgm:cxn modelId="{31C8FC46-CDFE-D54E-A119-C140CB0D1656}" type="presParOf" srcId="{009CE9EA-3E64-0842-8152-6B2B67C302DE}" destId="{928485D2-EEB9-DD41-B19F-C9DE9840051A}" srcOrd="0" destOrd="0" presId="urn:microsoft.com/office/officeart/2005/8/layout/hierarchy1"/>
    <dgm:cxn modelId="{6103AEC6-25FC-704D-BB2C-42A933FBFEF9}" type="presParOf" srcId="{009CE9EA-3E64-0842-8152-6B2B67C302DE}" destId="{5D76F7E9-D95E-DE4B-A7D8-AB13F5B40CD7}" srcOrd="1" destOrd="0" presId="urn:microsoft.com/office/officeart/2005/8/layout/hierarchy1"/>
    <dgm:cxn modelId="{C5B7D9CC-3DED-0A4A-B234-AFAFCEEAB1FA}" type="presParOf" srcId="{5D76F7E9-D95E-DE4B-A7D8-AB13F5B40CD7}" destId="{2E87C05F-BD66-1B44-A2B8-69F67E1B1488}" srcOrd="0" destOrd="0" presId="urn:microsoft.com/office/officeart/2005/8/layout/hierarchy1"/>
    <dgm:cxn modelId="{73220C76-1956-BD4E-8F0D-98002F16256E}" type="presParOf" srcId="{2E87C05F-BD66-1B44-A2B8-69F67E1B1488}" destId="{D018C45F-DFC0-DD46-B99C-1CE4D6E8671A}" srcOrd="0" destOrd="0" presId="urn:microsoft.com/office/officeart/2005/8/layout/hierarchy1"/>
    <dgm:cxn modelId="{64D5A65C-58A4-614F-A3BE-9F0F855F3751}" type="presParOf" srcId="{2E87C05F-BD66-1B44-A2B8-69F67E1B1488}" destId="{C83950EB-E765-E044-A598-419F94E90878}" srcOrd="1" destOrd="0" presId="urn:microsoft.com/office/officeart/2005/8/layout/hierarchy1"/>
    <dgm:cxn modelId="{DE4B166E-44EA-F946-AEE8-EBE9BDB9FB7F}" type="presParOf" srcId="{5D76F7E9-D95E-DE4B-A7D8-AB13F5B40CD7}" destId="{F820C200-4C1B-3B4C-B9EE-7738851B01F5}" srcOrd="1" destOrd="0" presId="urn:microsoft.com/office/officeart/2005/8/layout/hierarchy1"/>
    <dgm:cxn modelId="{6683B369-0F48-CA4B-831B-E0E5E1915F69}" type="presParOf" srcId="{009CE9EA-3E64-0842-8152-6B2B67C302DE}" destId="{4B01DAC2-306D-0B45-A8F0-BBD86764B95D}" srcOrd="2" destOrd="0" presId="urn:microsoft.com/office/officeart/2005/8/layout/hierarchy1"/>
    <dgm:cxn modelId="{0BC88878-27DD-D047-966A-53B371F66ED0}" type="presParOf" srcId="{009CE9EA-3E64-0842-8152-6B2B67C302DE}" destId="{E8C43F24-4D86-EB43-A4A6-24EF47553D41}" srcOrd="3" destOrd="0" presId="urn:microsoft.com/office/officeart/2005/8/layout/hierarchy1"/>
    <dgm:cxn modelId="{015C9D32-86E5-704F-9981-28604F3DF5B6}" type="presParOf" srcId="{E8C43F24-4D86-EB43-A4A6-24EF47553D41}" destId="{A84E72FE-79AD-F44D-9D4D-99024E82A750}" srcOrd="0" destOrd="0" presId="urn:microsoft.com/office/officeart/2005/8/layout/hierarchy1"/>
    <dgm:cxn modelId="{6D406A4E-DB34-6141-800A-E47D60FB2341}" type="presParOf" srcId="{A84E72FE-79AD-F44D-9D4D-99024E82A750}" destId="{4199A568-2EEF-4E4F-BD21-977E800CB62A}" srcOrd="0" destOrd="0" presId="urn:microsoft.com/office/officeart/2005/8/layout/hierarchy1"/>
    <dgm:cxn modelId="{717EA5C4-C0DA-C54F-8AD4-F0944E744A7D}" type="presParOf" srcId="{A84E72FE-79AD-F44D-9D4D-99024E82A750}" destId="{7D9C6EAD-BB49-FA49-A965-082DD375A0EC}" srcOrd="1" destOrd="0" presId="urn:microsoft.com/office/officeart/2005/8/layout/hierarchy1"/>
    <dgm:cxn modelId="{E7545FD8-FD2F-5148-AF74-3FB743E4AE8A}" type="presParOf" srcId="{E8C43F24-4D86-EB43-A4A6-24EF47553D41}" destId="{FC62D9FF-F5B8-0B40-ABDF-5A70A44CF73D}" srcOrd="1" destOrd="0" presId="urn:microsoft.com/office/officeart/2005/8/layout/hierarchy1"/>
    <dgm:cxn modelId="{2DEFE7DF-7DAF-A448-BB1F-1A606719A3C7}" type="presParOf" srcId="{009CE9EA-3E64-0842-8152-6B2B67C302DE}" destId="{C1711673-CFB9-8F48-A6B6-5244032D8C51}" srcOrd="4" destOrd="0" presId="urn:microsoft.com/office/officeart/2005/8/layout/hierarchy1"/>
    <dgm:cxn modelId="{444F43BF-329B-6A48-8761-4996D554D80F}" type="presParOf" srcId="{009CE9EA-3E64-0842-8152-6B2B67C302DE}" destId="{1D2F77D5-CAB2-E64B-9553-EB17B4279466}" srcOrd="5" destOrd="0" presId="urn:microsoft.com/office/officeart/2005/8/layout/hierarchy1"/>
    <dgm:cxn modelId="{07C1F462-A4D3-5945-B4B3-F959B07DB166}" type="presParOf" srcId="{1D2F77D5-CAB2-E64B-9553-EB17B4279466}" destId="{D4D94289-412E-0548-8D66-5F5BC2540A41}" srcOrd="0" destOrd="0" presId="urn:microsoft.com/office/officeart/2005/8/layout/hierarchy1"/>
    <dgm:cxn modelId="{4316B1DF-EBF1-2945-9C03-F14AE068216C}" type="presParOf" srcId="{D4D94289-412E-0548-8D66-5F5BC2540A41}" destId="{2A9F3B74-67D3-034C-8369-E15115124AFF}" srcOrd="0" destOrd="0" presId="urn:microsoft.com/office/officeart/2005/8/layout/hierarchy1"/>
    <dgm:cxn modelId="{0F0EED95-7FCD-B54A-80F3-79F309BF001C}" type="presParOf" srcId="{D4D94289-412E-0548-8D66-5F5BC2540A41}" destId="{F192EF43-6732-7648-8A93-5798928712A5}" srcOrd="1" destOrd="0" presId="urn:microsoft.com/office/officeart/2005/8/layout/hierarchy1"/>
    <dgm:cxn modelId="{01615A56-5D51-254A-BB1A-A05831E7CC3F}" type="presParOf" srcId="{1D2F77D5-CAB2-E64B-9553-EB17B4279466}" destId="{B44DBAA1-E2A1-154E-AD53-3782BE618E2F}" srcOrd="1" destOrd="0" presId="urn:microsoft.com/office/officeart/2005/8/layout/hierarchy1"/>
    <dgm:cxn modelId="{ACFC5936-BB32-2A4B-B599-0770ECA0AA91}" type="presParOf" srcId="{1053BD03-2030-3446-AC61-DF86FE9C1278}" destId="{F0FAB58A-0BCD-2143-BB07-C0A689208204}" srcOrd="2" destOrd="0" presId="urn:microsoft.com/office/officeart/2005/8/layout/hierarchy1"/>
    <dgm:cxn modelId="{13AAFF8C-34B1-7845-906C-3D2E1F3AC0F1}" type="presParOf" srcId="{1053BD03-2030-3446-AC61-DF86FE9C1278}" destId="{299F3CCA-5231-294E-B8FF-A9EF47BD5602}" srcOrd="3" destOrd="0" presId="urn:microsoft.com/office/officeart/2005/8/layout/hierarchy1"/>
    <dgm:cxn modelId="{B2376842-94C2-AD4F-BAD5-39FD12D9AE31}" type="presParOf" srcId="{299F3CCA-5231-294E-B8FF-A9EF47BD5602}" destId="{33B47E18-8C49-B146-A28B-ADF6799B7028}" srcOrd="0" destOrd="0" presId="urn:microsoft.com/office/officeart/2005/8/layout/hierarchy1"/>
    <dgm:cxn modelId="{608659E8-99E4-5746-9EF4-C5B66653F0C0}" type="presParOf" srcId="{33B47E18-8C49-B146-A28B-ADF6799B7028}" destId="{7198DF15-A9E9-EF4B-9D13-FEED8E6D8B39}" srcOrd="0" destOrd="0" presId="urn:microsoft.com/office/officeart/2005/8/layout/hierarchy1"/>
    <dgm:cxn modelId="{005940C0-EC20-4C41-9F51-8D74E276FC9F}" type="presParOf" srcId="{33B47E18-8C49-B146-A28B-ADF6799B7028}" destId="{264A5101-9D5C-E944-A14B-518222B9E307}" srcOrd="1" destOrd="0" presId="urn:microsoft.com/office/officeart/2005/8/layout/hierarchy1"/>
    <dgm:cxn modelId="{92E896B7-57E0-0847-8D2E-0EF938128719}" type="presParOf" srcId="{299F3CCA-5231-294E-B8FF-A9EF47BD5602}" destId="{B283407A-4367-574C-84FE-78CDA3E794E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3ED5AD-9ABB-CC4C-8414-66AFA9E95D2B}" type="doc">
      <dgm:prSet loTypeId="urn:microsoft.com/office/officeart/2005/8/layout/hList1" loCatId="" qsTypeId="urn:microsoft.com/office/officeart/2005/8/quickstyle/simple4" qsCatId="simple" csTypeId="urn:microsoft.com/office/officeart/2005/8/colors/accent1_2" csCatId="accent1" phldr="1"/>
      <dgm:spPr/>
      <dgm:t>
        <a:bodyPr/>
        <a:lstStyle/>
        <a:p>
          <a:endParaRPr lang="en-US"/>
        </a:p>
      </dgm:t>
    </dgm:pt>
    <dgm:pt modelId="{9612F732-C969-4C43-A6A0-76085B2D1807}">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cs-CZ" sz="1600" dirty="0" err="1" smtClean="0">
              <a:solidFill>
                <a:schemeClr val="tx1">
                  <a:lumMod val="65000"/>
                  <a:lumOff val="35000"/>
                </a:schemeClr>
              </a:solidFill>
              <a:latin typeface="Arial"/>
              <a:cs typeface="Arial"/>
            </a:rPr>
            <a:t>Szeromski</a:t>
          </a:r>
          <a:r>
            <a:rPr lang="cs-CZ" sz="1600" dirty="0" smtClean="0">
              <a:solidFill>
                <a:schemeClr val="tx1">
                  <a:lumMod val="65000"/>
                  <a:lumOff val="35000"/>
                </a:schemeClr>
              </a:solidFill>
              <a:latin typeface="Arial"/>
              <a:cs typeface="Arial"/>
            </a:rPr>
            <a:t> uvádí tyto funkce modelů:</a:t>
          </a:r>
        </a:p>
      </dgm:t>
    </dgm:pt>
    <dgm:pt modelId="{B180709E-EAF5-E64A-AEAE-E6CCFC9505CA}" type="parTrans" cxnId="{B0CC59ED-1B78-AF47-8A12-CCC6B536247D}">
      <dgm:prSet/>
      <dgm:spPr/>
      <dgm:t>
        <a:bodyPr/>
        <a:lstStyle/>
        <a:p>
          <a:endParaRPr lang="en-US" sz="1800"/>
        </a:p>
      </dgm:t>
    </dgm:pt>
    <dgm:pt modelId="{7FE4631C-BB75-7D46-B169-C766FE047109}" type="sibTrans" cxnId="{B0CC59ED-1B78-AF47-8A12-CCC6B536247D}">
      <dgm:prSet/>
      <dgm:spPr/>
      <dgm:t>
        <a:bodyPr/>
        <a:lstStyle/>
        <a:p>
          <a:endParaRPr lang="en-US" sz="1800"/>
        </a:p>
      </dgm:t>
    </dgm:pt>
    <dgm:pt modelId="{30012B17-0715-5649-B2E2-0826EFDB8128}">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cs-CZ" sz="1600" dirty="0" err="1" smtClean="0">
              <a:solidFill>
                <a:schemeClr val="tx1">
                  <a:lumMod val="65000"/>
                  <a:lumOff val="35000"/>
                </a:schemeClr>
              </a:solidFill>
              <a:latin typeface="Arial"/>
              <a:cs typeface="Arial"/>
            </a:rPr>
            <a:t>Piosik</a:t>
          </a:r>
          <a:r>
            <a:rPr lang="cs-CZ" sz="1600" dirty="0" smtClean="0">
              <a:solidFill>
                <a:schemeClr val="tx1">
                  <a:lumMod val="65000"/>
                  <a:lumOff val="35000"/>
                </a:schemeClr>
              </a:solidFill>
              <a:latin typeface="Arial"/>
              <a:cs typeface="Arial"/>
            </a:rPr>
            <a:t> rozlišuje u modelů funkce:</a:t>
          </a:r>
        </a:p>
      </dgm:t>
    </dgm:pt>
    <dgm:pt modelId="{0DF483DB-9FD8-534E-B49E-C666BDBDBBC3}" type="parTrans" cxnId="{33F63F4F-A2FE-204C-81B0-BE4DA4B5BFC9}">
      <dgm:prSet/>
      <dgm:spPr/>
      <dgm:t>
        <a:bodyPr/>
        <a:lstStyle/>
        <a:p>
          <a:endParaRPr lang="en-US" sz="1800"/>
        </a:p>
      </dgm:t>
    </dgm:pt>
    <dgm:pt modelId="{FE234D55-AB79-554F-9136-50CB5242EBE5}" type="sibTrans" cxnId="{33F63F4F-A2FE-204C-81B0-BE4DA4B5BFC9}">
      <dgm:prSet/>
      <dgm:spPr/>
      <dgm:t>
        <a:bodyPr/>
        <a:lstStyle/>
        <a:p>
          <a:endParaRPr lang="en-US" sz="1800"/>
        </a:p>
      </dgm:t>
    </dgm:pt>
    <dgm:pt modelId="{F5A6EE0E-622F-0B48-B3E7-8CC6AFE690F1}">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cs-CZ" sz="1600" dirty="0" err="1" smtClean="0">
              <a:solidFill>
                <a:schemeClr val="tx1">
                  <a:lumMod val="65000"/>
                  <a:lumOff val="35000"/>
                </a:schemeClr>
              </a:solidFill>
              <a:latin typeface="Arial"/>
              <a:cs typeface="Arial"/>
            </a:rPr>
            <a:t>Paśko</a:t>
          </a:r>
          <a:r>
            <a:rPr lang="cs-CZ" sz="1600" dirty="0" smtClean="0">
              <a:solidFill>
                <a:schemeClr val="tx1">
                  <a:lumMod val="65000"/>
                  <a:lumOff val="35000"/>
                </a:schemeClr>
              </a:solidFill>
              <a:latin typeface="Arial"/>
              <a:cs typeface="Arial"/>
            </a:rPr>
            <a:t> </a:t>
          </a:r>
          <a:r>
            <a:rPr lang="cs-CZ" sz="1600" smtClean="0">
              <a:solidFill>
                <a:schemeClr val="tx1">
                  <a:lumMod val="65000"/>
                  <a:lumOff val="35000"/>
                </a:schemeClr>
              </a:solidFill>
              <a:latin typeface="Arial"/>
              <a:cs typeface="Arial"/>
            </a:rPr>
            <a:t>rozlišuje tyto funkce </a:t>
          </a:r>
          <a:r>
            <a:rPr lang="cs-CZ" sz="1600" dirty="0" smtClean="0">
              <a:solidFill>
                <a:schemeClr val="tx1">
                  <a:lumMod val="65000"/>
                  <a:lumOff val="35000"/>
                </a:schemeClr>
              </a:solidFill>
              <a:latin typeface="Arial"/>
              <a:cs typeface="Arial"/>
            </a:rPr>
            <a:t>modelů:</a:t>
          </a:r>
          <a:endParaRPr lang="en-US" sz="1600" dirty="0"/>
        </a:p>
      </dgm:t>
    </dgm:pt>
    <dgm:pt modelId="{EE191EA7-37F0-9F48-913F-817B3C153C93}" type="parTrans" cxnId="{41804335-3A79-8D48-A914-EB1795B40B3A}">
      <dgm:prSet/>
      <dgm:spPr/>
      <dgm:t>
        <a:bodyPr/>
        <a:lstStyle/>
        <a:p>
          <a:endParaRPr lang="en-US" sz="1800"/>
        </a:p>
      </dgm:t>
    </dgm:pt>
    <dgm:pt modelId="{A8E11FBD-919F-2F44-B7F3-AB4467C89785}" type="sibTrans" cxnId="{41804335-3A79-8D48-A914-EB1795B40B3A}">
      <dgm:prSet/>
      <dgm:spPr/>
      <dgm:t>
        <a:bodyPr/>
        <a:lstStyle/>
        <a:p>
          <a:endParaRPr lang="en-US" sz="1800"/>
        </a:p>
      </dgm:t>
    </dgm:pt>
    <dgm:pt modelId="{81C0E148-C6FC-9046-822D-6BAF6F21543D}">
      <dgm:prSet phldrT="[Text]" custT="1"/>
      <dgm:spPr/>
      <dgm:t>
        <a:bodyPr/>
        <a:lstStyle/>
        <a:p>
          <a:pPr marL="285750" indent="-285750">
            <a:lnSpc>
              <a:spcPct val="90000"/>
            </a:lnSpc>
            <a:spcBef>
              <a:spcPts val="0"/>
            </a:spcBef>
            <a:spcAft>
              <a:spcPts val="0"/>
            </a:spcAft>
            <a:buFont typeface="Arial"/>
            <a:buChar char="•"/>
          </a:pPr>
          <a:r>
            <a:rPr lang="cs-CZ" sz="1200" b="1" dirty="0" smtClean="0">
              <a:solidFill>
                <a:schemeClr val="tx1">
                  <a:lumMod val="65000"/>
                  <a:lumOff val="35000"/>
                </a:schemeClr>
              </a:solidFill>
              <a:latin typeface="Arial"/>
              <a:cs typeface="Arial"/>
            </a:rPr>
            <a:t>obrazové zpestření</a:t>
          </a:r>
          <a:r>
            <a:rPr lang="cs-CZ" sz="1200" dirty="0" smtClean="0">
              <a:solidFill>
                <a:schemeClr val="tx1">
                  <a:lumMod val="65000"/>
                  <a:lumOff val="35000"/>
                </a:schemeClr>
              </a:solidFill>
              <a:latin typeface="Arial"/>
              <a:cs typeface="Arial"/>
            </a:rPr>
            <a:t> procesu vzdělávání;</a:t>
          </a:r>
        </a:p>
      </dgm:t>
    </dgm:pt>
    <dgm:pt modelId="{866BA2B1-4D6F-214B-9F8A-14DD728276D9}" type="parTrans" cxnId="{242B6123-8615-D045-9A58-D37F09EB4CDB}">
      <dgm:prSet/>
      <dgm:spPr/>
      <dgm:t>
        <a:bodyPr/>
        <a:lstStyle/>
        <a:p>
          <a:endParaRPr lang="en-US" sz="1800"/>
        </a:p>
      </dgm:t>
    </dgm:pt>
    <dgm:pt modelId="{712F3380-CA97-DD4E-8766-20D8CD9863CE}" type="sibTrans" cxnId="{242B6123-8615-D045-9A58-D37F09EB4CDB}">
      <dgm:prSet/>
      <dgm:spPr/>
      <dgm:t>
        <a:bodyPr/>
        <a:lstStyle/>
        <a:p>
          <a:endParaRPr lang="en-US" sz="1800"/>
        </a:p>
      </dgm:t>
    </dgm:pt>
    <dgm:pt modelId="{0DEA8D55-A1A1-F441-9F83-8E15701B8BAF}">
      <dgm:prSet phldrT="[Text]" custT="1"/>
      <dgm:spPr/>
      <dgm:t>
        <a:bodyPr/>
        <a:lstStyle/>
        <a:p>
          <a:pPr marL="285750" indent="-285750">
            <a:lnSpc>
              <a:spcPct val="90000"/>
            </a:lnSpc>
            <a:spcBef>
              <a:spcPts val="0"/>
            </a:spcBef>
            <a:spcAft>
              <a:spcPts val="0"/>
            </a:spcAft>
            <a:buFont typeface="Arial"/>
            <a:buChar char="•"/>
          </a:pPr>
          <a:r>
            <a:rPr lang="cs-CZ" sz="1200" b="1" dirty="0" smtClean="0">
              <a:solidFill>
                <a:schemeClr val="tx1">
                  <a:lumMod val="65000"/>
                  <a:lumOff val="35000"/>
                </a:schemeClr>
              </a:solidFill>
              <a:latin typeface="Arial"/>
              <a:cs typeface="Arial"/>
            </a:rPr>
            <a:t>informační</a:t>
          </a:r>
          <a:r>
            <a:rPr lang="cs-CZ" sz="1200" dirty="0" smtClean="0">
              <a:solidFill>
                <a:schemeClr val="tx1">
                  <a:lumMod val="65000"/>
                  <a:lumOff val="35000"/>
                </a:schemeClr>
              </a:solidFill>
              <a:latin typeface="Arial"/>
              <a:cs typeface="Arial"/>
            </a:rPr>
            <a:t> – poskytuje informace o originálu;</a:t>
          </a:r>
        </a:p>
      </dgm:t>
    </dgm:pt>
    <dgm:pt modelId="{C587E058-4783-394B-A442-E13F452228E8}" type="parTrans" cxnId="{BE079554-0BB9-704B-B23E-7861F5B133CA}">
      <dgm:prSet/>
      <dgm:spPr/>
      <dgm:t>
        <a:bodyPr/>
        <a:lstStyle/>
        <a:p>
          <a:endParaRPr lang="en-US" sz="1800"/>
        </a:p>
      </dgm:t>
    </dgm:pt>
    <dgm:pt modelId="{F8626914-17DA-F249-A29D-97BA490AC0B4}" type="sibTrans" cxnId="{BE079554-0BB9-704B-B23E-7861F5B133CA}">
      <dgm:prSet/>
      <dgm:spPr/>
      <dgm:t>
        <a:bodyPr/>
        <a:lstStyle/>
        <a:p>
          <a:endParaRPr lang="en-US" sz="1800"/>
        </a:p>
      </dgm:t>
    </dgm:pt>
    <dgm:pt modelId="{2DC2E7BE-E3C0-024F-95F4-BDF97C6F4852}">
      <dgm:prSet phldrT="[Text]" custT="1"/>
      <dgm:spPr/>
      <dgm:t>
        <a:bodyPr/>
        <a:lstStyle/>
        <a:p>
          <a:pPr marL="285750" indent="-285750">
            <a:lnSpc>
              <a:spcPct val="90000"/>
            </a:lnSpc>
            <a:spcBef>
              <a:spcPts val="0"/>
            </a:spcBef>
            <a:spcAft>
              <a:spcPts val="0"/>
            </a:spcAft>
            <a:buFont typeface="Arial"/>
            <a:buChar char="•"/>
          </a:pPr>
          <a:r>
            <a:rPr lang="cs-CZ" sz="1200" b="1" dirty="0" smtClean="0">
              <a:solidFill>
                <a:schemeClr val="tx1">
                  <a:lumMod val="65000"/>
                  <a:lumOff val="35000"/>
                </a:schemeClr>
              </a:solidFill>
              <a:latin typeface="Arial"/>
              <a:cs typeface="Arial"/>
            </a:rPr>
            <a:t>výpočetní</a:t>
          </a:r>
          <a:r>
            <a:rPr lang="cs-CZ" sz="1200" dirty="0" smtClean="0">
              <a:solidFill>
                <a:schemeClr val="tx1">
                  <a:lumMod val="65000"/>
                  <a:lumOff val="35000"/>
                </a:schemeClr>
              </a:solidFill>
              <a:latin typeface="Arial"/>
              <a:cs typeface="Arial"/>
            </a:rPr>
            <a:t> – umožňuje provést výpočty na modelu, jejichž výsledky mohou být použity ve vztahu k originálu, např. zákon stálých poměrů;</a:t>
          </a:r>
        </a:p>
      </dgm:t>
    </dgm:pt>
    <dgm:pt modelId="{717CAD99-185D-EC42-8ED6-CF5CCE9ECBD6}" type="parTrans" cxnId="{4107A9B9-10A9-F746-990B-208F82C50339}">
      <dgm:prSet/>
      <dgm:spPr/>
      <dgm:t>
        <a:bodyPr/>
        <a:lstStyle/>
        <a:p>
          <a:endParaRPr lang="en-US" sz="1800"/>
        </a:p>
      </dgm:t>
    </dgm:pt>
    <dgm:pt modelId="{444517FD-32F1-7242-898C-44050B76BAC7}" type="sibTrans" cxnId="{4107A9B9-10A9-F746-990B-208F82C50339}">
      <dgm:prSet/>
      <dgm:spPr/>
      <dgm:t>
        <a:bodyPr/>
        <a:lstStyle/>
        <a:p>
          <a:endParaRPr lang="en-US" sz="1800"/>
        </a:p>
      </dgm:t>
    </dgm:pt>
    <dgm:pt modelId="{CD6C5722-5066-EE4E-90B4-73FC01613293}">
      <dgm:prSet phldrT="[Text]" custT="1"/>
      <dgm:spPr/>
      <dgm:t>
        <a:bodyPr/>
        <a:lstStyle/>
        <a:p>
          <a:pPr marL="285750" indent="-285750">
            <a:lnSpc>
              <a:spcPct val="90000"/>
            </a:lnSpc>
            <a:spcBef>
              <a:spcPts val="0"/>
            </a:spcBef>
            <a:spcAft>
              <a:spcPts val="0"/>
            </a:spcAft>
            <a:buFont typeface="Arial"/>
            <a:buChar char="•"/>
          </a:pPr>
          <a:r>
            <a:rPr lang="cs-CZ" sz="1200" b="1" dirty="0" smtClean="0">
              <a:solidFill>
                <a:schemeClr val="tx1">
                  <a:lumMod val="65000"/>
                  <a:lumOff val="35000"/>
                </a:schemeClr>
              </a:solidFill>
              <a:latin typeface="Arial"/>
              <a:cs typeface="Arial"/>
            </a:rPr>
            <a:t>klasifikační</a:t>
          </a:r>
          <a:r>
            <a:rPr lang="cs-CZ" sz="1200" dirty="0" smtClean="0">
              <a:solidFill>
                <a:schemeClr val="tx1">
                  <a:lumMod val="65000"/>
                  <a:lumOff val="35000"/>
                </a:schemeClr>
              </a:solidFill>
              <a:latin typeface="Arial"/>
              <a:cs typeface="Arial"/>
            </a:rPr>
            <a:t> – zjednodušuje systematizaci poznatků, např. typy chemických reakcí;</a:t>
          </a:r>
        </a:p>
      </dgm:t>
    </dgm:pt>
    <dgm:pt modelId="{0E788DFE-E290-9541-8639-0D33B2CE0455}" type="parTrans" cxnId="{4700C250-9E6F-484D-ADDA-F7E3E02E2922}">
      <dgm:prSet/>
      <dgm:spPr/>
      <dgm:t>
        <a:bodyPr/>
        <a:lstStyle/>
        <a:p>
          <a:endParaRPr lang="en-US" sz="1800"/>
        </a:p>
      </dgm:t>
    </dgm:pt>
    <dgm:pt modelId="{FA31BF77-C7A2-A845-BFF1-DDE614AD8B62}" type="sibTrans" cxnId="{4700C250-9E6F-484D-ADDA-F7E3E02E2922}">
      <dgm:prSet/>
      <dgm:spPr/>
      <dgm:t>
        <a:bodyPr/>
        <a:lstStyle/>
        <a:p>
          <a:endParaRPr lang="en-US" sz="1800"/>
        </a:p>
      </dgm:t>
    </dgm:pt>
    <dgm:pt modelId="{3981994E-677A-D24A-AD0A-A0EB3E6A00B7}">
      <dgm:prSet phldrT="[Text]" custT="1"/>
      <dgm:spPr/>
      <dgm:t>
        <a:bodyPr/>
        <a:lstStyle/>
        <a:p>
          <a:pPr marL="285750" indent="-285750">
            <a:lnSpc>
              <a:spcPct val="90000"/>
            </a:lnSpc>
            <a:spcBef>
              <a:spcPts val="0"/>
            </a:spcBef>
            <a:spcAft>
              <a:spcPts val="0"/>
            </a:spcAft>
            <a:buFont typeface="Arial"/>
            <a:buChar char="•"/>
          </a:pPr>
          <a:r>
            <a:rPr lang="cs-CZ" sz="1200" b="1" dirty="0" smtClean="0">
              <a:solidFill>
                <a:schemeClr val="tx1">
                  <a:lumMod val="65000"/>
                  <a:lumOff val="35000"/>
                </a:schemeClr>
              </a:solidFill>
              <a:latin typeface="Arial"/>
              <a:cs typeface="Arial"/>
            </a:rPr>
            <a:t>demonstrační</a:t>
          </a:r>
          <a:r>
            <a:rPr lang="cs-CZ" sz="1200" dirty="0" smtClean="0">
              <a:solidFill>
                <a:schemeClr val="tx1">
                  <a:lumMod val="65000"/>
                  <a:lumOff val="35000"/>
                </a:schemeClr>
              </a:solidFill>
              <a:latin typeface="Arial"/>
              <a:cs typeface="Arial"/>
            </a:rPr>
            <a:t> – pomáhá vytvořit adekvátní představy o originálu. Je z velké části spojená s předáváním informací o stavbě mikrosvěta.</a:t>
          </a:r>
        </a:p>
      </dgm:t>
    </dgm:pt>
    <dgm:pt modelId="{BA620763-7167-A24D-82C9-EE039C974035}" type="parTrans" cxnId="{AEA2D374-A364-0A44-8053-E677919B8A45}">
      <dgm:prSet/>
      <dgm:spPr/>
      <dgm:t>
        <a:bodyPr/>
        <a:lstStyle/>
        <a:p>
          <a:endParaRPr lang="en-US" sz="1800"/>
        </a:p>
      </dgm:t>
    </dgm:pt>
    <dgm:pt modelId="{FB5BD477-240C-2544-B96A-A3E2C637858F}" type="sibTrans" cxnId="{AEA2D374-A364-0A44-8053-E677919B8A45}">
      <dgm:prSet/>
      <dgm:spPr/>
      <dgm:t>
        <a:bodyPr/>
        <a:lstStyle/>
        <a:p>
          <a:endParaRPr lang="en-US" sz="1800"/>
        </a:p>
      </dgm:t>
    </dgm:pt>
    <dgm:pt modelId="{DA027BC3-D131-EC4A-8C02-F6416AC3383B}">
      <dgm:prSet phldrT="[Text]" custT="1"/>
      <dgm:spPr/>
      <dgm:t>
        <a:bodyPr/>
        <a:lstStyle/>
        <a:p>
          <a:pPr marL="285750" indent="-285750">
            <a:lnSpc>
              <a:spcPct val="90000"/>
            </a:lnSpc>
            <a:spcBef>
              <a:spcPts val="0"/>
            </a:spcBef>
            <a:spcAft>
              <a:spcPts val="0"/>
            </a:spcAft>
            <a:buFont typeface="Arial"/>
            <a:buChar char="•"/>
          </a:pPr>
          <a:r>
            <a:rPr lang="cs-CZ" sz="1200" b="1" dirty="0" smtClean="0">
              <a:solidFill>
                <a:schemeClr val="tx1">
                  <a:lumMod val="65000"/>
                  <a:lumOff val="35000"/>
                </a:schemeClr>
              </a:solidFill>
              <a:latin typeface="Arial"/>
              <a:cs typeface="Arial"/>
            </a:rPr>
            <a:t>exponování materiálů</a:t>
          </a:r>
          <a:r>
            <a:rPr lang="cs-CZ" sz="1200" dirty="0" smtClean="0">
              <a:solidFill>
                <a:schemeClr val="tx1">
                  <a:lumMod val="65000"/>
                  <a:lumOff val="35000"/>
                </a:schemeClr>
              </a:solidFill>
              <a:latin typeface="Arial"/>
              <a:cs typeface="Arial"/>
            </a:rPr>
            <a:t>, které vzbuzují u žáků prožitky.</a:t>
          </a:r>
        </a:p>
      </dgm:t>
    </dgm:pt>
    <dgm:pt modelId="{1BB085CB-AA8F-CE4E-8921-7F10C1B00264}" type="parTrans" cxnId="{848D6679-CF4F-F349-A2FF-682162F61D53}">
      <dgm:prSet/>
      <dgm:spPr/>
      <dgm:t>
        <a:bodyPr/>
        <a:lstStyle/>
        <a:p>
          <a:endParaRPr lang="en-US" sz="1800"/>
        </a:p>
      </dgm:t>
    </dgm:pt>
    <dgm:pt modelId="{397BA792-4CDB-1E4C-8EF0-4B27786ADFF6}" type="sibTrans" cxnId="{848D6679-CF4F-F349-A2FF-682162F61D53}">
      <dgm:prSet/>
      <dgm:spPr/>
      <dgm:t>
        <a:bodyPr/>
        <a:lstStyle/>
        <a:p>
          <a:endParaRPr lang="en-US" sz="1800"/>
        </a:p>
      </dgm:t>
    </dgm:pt>
    <dgm:pt modelId="{A0E69C22-92A6-E44C-A650-5F0E7177B46D}">
      <dgm:prSet phldrT="[Text]" custT="1"/>
      <dgm:spPr/>
      <dgm:t>
        <a:bodyPr/>
        <a:lstStyle/>
        <a:p>
          <a:pPr marL="285750" indent="-285750">
            <a:lnSpc>
              <a:spcPct val="90000"/>
            </a:lnSpc>
            <a:spcBef>
              <a:spcPts val="0"/>
            </a:spcBef>
            <a:spcAft>
              <a:spcPts val="0"/>
            </a:spcAft>
            <a:buFont typeface="Arial"/>
            <a:buChar char="•"/>
          </a:pPr>
          <a:r>
            <a:rPr lang="cs-CZ" sz="1200" b="1" dirty="0" smtClean="0">
              <a:solidFill>
                <a:schemeClr val="tx1">
                  <a:lumMod val="65000"/>
                  <a:lumOff val="35000"/>
                </a:schemeClr>
              </a:solidFill>
              <a:latin typeface="Arial"/>
              <a:cs typeface="Arial"/>
            </a:rPr>
            <a:t>pomoc</a:t>
          </a:r>
          <a:r>
            <a:rPr lang="cs-CZ" sz="1200" dirty="0" smtClean="0">
              <a:solidFill>
                <a:schemeClr val="tx1">
                  <a:lumMod val="65000"/>
                  <a:lumOff val="35000"/>
                </a:schemeClr>
              </a:solidFill>
              <a:latin typeface="Arial"/>
              <a:cs typeface="Arial"/>
            </a:rPr>
            <a:t> s využíváním laboratorních cvičení a získáváním praktických schopností; </a:t>
          </a:r>
        </a:p>
      </dgm:t>
    </dgm:pt>
    <dgm:pt modelId="{35B6F18F-8007-1A4D-A1A9-6B1D90747C45}" type="parTrans" cxnId="{2D350F3B-75B0-1E4B-B522-D26D1513CE82}">
      <dgm:prSet/>
      <dgm:spPr/>
      <dgm:t>
        <a:bodyPr/>
        <a:lstStyle/>
        <a:p>
          <a:endParaRPr lang="en-US" sz="1800"/>
        </a:p>
      </dgm:t>
    </dgm:pt>
    <dgm:pt modelId="{A05F94A0-287C-3849-85DA-780D874AE012}" type="sibTrans" cxnId="{2D350F3B-75B0-1E4B-B522-D26D1513CE82}">
      <dgm:prSet/>
      <dgm:spPr/>
      <dgm:t>
        <a:bodyPr/>
        <a:lstStyle/>
        <a:p>
          <a:endParaRPr lang="en-US" sz="1800"/>
        </a:p>
      </dgm:t>
    </dgm:pt>
    <dgm:pt modelId="{C6389833-90C5-7947-9DD3-873D951057FB}">
      <dgm:prSet phldrT="[Text]" custT="1"/>
      <dgm:spPr/>
      <dgm:t>
        <a:bodyPr/>
        <a:lstStyle/>
        <a:p>
          <a:pPr marL="285750" indent="-285750">
            <a:lnSpc>
              <a:spcPct val="90000"/>
            </a:lnSpc>
            <a:spcBef>
              <a:spcPts val="0"/>
            </a:spcBef>
            <a:spcAft>
              <a:spcPts val="0"/>
            </a:spcAft>
            <a:buFont typeface="Arial"/>
            <a:buChar char="•"/>
          </a:pPr>
          <a:r>
            <a:rPr lang="cs-CZ" sz="1200" b="1" dirty="0" smtClean="0">
              <a:solidFill>
                <a:schemeClr val="tx1">
                  <a:lumMod val="65000"/>
                  <a:lumOff val="35000"/>
                </a:schemeClr>
              </a:solidFill>
              <a:latin typeface="Arial"/>
              <a:cs typeface="Arial"/>
            </a:rPr>
            <a:t>zjednodušení </a:t>
          </a:r>
          <a:r>
            <a:rPr lang="cs-CZ" sz="1200" dirty="0" smtClean="0">
              <a:solidFill>
                <a:schemeClr val="tx1">
                  <a:lumMod val="65000"/>
                  <a:lumOff val="35000"/>
                </a:schemeClr>
              </a:solidFill>
              <a:latin typeface="Arial"/>
              <a:cs typeface="Arial"/>
            </a:rPr>
            <a:t>myšlenkových procesů;</a:t>
          </a:r>
        </a:p>
      </dgm:t>
    </dgm:pt>
    <dgm:pt modelId="{8EACE1F4-2671-AF46-9395-18DE3BE690B4}" type="parTrans" cxnId="{E09C094C-3BFA-5B41-83B0-D763AB8BF74F}">
      <dgm:prSet/>
      <dgm:spPr/>
      <dgm:t>
        <a:bodyPr/>
        <a:lstStyle/>
        <a:p>
          <a:endParaRPr lang="en-US" sz="1800"/>
        </a:p>
      </dgm:t>
    </dgm:pt>
    <dgm:pt modelId="{9A482768-F2B6-C445-8B0D-FE377DFF38BF}" type="sibTrans" cxnId="{E09C094C-3BFA-5B41-83B0-D763AB8BF74F}">
      <dgm:prSet/>
      <dgm:spPr/>
      <dgm:t>
        <a:bodyPr/>
        <a:lstStyle/>
        <a:p>
          <a:endParaRPr lang="en-US" sz="1800"/>
        </a:p>
      </dgm:t>
    </dgm:pt>
    <dgm:pt modelId="{3A3C609D-17C4-E041-9382-88FFAC2FEF06}">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cs-CZ" sz="1200" b="1" dirty="0" smtClean="0">
              <a:solidFill>
                <a:schemeClr val="tx1">
                  <a:lumMod val="65000"/>
                  <a:lumOff val="35000"/>
                </a:schemeClr>
              </a:solidFill>
              <a:latin typeface="Arial"/>
              <a:cs typeface="Arial"/>
            </a:rPr>
            <a:t> </a:t>
          </a:r>
          <a:r>
            <a:rPr lang="cs-CZ" sz="1100" b="1" dirty="0" smtClean="0">
              <a:solidFill>
                <a:schemeClr val="tx1">
                  <a:lumMod val="65000"/>
                  <a:lumOff val="35000"/>
                </a:schemeClr>
              </a:solidFill>
              <a:latin typeface="Arial"/>
              <a:cs typeface="Arial"/>
            </a:rPr>
            <a:t>vysvětlující</a:t>
          </a:r>
          <a:r>
            <a:rPr lang="cs-CZ" sz="1100" dirty="0" smtClean="0">
              <a:solidFill>
                <a:schemeClr val="tx1">
                  <a:lumMod val="65000"/>
                  <a:lumOff val="35000"/>
                </a:schemeClr>
              </a:solidFill>
              <a:latin typeface="Arial"/>
              <a:cs typeface="Arial"/>
            </a:rPr>
            <a:t> – tato funkce se stává vyčerpávajícím zdrojem poznatků a nenechává místo pro žádné pochybnosti ohledně popisovaných předmětů, např. vysvětlení chemických zákonů a pojmů;</a:t>
          </a:r>
          <a:endParaRPr lang="en-US" sz="1100" dirty="0"/>
        </a:p>
      </dgm:t>
    </dgm:pt>
    <dgm:pt modelId="{FB3F1441-543C-864E-99BC-770299ED6A5B}" type="parTrans" cxnId="{E99A2C33-1914-8B4A-9359-049F0F7533C5}">
      <dgm:prSet/>
      <dgm:spPr/>
      <dgm:t>
        <a:bodyPr/>
        <a:lstStyle/>
        <a:p>
          <a:endParaRPr lang="en-US" sz="1800"/>
        </a:p>
      </dgm:t>
    </dgm:pt>
    <dgm:pt modelId="{40C6917F-55CE-2241-9039-FF2387A56405}" type="sibTrans" cxnId="{E99A2C33-1914-8B4A-9359-049F0F7533C5}">
      <dgm:prSet/>
      <dgm:spPr/>
      <dgm:t>
        <a:bodyPr/>
        <a:lstStyle/>
        <a:p>
          <a:endParaRPr lang="en-US" sz="1800"/>
        </a:p>
      </dgm:t>
    </dgm:pt>
    <dgm:pt modelId="{17E05428-D9C4-7943-94D2-CECD67CDBD13}">
      <dgm:prSet phldrT="[Text]" custT="1"/>
      <dgm:spPr/>
      <dgm:t>
        <a:bodyPr/>
        <a:lstStyle/>
        <a:p>
          <a:r>
            <a:rPr lang="cs-CZ" sz="1100" b="1" dirty="0" smtClean="0">
              <a:solidFill>
                <a:schemeClr val="tx1">
                  <a:lumMod val="65000"/>
                  <a:lumOff val="35000"/>
                </a:schemeClr>
              </a:solidFill>
              <a:latin typeface="Arial"/>
              <a:cs typeface="Arial"/>
            </a:rPr>
            <a:t>popisná – </a:t>
          </a:r>
          <a:r>
            <a:rPr lang="cs-CZ" sz="1100" dirty="0" smtClean="0">
              <a:solidFill>
                <a:schemeClr val="tx1">
                  <a:lumMod val="65000"/>
                  <a:lumOff val="35000"/>
                </a:schemeClr>
              </a:solidFill>
              <a:latin typeface="Arial"/>
              <a:cs typeface="Arial"/>
            </a:rPr>
            <a:t>díky</a:t>
          </a:r>
          <a:r>
            <a:rPr lang="cs-CZ" sz="1100" b="1" dirty="0" smtClean="0">
              <a:solidFill>
                <a:schemeClr val="tx1">
                  <a:lumMod val="65000"/>
                  <a:lumOff val="35000"/>
                </a:schemeClr>
              </a:solidFill>
              <a:latin typeface="Arial"/>
              <a:cs typeface="Arial"/>
            </a:rPr>
            <a:t> </a:t>
          </a:r>
          <a:r>
            <a:rPr lang="cs-CZ" sz="1100" dirty="0" smtClean="0">
              <a:solidFill>
                <a:schemeClr val="tx1">
                  <a:lumMod val="65000"/>
                  <a:lumOff val="35000"/>
                </a:schemeClr>
              </a:solidFill>
              <a:latin typeface="Arial"/>
              <a:cs typeface="Arial"/>
            </a:rPr>
            <a:t>vymezení</a:t>
          </a:r>
          <a:r>
            <a:rPr lang="cs-CZ" sz="1100" b="1" dirty="0" smtClean="0">
              <a:solidFill>
                <a:schemeClr val="tx1">
                  <a:lumMod val="65000"/>
                  <a:lumOff val="35000"/>
                </a:schemeClr>
              </a:solidFill>
              <a:latin typeface="Arial"/>
              <a:cs typeface="Arial"/>
            </a:rPr>
            <a:t> </a:t>
          </a:r>
          <a:r>
            <a:rPr lang="cs-CZ" sz="1100" dirty="0" smtClean="0">
              <a:solidFill>
                <a:schemeClr val="tx1">
                  <a:lumMod val="65000"/>
                  <a:lumOff val="35000"/>
                </a:schemeClr>
              </a:solidFill>
              <a:latin typeface="Arial"/>
              <a:cs typeface="Arial"/>
            </a:rPr>
            <a:t>nejdůležitějších vlastností zkoumaných jevů nebo předmětů zjednodušuje jejich poznání;</a:t>
          </a:r>
          <a:endParaRPr lang="cs-CZ" sz="1100" dirty="0">
            <a:solidFill>
              <a:schemeClr val="tx1">
                <a:lumMod val="65000"/>
                <a:lumOff val="35000"/>
              </a:schemeClr>
            </a:solidFill>
            <a:latin typeface="Arial"/>
            <a:cs typeface="Arial"/>
          </a:endParaRPr>
        </a:p>
      </dgm:t>
    </dgm:pt>
    <dgm:pt modelId="{99226A84-094A-CF45-9505-FD0A0E6B4F57}" type="parTrans" cxnId="{F72BE6DB-F149-404D-9214-D25235F79BBA}">
      <dgm:prSet/>
      <dgm:spPr/>
      <dgm:t>
        <a:bodyPr/>
        <a:lstStyle/>
        <a:p>
          <a:endParaRPr lang="en-US" sz="1800"/>
        </a:p>
      </dgm:t>
    </dgm:pt>
    <dgm:pt modelId="{9423B5F4-5982-1849-96FD-6B2DE9F2A81A}" type="sibTrans" cxnId="{F72BE6DB-F149-404D-9214-D25235F79BBA}">
      <dgm:prSet/>
      <dgm:spPr/>
      <dgm:t>
        <a:bodyPr/>
        <a:lstStyle/>
        <a:p>
          <a:endParaRPr lang="en-US" sz="1800"/>
        </a:p>
      </dgm:t>
    </dgm:pt>
    <dgm:pt modelId="{4A3C7C1E-644F-4B43-ADCD-325CE8230E42}">
      <dgm:prSet phldrT="[Text]" custT="1"/>
      <dgm:spPr/>
      <dgm:t>
        <a:bodyPr/>
        <a:lstStyle/>
        <a:p>
          <a:r>
            <a:rPr lang="cs-CZ" sz="1100" b="1" dirty="0" smtClean="0">
              <a:solidFill>
                <a:schemeClr val="tx1">
                  <a:lumMod val="65000"/>
                  <a:lumOff val="35000"/>
                </a:schemeClr>
              </a:solidFill>
              <a:latin typeface="Arial"/>
              <a:cs typeface="Arial"/>
            </a:rPr>
            <a:t>experimentální</a:t>
          </a:r>
          <a:r>
            <a:rPr lang="cs-CZ" sz="1100" dirty="0" smtClean="0">
              <a:solidFill>
                <a:schemeClr val="tx1">
                  <a:lumMod val="65000"/>
                  <a:lumOff val="35000"/>
                </a:schemeClr>
              </a:solidFill>
              <a:latin typeface="Arial"/>
              <a:cs typeface="Arial"/>
            </a:rPr>
            <a:t> – spočívá v tom, že žáci samostatně svými myšlenkovými operacemi řeší problémy. </a:t>
          </a:r>
          <a:endParaRPr lang="cs-CZ" sz="1100" dirty="0">
            <a:solidFill>
              <a:schemeClr val="tx1">
                <a:lumMod val="65000"/>
                <a:lumOff val="35000"/>
              </a:schemeClr>
            </a:solidFill>
            <a:latin typeface="Arial"/>
            <a:cs typeface="Arial"/>
          </a:endParaRPr>
        </a:p>
      </dgm:t>
    </dgm:pt>
    <dgm:pt modelId="{F37EB797-D944-F547-B3D3-6C76D1649C08}" type="parTrans" cxnId="{38DEF6EB-56BA-DB43-BA80-D815A24944D8}">
      <dgm:prSet/>
      <dgm:spPr/>
      <dgm:t>
        <a:bodyPr/>
        <a:lstStyle/>
        <a:p>
          <a:endParaRPr lang="en-US" sz="1800"/>
        </a:p>
      </dgm:t>
    </dgm:pt>
    <dgm:pt modelId="{AE5BC769-19B1-FB49-A167-8732AC4AA4B2}" type="sibTrans" cxnId="{38DEF6EB-56BA-DB43-BA80-D815A24944D8}">
      <dgm:prSet/>
      <dgm:spPr/>
      <dgm:t>
        <a:bodyPr/>
        <a:lstStyle/>
        <a:p>
          <a:endParaRPr lang="en-US" sz="1800"/>
        </a:p>
      </dgm:t>
    </dgm:pt>
    <dgm:pt modelId="{26D7F988-618D-1A44-A50A-DD6BA4C2EECD}">
      <dgm:prSet phldrT="[Text]" custT="1"/>
      <dgm:spPr/>
      <dgm:t>
        <a:bodyPr/>
        <a:lstStyle/>
        <a:p>
          <a:r>
            <a:rPr lang="cs-CZ" sz="1100" b="1" dirty="0" smtClean="0">
              <a:solidFill>
                <a:schemeClr val="tx1">
                  <a:lumMod val="65000"/>
                  <a:lumOff val="35000"/>
                </a:schemeClr>
              </a:solidFill>
              <a:latin typeface="Arial"/>
              <a:cs typeface="Arial"/>
            </a:rPr>
            <a:t>interpretační</a:t>
          </a:r>
          <a:r>
            <a:rPr lang="cs-CZ" sz="1100" dirty="0" smtClean="0">
              <a:solidFill>
                <a:schemeClr val="tx1">
                  <a:lumMod val="65000"/>
                  <a:lumOff val="35000"/>
                </a:schemeClr>
              </a:solidFill>
              <a:latin typeface="Arial"/>
              <a:cs typeface="Arial"/>
            </a:rPr>
            <a:t> – umožňuje nastínit obecné možnosti, jak používat zkoumanou teorii v praxi, předběžně činit závěry ohledně poznávaného jevu nebo teorie. </a:t>
          </a:r>
          <a:endParaRPr lang="cs-CZ" sz="1100" dirty="0">
            <a:solidFill>
              <a:schemeClr val="tx1">
                <a:lumMod val="65000"/>
                <a:lumOff val="35000"/>
              </a:schemeClr>
            </a:solidFill>
            <a:latin typeface="Arial"/>
            <a:cs typeface="Arial"/>
          </a:endParaRPr>
        </a:p>
      </dgm:t>
    </dgm:pt>
    <dgm:pt modelId="{1E60F2BE-72D7-6D41-9898-1CCC55F21B33}" type="sibTrans" cxnId="{4E97422E-9208-8248-BA0F-805D49146D03}">
      <dgm:prSet/>
      <dgm:spPr/>
      <dgm:t>
        <a:bodyPr/>
        <a:lstStyle/>
        <a:p>
          <a:endParaRPr lang="en-US" sz="1800"/>
        </a:p>
      </dgm:t>
    </dgm:pt>
    <dgm:pt modelId="{BAC9F05E-4194-9640-87A6-F2FCBBF7FFE8}" type="parTrans" cxnId="{4E97422E-9208-8248-BA0F-805D49146D03}">
      <dgm:prSet/>
      <dgm:spPr/>
      <dgm:t>
        <a:bodyPr/>
        <a:lstStyle/>
        <a:p>
          <a:endParaRPr lang="en-US" sz="1800"/>
        </a:p>
      </dgm:t>
    </dgm:pt>
    <dgm:pt modelId="{3084FF50-A85B-634A-89C1-A3E5A73375E9}" type="pres">
      <dgm:prSet presAssocID="{AD3ED5AD-9ABB-CC4C-8414-66AFA9E95D2B}" presName="Name0" presStyleCnt="0">
        <dgm:presLayoutVars>
          <dgm:dir/>
          <dgm:animLvl val="lvl"/>
          <dgm:resizeHandles val="exact"/>
        </dgm:presLayoutVars>
      </dgm:prSet>
      <dgm:spPr/>
      <dgm:t>
        <a:bodyPr/>
        <a:lstStyle/>
        <a:p>
          <a:endParaRPr lang="en-US"/>
        </a:p>
      </dgm:t>
    </dgm:pt>
    <dgm:pt modelId="{3D3EBB4D-60D2-D34C-B07D-CD103D9E3D32}" type="pres">
      <dgm:prSet presAssocID="{9612F732-C969-4C43-A6A0-76085B2D1807}" presName="composite" presStyleCnt="0"/>
      <dgm:spPr/>
    </dgm:pt>
    <dgm:pt modelId="{5E839927-A745-6D47-BEFF-DE21B6D4729B}" type="pres">
      <dgm:prSet presAssocID="{9612F732-C969-4C43-A6A0-76085B2D1807}" presName="parTx" presStyleLbl="alignNode1" presStyleIdx="0" presStyleCnt="3" custScaleY="103249">
        <dgm:presLayoutVars>
          <dgm:chMax val="0"/>
          <dgm:chPref val="0"/>
          <dgm:bulletEnabled val="1"/>
        </dgm:presLayoutVars>
      </dgm:prSet>
      <dgm:spPr/>
      <dgm:t>
        <a:bodyPr/>
        <a:lstStyle/>
        <a:p>
          <a:endParaRPr lang="en-US"/>
        </a:p>
      </dgm:t>
    </dgm:pt>
    <dgm:pt modelId="{1D5F1E4F-3DBC-BD45-A3D6-58FE6B190DFD}" type="pres">
      <dgm:prSet presAssocID="{9612F732-C969-4C43-A6A0-76085B2D1807}" presName="desTx" presStyleLbl="alignAccFollowNode1" presStyleIdx="0" presStyleCnt="3">
        <dgm:presLayoutVars>
          <dgm:bulletEnabled val="1"/>
        </dgm:presLayoutVars>
      </dgm:prSet>
      <dgm:spPr/>
      <dgm:t>
        <a:bodyPr/>
        <a:lstStyle/>
        <a:p>
          <a:endParaRPr lang="en-US"/>
        </a:p>
      </dgm:t>
    </dgm:pt>
    <dgm:pt modelId="{76D18E0C-79DF-7A43-A5E7-59E5507A6F4F}" type="pres">
      <dgm:prSet presAssocID="{7FE4631C-BB75-7D46-B169-C766FE047109}" presName="space" presStyleCnt="0"/>
      <dgm:spPr/>
    </dgm:pt>
    <dgm:pt modelId="{86B66806-9B4A-F745-B2E8-EDBE909B58DB}" type="pres">
      <dgm:prSet presAssocID="{30012B17-0715-5649-B2E2-0826EFDB8128}" presName="composite" presStyleCnt="0"/>
      <dgm:spPr/>
    </dgm:pt>
    <dgm:pt modelId="{4F69C629-E23C-4741-A78D-AD486835F4B7}" type="pres">
      <dgm:prSet presAssocID="{30012B17-0715-5649-B2E2-0826EFDB8128}" presName="parTx" presStyleLbl="alignNode1" presStyleIdx="1" presStyleCnt="3">
        <dgm:presLayoutVars>
          <dgm:chMax val="0"/>
          <dgm:chPref val="0"/>
          <dgm:bulletEnabled val="1"/>
        </dgm:presLayoutVars>
      </dgm:prSet>
      <dgm:spPr/>
      <dgm:t>
        <a:bodyPr/>
        <a:lstStyle/>
        <a:p>
          <a:endParaRPr lang="en-US"/>
        </a:p>
      </dgm:t>
    </dgm:pt>
    <dgm:pt modelId="{4A929E51-11C0-A845-8C3D-9E9EFE1F3A5D}" type="pres">
      <dgm:prSet presAssocID="{30012B17-0715-5649-B2E2-0826EFDB8128}" presName="desTx" presStyleLbl="alignAccFollowNode1" presStyleIdx="1" presStyleCnt="3">
        <dgm:presLayoutVars>
          <dgm:bulletEnabled val="1"/>
        </dgm:presLayoutVars>
      </dgm:prSet>
      <dgm:spPr/>
      <dgm:t>
        <a:bodyPr/>
        <a:lstStyle/>
        <a:p>
          <a:endParaRPr lang="en-US"/>
        </a:p>
      </dgm:t>
    </dgm:pt>
    <dgm:pt modelId="{B87F929E-800B-D642-B153-6EA17FF9BC36}" type="pres">
      <dgm:prSet presAssocID="{FE234D55-AB79-554F-9136-50CB5242EBE5}" presName="space" presStyleCnt="0"/>
      <dgm:spPr/>
    </dgm:pt>
    <dgm:pt modelId="{FE76DAA5-ACF3-F74B-AC61-2D08F145DDB9}" type="pres">
      <dgm:prSet presAssocID="{F5A6EE0E-622F-0B48-B3E7-8CC6AFE690F1}" presName="composite" presStyleCnt="0"/>
      <dgm:spPr/>
    </dgm:pt>
    <dgm:pt modelId="{DA540AEB-83DC-3047-BDC0-64B413EE4D80}" type="pres">
      <dgm:prSet presAssocID="{F5A6EE0E-622F-0B48-B3E7-8CC6AFE690F1}" presName="parTx" presStyleLbl="alignNode1" presStyleIdx="2" presStyleCnt="3">
        <dgm:presLayoutVars>
          <dgm:chMax val="0"/>
          <dgm:chPref val="0"/>
          <dgm:bulletEnabled val="1"/>
        </dgm:presLayoutVars>
      </dgm:prSet>
      <dgm:spPr/>
      <dgm:t>
        <a:bodyPr/>
        <a:lstStyle/>
        <a:p>
          <a:endParaRPr lang="en-US"/>
        </a:p>
      </dgm:t>
    </dgm:pt>
    <dgm:pt modelId="{21D9A05D-53A5-044F-8ACF-6DBE5603963E}" type="pres">
      <dgm:prSet presAssocID="{F5A6EE0E-622F-0B48-B3E7-8CC6AFE690F1}" presName="desTx" presStyleLbl="alignAccFollowNode1" presStyleIdx="2" presStyleCnt="3">
        <dgm:presLayoutVars>
          <dgm:bulletEnabled val="1"/>
        </dgm:presLayoutVars>
      </dgm:prSet>
      <dgm:spPr/>
      <dgm:t>
        <a:bodyPr/>
        <a:lstStyle/>
        <a:p>
          <a:endParaRPr lang="en-US"/>
        </a:p>
      </dgm:t>
    </dgm:pt>
  </dgm:ptLst>
  <dgm:cxnLst>
    <dgm:cxn modelId="{4107A9B9-10A9-F746-990B-208F82C50339}" srcId="{30012B17-0715-5649-B2E2-0826EFDB8128}" destId="{2DC2E7BE-E3C0-024F-95F4-BDF97C6F4852}" srcOrd="1" destOrd="0" parTransId="{717CAD99-185D-EC42-8ED6-CF5CCE9ECBD6}" sibTransId="{444517FD-32F1-7242-898C-44050B76BAC7}"/>
    <dgm:cxn modelId="{83590C9F-6539-8849-AF12-48BCE69B5BCB}" type="presOf" srcId="{0DEA8D55-A1A1-F441-9F83-8E15701B8BAF}" destId="{4A929E51-11C0-A845-8C3D-9E9EFE1F3A5D}" srcOrd="0" destOrd="0" presId="urn:microsoft.com/office/officeart/2005/8/layout/hList1"/>
    <dgm:cxn modelId="{E99A2C33-1914-8B4A-9359-049F0F7533C5}" srcId="{F5A6EE0E-622F-0B48-B3E7-8CC6AFE690F1}" destId="{3A3C609D-17C4-E041-9382-88FFAC2FEF06}" srcOrd="0" destOrd="0" parTransId="{FB3F1441-543C-864E-99BC-770299ED6A5B}" sibTransId="{40C6917F-55CE-2241-9039-FF2387A56405}"/>
    <dgm:cxn modelId="{0A790805-BCEA-1840-98DA-50804D589ED2}" type="presOf" srcId="{9612F732-C969-4C43-A6A0-76085B2D1807}" destId="{5E839927-A745-6D47-BEFF-DE21B6D4729B}" srcOrd="0" destOrd="0" presId="urn:microsoft.com/office/officeart/2005/8/layout/hList1"/>
    <dgm:cxn modelId="{E54F7320-F612-954D-B072-7467DE1317E8}" type="presOf" srcId="{A0E69C22-92A6-E44C-A650-5F0E7177B46D}" destId="{1D5F1E4F-3DBC-BD45-A3D6-58FE6B190DFD}" srcOrd="0" destOrd="2" presId="urn:microsoft.com/office/officeart/2005/8/layout/hList1"/>
    <dgm:cxn modelId="{E09C094C-3BFA-5B41-83B0-D763AB8BF74F}" srcId="{9612F732-C969-4C43-A6A0-76085B2D1807}" destId="{C6389833-90C5-7947-9DD3-873D951057FB}" srcOrd="1" destOrd="0" parTransId="{8EACE1F4-2671-AF46-9395-18DE3BE690B4}" sibTransId="{9A482768-F2B6-C445-8B0D-FE377DFF38BF}"/>
    <dgm:cxn modelId="{2D350F3B-75B0-1E4B-B522-D26D1513CE82}" srcId="{9612F732-C969-4C43-A6A0-76085B2D1807}" destId="{A0E69C22-92A6-E44C-A650-5F0E7177B46D}" srcOrd="2" destOrd="0" parTransId="{35B6F18F-8007-1A4D-A1A9-6B1D90747C45}" sibTransId="{A05F94A0-287C-3849-85DA-780D874AE012}"/>
    <dgm:cxn modelId="{262133F2-A145-AE47-B325-8A6D871DD7F6}" type="presOf" srcId="{3A3C609D-17C4-E041-9382-88FFAC2FEF06}" destId="{21D9A05D-53A5-044F-8ACF-6DBE5603963E}" srcOrd="0" destOrd="0" presId="urn:microsoft.com/office/officeart/2005/8/layout/hList1"/>
    <dgm:cxn modelId="{38DEF6EB-56BA-DB43-BA80-D815A24944D8}" srcId="{F5A6EE0E-622F-0B48-B3E7-8CC6AFE690F1}" destId="{4A3C7C1E-644F-4B43-ADCD-325CE8230E42}" srcOrd="3" destOrd="0" parTransId="{F37EB797-D944-F547-B3D3-6C76D1649C08}" sibTransId="{AE5BC769-19B1-FB49-A167-8732AC4AA4B2}"/>
    <dgm:cxn modelId="{33F63F4F-A2FE-204C-81B0-BE4DA4B5BFC9}" srcId="{AD3ED5AD-9ABB-CC4C-8414-66AFA9E95D2B}" destId="{30012B17-0715-5649-B2E2-0826EFDB8128}" srcOrd="1" destOrd="0" parTransId="{0DF483DB-9FD8-534E-B49E-C666BDBDBBC3}" sibTransId="{FE234D55-AB79-554F-9136-50CB5242EBE5}"/>
    <dgm:cxn modelId="{665286D3-D3EB-C644-B1AF-08B566FCD88E}" type="presOf" srcId="{DA027BC3-D131-EC4A-8C02-F6416AC3383B}" destId="{1D5F1E4F-3DBC-BD45-A3D6-58FE6B190DFD}" srcOrd="0" destOrd="3" presId="urn:microsoft.com/office/officeart/2005/8/layout/hList1"/>
    <dgm:cxn modelId="{5B3D8B58-0B86-5B41-B120-DDAA65D474BA}" type="presOf" srcId="{C6389833-90C5-7947-9DD3-873D951057FB}" destId="{1D5F1E4F-3DBC-BD45-A3D6-58FE6B190DFD}" srcOrd="0" destOrd="1" presId="urn:microsoft.com/office/officeart/2005/8/layout/hList1"/>
    <dgm:cxn modelId="{BE079554-0BB9-704B-B23E-7861F5B133CA}" srcId="{30012B17-0715-5649-B2E2-0826EFDB8128}" destId="{0DEA8D55-A1A1-F441-9F83-8E15701B8BAF}" srcOrd="0" destOrd="0" parTransId="{C587E058-4783-394B-A442-E13F452228E8}" sibTransId="{F8626914-17DA-F249-A29D-97BA490AC0B4}"/>
    <dgm:cxn modelId="{41E0ABEF-C5C7-CE4F-9BFA-10ACDA549982}" type="presOf" srcId="{AD3ED5AD-9ABB-CC4C-8414-66AFA9E95D2B}" destId="{3084FF50-A85B-634A-89C1-A3E5A73375E9}" srcOrd="0" destOrd="0" presId="urn:microsoft.com/office/officeart/2005/8/layout/hList1"/>
    <dgm:cxn modelId="{F4E8F84A-F82E-6147-8C88-227A346EDE1F}" type="presOf" srcId="{26D7F988-618D-1A44-A50A-DD6BA4C2EECD}" destId="{21D9A05D-53A5-044F-8ACF-6DBE5603963E}" srcOrd="0" destOrd="1" presId="urn:microsoft.com/office/officeart/2005/8/layout/hList1"/>
    <dgm:cxn modelId="{703A9C30-E08E-9747-A6D6-DD21B0FC458A}" type="presOf" srcId="{F5A6EE0E-622F-0B48-B3E7-8CC6AFE690F1}" destId="{DA540AEB-83DC-3047-BDC0-64B413EE4D80}" srcOrd="0" destOrd="0" presId="urn:microsoft.com/office/officeart/2005/8/layout/hList1"/>
    <dgm:cxn modelId="{F72BE6DB-F149-404D-9214-D25235F79BBA}" srcId="{F5A6EE0E-622F-0B48-B3E7-8CC6AFE690F1}" destId="{17E05428-D9C4-7943-94D2-CECD67CDBD13}" srcOrd="2" destOrd="0" parTransId="{99226A84-094A-CF45-9505-FD0A0E6B4F57}" sibTransId="{9423B5F4-5982-1849-96FD-6B2DE9F2A81A}"/>
    <dgm:cxn modelId="{4B2AD236-D0BC-F549-B5BD-E8078DE2E2FD}" type="presOf" srcId="{2DC2E7BE-E3C0-024F-95F4-BDF97C6F4852}" destId="{4A929E51-11C0-A845-8C3D-9E9EFE1F3A5D}" srcOrd="0" destOrd="1" presId="urn:microsoft.com/office/officeart/2005/8/layout/hList1"/>
    <dgm:cxn modelId="{FA92A3AC-B2A6-344F-86BF-4D9E17A7E412}" type="presOf" srcId="{CD6C5722-5066-EE4E-90B4-73FC01613293}" destId="{4A929E51-11C0-A845-8C3D-9E9EFE1F3A5D}" srcOrd="0" destOrd="2" presId="urn:microsoft.com/office/officeart/2005/8/layout/hList1"/>
    <dgm:cxn modelId="{4E97422E-9208-8248-BA0F-805D49146D03}" srcId="{F5A6EE0E-622F-0B48-B3E7-8CC6AFE690F1}" destId="{26D7F988-618D-1A44-A50A-DD6BA4C2EECD}" srcOrd="1" destOrd="0" parTransId="{BAC9F05E-4194-9640-87A6-F2FCBBF7FFE8}" sibTransId="{1E60F2BE-72D7-6D41-9898-1CCC55F21B33}"/>
    <dgm:cxn modelId="{AEA2D374-A364-0A44-8053-E677919B8A45}" srcId="{30012B17-0715-5649-B2E2-0826EFDB8128}" destId="{3981994E-677A-D24A-AD0A-A0EB3E6A00B7}" srcOrd="3" destOrd="0" parTransId="{BA620763-7167-A24D-82C9-EE039C974035}" sibTransId="{FB5BD477-240C-2544-B96A-A3E2C637858F}"/>
    <dgm:cxn modelId="{B0CC59ED-1B78-AF47-8A12-CCC6B536247D}" srcId="{AD3ED5AD-9ABB-CC4C-8414-66AFA9E95D2B}" destId="{9612F732-C969-4C43-A6A0-76085B2D1807}" srcOrd="0" destOrd="0" parTransId="{B180709E-EAF5-E64A-AEAE-E6CCFC9505CA}" sibTransId="{7FE4631C-BB75-7D46-B169-C766FE047109}"/>
    <dgm:cxn modelId="{242B6123-8615-D045-9A58-D37F09EB4CDB}" srcId="{9612F732-C969-4C43-A6A0-76085B2D1807}" destId="{81C0E148-C6FC-9046-822D-6BAF6F21543D}" srcOrd="0" destOrd="0" parTransId="{866BA2B1-4D6F-214B-9F8A-14DD728276D9}" sibTransId="{712F3380-CA97-DD4E-8766-20D8CD9863CE}"/>
    <dgm:cxn modelId="{848D6679-CF4F-F349-A2FF-682162F61D53}" srcId="{9612F732-C969-4C43-A6A0-76085B2D1807}" destId="{DA027BC3-D131-EC4A-8C02-F6416AC3383B}" srcOrd="3" destOrd="0" parTransId="{1BB085CB-AA8F-CE4E-8921-7F10C1B00264}" sibTransId="{397BA792-4CDB-1E4C-8EF0-4B27786ADFF6}"/>
    <dgm:cxn modelId="{4700C250-9E6F-484D-ADDA-F7E3E02E2922}" srcId="{30012B17-0715-5649-B2E2-0826EFDB8128}" destId="{CD6C5722-5066-EE4E-90B4-73FC01613293}" srcOrd="2" destOrd="0" parTransId="{0E788DFE-E290-9541-8639-0D33B2CE0455}" sibTransId="{FA31BF77-C7A2-A845-BFF1-DDE614AD8B62}"/>
    <dgm:cxn modelId="{AA3F409A-FC73-4F47-8C19-F9A222E3EC75}" type="presOf" srcId="{3981994E-677A-D24A-AD0A-A0EB3E6A00B7}" destId="{4A929E51-11C0-A845-8C3D-9E9EFE1F3A5D}" srcOrd="0" destOrd="3" presId="urn:microsoft.com/office/officeart/2005/8/layout/hList1"/>
    <dgm:cxn modelId="{D91CAD9E-5761-5443-A922-037D8FE83463}" type="presOf" srcId="{4A3C7C1E-644F-4B43-ADCD-325CE8230E42}" destId="{21D9A05D-53A5-044F-8ACF-6DBE5603963E}" srcOrd="0" destOrd="3" presId="urn:microsoft.com/office/officeart/2005/8/layout/hList1"/>
    <dgm:cxn modelId="{93B84186-66C4-AD4A-A058-798B7D48478C}" type="presOf" srcId="{17E05428-D9C4-7943-94D2-CECD67CDBD13}" destId="{21D9A05D-53A5-044F-8ACF-6DBE5603963E}" srcOrd="0" destOrd="2" presId="urn:microsoft.com/office/officeart/2005/8/layout/hList1"/>
    <dgm:cxn modelId="{04E5D5E1-D780-A942-B243-0A058C279FE3}" type="presOf" srcId="{30012B17-0715-5649-B2E2-0826EFDB8128}" destId="{4F69C629-E23C-4741-A78D-AD486835F4B7}" srcOrd="0" destOrd="0" presId="urn:microsoft.com/office/officeart/2005/8/layout/hList1"/>
    <dgm:cxn modelId="{41804335-3A79-8D48-A914-EB1795B40B3A}" srcId="{AD3ED5AD-9ABB-CC4C-8414-66AFA9E95D2B}" destId="{F5A6EE0E-622F-0B48-B3E7-8CC6AFE690F1}" srcOrd="2" destOrd="0" parTransId="{EE191EA7-37F0-9F48-913F-817B3C153C93}" sibTransId="{A8E11FBD-919F-2F44-B7F3-AB4467C89785}"/>
    <dgm:cxn modelId="{A70E961E-5E77-3F4D-9D4B-66F781F01455}" type="presOf" srcId="{81C0E148-C6FC-9046-822D-6BAF6F21543D}" destId="{1D5F1E4F-3DBC-BD45-A3D6-58FE6B190DFD}" srcOrd="0" destOrd="0" presId="urn:microsoft.com/office/officeart/2005/8/layout/hList1"/>
    <dgm:cxn modelId="{A2574EDF-6341-E64C-B403-CA06AF7452E7}" type="presParOf" srcId="{3084FF50-A85B-634A-89C1-A3E5A73375E9}" destId="{3D3EBB4D-60D2-D34C-B07D-CD103D9E3D32}" srcOrd="0" destOrd="0" presId="urn:microsoft.com/office/officeart/2005/8/layout/hList1"/>
    <dgm:cxn modelId="{E8B0355A-7020-C94D-9B16-FC8630DDDE1C}" type="presParOf" srcId="{3D3EBB4D-60D2-D34C-B07D-CD103D9E3D32}" destId="{5E839927-A745-6D47-BEFF-DE21B6D4729B}" srcOrd="0" destOrd="0" presId="urn:microsoft.com/office/officeart/2005/8/layout/hList1"/>
    <dgm:cxn modelId="{C4CE6645-4EF7-CB48-88EA-4AAA8E5E0DBB}" type="presParOf" srcId="{3D3EBB4D-60D2-D34C-B07D-CD103D9E3D32}" destId="{1D5F1E4F-3DBC-BD45-A3D6-58FE6B190DFD}" srcOrd="1" destOrd="0" presId="urn:microsoft.com/office/officeart/2005/8/layout/hList1"/>
    <dgm:cxn modelId="{B92BBC90-21D5-A142-B157-22B102AA3E61}" type="presParOf" srcId="{3084FF50-A85B-634A-89C1-A3E5A73375E9}" destId="{76D18E0C-79DF-7A43-A5E7-59E5507A6F4F}" srcOrd="1" destOrd="0" presId="urn:microsoft.com/office/officeart/2005/8/layout/hList1"/>
    <dgm:cxn modelId="{AAB6E093-35B7-7440-A055-20ACADA12DB5}" type="presParOf" srcId="{3084FF50-A85B-634A-89C1-A3E5A73375E9}" destId="{86B66806-9B4A-F745-B2E8-EDBE909B58DB}" srcOrd="2" destOrd="0" presId="urn:microsoft.com/office/officeart/2005/8/layout/hList1"/>
    <dgm:cxn modelId="{10C9B1AB-2650-F748-B4D9-FD137340AD6A}" type="presParOf" srcId="{86B66806-9B4A-F745-B2E8-EDBE909B58DB}" destId="{4F69C629-E23C-4741-A78D-AD486835F4B7}" srcOrd="0" destOrd="0" presId="urn:microsoft.com/office/officeart/2005/8/layout/hList1"/>
    <dgm:cxn modelId="{3FD994E8-3E89-D048-86C2-3155FE72752F}" type="presParOf" srcId="{86B66806-9B4A-F745-B2E8-EDBE909B58DB}" destId="{4A929E51-11C0-A845-8C3D-9E9EFE1F3A5D}" srcOrd="1" destOrd="0" presId="urn:microsoft.com/office/officeart/2005/8/layout/hList1"/>
    <dgm:cxn modelId="{74B6DCF1-0FB7-2945-9BCF-E1CC039A6884}" type="presParOf" srcId="{3084FF50-A85B-634A-89C1-A3E5A73375E9}" destId="{B87F929E-800B-D642-B153-6EA17FF9BC36}" srcOrd="3" destOrd="0" presId="urn:microsoft.com/office/officeart/2005/8/layout/hList1"/>
    <dgm:cxn modelId="{B7810D40-9A9B-9B43-858E-17631D32B02F}" type="presParOf" srcId="{3084FF50-A85B-634A-89C1-A3E5A73375E9}" destId="{FE76DAA5-ACF3-F74B-AC61-2D08F145DDB9}" srcOrd="4" destOrd="0" presId="urn:microsoft.com/office/officeart/2005/8/layout/hList1"/>
    <dgm:cxn modelId="{8F10FAF1-87C3-8E43-90E2-265AD59DFAA6}" type="presParOf" srcId="{FE76DAA5-ACF3-F74B-AC61-2D08F145DDB9}" destId="{DA540AEB-83DC-3047-BDC0-64B413EE4D80}" srcOrd="0" destOrd="0" presId="urn:microsoft.com/office/officeart/2005/8/layout/hList1"/>
    <dgm:cxn modelId="{17B4A906-DB1A-C545-ABB6-E591DE0505A5}" type="presParOf" srcId="{FE76DAA5-ACF3-F74B-AC61-2D08F145DDB9}" destId="{21D9A05D-53A5-044F-8ACF-6DBE5603963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229941-EDD8-D141-AA3E-EEAADA617723}"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6DC29DB1-F72A-B44B-AECF-8F05E8E6CF14}">
      <dgm:prSet phldrT="[Text]" custT="1"/>
      <dgm:spPr/>
      <dgm:t>
        <a:bodyPr/>
        <a:lstStyle/>
        <a:p>
          <a:r>
            <a:rPr lang="cs-CZ" sz="1200" b="1" dirty="0" smtClean="0">
              <a:latin typeface="Arial"/>
              <a:cs typeface="Arial"/>
            </a:rPr>
            <a:t>Model</a:t>
          </a:r>
          <a:endParaRPr lang="en-US" sz="1200" b="1" dirty="0"/>
        </a:p>
      </dgm:t>
    </dgm:pt>
    <dgm:pt modelId="{B0E16761-961E-1A48-82EB-17AE1ADD3A7B}" type="parTrans" cxnId="{83D200B1-9122-0441-B392-BB4A26323905}">
      <dgm:prSet/>
      <dgm:spPr/>
      <dgm:t>
        <a:bodyPr/>
        <a:lstStyle/>
        <a:p>
          <a:endParaRPr lang="en-US" sz="1050" b="0"/>
        </a:p>
      </dgm:t>
    </dgm:pt>
    <dgm:pt modelId="{19EAE946-1686-1D4C-BA31-8B22D546F9E6}" type="sibTrans" cxnId="{83D200B1-9122-0441-B392-BB4A26323905}">
      <dgm:prSet/>
      <dgm:spPr/>
      <dgm:t>
        <a:bodyPr/>
        <a:lstStyle/>
        <a:p>
          <a:endParaRPr lang="en-US" sz="1050" b="0"/>
        </a:p>
      </dgm:t>
    </dgm:pt>
    <dgm:pt modelId="{C960645D-669E-3E40-9C2F-944B9E087F13}">
      <dgm:prSet phldrT="[Text]" custT="1"/>
      <dgm:spPr/>
      <dgm:t>
        <a:bodyPr/>
        <a:lstStyle/>
        <a:p>
          <a:r>
            <a:rPr lang="cs-CZ" sz="1050" b="0" dirty="0" smtClean="0">
              <a:solidFill>
                <a:srgbClr val="2862AA"/>
              </a:solidFill>
              <a:latin typeface="Arial"/>
              <a:cs typeface="Arial"/>
            </a:rPr>
            <a:t>Myšlenkové teoretické modely </a:t>
          </a:r>
          <a:endParaRPr lang="en-US" sz="1050" b="0" dirty="0">
            <a:solidFill>
              <a:srgbClr val="2862AA"/>
            </a:solidFill>
          </a:endParaRPr>
        </a:p>
      </dgm:t>
    </dgm:pt>
    <dgm:pt modelId="{8B1796D7-D463-6842-A8FD-A249EF67BA2B}" type="parTrans" cxnId="{F4159398-6C7E-7543-A887-D1D8273A63A5}">
      <dgm:prSet/>
      <dgm:spPr/>
      <dgm:t>
        <a:bodyPr/>
        <a:lstStyle/>
        <a:p>
          <a:endParaRPr lang="en-US" sz="1050" b="0"/>
        </a:p>
      </dgm:t>
    </dgm:pt>
    <dgm:pt modelId="{741BC481-CC61-E141-BBD2-88698BC3E71D}" type="sibTrans" cxnId="{F4159398-6C7E-7543-A887-D1D8273A63A5}">
      <dgm:prSet/>
      <dgm:spPr/>
      <dgm:t>
        <a:bodyPr/>
        <a:lstStyle/>
        <a:p>
          <a:endParaRPr lang="en-US" sz="1050" b="0"/>
        </a:p>
      </dgm:t>
    </dgm:pt>
    <dgm:pt modelId="{CF837251-D1EC-1640-9011-A76505F1E3A2}">
      <dgm:prSet phldrT="[Text]" custT="1"/>
      <dgm:spPr/>
      <dgm:t>
        <a:bodyPr/>
        <a:lstStyle/>
        <a:p>
          <a:r>
            <a:rPr lang="cs-CZ" sz="1050" b="0" dirty="0" smtClean="0">
              <a:latin typeface="Arial"/>
              <a:cs typeface="Arial"/>
            </a:rPr>
            <a:t>Látkové ikonické modely </a:t>
          </a:r>
          <a:endParaRPr lang="en-US" sz="1050" b="0" dirty="0"/>
        </a:p>
      </dgm:t>
    </dgm:pt>
    <dgm:pt modelId="{A5CEBAC7-5531-B047-AEEF-FDE42C1C8A5E}" type="parTrans" cxnId="{C1F53048-39BF-1C4E-B9E7-5F95A1EA697A}">
      <dgm:prSet/>
      <dgm:spPr/>
      <dgm:t>
        <a:bodyPr/>
        <a:lstStyle/>
        <a:p>
          <a:endParaRPr lang="en-US" sz="1050" b="0"/>
        </a:p>
      </dgm:t>
    </dgm:pt>
    <dgm:pt modelId="{7E92F469-1557-6449-A9CE-753CCE26B60E}" type="sibTrans" cxnId="{C1F53048-39BF-1C4E-B9E7-5F95A1EA697A}">
      <dgm:prSet/>
      <dgm:spPr/>
      <dgm:t>
        <a:bodyPr/>
        <a:lstStyle/>
        <a:p>
          <a:endParaRPr lang="en-US" sz="1050" b="0"/>
        </a:p>
      </dgm:t>
    </dgm:pt>
    <dgm:pt modelId="{D055E76B-B182-0147-BCDE-D5211E963FF4}">
      <dgm:prSet phldrT="[Text]" custT="1"/>
      <dgm:spPr/>
      <dgm:t>
        <a:bodyPr vert="vert270"/>
        <a:lstStyle/>
        <a:p>
          <a:r>
            <a:rPr lang="cs-CZ" sz="1050" b="0" dirty="0" smtClean="0">
              <a:latin typeface="Arial"/>
              <a:cs typeface="Arial"/>
            </a:rPr>
            <a:t>Tyčinkovo-kuličkové modely</a:t>
          </a:r>
          <a:endParaRPr lang="en-US" sz="1050" b="0" dirty="0">
            <a:latin typeface="Arial"/>
            <a:cs typeface="Arial"/>
          </a:endParaRPr>
        </a:p>
      </dgm:t>
    </dgm:pt>
    <dgm:pt modelId="{49B464E7-B51F-7E49-B62D-6375270FFB18}" type="parTrans" cxnId="{52A8147D-1946-1D49-AE72-3C0F5B93807E}">
      <dgm:prSet/>
      <dgm:spPr/>
      <dgm:t>
        <a:bodyPr/>
        <a:lstStyle/>
        <a:p>
          <a:endParaRPr lang="en-US" sz="1050" b="0"/>
        </a:p>
      </dgm:t>
    </dgm:pt>
    <dgm:pt modelId="{6833AAF9-F2E4-9D49-92E3-6D86BEB8896D}" type="sibTrans" cxnId="{52A8147D-1946-1D49-AE72-3C0F5B93807E}">
      <dgm:prSet/>
      <dgm:spPr/>
      <dgm:t>
        <a:bodyPr/>
        <a:lstStyle/>
        <a:p>
          <a:endParaRPr lang="en-US" sz="1050" b="0"/>
        </a:p>
      </dgm:t>
    </dgm:pt>
    <dgm:pt modelId="{67DF85F0-7836-9844-B43F-CA3E48D9D28C}">
      <dgm:prSet custT="1"/>
      <dgm:spPr/>
      <dgm:t>
        <a:bodyPr vert="vert270"/>
        <a:lstStyle/>
        <a:p>
          <a:r>
            <a:rPr lang="cs-CZ" sz="1050" b="0" dirty="0" err="1" smtClean="0">
              <a:latin typeface="Arial"/>
              <a:cs typeface="Arial"/>
            </a:rPr>
            <a:t>Dreidingovy</a:t>
          </a:r>
          <a:r>
            <a:rPr lang="cs-CZ" sz="1050" b="0" dirty="0" smtClean="0">
              <a:latin typeface="Arial"/>
              <a:cs typeface="Arial"/>
            </a:rPr>
            <a:t> modely </a:t>
          </a:r>
          <a:endParaRPr lang="en-US" sz="1050" b="0" dirty="0"/>
        </a:p>
      </dgm:t>
    </dgm:pt>
    <dgm:pt modelId="{D06A0CCE-0661-9147-839D-6C53ACBF891E}" type="parTrans" cxnId="{4CB4196C-AFE1-2E4C-BCCE-7CC3F911D041}">
      <dgm:prSet/>
      <dgm:spPr/>
      <dgm:t>
        <a:bodyPr/>
        <a:lstStyle/>
        <a:p>
          <a:endParaRPr lang="en-US" sz="1050" b="0"/>
        </a:p>
      </dgm:t>
    </dgm:pt>
    <dgm:pt modelId="{DB139CDB-0F95-2B43-9844-BCF91A3677FD}" type="sibTrans" cxnId="{4CB4196C-AFE1-2E4C-BCCE-7CC3F911D041}">
      <dgm:prSet/>
      <dgm:spPr/>
      <dgm:t>
        <a:bodyPr/>
        <a:lstStyle/>
        <a:p>
          <a:endParaRPr lang="en-US" sz="1050" b="0"/>
        </a:p>
      </dgm:t>
    </dgm:pt>
    <dgm:pt modelId="{4E13FAF3-FEC7-4640-A8D4-3814D2BA4E2B}">
      <dgm:prSet custT="1"/>
      <dgm:spPr/>
      <dgm:t>
        <a:bodyPr vert="vert270"/>
        <a:lstStyle/>
        <a:p>
          <a:r>
            <a:rPr lang="cs-CZ" sz="1050" b="0" dirty="0" smtClean="0">
              <a:latin typeface="Arial"/>
              <a:cs typeface="Arial"/>
            </a:rPr>
            <a:t>Kalotové modely </a:t>
          </a:r>
          <a:endParaRPr lang="en-US" sz="1050" b="0" dirty="0"/>
        </a:p>
      </dgm:t>
    </dgm:pt>
    <dgm:pt modelId="{506CB650-E187-4440-984A-5B8EDF195BA9}" type="parTrans" cxnId="{551C0025-0EE7-B847-8F3F-F0606F33DD2D}">
      <dgm:prSet/>
      <dgm:spPr/>
      <dgm:t>
        <a:bodyPr/>
        <a:lstStyle/>
        <a:p>
          <a:endParaRPr lang="en-US" sz="1050" b="0"/>
        </a:p>
      </dgm:t>
    </dgm:pt>
    <dgm:pt modelId="{284ACF75-2E45-4B45-AACF-1695B3EDA55B}" type="sibTrans" cxnId="{551C0025-0EE7-B847-8F3F-F0606F33DD2D}">
      <dgm:prSet/>
      <dgm:spPr/>
      <dgm:t>
        <a:bodyPr/>
        <a:lstStyle/>
        <a:p>
          <a:endParaRPr lang="en-US" sz="1050" b="0"/>
        </a:p>
      </dgm:t>
    </dgm:pt>
    <dgm:pt modelId="{E27CC5A1-C019-B943-8610-AC63D5D6528B}">
      <dgm:prSet custT="1"/>
      <dgm:spPr/>
      <dgm:t>
        <a:bodyPr vert="vert270"/>
        <a:lstStyle/>
        <a:p>
          <a:r>
            <a:rPr lang="cs-CZ" sz="1050" b="0" dirty="0" smtClean="0">
              <a:latin typeface="Arial"/>
              <a:cs typeface="Arial"/>
            </a:rPr>
            <a:t>Orbitalové modely </a:t>
          </a:r>
          <a:endParaRPr lang="en-US" sz="1050" b="0" dirty="0"/>
        </a:p>
      </dgm:t>
    </dgm:pt>
    <dgm:pt modelId="{24FEAB2D-54D0-744B-BFB7-A4518FB82052}" type="parTrans" cxnId="{267413A6-993A-7245-AF78-55DFAE1C8712}">
      <dgm:prSet/>
      <dgm:spPr/>
      <dgm:t>
        <a:bodyPr/>
        <a:lstStyle/>
        <a:p>
          <a:endParaRPr lang="en-US" sz="1050" b="0"/>
        </a:p>
      </dgm:t>
    </dgm:pt>
    <dgm:pt modelId="{536FE11B-1DBE-164D-9790-4AF7C508074F}" type="sibTrans" cxnId="{267413A6-993A-7245-AF78-55DFAE1C8712}">
      <dgm:prSet/>
      <dgm:spPr/>
      <dgm:t>
        <a:bodyPr/>
        <a:lstStyle/>
        <a:p>
          <a:endParaRPr lang="en-US" sz="1050" b="0"/>
        </a:p>
      </dgm:t>
    </dgm:pt>
    <dgm:pt modelId="{FF06B09F-4942-B44F-A8DF-5730D5333E0B}">
      <dgm:prSet custT="1"/>
      <dgm:spPr/>
      <dgm:t>
        <a:bodyPr vert="vert270"/>
        <a:lstStyle/>
        <a:p>
          <a:r>
            <a:rPr lang="cs-CZ" sz="1050" b="0" dirty="0" smtClean="0">
              <a:latin typeface="Arial"/>
              <a:cs typeface="Arial"/>
            </a:rPr>
            <a:t>Styčné modely </a:t>
          </a:r>
          <a:endParaRPr lang="en-US" sz="1050" b="0" dirty="0"/>
        </a:p>
      </dgm:t>
    </dgm:pt>
    <dgm:pt modelId="{B9DD8270-0431-0F49-B8FB-383ED5EA190B}" type="parTrans" cxnId="{29E9F910-3BB0-A14A-806C-A7C39EDE4A2E}">
      <dgm:prSet/>
      <dgm:spPr/>
      <dgm:t>
        <a:bodyPr/>
        <a:lstStyle/>
        <a:p>
          <a:endParaRPr lang="en-US" sz="1050" b="0"/>
        </a:p>
      </dgm:t>
    </dgm:pt>
    <dgm:pt modelId="{8AE76E71-B334-2B4B-BD84-E3619C671542}" type="sibTrans" cxnId="{29E9F910-3BB0-A14A-806C-A7C39EDE4A2E}">
      <dgm:prSet/>
      <dgm:spPr/>
      <dgm:t>
        <a:bodyPr/>
        <a:lstStyle/>
        <a:p>
          <a:endParaRPr lang="en-US" sz="1050" b="0"/>
        </a:p>
      </dgm:t>
    </dgm:pt>
    <dgm:pt modelId="{749502F3-8CA2-464E-AA4C-59F8289642A0}">
      <dgm:prSet custT="1"/>
      <dgm:spPr/>
      <dgm:t>
        <a:bodyPr vert="vert270"/>
        <a:lstStyle/>
        <a:p>
          <a:r>
            <a:rPr lang="cs-CZ" sz="1050" b="0" dirty="0" smtClean="0">
              <a:latin typeface="Arial"/>
              <a:cs typeface="Arial"/>
            </a:rPr>
            <a:t>Modely krystalografické soustavy a modely znázorňující vnější strukturu krystalu</a:t>
          </a:r>
          <a:endParaRPr lang="en-US" sz="1050" b="0" dirty="0"/>
        </a:p>
      </dgm:t>
    </dgm:pt>
    <dgm:pt modelId="{775CCE77-DD17-5140-8D21-0307B49F9F02}" type="parTrans" cxnId="{42151D71-FBE2-A34E-B13E-0396E96A5F3E}">
      <dgm:prSet/>
      <dgm:spPr/>
      <dgm:t>
        <a:bodyPr/>
        <a:lstStyle/>
        <a:p>
          <a:endParaRPr lang="en-US" sz="1050" b="0"/>
        </a:p>
      </dgm:t>
    </dgm:pt>
    <dgm:pt modelId="{2BBD577C-22D3-A745-AB70-E1AD1215145F}" type="sibTrans" cxnId="{42151D71-FBE2-A34E-B13E-0396E96A5F3E}">
      <dgm:prSet/>
      <dgm:spPr/>
      <dgm:t>
        <a:bodyPr/>
        <a:lstStyle/>
        <a:p>
          <a:endParaRPr lang="en-US" sz="1050" b="0"/>
        </a:p>
      </dgm:t>
    </dgm:pt>
    <dgm:pt modelId="{3640154A-E49E-264C-8C31-B2A58E1EC776}">
      <dgm:prSet custT="1"/>
      <dgm:spPr/>
      <dgm:t>
        <a:bodyPr vert="vert270"/>
        <a:lstStyle/>
        <a:p>
          <a:r>
            <a:rPr lang="cs-CZ" sz="1050" b="0" dirty="0" smtClean="0">
              <a:latin typeface="Arial"/>
              <a:cs typeface="Arial"/>
            </a:rPr>
            <a:t>Dynamické modely struktury krystalu </a:t>
          </a:r>
          <a:endParaRPr lang="en-US" sz="1050" b="0" dirty="0"/>
        </a:p>
      </dgm:t>
    </dgm:pt>
    <dgm:pt modelId="{65ABBF74-EE53-D24F-B8C5-BF65B3D4AECC}" type="parTrans" cxnId="{72252E09-DF0B-2948-A593-8FB2D5D7DE72}">
      <dgm:prSet/>
      <dgm:spPr/>
      <dgm:t>
        <a:bodyPr/>
        <a:lstStyle/>
        <a:p>
          <a:endParaRPr lang="en-US" sz="1050" b="0"/>
        </a:p>
      </dgm:t>
    </dgm:pt>
    <dgm:pt modelId="{9986F555-777A-5546-B28A-500A11C4F942}" type="sibTrans" cxnId="{72252E09-DF0B-2948-A593-8FB2D5D7DE72}">
      <dgm:prSet/>
      <dgm:spPr/>
      <dgm:t>
        <a:bodyPr/>
        <a:lstStyle/>
        <a:p>
          <a:endParaRPr lang="en-US" sz="1050" b="0"/>
        </a:p>
      </dgm:t>
    </dgm:pt>
    <dgm:pt modelId="{7974ADFE-C408-644F-8DFF-00B91703CA7E}">
      <dgm:prSet custT="1"/>
      <dgm:spPr/>
      <dgm:t>
        <a:bodyPr vert="vert270"/>
        <a:lstStyle/>
        <a:p>
          <a:r>
            <a:rPr lang="cs-CZ" sz="1050" b="0" dirty="0" smtClean="0">
              <a:latin typeface="Arial"/>
              <a:cs typeface="Arial"/>
            </a:rPr>
            <a:t>Statické a dynamické technologické modely </a:t>
          </a:r>
          <a:endParaRPr lang="en-US" sz="1050" b="0" dirty="0"/>
        </a:p>
      </dgm:t>
    </dgm:pt>
    <dgm:pt modelId="{F1802477-EDE8-7842-9649-C5FFCA351DCE}" type="parTrans" cxnId="{FA75E4C1-6137-4C48-BC64-A37CCC5818A3}">
      <dgm:prSet/>
      <dgm:spPr/>
      <dgm:t>
        <a:bodyPr/>
        <a:lstStyle/>
        <a:p>
          <a:endParaRPr lang="en-US" sz="1050" b="0"/>
        </a:p>
      </dgm:t>
    </dgm:pt>
    <dgm:pt modelId="{4082AD68-C9A8-394D-BF4E-106B7235D4B5}" type="sibTrans" cxnId="{FA75E4C1-6137-4C48-BC64-A37CCC5818A3}">
      <dgm:prSet/>
      <dgm:spPr/>
      <dgm:t>
        <a:bodyPr/>
        <a:lstStyle/>
        <a:p>
          <a:endParaRPr lang="en-US" sz="1050" b="0"/>
        </a:p>
      </dgm:t>
    </dgm:pt>
    <dgm:pt modelId="{9BD20A0E-CCE2-C84A-AB05-05F24FDA3C0E}">
      <dgm:prSet custT="1"/>
      <dgm:spPr/>
      <dgm:t>
        <a:bodyPr vert="vert270"/>
        <a:lstStyle/>
        <a:p>
          <a:r>
            <a:rPr lang="cs-CZ" sz="1050" b="0" dirty="0" smtClean="0">
              <a:latin typeface="Arial"/>
              <a:cs typeface="Arial"/>
            </a:rPr>
            <a:t>Dynamické modely jevů z oblasti termodynamiky, elektřiny a fyziky atomu</a:t>
          </a:r>
          <a:endParaRPr lang="en-US" sz="1050" b="0" dirty="0"/>
        </a:p>
      </dgm:t>
    </dgm:pt>
    <dgm:pt modelId="{0EE6BCF6-0167-A346-A650-D7ACCF27305C}" type="parTrans" cxnId="{067A9395-7038-F145-B16A-03B3211085E9}">
      <dgm:prSet/>
      <dgm:spPr/>
      <dgm:t>
        <a:bodyPr/>
        <a:lstStyle/>
        <a:p>
          <a:endParaRPr lang="en-US" sz="1050" b="0"/>
        </a:p>
      </dgm:t>
    </dgm:pt>
    <dgm:pt modelId="{CD1CEACE-1DDB-F443-AE85-0DD9C5F27272}" type="sibTrans" cxnId="{067A9395-7038-F145-B16A-03B3211085E9}">
      <dgm:prSet/>
      <dgm:spPr/>
      <dgm:t>
        <a:bodyPr/>
        <a:lstStyle/>
        <a:p>
          <a:endParaRPr lang="en-US" sz="1050" b="0"/>
        </a:p>
      </dgm:t>
    </dgm:pt>
    <dgm:pt modelId="{15D8F725-F473-AD44-ACE7-4939294684DC}">
      <dgm:prSet custT="1"/>
      <dgm:spPr/>
      <dgm:t>
        <a:bodyPr vert="vert270"/>
        <a:lstStyle/>
        <a:p>
          <a:r>
            <a:rPr lang="cs-CZ" sz="1050" b="0" dirty="0" smtClean="0">
              <a:latin typeface="Arial"/>
              <a:cs typeface="Arial"/>
            </a:rPr>
            <a:t>Znakové a symptomatické modely </a:t>
          </a:r>
          <a:endParaRPr lang="en-US" sz="1050" b="0" dirty="0"/>
        </a:p>
      </dgm:t>
    </dgm:pt>
    <dgm:pt modelId="{30067F9D-57BC-5E44-86EA-E26978B107A4}" type="parTrans" cxnId="{62B11B58-00D2-5647-BB5D-549714D5F568}">
      <dgm:prSet/>
      <dgm:spPr/>
      <dgm:t>
        <a:bodyPr/>
        <a:lstStyle/>
        <a:p>
          <a:endParaRPr lang="en-US" sz="1050" b="0"/>
        </a:p>
      </dgm:t>
    </dgm:pt>
    <dgm:pt modelId="{F7039A54-0DA8-2C4B-BE51-2A85C56B4FC9}" type="sibTrans" cxnId="{62B11B58-00D2-5647-BB5D-549714D5F568}">
      <dgm:prSet/>
      <dgm:spPr/>
      <dgm:t>
        <a:bodyPr/>
        <a:lstStyle/>
        <a:p>
          <a:endParaRPr lang="en-US" sz="1050" b="0"/>
        </a:p>
      </dgm:t>
    </dgm:pt>
    <dgm:pt modelId="{F50BCF26-C742-7A48-8054-E807195D26A5}">
      <dgm:prSet custT="1"/>
      <dgm:spPr/>
      <dgm:t>
        <a:bodyPr/>
        <a:lstStyle/>
        <a:p>
          <a:r>
            <a:rPr lang="cs-CZ" sz="900" b="0" smtClean="0">
              <a:latin typeface="Arial"/>
              <a:cs typeface="Arial"/>
            </a:rPr>
            <a:t>Perspektivní vzorce </a:t>
          </a:r>
          <a:endParaRPr lang="en-US" sz="900" b="0"/>
        </a:p>
      </dgm:t>
    </dgm:pt>
    <dgm:pt modelId="{2B54E88B-0F94-294F-9ED2-2077B154477F}" type="parTrans" cxnId="{51E52DBC-FF90-2644-B5AB-D22C822C8767}">
      <dgm:prSet/>
      <dgm:spPr/>
      <dgm:t>
        <a:bodyPr/>
        <a:lstStyle/>
        <a:p>
          <a:endParaRPr lang="en-US" sz="1050" b="0"/>
        </a:p>
      </dgm:t>
    </dgm:pt>
    <dgm:pt modelId="{D2757ABC-01D7-9446-96D1-10934B154090}" type="sibTrans" cxnId="{51E52DBC-FF90-2644-B5AB-D22C822C8767}">
      <dgm:prSet/>
      <dgm:spPr/>
      <dgm:t>
        <a:bodyPr/>
        <a:lstStyle/>
        <a:p>
          <a:endParaRPr lang="en-US" sz="1050" b="0"/>
        </a:p>
      </dgm:t>
    </dgm:pt>
    <dgm:pt modelId="{5F4FF711-298B-1A4B-872E-DE0B0C9A95A7}">
      <dgm:prSet custT="1"/>
      <dgm:spPr/>
      <dgm:t>
        <a:bodyPr/>
        <a:lstStyle/>
        <a:p>
          <a:r>
            <a:rPr lang="cs-CZ" sz="900" b="0" smtClean="0">
              <a:latin typeface="Arial"/>
              <a:cs typeface="Arial"/>
            </a:rPr>
            <a:t>Klínkové vzorce </a:t>
          </a:r>
          <a:endParaRPr lang="en-US" sz="900" b="0"/>
        </a:p>
      </dgm:t>
    </dgm:pt>
    <dgm:pt modelId="{EFFC52A9-8F50-5B44-AF15-60BCE9B11522}" type="parTrans" cxnId="{A6D51E41-AE1F-2249-8151-EDABAC6F08BF}">
      <dgm:prSet/>
      <dgm:spPr/>
      <dgm:t>
        <a:bodyPr/>
        <a:lstStyle/>
        <a:p>
          <a:endParaRPr lang="en-US" sz="1050" b="0"/>
        </a:p>
      </dgm:t>
    </dgm:pt>
    <dgm:pt modelId="{9FE16787-461A-E944-B205-317A778B4FF5}" type="sibTrans" cxnId="{A6D51E41-AE1F-2249-8151-EDABAC6F08BF}">
      <dgm:prSet/>
      <dgm:spPr/>
      <dgm:t>
        <a:bodyPr/>
        <a:lstStyle/>
        <a:p>
          <a:endParaRPr lang="en-US" sz="1050" b="0"/>
        </a:p>
      </dgm:t>
    </dgm:pt>
    <dgm:pt modelId="{0FDFBF92-A3FE-0344-A0BE-2A435901F146}">
      <dgm:prSet custT="1"/>
      <dgm:spPr/>
      <dgm:t>
        <a:bodyPr/>
        <a:lstStyle/>
        <a:p>
          <a:r>
            <a:rPr lang="cs-CZ" sz="900" b="0" dirty="0" smtClean="0">
              <a:latin typeface="Arial"/>
              <a:cs typeface="Arial"/>
            </a:rPr>
            <a:t>Newmanovy vzorce </a:t>
          </a:r>
          <a:endParaRPr lang="en-US" sz="900" b="0" dirty="0"/>
        </a:p>
      </dgm:t>
    </dgm:pt>
    <dgm:pt modelId="{E8BE79DE-1D6F-2F47-8E73-101C624C95A6}" type="parTrans" cxnId="{C36ACBF0-E6A1-A347-8C77-8A21D9C11732}">
      <dgm:prSet/>
      <dgm:spPr/>
      <dgm:t>
        <a:bodyPr/>
        <a:lstStyle/>
        <a:p>
          <a:endParaRPr lang="en-US" sz="1050" b="0"/>
        </a:p>
      </dgm:t>
    </dgm:pt>
    <dgm:pt modelId="{F1CF8921-E279-C940-8DAE-C5061DA7B1C3}" type="sibTrans" cxnId="{C36ACBF0-E6A1-A347-8C77-8A21D9C11732}">
      <dgm:prSet/>
      <dgm:spPr/>
      <dgm:t>
        <a:bodyPr/>
        <a:lstStyle/>
        <a:p>
          <a:endParaRPr lang="en-US" sz="1050" b="0"/>
        </a:p>
      </dgm:t>
    </dgm:pt>
    <dgm:pt modelId="{525AB532-3108-F948-A4D3-B2A5287D8AB8}">
      <dgm:prSet custT="1"/>
      <dgm:spPr/>
      <dgm:t>
        <a:bodyPr/>
        <a:lstStyle/>
        <a:p>
          <a:r>
            <a:rPr lang="cs-CZ" sz="900" b="0" dirty="0" smtClean="0">
              <a:latin typeface="Arial"/>
              <a:cs typeface="Arial"/>
            </a:rPr>
            <a:t>Fischerovy vzorce</a:t>
          </a:r>
          <a:endParaRPr lang="en-US" sz="900" b="0" dirty="0"/>
        </a:p>
      </dgm:t>
    </dgm:pt>
    <dgm:pt modelId="{F37EB903-5AC7-8049-A6A4-5F89BAA8A933}" type="parTrans" cxnId="{9003C8F4-16E1-3843-AA92-1AEC03990857}">
      <dgm:prSet/>
      <dgm:spPr/>
      <dgm:t>
        <a:bodyPr/>
        <a:lstStyle/>
        <a:p>
          <a:endParaRPr lang="en-US" sz="1050" b="0"/>
        </a:p>
      </dgm:t>
    </dgm:pt>
    <dgm:pt modelId="{C74D12FB-64A8-EB4D-9F68-0F6903034622}" type="sibTrans" cxnId="{9003C8F4-16E1-3843-AA92-1AEC03990857}">
      <dgm:prSet/>
      <dgm:spPr/>
      <dgm:t>
        <a:bodyPr/>
        <a:lstStyle/>
        <a:p>
          <a:endParaRPr lang="en-US" sz="1050" b="0"/>
        </a:p>
      </dgm:t>
    </dgm:pt>
    <dgm:pt modelId="{CB53B69D-ECDF-564E-9841-FBDDE864BD21}" type="pres">
      <dgm:prSet presAssocID="{D2229941-EDD8-D141-AA3E-EEAADA617723}" presName="hierChild1" presStyleCnt="0">
        <dgm:presLayoutVars>
          <dgm:chPref val="1"/>
          <dgm:dir/>
          <dgm:animOne val="branch"/>
          <dgm:animLvl val="lvl"/>
          <dgm:resizeHandles/>
        </dgm:presLayoutVars>
      </dgm:prSet>
      <dgm:spPr/>
      <dgm:t>
        <a:bodyPr/>
        <a:lstStyle/>
        <a:p>
          <a:endParaRPr lang="en-US"/>
        </a:p>
      </dgm:t>
    </dgm:pt>
    <dgm:pt modelId="{E0320732-5915-CB46-878A-C0E32E6761B5}" type="pres">
      <dgm:prSet presAssocID="{6DC29DB1-F72A-B44B-AECF-8F05E8E6CF14}" presName="hierRoot1" presStyleCnt="0"/>
      <dgm:spPr/>
    </dgm:pt>
    <dgm:pt modelId="{CD28B1D2-D139-E947-BE0A-6A786027BAFC}" type="pres">
      <dgm:prSet presAssocID="{6DC29DB1-F72A-B44B-AECF-8F05E8E6CF14}" presName="composite" presStyleCnt="0"/>
      <dgm:spPr/>
    </dgm:pt>
    <dgm:pt modelId="{785C7024-88BE-B14A-86CA-D1BF28752B6F}" type="pres">
      <dgm:prSet presAssocID="{6DC29DB1-F72A-B44B-AECF-8F05E8E6CF14}" presName="background" presStyleLbl="node0" presStyleIdx="0" presStyleCnt="1"/>
      <dgm:spPr/>
    </dgm:pt>
    <dgm:pt modelId="{8D61D166-AD57-BC4E-9FAE-2E477E65DB4F}" type="pres">
      <dgm:prSet presAssocID="{6DC29DB1-F72A-B44B-AECF-8F05E8E6CF14}" presName="text" presStyleLbl="fgAcc0" presStyleIdx="0" presStyleCnt="1" custScaleX="127483" custLinFactNeighborX="-3316" custLinFactNeighborY="-75728">
        <dgm:presLayoutVars>
          <dgm:chPref val="3"/>
        </dgm:presLayoutVars>
      </dgm:prSet>
      <dgm:spPr/>
      <dgm:t>
        <a:bodyPr/>
        <a:lstStyle/>
        <a:p>
          <a:endParaRPr lang="en-US"/>
        </a:p>
      </dgm:t>
    </dgm:pt>
    <dgm:pt modelId="{E764A71F-7A00-5746-B0B9-07CBDB5FE9B3}" type="pres">
      <dgm:prSet presAssocID="{6DC29DB1-F72A-B44B-AECF-8F05E8E6CF14}" presName="hierChild2" presStyleCnt="0"/>
      <dgm:spPr/>
    </dgm:pt>
    <dgm:pt modelId="{1F6444FC-37F3-764F-849F-33AC89FA56CA}" type="pres">
      <dgm:prSet presAssocID="{8B1796D7-D463-6842-A8FD-A249EF67BA2B}" presName="Name10" presStyleLbl="parChTrans1D2" presStyleIdx="0" presStyleCnt="2"/>
      <dgm:spPr/>
      <dgm:t>
        <a:bodyPr/>
        <a:lstStyle/>
        <a:p>
          <a:endParaRPr lang="en-US"/>
        </a:p>
      </dgm:t>
    </dgm:pt>
    <dgm:pt modelId="{1E41006D-E2EB-654E-A9CF-CCA10CAB0ACF}" type="pres">
      <dgm:prSet presAssocID="{C960645D-669E-3E40-9C2F-944B9E087F13}" presName="hierRoot2" presStyleCnt="0"/>
      <dgm:spPr/>
    </dgm:pt>
    <dgm:pt modelId="{D501455C-A22C-0A45-B3E6-EEF274A3A847}" type="pres">
      <dgm:prSet presAssocID="{C960645D-669E-3E40-9C2F-944B9E087F13}" presName="composite2" presStyleCnt="0"/>
      <dgm:spPr/>
    </dgm:pt>
    <dgm:pt modelId="{A837A626-5A7E-CF40-A58C-DAE3EC9A3B8A}" type="pres">
      <dgm:prSet presAssocID="{C960645D-669E-3E40-9C2F-944B9E087F13}" presName="background2" presStyleLbl="node2" presStyleIdx="0" presStyleCnt="2"/>
      <dgm:spPr/>
    </dgm:pt>
    <dgm:pt modelId="{08EA3143-FBEA-7347-8FE8-69F53D8A153B}" type="pres">
      <dgm:prSet presAssocID="{C960645D-669E-3E40-9C2F-944B9E087F13}" presName="text2" presStyleLbl="fgAcc2" presStyleIdx="0" presStyleCnt="2" custScaleX="364336" custLinFactNeighborX="-10544">
        <dgm:presLayoutVars>
          <dgm:chPref val="3"/>
        </dgm:presLayoutVars>
      </dgm:prSet>
      <dgm:spPr/>
      <dgm:t>
        <a:bodyPr/>
        <a:lstStyle/>
        <a:p>
          <a:endParaRPr lang="en-US"/>
        </a:p>
      </dgm:t>
    </dgm:pt>
    <dgm:pt modelId="{E64EC03C-AFC9-BC40-A2B2-B9FFDF51763D}" type="pres">
      <dgm:prSet presAssocID="{C960645D-669E-3E40-9C2F-944B9E087F13}" presName="hierChild3" presStyleCnt="0"/>
      <dgm:spPr/>
    </dgm:pt>
    <dgm:pt modelId="{6F09E836-3CC9-BE4C-B6C5-2BC78414E115}" type="pres">
      <dgm:prSet presAssocID="{A5CEBAC7-5531-B047-AEEF-FDE42C1C8A5E}" presName="Name10" presStyleLbl="parChTrans1D2" presStyleIdx="1" presStyleCnt="2"/>
      <dgm:spPr/>
      <dgm:t>
        <a:bodyPr/>
        <a:lstStyle/>
        <a:p>
          <a:endParaRPr lang="en-US"/>
        </a:p>
      </dgm:t>
    </dgm:pt>
    <dgm:pt modelId="{BBE4F977-8400-0F47-B3CB-9AFE2A65BBC1}" type="pres">
      <dgm:prSet presAssocID="{CF837251-D1EC-1640-9011-A76505F1E3A2}" presName="hierRoot2" presStyleCnt="0"/>
      <dgm:spPr/>
    </dgm:pt>
    <dgm:pt modelId="{3D7FF1F1-F5CB-4D4C-8874-403B8C09894F}" type="pres">
      <dgm:prSet presAssocID="{CF837251-D1EC-1640-9011-A76505F1E3A2}" presName="composite2" presStyleCnt="0"/>
      <dgm:spPr/>
    </dgm:pt>
    <dgm:pt modelId="{0ECAF27B-71AD-AE4C-BECB-B94118FAF271}" type="pres">
      <dgm:prSet presAssocID="{CF837251-D1EC-1640-9011-A76505F1E3A2}" presName="background2" presStyleLbl="node2" presStyleIdx="1" presStyleCnt="2"/>
      <dgm:spPr/>
    </dgm:pt>
    <dgm:pt modelId="{5609CCD9-55D3-BC4E-9063-CFE309907C20}" type="pres">
      <dgm:prSet presAssocID="{CF837251-D1EC-1640-9011-A76505F1E3A2}" presName="text2" presStyleLbl="fgAcc2" presStyleIdx="1" presStyleCnt="2" custScaleX="289954">
        <dgm:presLayoutVars>
          <dgm:chPref val="3"/>
        </dgm:presLayoutVars>
      </dgm:prSet>
      <dgm:spPr/>
      <dgm:t>
        <a:bodyPr/>
        <a:lstStyle/>
        <a:p>
          <a:endParaRPr lang="en-US"/>
        </a:p>
      </dgm:t>
    </dgm:pt>
    <dgm:pt modelId="{E7161359-8516-8D4B-8225-0E3A8A06D070}" type="pres">
      <dgm:prSet presAssocID="{CF837251-D1EC-1640-9011-A76505F1E3A2}" presName="hierChild3" presStyleCnt="0"/>
      <dgm:spPr/>
    </dgm:pt>
    <dgm:pt modelId="{A4149858-22AE-8341-87D4-76D90B159892}" type="pres">
      <dgm:prSet presAssocID="{49B464E7-B51F-7E49-B62D-6375270FFB18}" presName="Name17" presStyleLbl="parChTrans1D3" presStyleIdx="0" presStyleCnt="10"/>
      <dgm:spPr/>
      <dgm:t>
        <a:bodyPr/>
        <a:lstStyle/>
        <a:p>
          <a:endParaRPr lang="en-US"/>
        </a:p>
      </dgm:t>
    </dgm:pt>
    <dgm:pt modelId="{67D3F2ED-8C1E-7A48-9469-206F1F9F6831}" type="pres">
      <dgm:prSet presAssocID="{D055E76B-B182-0147-BCDE-D5211E963FF4}" presName="hierRoot3" presStyleCnt="0"/>
      <dgm:spPr/>
    </dgm:pt>
    <dgm:pt modelId="{9E34AA48-A0F8-9F4A-8CC5-FDA8B778338E}" type="pres">
      <dgm:prSet presAssocID="{D055E76B-B182-0147-BCDE-D5211E963FF4}" presName="composite3" presStyleCnt="0"/>
      <dgm:spPr/>
    </dgm:pt>
    <dgm:pt modelId="{BDAD2320-9B83-B249-BCC8-737F3B1CDE89}" type="pres">
      <dgm:prSet presAssocID="{D055E76B-B182-0147-BCDE-D5211E963FF4}" presName="background3" presStyleLbl="node3" presStyleIdx="0" presStyleCnt="10"/>
      <dgm:spPr/>
    </dgm:pt>
    <dgm:pt modelId="{50DE6A0D-BDDC-4E48-8EC7-E959A6C736FA}" type="pres">
      <dgm:prSet presAssocID="{D055E76B-B182-0147-BCDE-D5211E963FF4}" presName="text3" presStyleLbl="fgAcc3" presStyleIdx="0" presStyleCnt="10" custScaleY="580179">
        <dgm:presLayoutVars>
          <dgm:chPref val="3"/>
        </dgm:presLayoutVars>
      </dgm:prSet>
      <dgm:spPr/>
      <dgm:t>
        <a:bodyPr/>
        <a:lstStyle/>
        <a:p>
          <a:endParaRPr lang="en-US"/>
        </a:p>
      </dgm:t>
    </dgm:pt>
    <dgm:pt modelId="{754CBDC9-8338-C14F-B3DB-906F27EB1676}" type="pres">
      <dgm:prSet presAssocID="{D055E76B-B182-0147-BCDE-D5211E963FF4}" presName="hierChild4" presStyleCnt="0"/>
      <dgm:spPr/>
    </dgm:pt>
    <dgm:pt modelId="{9D592918-DD3F-CF44-AB72-C7725254F09C}" type="pres">
      <dgm:prSet presAssocID="{D06A0CCE-0661-9147-839D-6C53ACBF891E}" presName="Name17" presStyleLbl="parChTrans1D3" presStyleIdx="1" presStyleCnt="10"/>
      <dgm:spPr/>
      <dgm:t>
        <a:bodyPr/>
        <a:lstStyle/>
        <a:p>
          <a:endParaRPr lang="en-US"/>
        </a:p>
      </dgm:t>
    </dgm:pt>
    <dgm:pt modelId="{8D4E801D-B325-C14A-B7AC-EA2901590693}" type="pres">
      <dgm:prSet presAssocID="{67DF85F0-7836-9844-B43F-CA3E48D9D28C}" presName="hierRoot3" presStyleCnt="0"/>
      <dgm:spPr/>
    </dgm:pt>
    <dgm:pt modelId="{E872B8C6-D9B6-0341-AD83-E50DB0DA84E7}" type="pres">
      <dgm:prSet presAssocID="{67DF85F0-7836-9844-B43F-CA3E48D9D28C}" presName="composite3" presStyleCnt="0"/>
      <dgm:spPr/>
    </dgm:pt>
    <dgm:pt modelId="{C10D788B-8844-214D-886C-1ACF6CBE4789}" type="pres">
      <dgm:prSet presAssocID="{67DF85F0-7836-9844-B43F-CA3E48D9D28C}" presName="background3" presStyleLbl="node3" presStyleIdx="1" presStyleCnt="10"/>
      <dgm:spPr/>
    </dgm:pt>
    <dgm:pt modelId="{25FC8C02-049B-DE4C-B900-CB1C7FD2E49D}" type="pres">
      <dgm:prSet presAssocID="{67DF85F0-7836-9844-B43F-CA3E48D9D28C}" presName="text3" presStyleLbl="fgAcc3" presStyleIdx="1" presStyleCnt="10" custScaleY="578316">
        <dgm:presLayoutVars>
          <dgm:chPref val="3"/>
        </dgm:presLayoutVars>
      </dgm:prSet>
      <dgm:spPr/>
      <dgm:t>
        <a:bodyPr/>
        <a:lstStyle/>
        <a:p>
          <a:endParaRPr lang="en-US"/>
        </a:p>
      </dgm:t>
    </dgm:pt>
    <dgm:pt modelId="{C93F2EEE-6D95-6B45-B845-C849438DC902}" type="pres">
      <dgm:prSet presAssocID="{67DF85F0-7836-9844-B43F-CA3E48D9D28C}" presName="hierChild4" presStyleCnt="0"/>
      <dgm:spPr/>
    </dgm:pt>
    <dgm:pt modelId="{CF1C7599-DE0A-CE45-8CD8-118700C99C05}" type="pres">
      <dgm:prSet presAssocID="{506CB650-E187-4440-984A-5B8EDF195BA9}" presName="Name17" presStyleLbl="parChTrans1D3" presStyleIdx="2" presStyleCnt="10"/>
      <dgm:spPr/>
      <dgm:t>
        <a:bodyPr/>
        <a:lstStyle/>
        <a:p>
          <a:endParaRPr lang="en-US"/>
        </a:p>
      </dgm:t>
    </dgm:pt>
    <dgm:pt modelId="{9EE4E20E-9EBE-1946-B3F7-9E61955E5145}" type="pres">
      <dgm:prSet presAssocID="{4E13FAF3-FEC7-4640-A8D4-3814D2BA4E2B}" presName="hierRoot3" presStyleCnt="0"/>
      <dgm:spPr/>
    </dgm:pt>
    <dgm:pt modelId="{8C8F0109-D41C-614A-97BA-B8805FF37B92}" type="pres">
      <dgm:prSet presAssocID="{4E13FAF3-FEC7-4640-A8D4-3814D2BA4E2B}" presName="composite3" presStyleCnt="0"/>
      <dgm:spPr/>
    </dgm:pt>
    <dgm:pt modelId="{2E07AAC2-5F17-824E-830B-1DB9A465E840}" type="pres">
      <dgm:prSet presAssocID="{4E13FAF3-FEC7-4640-A8D4-3814D2BA4E2B}" presName="background3" presStyleLbl="node3" presStyleIdx="2" presStyleCnt="10"/>
      <dgm:spPr/>
    </dgm:pt>
    <dgm:pt modelId="{028BE52D-02ED-CE41-BBDF-43F37D2C27EA}" type="pres">
      <dgm:prSet presAssocID="{4E13FAF3-FEC7-4640-A8D4-3814D2BA4E2B}" presName="text3" presStyleLbl="fgAcc3" presStyleIdx="2" presStyleCnt="10" custScaleY="578316">
        <dgm:presLayoutVars>
          <dgm:chPref val="3"/>
        </dgm:presLayoutVars>
      </dgm:prSet>
      <dgm:spPr/>
      <dgm:t>
        <a:bodyPr/>
        <a:lstStyle/>
        <a:p>
          <a:endParaRPr lang="en-US"/>
        </a:p>
      </dgm:t>
    </dgm:pt>
    <dgm:pt modelId="{243FC7AF-264F-874D-BE9C-0FD79F532442}" type="pres">
      <dgm:prSet presAssocID="{4E13FAF3-FEC7-4640-A8D4-3814D2BA4E2B}" presName="hierChild4" presStyleCnt="0"/>
      <dgm:spPr/>
    </dgm:pt>
    <dgm:pt modelId="{975A7251-D6C2-964A-AF1A-86BFBF3B4485}" type="pres">
      <dgm:prSet presAssocID="{24FEAB2D-54D0-744B-BFB7-A4518FB82052}" presName="Name17" presStyleLbl="parChTrans1D3" presStyleIdx="3" presStyleCnt="10"/>
      <dgm:spPr/>
      <dgm:t>
        <a:bodyPr/>
        <a:lstStyle/>
        <a:p>
          <a:endParaRPr lang="en-US"/>
        </a:p>
      </dgm:t>
    </dgm:pt>
    <dgm:pt modelId="{D4E2FD0E-EB99-7044-915D-9834D4515D15}" type="pres">
      <dgm:prSet presAssocID="{E27CC5A1-C019-B943-8610-AC63D5D6528B}" presName="hierRoot3" presStyleCnt="0"/>
      <dgm:spPr/>
    </dgm:pt>
    <dgm:pt modelId="{9C631FA9-02F5-9041-A8B7-514FD871EC84}" type="pres">
      <dgm:prSet presAssocID="{E27CC5A1-C019-B943-8610-AC63D5D6528B}" presName="composite3" presStyleCnt="0"/>
      <dgm:spPr/>
    </dgm:pt>
    <dgm:pt modelId="{211EC57C-6D26-044C-8CA7-CF5E45F5E7B2}" type="pres">
      <dgm:prSet presAssocID="{E27CC5A1-C019-B943-8610-AC63D5D6528B}" presName="background3" presStyleLbl="node3" presStyleIdx="3" presStyleCnt="10"/>
      <dgm:spPr/>
    </dgm:pt>
    <dgm:pt modelId="{E599B290-3EE8-4148-8E5E-0FE7727079E9}" type="pres">
      <dgm:prSet presAssocID="{E27CC5A1-C019-B943-8610-AC63D5D6528B}" presName="text3" presStyleLbl="fgAcc3" presStyleIdx="3" presStyleCnt="10" custScaleY="577742">
        <dgm:presLayoutVars>
          <dgm:chPref val="3"/>
        </dgm:presLayoutVars>
      </dgm:prSet>
      <dgm:spPr/>
      <dgm:t>
        <a:bodyPr/>
        <a:lstStyle/>
        <a:p>
          <a:endParaRPr lang="en-US"/>
        </a:p>
      </dgm:t>
    </dgm:pt>
    <dgm:pt modelId="{8065CA78-3C4F-AE40-99BD-4BBA2A55D226}" type="pres">
      <dgm:prSet presAssocID="{E27CC5A1-C019-B943-8610-AC63D5D6528B}" presName="hierChild4" presStyleCnt="0"/>
      <dgm:spPr/>
    </dgm:pt>
    <dgm:pt modelId="{DFAE398F-8D7F-FD49-9B23-D54F85589730}" type="pres">
      <dgm:prSet presAssocID="{B9DD8270-0431-0F49-B8FB-383ED5EA190B}" presName="Name17" presStyleLbl="parChTrans1D3" presStyleIdx="4" presStyleCnt="10"/>
      <dgm:spPr/>
      <dgm:t>
        <a:bodyPr/>
        <a:lstStyle/>
        <a:p>
          <a:endParaRPr lang="en-US"/>
        </a:p>
      </dgm:t>
    </dgm:pt>
    <dgm:pt modelId="{28F5C383-9E93-9848-A59D-06C1BC931BEE}" type="pres">
      <dgm:prSet presAssocID="{FF06B09F-4942-B44F-A8DF-5730D5333E0B}" presName="hierRoot3" presStyleCnt="0"/>
      <dgm:spPr/>
    </dgm:pt>
    <dgm:pt modelId="{56B48CB7-6318-104F-AB35-8130EB88F658}" type="pres">
      <dgm:prSet presAssocID="{FF06B09F-4942-B44F-A8DF-5730D5333E0B}" presName="composite3" presStyleCnt="0"/>
      <dgm:spPr/>
    </dgm:pt>
    <dgm:pt modelId="{FCB972C6-D6D1-BA42-A8A7-E33A0BEB1208}" type="pres">
      <dgm:prSet presAssocID="{FF06B09F-4942-B44F-A8DF-5730D5333E0B}" presName="background3" presStyleLbl="node3" presStyleIdx="4" presStyleCnt="10"/>
      <dgm:spPr/>
    </dgm:pt>
    <dgm:pt modelId="{086E43B6-4C6F-9E46-8CB8-0411CB793F74}" type="pres">
      <dgm:prSet presAssocID="{FF06B09F-4942-B44F-A8DF-5730D5333E0B}" presName="text3" presStyleLbl="fgAcc3" presStyleIdx="4" presStyleCnt="10" custScaleY="588817">
        <dgm:presLayoutVars>
          <dgm:chPref val="3"/>
        </dgm:presLayoutVars>
      </dgm:prSet>
      <dgm:spPr/>
      <dgm:t>
        <a:bodyPr/>
        <a:lstStyle/>
        <a:p>
          <a:endParaRPr lang="en-US"/>
        </a:p>
      </dgm:t>
    </dgm:pt>
    <dgm:pt modelId="{79283B86-83F4-1343-B1CA-2BFDBB4AA7A3}" type="pres">
      <dgm:prSet presAssocID="{FF06B09F-4942-B44F-A8DF-5730D5333E0B}" presName="hierChild4" presStyleCnt="0"/>
      <dgm:spPr/>
    </dgm:pt>
    <dgm:pt modelId="{64718B42-152F-674C-9615-66FD12BD9EBB}" type="pres">
      <dgm:prSet presAssocID="{775CCE77-DD17-5140-8D21-0307B49F9F02}" presName="Name17" presStyleLbl="parChTrans1D3" presStyleIdx="5" presStyleCnt="10"/>
      <dgm:spPr/>
      <dgm:t>
        <a:bodyPr/>
        <a:lstStyle/>
        <a:p>
          <a:endParaRPr lang="en-US"/>
        </a:p>
      </dgm:t>
    </dgm:pt>
    <dgm:pt modelId="{A43CC944-EE35-F345-A2EE-0588F1CA03FB}" type="pres">
      <dgm:prSet presAssocID="{749502F3-8CA2-464E-AA4C-59F8289642A0}" presName="hierRoot3" presStyleCnt="0"/>
      <dgm:spPr/>
    </dgm:pt>
    <dgm:pt modelId="{9A1912A7-1E06-1B4C-A14B-E57ABFD1983E}" type="pres">
      <dgm:prSet presAssocID="{749502F3-8CA2-464E-AA4C-59F8289642A0}" presName="composite3" presStyleCnt="0"/>
      <dgm:spPr/>
    </dgm:pt>
    <dgm:pt modelId="{5B3AE01E-0155-A840-B961-9A85B0A66511}" type="pres">
      <dgm:prSet presAssocID="{749502F3-8CA2-464E-AA4C-59F8289642A0}" presName="background3" presStyleLbl="node3" presStyleIdx="5" presStyleCnt="10"/>
      <dgm:spPr/>
    </dgm:pt>
    <dgm:pt modelId="{ADE1679E-4AD4-9249-822B-337ADFFC7A9A}" type="pres">
      <dgm:prSet presAssocID="{749502F3-8CA2-464E-AA4C-59F8289642A0}" presName="text3" presStyleLbl="fgAcc3" presStyleIdx="5" presStyleCnt="10" custScaleY="589069">
        <dgm:presLayoutVars>
          <dgm:chPref val="3"/>
        </dgm:presLayoutVars>
      </dgm:prSet>
      <dgm:spPr/>
      <dgm:t>
        <a:bodyPr/>
        <a:lstStyle/>
        <a:p>
          <a:endParaRPr lang="en-US"/>
        </a:p>
      </dgm:t>
    </dgm:pt>
    <dgm:pt modelId="{9EDC745E-EE1B-2A48-B1AC-422BE5E49BAF}" type="pres">
      <dgm:prSet presAssocID="{749502F3-8CA2-464E-AA4C-59F8289642A0}" presName="hierChild4" presStyleCnt="0"/>
      <dgm:spPr/>
    </dgm:pt>
    <dgm:pt modelId="{5DB1B762-75D5-CD45-9A4A-D8C11542A058}" type="pres">
      <dgm:prSet presAssocID="{65ABBF74-EE53-D24F-B8C5-BF65B3D4AECC}" presName="Name17" presStyleLbl="parChTrans1D3" presStyleIdx="6" presStyleCnt="10"/>
      <dgm:spPr/>
      <dgm:t>
        <a:bodyPr/>
        <a:lstStyle/>
        <a:p>
          <a:endParaRPr lang="en-US"/>
        </a:p>
      </dgm:t>
    </dgm:pt>
    <dgm:pt modelId="{E2B7746E-2953-2240-936D-614160335CBA}" type="pres">
      <dgm:prSet presAssocID="{3640154A-E49E-264C-8C31-B2A58E1EC776}" presName="hierRoot3" presStyleCnt="0"/>
      <dgm:spPr/>
    </dgm:pt>
    <dgm:pt modelId="{A7FBA3FF-2265-1845-9AE3-5616C4CAF38F}" type="pres">
      <dgm:prSet presAssocID="{3640154A-E49E-264C-8C31-B2A58E1EC776}" presName="composite3" presStyleCnt="0"/>
      <dgm:spPr/>
    </dgm:pt>
    <dgm:pt modelId="{FB450021-7C6B-ED4E-9791-A1DB35D7B820}" type="pres">
      <dgm:prSet presAssocID="{3640154A-E49E-264C-8C31-B2A58E1EC776}" presName="background3" presStyleLbl="node3" presStyleIdx="6" presStyleCnt="10"/>
      <dgm:spPr/>
    </dgm:pt>
    <dgm:pt modelId="{5B55FFE4-EF38-8F45-8A8D-BA97A0E50AD8}" type="pres">
      <dgm:prSet presAssocID="{3640154A-E49E-264C-8C31-B2A58E1EC776}" presName="text3" presStyleLbl="fgAcc3" presStyleIdx="6" presStyleCnt="10" custScaleY="583279">
        <dgm:presLayoutVars>
          <dgm:chPref val="3"/>
        </dgm:presLayoutVars>
      </dgm:prSet>
      <dgm:spPr/>
      <dgm:t>
        <a:bodyPr/>
        <a:lstStyle/>
        <a:p>
          <a:endParaRPr lang="en-US"/>
        </a:p>
      </dgm:t>
    </dgm:pt>
    <dgm:pt modelId="{A229F804-ADFC-094F-9D22-E184E33301F3}" type="pres">
      <dgm:prSet presAssocID="{3640154A-E49E-264C-8C31-B2A58E1EC776}" presName="hierChild4" presStyleCnt="0"/>
      <dgm:spPr/>
    </dgm:pt>
    <dgm:pt modelId="{D3D313F6-8F80-9B49-B9AD-84AD777A2F47}" type="pres">
      <dgm:prSet presAssocID="{F1802477-EDE8-7842-9649-C5FFCA351DCE}" presName="Name17" presStyleLbl="parChTrans1D3" presStyleIdx="7" presStyleCnt="10"/>
      <dgm:spPr/>
      <dgm:t>
        <a:bodyPr/>
        <a:lstStyle/>
        <a:p>
          <a:endParaRPr lang="en-US"/>
        </a:p>
      </dgm:t>
    </dgm:pt>
    <dgm:pt modelId="{EB608801-FA97-654F-9A91-5D20A00937D6}" type="pres">
      <dgm:prSet presAssocID="{7974ADFE-C408-644F-8DFF-00B91703CA7E}" presName="hierRoot3" presStyleCnt="0"/>
      <dgm:spPr/>
    </dgm:pt>
    <dgm:pt modelId="{F4C4C154-12E6-1447-B3CF-57F82933B0FB}" type="pres">
      <dgm:prSet presAssocID="{7974ADFE-C408-644F-8DFF-00B91703CA7E}" presName="composite3" presStyleCnt="0"/>
      <dgm:spPr/>
    </dgm:pt>
    <dgm:pt modelId="{90229132-3254-7C4B-A0D7-E12AEF7AFB26}" type="pres">
      <dgm:prSet presAssocID="{7974ADFE-C408-644F-8DFF-00B91703CA7E}" presName="background3" presStyleLbl="node3" presStyleIdx="7" presStyleCnt="10"/>
      <dgm:spPr/>
    </dgm:pt>
    <dgm:pt modelId="{943232DB-C909-E343-B594-F770A30C168C}" type="pres">
      <dgm:prSet presAssocID="{7974ADFE-C408-644F-8DFF-00B91703CA7E}" presName="text3" presStyleLbl="fgAcc3" presStyleIdx="7" presStyleCnt="10" custScaleY="587894">
        <dgm:presLayoutVars>
          <dgm:chPref val="3"/>
        </dgm:presLayoutVars>
      </dgm:prSet>
      <dgm:spPr/>
      <dgm:t>
        <a:bodyPr/>
        <a:lstStyle/>
        <a:p>
          <a:endParaRPr lang="en-US"/>
        </a:p>
      </dgm:t>
    </dgm:pt>
    <dgm:pt modelId="{BE0C3308-01D7-CC4A-AA4D-7D8103BC861D}" type="pres">
      <dgm:prSet presAssocID="{7974ADFE-C408-644F-8DFF-00B91703CA7E}" presName="hierChild4" presStyleCnt="0"/>
      <dgm:spPr/>
    </dgm:pt>
    <dgm:pt modelId="{85B9C476-EB3D-6946-9386-BD4C8E6F31AE}" type="pres">
      <dgm:prSet presAssocID="{0EE6BCF6-0167-A346-A650-D7ACCF27305C}" presName="Name17" presStyleLbl="parChTrans1D3" presStyleIdx="8" presStyleCnt="10"/>
      <dgm:spPr/>
      <dgm:t>
        <a:bodyPr/>
        <a:lstStyle/>
        <a:p>
          <a:endParaRPr lang="en-US"/>
        </a:p>
      </dgm:t>
    </dgm:pt>
    <dgm:pt modelId="{65CABD6F-487A-0540-8AA3-1C316BD280BC}" type="pres">
      <dgm:prSet presAssocID="{9BD20A0E-CCE2-C84A-AB05-05F24FDA3C0E}" presName="hierRoot3" presStyleCnt="0"/>
      <dgm:spPr/>
    </dgm:pt>
    <dgm:pt modelId="{B0BBDA67-22C7-E44B-B19F-B9A58710C0EA}" type="pres">
      <dgm:prSet presAssocID="{9BD20A0E-CCE2-C84A-AB05-05F24FDA3C0E}" presName="composite3" presStyleCnt="0"/>
      <dgm:spPr/>
    </dgm:pt>
    <dgm:pt modelId="{D7BBD0FF-403D-5E4D-8C1C-B2CA3D7805B1}" type="pres">
      <dgm:prSet presAssocID="{9BD20A0E-CCE2-C84A-AB05-05F24FDA3C0E}" presName="background3" presStyleLbl="node3" presStyleIdx="8" presStyleCnt="10"/>
      <dgm:spPr/>
    </dgm:pt>
    <dgm:pt modelId="{91698D5B-6507-7B43-85C8-41C04BB49C2A}" type="pres">
      <dgm:prSet presAssocID="{9BD20A0E-CCE2-C84A-AB05-05F24FDA3C0E}" presName="text3" presStyleLbl="fgAcc3" presStyleIdx="8" presStyleCnt="10" custScaleY="578316">
        <dgm:presLayoutVars>
          <dgm:chPref val="3"/>
        </dgm:presLayoutVars>
      </dgm:prSet>
      <dgm:spPr/>
      <dgm:t>
        <a:bodyPr/>
        <a:lstStyle/>
        <a:p>
          <a:endParaRPr lang="en-US"/>
        </a:p>
      </dgm:t>
    </dgm:pt>
    <dgm:pt modelId="{752BC8DD-510B-3F4F-A69F-3BBC444D68BF}" type="pres">
      <dgm:prSet presAssocID="{9BD20A0E-CCE2-C84A-AB05-05F24FDA3C0E}" presName="hierChild4" presStyleCnt="0"/>
      <dgm:spPr/>
    </dgm:pt>
    <dgm:pt modelId="{FAA1F336-1B25-0A40-9E54-73C24E869FE2}" type="pres">
      <dgm:prSet presAssocID="{30067F9D-57BC-5E44-86EA-E26978B107A4}" presName="Name17" presStyleLbl="parChTrans1D3" presStyleIdx="9" presStyleCnt="10"/>
      <dgm:spPr/>
      <dgm:t>
        <a:bodyPr/>
        <a:lstStyle/>
        <a:p>
          <a:endParaRPr lang="en-US"/>
        </a:p>
      </dgm:t>
    </dgm:pt>
    <dgm:pt modelId="{DC90400A-5E01-C54E-AE31-940DA027792D}" type="pres">
      <dgm:prSet presAssocID="{15D8F725-F473-AD44-ACE7-4939294684DC}" presName="hierRoot3" presStyleCnt="0"/>
      <dgm:spPr/>
    </dgm:pt>
    <dgm:pt modelId="{FAF2D07C-E2AE-E245-A485-77A3E0A1D53A}" type="pres">
      <dgm:prSet presAssocID="{15D8F725-F473-AD44-ACE7-4939294684DC}" presName="composite3" presStyleCnt="0"/>
      <dgm:spPr/>
    </dgm:pt>
    <dgm:pt modelId="{5E5A192D-B742-BD45-B857-1CF4F3D41913}" type="pres">
      <dgm:prSet presAssocID="{15D8F725-F473-AD44-ACE7-4939294684DC}" presName="background3" presStyleLbl="node3" presStyleIdx="9" presStyleCnt="10"/>
      <dgm:spPr/>
    </dgm:pt>
    <dgm:pt modelId="{1337096C-458F-BC47-87F2-4C54DFC53A0D}" type="pres">
      <dgm:prSet presAssocID="{15D8F725-F473-AD44-ACE7-4939294684DC}" presName="text3" presStyleLbl="fgAcc3" presStyleIdx="9" presStyleCnt="10" custScaleY="583867" custLinFactNeighborX="2929" custLinFactNeighborY="0">
        <dgm:presLayoutVars>
          <dgm:chPref val="3"/>
        </dgm:presLayoutVars>
      </dgm:prSet>
      <dgm:spPr/>
      <dgm:t>
        <a:bodyPr/>
        <a:lstStyle/>
        <a:p>
          <a:endParaRPr lang="en-US"/>
        </a:p>
      </dgm:t>
    </dgm:pt>
    <dgm:pt modelId="{1CE12C39-EA49-DD47-BA75-EFD4C9F7AA3B}" type="pres">
      <dgm:prSet presAssocID="{15D8F725-F473-AD44-ACE7-4939294684DC}" presName="hierChild4" presStyleCnt="0"/>
      <dgm:spPr/>
    </dgm:pt>
    <dgm:pt modelId="{A3C02142-FC13-F94C-AEE2-DBABAEDF3A0F}" type="pres">
      <dgm:prSet presAssocID="{2B54E88B-0F94-294F-9ED2-2077B154477F}" presName="Name23" presStyleLbl="parChTrans1D4" presStyleIdx="0" presStyleCnt="4"/>
      <dgm:spPr/>
      <dgm:t>
        <a:bodyPr/>
        <a:lstStyle/>
        <a:p>
          <a:endParaRPr lang="en-US"/>
        </a:p>
      </dgm:t>
    </dgm:pt>
    <dgm:pt modelId="{2AA2A4DF-64C0-224A-A1CE-8B346C2D3F4D}" type="pres">
      <dgm:prSet presAssocID="{F50BCF26-C742-7A48-8054-E807195D26A5}" presName="hierRoot4" presStyleCnt="0"/>
      <dgm:spPr/>
    </dgm:pt>
    <dgm:pt modelId="{9F5C11A7-74A4-9043-B9EA-C7CC31E351A6}" type="pres">
      <dgm:prSet presAssocID="{F50BCF26-C742-7A48-8054-E807195D26A5}" presName="composite4" presStyleCnt="0"/>
      <dgm:spPr/>
    </dgm:pt>
    <dgm:pt modelId="{7486A638-6975-9E48-8802-8231D898FD3C}" type="pres">
      <dgm:prSet presAssocID="{F50BCF26-C742-7A48-8054-E807195D26A5}" presName="background4" presStyleLbl="node4" presStyleIdx="0" presStyleCnt="4"/>
      <dgm:spPr/>
    </dgm:pt>
    <dgm:pt modelId="{2DD8808D-0BDE-EC4C-83E5-C6FFF8C9EE0B}" type="pres">
      <dgm:prSet presAssocID="{F50BCF26-C742-7A48-8054-E807195D26A5}" presName="text4" presStyleLbl="fgAcc4" presStyleIdx="0" presStyleCnt="4">
        <dgm:presLayoutVars>
          <dgm:chPref val="3"/>
        </dgm:presLayoutVars>
      </dgm:prSet>
      <dgm:spPr/>
      <dgm:t>
        <a:bodyPr/>
        <a:lstStyle/>
        <a:p>
          <a:endParaRPr lang="en-US"/>
        </a:p>
      </dgm:t>
    </dgm:pt>
    <dgm:pt modelId="{E89DCE82-26F8-3C44-9D6C-D36A0A62EA5F}" type="pres">
      <dgm:prSet presAssocID="{F50BCF26-C742-7A48-8054-E807195D26A5}" presName="hierChild5" presStyleCnt="0"/>
      <dgm:spPr/>
    </dgm:pt>
    <dgm:pt modelId="{7F712D99-94AC-D84F-AE37-B6933B626EE0}" type="pres">
      <dgm:prSet presAssocID="{EFFC52A9-8F50-5B44-AF15-60BCE9B11522}" presName="Name23" presStyleLbl="parChTrans1D4" presStyleIdx="1" presStyleCnt="4"/>
      <dgm:spPr/>
      <dgm:t>
        <a:bodyPr/>
        <a:lstStyle/>
        <a:p>
          <a:endParaRPr lang="en-US"/>
        </a:p>
      </dgm:t>
    </dgm:pt>
    <dgm:pt modelId="{31D4676A-2C76-D64E-A01C-1B35176A3295}" type="pres">
      <dgm:prSet presAssocID="{5F4FF711-298B-1A4B-872E-DE0B0C9A95A7}" presName="hierRoot4" presStyleCnt="0"/>
      <dgm:spPr/>
    </dgm:pt>
    <dgm:pt modelId="{138C0EB3-12A0-AD4E-8AFD-A9E1B0AC6BB8}" type="pres">
      <dgm:prSet presAssocID="{5F4FF711-298B-1A4B-872E-DE0B0C9A95A7}" presName="composite4" presStyleCnt="0"/>
      <dgm:spPr/>
    </dgm:pt>
    <dgm:pt modelId="{3E5EFFA9-7667-6847-97DF-F2B350D7D4BF}" type="pres">
      <dgm:prSet presAssocID="{5F4FF711-298B-1A4B-872E-DE0B0C9A95A7}" presName="background4" presStyleLbl="node4" presStyleIdx="1" presStyleCnt="4"/>
      <dgm:spPr/>
    </dgm:pt>
    <dgm:pt modelId="{D33A22AE-B6B4-F645-9CFF-83CECC43AFAB}" type="pres">
      <dgm:prSet presAssocID="{5F4FF711-298B-1A4B-872E-DE0B0C9A95A7}" presName="text4" presStyleLbl="fgAcc4" presStyleIdx="1" presStyleCnt="4">
        <dgm:presLayoutVars>
          <dgm:chPref val="3"/>
        </dgm:presLayoutVars>
      </dgm:prSet>
      <dgm:spPr/>
      <dgm:t>
        <a:bodyPr/>
        <a:lstStyle/>
        <a:p>
          <a:endParaRPr lang="en-US"/>
        </a:p>
      </dgm:t>
    </dgm:pt>
    <dgm:pt modelId="{7142F7CB-0216-5A4E-9A2C-59997CD64357}" type="pres">
      <dgm:prSet presAssocID="{5F4FF711-298B-1A4B-872E-DE0B0C9A95A7}" presName="hierChild5" presStyleCnt="0"/>
      <dgm:spPr/>
    </dgm:pt>
    <dgm:pt modelId="{167F94A8-918E-2443-9CD8-65B5A618A156}" type="pres">
      <dgm:prSet presAssocID="{E8BE79DE-1D6F-2F47-8E73-101C624C95A6}" presName="Name23" presStyleLbl="parChTrans1D4" presStyleIdx="2" presStyleCnt="4"/>
      <dgm:spPr/>
      <dgm:t>
        <a:bodyPr/>
        <a:lstStyle/>
        <a:p>
          <a:endParaRPr lang="en-US"/>
        </a:p>
      </dgm:t>
    </dgm:pt>
    <dgm:pt modelId="{5F674080-2AA6-5345-B509-C6CEBBF6B8A3}" type="pres">
      <dgm:prSet presAssocID="{0FDFBF92-A3FE-0344-A0BE-2A435901F146}" presName="hierRoot4" presStyleCnt="0"/>
      <dgm:spPr/>
    </dgm:pt>
    <dgm:pt modelId="{59116485-D5F8-2047-BEC7-2F832B64ECF3}" type="pres">
      <dgm:prSet presAssocID="{0FDFBF92-A3FE-0344-A0BE-2A435901F146}" presName="composite4" presStyleCnt="0"/>
      <dgm:spPr/>
    </dgm:pt>
    <dgm:pt modelId="{E274312F-7A1C-FE49-AC61-7E4D39755380}" type="pres">
      <dgm:prSet presAssocID="{0FDFBF92-A3FE-0344-A0BE-2A435901F146}" presName="background4" presStyleLbl="node4" presStyleIdx="2" presStyleCnt="4"/>
      <dgm:spPr/>
    </dgm:pt>
    <dgm:pt modelId="{E0C7AA75-53A4-8D49-B943-D2CCA25FB107}" type="pres">
      <dgm:prSet presAssocID="{0FDFBF92-A3FE-0344-A0BE-2A435901F146}" presName="text4" presStyleLbl="fgAcc4" presStyleIdx="2" presStyleCnt="4">
        <dgm:presLayoutVars>
          <dgm:chPref val="3"/>
        </dgm:presLayoutVars>
      </dgm:prSet>
      <dgm:spPr/>
      <dgm:t>
        <a:bodyPr/>
        <a:lstStyle/>
        <a:p>
          <a:endParaRPr lang="en-US"/>
        </a:p>
      </dgm:t>
    </dgm:pt>
    <dgm:pt modelId="{A0E0DFEB-767E-E745-909A-5940DF898AFE}" type="pres">
      <dgm:prSet presAssocID="{0FDFBF92-A3FE-0344-A0BE-2A435901F146}" presName="hierChild5" presStyleCnt="0"/>
      <dgm:spPr/>
    </dgm:pt>
    <dgm:pt modelId="{B828FE4F-401C-E945-94AD-9AF3799CB540}" type="pres">
      <dgm:prSet presAssocID="{F37EB903-5AC7-8049-A6A4-5F89BAA8A933}" presName="Name23" presStyleLbl="parChTrans1D4" presStyleIdx="3" presStyleCnt="4"/>
      <dgm:spPr/>
      <dgm:t>
        <a:bodyPr/>
        <a:lstStyle/>
        <a:p>
          <a:endParaRPr lang="en-US"/>
        </a:p>
      </dgm:t>
    </dgm:pt>
    <dgm:pt modelId="{334A2F8A-C3A0-7141-9E32-8014B9FABE58}" type="pres">
      <dgm:prSet presAssocID="{525AB532-3108-F948-A4D3-B2A5287D8AB8}" presName="hierRoot4" presStyleCnt="0"/>
      <dgm:spPr/>
    </dgm:pt>
    <dgm:pt modelId="{17DE938B-929B-F040-A4FF-E18544D8B58C}" type="pres">
      <dgm:prSet presAssocID="{525AB532-3108-F948-A4D3-B2A5287D8AB8}" presName="composite4" presStyleCnt="0"/>
      <dgm:spPr/>
    </dgm:pt>
    <dgm:pt modelId="{907F7019-D77F-1D4A-9E74-657FC43ED0B4}" type="pres">
      <dgm:prSet presAssocID="{525AB532-3108-F948-A4D3-B2A5287D8AB8}" presName="background4" presStyleLbl="node4" presStyleIdx="3" presStyleCnt="4"/>
      <dgm:spPr/>
    </dgm:pt>
    <dgm:pt modelId="{77C20CF3-C171-3546-B9C8-BDA5BF37AFC6}" type="pres">
      <dgm:prSet presAssocID="{525AB532-3108-F948-A4D3-B2A5287D8AB8}" presName="text4" presStyleLbl="fgAcc4" presStyleIdx="3" presStyleCnt="4">
        <dgm:presLayoutVars>
          <dgm:chPref val="3"/>
        </dgm:presLayoutVars>
      </dgm:prSet>
      <dgm:spPr/>
      <dgm:t>
        <a:bodyPr/>
        <a:lstStyle/>
        <a:p>
          <a:endParaRPr lang="en-US"/>
        </a:p>
      </dgm:t>
    </dgm:pt>
    <dgm:pt modelId="{41BBD4E7-19A7-B34A-BE4E-754C292D191C}" type="pres">
      <dgm:prSet presAssocID="{525AB532-3108-F948-A4D3-B2A5287D8AB8}" presName="hierChild5" presStyleCnt="0"/>
      <dgm:spPr/>
    </dgm:pt>
  </dgm:ptLst>
  <dgm:cxnLst>
    <dgm:cxn modelId="{29E9F910-3BB0-A14A-806C-A7C39EDE4A2E}" srcId="{CF837251-D1EC-1640-9011-A76505F1E3A2}" destId="{FF06B09F-4942-B44F-A8DF-5730D5333E0B}" srcOrd="4" destOrd="0" parTransId="{B9DD8270-0431-0F49-B8FB-383ED5EA190B}" sibTransId="{8AE76E71-B334-2B4B-BD84-E3619C671542}"/>
    <dgm:cxn modelId="{FA4B9D59-5CBB-9047-87B0-1889F32D738B}" type="presOf" srcId="{775CCE77-DD17-5140-8D21-0307B49F9F02}" destId="{64718B42-152F-674C-9615-66FD12BD9EBB}" srcOrd="0" destOrd="0" presId="urn:microsoft.com/office/officeart/2005/8/layout/hierarchy1"/>
    <dgm:cxn modelId="{DC7FDA03-D5DF-884B-91E1-853952E3A84E}" type="presOf" srcId="{FF06B09F-4942-B44F-A8DF-5730D5333E0B}" destId="{086E43B6-4C6F-9E46-8CB8-0411CB793F74}" srcOrd="0" destOrd="0" presId="urn:microsoft.com/office/officeart/2005/8/layout/hierarchy1"/>
    <dgm:cxn modelId="{346FC862-F57F-3842-B614-82CBA65AF0C6}" type="presOf" srcId="{E27CC5A1-C019-B943-8610-AC63D5D6528B}" destId="{E599B290-3EE8-4148-8E5E-0FE7727079E9}" srcOrd="0" destOrd="0" presId="urn:microsoft.com/office/officeart/2005/8/layout/hierarchy1"/>
    <dgm:cxn modelId="{BA6260C6-2781-3E41-AD04-385FED8A3F65}" type="presOf" srcId="{525AB532-3108-F948-A4D3-B2A5287D8AB8}" destId="{77C20CF3-C171-3546-B9C8-BDA5BF37AFC6}" srcOrd="0" destOrd="0" presId="urn:microsoft.com/office/officeart/2005/8/layout/hierarchy1"/>
    <dgm:cxn modelId="{88E8C6E9-BCD9-1F46-BF1E-BBA2ABDDB053}" type="presOf" srcId="{24FEAB2D-54D0-744B-BFB7-A4518FB82052}" destId="{975A7251-D6C2-964A-AF1A-86BFBF3B4485}" srcOrd="0" destOrd="0" presId="urn:microsoft.com/office/officeart/2005/8/layout/hierarchy1"/>
    <dgm:cxn modelId="{4ED4C301-629D-B74F-96E1-C7F6E3E2B8BD}" type="presOf" srcId="{7974ADFE-C408-644F-8DFF-00B91703CA7E}" destId="{943232DB-C909-E343-B594-F770A30C168C}" srcOrd="0" destOrd="0" presId="urn:microsoft.com/office/officeart/2005/8/layout/hierarchy1"/>
    <dgm:cxn modelId="{20B461B3-6FB6-424D-A114-F8831F4D98C2}" type="presOf" srcId="{C960645D-669E-3E40-9C2F-944B9E087F13}" destId="{08EA3143-FBEA-7347-8FE8-69F53D8A153B}" srcOrd="0" destOrd="0" presId="urn:microsoft.com/office/officeart/2005/8/layout/hierarchy1"/>
    <dgm:cxn modelId="{27942BDE-CDE5-D24D-B5A0-6A93D61FFFB3}" type="presOf" srcId="{D055E76B-B182-0147-BCDE-D5211E963FF4}" destId="{50DE6A0D-BDDC-4E48-8EC7-E959A6C736FA}" srcOrd="0" destOrd="0" presId="urn:microsoft.com/office/officeart/2005/8/layout/hierarchy1"/>
    <dgm:cxn modelId="{FA75E4C1-6137-4C48-BC64-A37CCC5818A3}" srcId="{CF837251-D1EC-1640-9011-A76505F1E3A2}" destId="{7974ADFE-C408-644F-8DFF-00B91703CA7E}" srcOrd="7" destOrd="0" parTransId="{F1802477-EDE8-7842-9649-C5FFCA351DCE}" sibTransId="{4082AD68-C9A8-394D-BF4E-106B7235D4B5}"/>
    <dgm:cxn modelId="{5CC0D6B2-BC71-BC4D-A489-45CF9B412997}" type="presOf" srcId="{A5CEBAC7-5531-B047-AEEF-FDE42C1C8A5E}" destId="{6F09E836-3CC9-BE4C-B6C5-2BC78414E115}" srcOrd="0" destOrd="0" presId="urn:microsoft.com/office/officeart/2005/8/layout/hierarchy1"/>
    <dgm:cxn modelId="{067A9395-7038-F145-B16A-03B3211085E9}" srcId="{CF837251-D1EC-1640-9011-A76505F1E3A2}" destId="{9BD20A0E-CCE2-C84A-AB05-05F24FDA3C0E}" srcOrd="8" destOrd="0" parTransId="{0EE6BCF6-0167-A346-A650-D7ACCF27305C}" sibTransId="{CD1CEACE-1DDB-F443-AE85-0DD9C5F27272}"/>
    <dgm:cxn modelId="{01134F6C-9D11-D340-9FA5-5BAF27C61B29}" type="presOf" srcId="{0FDFBF92-A3FE-0344-A0BE-2A435901F146}" destId="{E0C7AA75-53A4-8D49-B943-D2CCA25FB107}" srcOrd="0" destOrd="0" presId="urn:microsoft.com/office/officeart/2005/8/layout/hierarchy1"/>
    <dgm:cxn modelId="{51E52DBC-FF90-2644-B5AB-D22C822C8767}" srcId="{15D8F725-F473-AD44-ACE7-4939294684DC}" destId="{F50BCF26-C742-7A48-8054-E807195D26A5}" srcOrd="0" destOrd="0" parTransId="{2B54E88B-0F94-294F-9ED2-2077B154477F}" sibTransId="{D2757ABC-01D7-9446-96D1-10934B154090}"/>
    <dgm:cxn modelId="{71019BF6-448F-B246-93FF-697E451ED727}" type="presOf" srcId="{15D8F725-F473-AD44-ACE7-4939294684DC}" destId="{1337096C-458F-BC47-87F2-4C54DFC53A0D}" srcOrd="0" destOrd="0" presId="urn:microsoft.com/office/officeart/2005/8/layout/hierarchy1"/>
    <dgm:cxn modelId="{4A57FCA2-A3B5-B14B-98A6-7225B035F0F2}" type="presOf" srcId="{749502F3-8CA2-464E-AA4C-59F8289642A0}" destId="{ADE1679E-4AD4-9249-822B-337ADFFC7A9A}" srcOrd="0" destOrd="0" presId="urn:microsoft.com/office/officeart/2005/8/layout/hierarchy1"/>
    <dgm:cxn modelId="{BD30AFE8-2A6E-9B4A-B580-23A449F2FF2E}" type="presOf" srcId="{67DF85F0-7836-9844-B43F-CA3E48D9D28C}" destId="{25FC8C02-049B-DE4C-B900-CB1C7FD2E49D}" srcOrd="0" destOrd="0" presId="urn:microsoft.com/office/officeart/2005/8/layout/hierarchy1"/>
    <dgm:cxn modelId="{0A44F9A2-FF88-324B-8D8A-DD8F3B4564A0}" type="presOf" srcId="{3640154A-E49E-264C-8C31-B2A58E1EC776}" destId="{5B55FFE4-EF38-8F45-8A8D-BA97A0E50AD8}" srcOrd="0" destOrd="0" presId="urn:microsoft.com/office/officeart/2005/8/layout/hierarchy1"/>
    <dgm:cxn modelId="{F212A418-FB7D-7845-9456-86726ADFB9AB}" type="presOf" srcId="{5F4FF711-298B-1A4B-872E-DE0B0C9A95A7}" destId="{D33A22AE-B6B4-F645-9CFF-83CECC43AFAB}" srcOrd="0" destOrd="0" presId="urn:microsoft.com/office/officeart/2005/8/layout/hierarchy1"/>
    <dgm:cxn modelId="{BBB7B1B4-F40D-9442-BAD8-1E136DCCB566}" type="presOf" srcId="{D2229941-EDD8-D141-AA3E-EEAADA617723}" destId="{CB53B69D-ECDF-564E-9841-FBDDE864BD21}" srcOrd="0" destOrd="0" presId="urn:microsoft.com/office/officeart/2005/8/layout/hierarchy1"/>
    <dgm:cxn modelId="{F4159398-6C7E-7543-A887-D1D8273A63A5}" srcId="{6DC29DB1-F72A-B44B-AECF-8F05E8E6CF14}" destId="{C960645D-669E-3E40-9C2F-944B9E087F13}" srcOrd="0" destOrd="0" parTransId="{8B1796D7-D463-6842-A8FD-A249EF67BA2B}" sibTransId="{741BC481-CC61-E141-BBD2-88698BC3E71D}"/>
    <dgm:cxn modelId="{83E824D4-577B-2C4B-A03C-98FE4379DEC2}" type="presOf" srcId="{9BD20A0E-CCE2-C84A-AB05-05F24FDA3C0E}" destId="{91698D5B-6507-7B43-85C8-41C04BB49C2A}" srcOrd="0" destOrd="0" presId="urn:microsoft.com/office/officeart/2005/8/layout/hierarchy1"/>
    <dgm:cxn modelId="{A6D51E41-AE1F-2249-8151-EDABAC6F08BF}" srcId="{15D8F725-F473-AD44-ACE7-4939294684DC}" destId="{5F4FF711-298B-1A4B-872E-DE0B0C9A95A7}" srcOrd="1" destOrd="0" parTransId="{EFFC52A9-8F50-5B44-AF15-60BCE9B11522}" sibTransId="{9FE16787-461A-E944-B205-317A778B4FF5}"/>
    <dgm:cxn modelId="{C0476DFA-54C0-084A-B377-5F96606C5A0A}" type="presOf" srcId="{65ABBF74-EE53-D24F-B8C5-BF65B3D4AECC}" destId="{5DB1B762-75D5-CD45-9A4A-D8C11542A058}" srcOrd="0" destOrd="0" presId="urn:microsoft.com/office/officeart/2005/8/layout/hierarchy1"/>
    <dgm:cxn modelId="{83D200B1-9122-0441-B392-BB4A26323905}" srcId="{D2229941-EDD8-D141-AA3E-EEAADA617723}" destId="{6DC29DB1-F72A-B44B-AECF-8F05E8E6CF14}" srcOrd="0" destOrd="0" parTransId="{B0E16761-961E-1A48-82EB-17AE1ADD3A7B}" sibTransId="{19EAE946-1686-1D4C-BA31-8B22D546F9E6}"/>
    <dgm:cxn modelId="{C1F53048-39BF-1C4E-B9E7-5F95A1EA697A}" srcId="{6DC29DB1-F72A-B44B-AECF-8F05E8E6CF14}" destId="{CF837251-D1EC-1640-9011-A76505F1E3A2}" srcOrd="1" destOrd="0" parTransId="{A5CEBAC7-5531-B047-AEEF-FDE42C1C8A5E}" sibTransId="{7E92F469-1557-6449-A9CE-753CCE26B60E}"/>
    <dgm:cxn modelId="{3706973B-12E8-3549-9398-CD7DD95B72AA}" type="presOf" srcId="{49B464E7-B51F-7E49-B62D-6375270FFB18}" destId="{A4149858-22AE-8341-87D4-76D90B159892}" srcOrd="0" destOrd="0" presId="urn:microsoft.com/office/officeart/2005/8/layout/hierarchy1"/>
    <dgm:cxn modelId="{9003C8F4-16E1-3843-AA92-1AEC03990857}" srcId="{15D8F725-F473-AD44-ACE7-4939294684DC}" destId="{525AB532-3108-F948-A4D3-B2A5287D8AB8}" srcOrd="3" destOrd="0" parTransId="{F37EB903-5AC7-8049-A6A4-5F89BAA8A933}" sibTransId="{C74D12FB-64A8-EB4D-9F68-0F6903034622}"/>
    <dgm:cxn modelId="{42151D71-FBE2-A34E-B13E-0396E96A5F3E}" srcId="{CF837251-D1EC-1640-9011-A76505F1E3A2}" destId="{749502F3-8CA2-464E-AA4C-59F8289642A0}" srcOrd="5" destOrd="0" parTransId="{775CCE77-DD17-5140-8D21-0307B49F9F02}" sibTransId="{2BBD577C-22D3-A745-AB70-E1AD1215145F}"/>
    <dgm:cxn modelId="{52A8147D-1946-1D49-AE72-3C0F5B93807E}" srcId="{CF837251-D1EC-1640-9011-A76505F1E3A2}" destId="{D055E76B-B182-0147-BCDE-D5211E963FF4}" srcOrd="0" destOrd="0" parTransId="{49B464E7-B51F-7E49-B62D-6375270FFB18}" sibTransId="{6833AAF9-F2E4-9D49-92E3-6D86BEB8896D}"/>
    <dgm:cxn modelId="{C36ACBF0-E6A1-A347-8C77-8A21D9C11732}" srcId="{15D8F725-F473-AD44-ACE7-4939294684DC}" destId="{0FDFBF92-A3FE-0344-A0BE-2A435901F146}" srcOrd="2" destOrd="0" parTransId="{E8BE79DE-1D6F-2F47-8E73-101C624C95A6}" sibTransId="{F1CF8921-E279-C940-8DAE-C5061DA7B1C3}"/>
    <dgm:cxn modelId="{5D55F796-F5BB-6540-9571-B7C94CDE2406}" type="presOf" srcId="{8B1796D7-D463-6842-A8FD-A249EF67BA2B}" destId="{1F6444FC-37F3-764F-849F-33AC89FA56CA}" srcOrd="0" destOrd="0" presId="urn:microsoft.com/office/officeart/2005/8/layout/hierarchy1"/>
    <dgm:cxn modelId="{75EAE5EC-F2B4-D743-803E-8C57D674C7C2}" type="presOf" srcId="{F1802477-EDE8-7842-9649-C5FFCA351DCE}" destId="{D3D313F6-8F80-9B49-B9AD-84AD777A2F47}" srcOrd="0" destOrd="0" presId="urn:microsoft.com/office/officeart/2005/8/layout/hierarchy1"/>
    <dgm:cxn modelId="{01296FA6-00D9-3148-9BE7-9B8C438A1DFA}" type="presOf" srcId="{6DC29DB1-F72A-B44B-AECF-8F05E8E6CF14}" destId="{8D61D166-AD57-BC4E-9FAE-2E477E65DB4F}" srcOrd="0" destOrd="0" presId="urn:microsoft.com/office/officeart/2005/8/layout/hierarchy1"/>
    <dgm:cxn modelId="{30B127F4-479B-4945-9D8A-EAF32EAAC86C}" type="presOf" srcId="{E8BE79DE-1D6F-2F47-8E73-101C624C95A6}" destId="{167F94A8-918E-2443-9CD8-65B5A618A156}" srcOrd="0" destOrd="0" presId="urn:microsoft.com/office/officeart/2005/8/layout/hierarchy1"/>
    <dgm:cxn modelId="{386AAA3E-EF35-1B4B-8B7F-71392441E731}" type="presOf" srcId="{F37EB903-5AC7-8049-A6A4-5F89BAA8A933}" destId="{B828FE4F-401C-E945-94AD-9AF3799CB540}" srcOrd="0" destOrd="0" presId="urn:microsoft.com/office/officeart/2005/8/layout/hierarchy1"/>
    <dgm:cxn modelId="{62B11B58-00D2-5647-BB5D-549714D5F568}" srcId="{CF837251-D1EC-1640-9011-A76505F1E3A2}" destId="{15D8F725-F473-AD44-ACE7-4939294684DC}" srcOrd="9" destOrd="0" parTransId="{30067F9D-57BC-5E44-86EA-E26978B107A4}" sibTransId="{F7039A54-0DA8-2C4B-BE51-2A85C56B4FC9}"/>
    <dgm:cxn modelId="{D647C1BC-3647-A746-88B3-E3742473A9BC}" type="presOf" srcId="{2B54E88B-0F94-294F-9ED2-2077B154477F}" destId="{A3C02142-FC13-F94C-AEE2-DBABAEDF3A0F}" srcOrd="0" destOrd="0" presId="urn:microsoft.com/office/officeart/2005/8/layout/hierarchy1"/>
    <dgm:cxn modelId="{4CB4196C-AFE1-2E4C-BCCE-7CC3F911D041}" srcId="{CF837251-D1EC-1640-9011-A76505F1E3A2}" destId="{67DF85F0-7836-9844-B43F-CA3E48D9D28C}" srcOrd="1" destOrd="0" parTransId="{D06A0CCE-0661-9147-839D-6C53ACBF891E}" sibTransId="{DB139CDB-0F95-2B43-9844-BCF91A3677FD}"/>
    <dgm:cxn modelId="{267413A6-993A-7245-AF78-55DFAE1C8712}" srcId="{CF837251-D1EC-1640-9011-A76505F1E3A2}" destId="{E27CC5A1-C019-B943-8610-AC63D5D6528B}" srcOrd="3" destOrd="0" parTransId="{24FEAB2D-54D0-744B-BFB7-A4518FB82052}" sibTransId="{536FE11B-1DBE-164D-9790-4AF7C508074F}"/>
    <dgm:cxn modelId="{D3D166D0-938B-0F4B-9A1C-0B1FD2A127A8}" type="presOf" srcId="{506CB650-E187-4440-984A-5B8EDF195BA9}" destId="{CF1C7599-DE0A-CE45-8CD8-118700C99C05}" srcOrd="0" destOrd="0" presId="urn:microsoft.com/office/officeart/2005/8/layout/hierarchy1"/>
    <dgm:cxn modelId="{2C8C320A-8BC8-9E4A-95BD-7C162BCD8D50}" type="presOf" srcId="{4E13FAF3-FEC7-4640-A8D4-3814D2BA4E2B}" destId="{028BE52D-02ED-CE41-BBDF-43F37D2C27EA}" srcOrd="0" destOrd="0" presId="urn:microsoft.com/office/officeart/2005/8/layout/hierarchy1"/>
    <dgm:cxn modelId="{77FF6AA3-BDC0-4B49-AC33-5B2720337B70}" type="presOf" srcId="{0EE6BCF6-0167-A346-A650-D7ACCF27305C}" destId="{85B9C476-EB3D-6946-9386-BD4C8E6F31AE}" srcOrd="0" destOrd="0" presId="urn:microsoft.com/office/officeart/2005/8/layout/hierarchy1"/>
    <dgm:cxn modelId="{2C8701A2-F688-9B4E-8C85-E64CCE265B39}" type="presOf" srcId="{EFFC52A9-8F50-5B44-AF15-60BCE9B11522}" destId="{7F712D99-94AC-D84F-AE37-B6933B626EE0}" srcOrd="0" destOrd="0" presId="urn:microsoft.com/office/officeart/2005/8/layout/hierarchy1"/>
    <dgm:cxn modelId="{551C0025-0EE7-B847-8F3F-F0606F33DD2D}" srcId="{CF837251-D1EC-1640-9011-A76505F1E3A2}" destId="{4E13FAF3-FEC7-4640-A8D4-3814D2BA4E2B}" srcOrd="2" destOrd="0" parTransId="{506CB650-E187-4440-984A-5B8EDF195BA9}" sibTransId="{284ACF75-2E45-4B45-AACF-1695B3EDA55B}"/>
    <dgm:cxn modelId="{53E8EEEE-8C14-D841-BBB7-2241CE9BA965}" type="presOf" srcId="{D06A0CCE-0661-9147-839D-6C53ACBF891E}" destId="{9D592918-DD3F-CF44-AB72-C7725254F09C}" srcOrd="0" destOrd="0" presId="urn:microsoft.com/office/officeart/2005/8/layout/hierarchy1"/>
    <dgm:cxn modelId="{72252E09-DF0B-2948-A593-8FB2D5D7DE72}" srcId="{CF837251-D1EC-1640-9011-A76505F1E3A2}" destId="{3640154A-E49E-264C-8C31-B2A58E1EC776}" srcOrd="6" destOrd="0" parTransId="{65ABBF74-EE53-D24F-B8C5-BF65B3D4AECC}" sibTransId="{9986F555-777A-5546-B28A-500A11C4F942}"/>
    <dgm:cxn modelId="{C93359EB-45E6-1946-AE17-BC2DD50ED730}" type="presOf" srcId="{B9DD8270-0431-0F49-B8FB-383ED5EA190B}" destId="{DFAE398F-8D7F-FD49-9B23-D54F85589730}" srcOrd="0" destOrd="0" presId="urn:microsoft.com/office/officeart/2005/8/layout/hierarchy1"/>
    <dgm:cxn modelId="{7178D368-E6C8-0E40-949A-933F61E31FBD}" type="presOf" srcId="{CF837251-D1EC-1640-9011-A76505F1E3A2}" destId="{5609CCD9-55D3-BC4E-9063-CFE309907C20}" srcOrd="0" destOrd="0" presId="urn:microsoft.com/office/officeart/2005/8/layout/hierarchy1"/>
    <dgm:cxn modelId="{DA5BDCA7-D018-A24C-B952-4485D58460D0}" type="presOf" srcId="{F50BCF26-C742-7A48-8054-E807195D26A5}" destId="{2DD8808D-0BDE-EC4C-83E5-C6FFF8C9EE0B}" srcOrd="0" destOrd="0" presId="urn:microsoft.com/office/officeart/2005/8/layout/hierarchy1"/>
    <dgm:cxn modelId="{6381CAE6-3CDD-DB48-9833-1372C5A8A1D1}" type="presOf" srcId="{30067F9D-57BC-5E44-86EA-E26978B107A4}" destId="{FAA1F336-1B25-0A40-9E54-73C24E869FE2}" srcOrd="0" destOrd="0" presId="urn:microsoft.com/office/officeart/2005/8/layout/hierarchy1"/>
    <dgm:cxn modelId="{E57843AF-B3C0-5344-80C9-932559DA5122}" type="presParOf" srcId="{CB53B69D-ECDF-564E-9841-FBDDE864BD21}" destId="{E0320732-5915-CB46-878A-C0E32E6761B5}" srcOrd="0" destOrd="0" presId="urn:microsoft.com/office/officeart/2005/8/layout/hierarchy1"/>
    <dgm:cxn modelId="{E21021EF-F81F-CC49-AC68-4E7CCAF5BF59}" type="presParOf" srcId="{E0320732-5915-CB46-878A-C0E32E6761B5}" destId="{CD28B1D2-D139-E947-BE0A-6A786027BAFC}" srcOrd="0" destOrd="0" presId="urn:microsoft.com/office/officeart/2005/8/layout/hierarchy1"/>
    <dgm:cxn modelId="{39275B82-692C-8746-A4C8-DA6883669567}" type="presParOf" srcId="{CD28B1D2-D139-E947-BE0A-6A786027BAFC}" destId="{785C7024-88BE-B14A-86CA-D1BF28752B6F}" srcOrd="0" destOrd="0" presId="urn:microsoft.com/office/officeart/2005/8/layout/hierarchy1"/>
    <dgm:cxn modelId="{D9AA10BB-3233-CE4F-8840-6D966F6EAA56}" type="presParOf" srcId="{CD28B1D2-D139-E947-BE0A-6A786027BAFC}" destId="{8D61D166-AD57-BC4E-9FAE-2E477E65DB4F}" srcOrd="1" destOrd="0" presId="urn:microsoft.com/office/officeart/2005/8/layout/hierarchy1"/>
    <dgm:cxn modelId="{AAFA65A1-4FDF-C847-A518-CAC7179F92E5}" type="presParOf" srcId="{E0320732-5915-CB46-878A-C0E32E6761B5}" destId="{E764A71F-7A00-5746-B0B9-07CBDB5FE9B3}" srcOrd="1" destOrd="0" presId="urn:microsoft.com/office/officeart/2005/8/layout/hierarchy1"/>
    <dgm:cxn modelId="{0CDC5AFA-BE3E-C04D-A6AC-BA3FDEA0DADE}" type="presParOf" srcId="{E764A71F-7A00-5746-B0B9-07CBDB5FE9B3}" destId="{1F6444FC-37F3-764F-849F-33AC89FA56CA}" srcOrd="0" destOrd="0" presId="urn:microsoft.com/office/officeart/2005/8/layout/hierarchy1"/>
    <dgm:cxn modelId="{44BB5179-EDB0-A749-A6F9-A760A66B3BD8}" type="presParOf" srcId="{E764A71F-7A00-5746-B0B9-07CBDB5FE9B3}" destId="{1E41006D-E2EB-654E-A9CF-CCA10CAB0ACF}" srcOrd="1" destOrd="0" presId="urn:microsoft.com/office/officeart/2005/8/layout/hierarchy1"/>
    <dgm:cxn modelId="{980117E6-F2E3-C04B-BE9B-EA4F517187FE}" type="presParOf" srcId="{1E41006D-E2EB-654E-A9CF-CCA10CAB0ACF}" destId="{D501455C-A22C-0A45-B3E6-EEF274A3A847}" srcOrd="0" destOrd="0" presId="urn:microsoft.com/office/officeart/2005/8/layout/hierarchy1"/>
    <dgm:cxn modelId="{6DBD70FB-138D-4644-AA1C-46EE9D688768}" type="presParOf" srcId="{D501455C-A22C-0A45-B3E6-EEF274A3A847}" destId="{A837A626-5A7E-CF40-A58C-DAE3EC9A3B8A}" srcOrd="0" destOrd="0" presId="urn:microsoft.com/office/officeart/2005/8/layout/hierarchy1"/>
    <dgm:cxn modelId="{0E1678B8-29A0-194C-A34D-8AB381FAE57E}" type="presParOf" srcId="{D501455C-A22C-0A45-B3E6-EEF274A3A847}" destId="{08EA3143-FBEA-7347-8FE8-69F53D8A153B}" srcOrd="1" destOrd="0" presId="urn:microsoft.com/office/officeart/2005/8/layout/hierarchy1"/>
    <dgm:cxn modelId="{360A0E6F-96BF-FC43-8863-6E435F6BE9BB}" type="presParOf" srcId="{1E41006D-E2EB-654E-A9CF-CCA10CAB0ACF}" destId="{E64EC03C-AFC9-BC40-A2B2-B9FFDF51763D}" srcOrd="1" destOrd="0" presId="urn:microsoft.com/office/officeart/2005/8/layout/hierarchy1"/>
    <dgm:cxn modelId="{C6D340D9-E9F0-5447-A2A9-EC3458F1473B}" type="presParOf" srcId="{E764A71F-7A00-5746-B0B9-07CBDB5FE9B3}" destId="{6F09E836-3CC9-BE4C-B6C5-2BC78414E115}" srcOrd="2" destOrd="0" presId="urn:microsoft.com/office/officeart/2005/8/layout/hierarchy1"/>
    <dgm:cxn modelId="{859833C0-B4B9-FB43-82BD-7699736AAE35}" type="presParOf" srcId="{E764A71F-7A00-5746-B0B9-07CBDB5FE9B3}" destId="{BBE4F977-8400-0F47-B3CB-9AFE2A65BBC1}" srcOrd="3" destOrd="0" presId="urn:microsoft.com/office/officeart/2005/8/layout/hierarchy1"/>
    <dgm:cxn modelId="{ACE5EB4F-F6A1-244A-B612-56CFDEB39852}" type="presParOf" srcId="{BBE4F977-8400-0F47-B3CB-9AFE2A65BBC1}" destId="{3D7FF1F1-F5CB-4D4C-8874-403B8C09894F}" srcOrd="0" destOrd="0" presId="urn:microsoft.com/office/officeart/2005/8/layout/hierarchy1"/>
    <dgm:cxn modelId="{3B452197-62C5-E74C-A1D0-D89D41E6527B}" type="presParOf" srcId="{3D7FF1F1-F5CB-4D4C-8874-403B8C09894F}" destId="{0ECAF27B-71AD-AE4C-BECB-B94118FAF271}" srcOrd="0" destOrd="0" presId="urn:microsoft.com/office/officeart/2005/8/layout/hierarchy1"/>
    <dgm:cxn modelId="{30C09EB3-69E8-FE44-B91B-FF3D04FC7B2E}" type="presParOf" srcId="{3D7FF1F1-F5CB-4D4C-8874-403B8C09894F}" destId="{5609CCD9-55D3-BC4E-9063-CFE309907C20}" srcOrd="1" destOrd="0" presId="urn:microsoft.com/office/officeart/2005/8/layout/hierarchy1"/>
    <dgm:cxn modelId="{13AE5A94-EAE2-464A-847D-2F86EC17A9AA}" type="presParOf" srcId="{BBE4F977-8400-0F47-B3CB-9AFE2A65BBC1}" destId="{E7161359-8516-8D4B-8225-0E3A8A06D070}" srcOrd="1" destOrd="0" presId="urn:microsoft.com/office/officeart/2005/8/layout/hierarchy1"/>
    <dgm:cxn modelId="{0CBBF18C-7D38-9E44-A176-BE7AD2C37745}" type="presParOf" srcId="{E7161359-8516-8D4B-8225-0E3A8A06D070}" destId="{A4149858-22AE-8341-87D4-76D90B159892}" srcOrd="0" destOrd="0" presId="urn:microsoft.com/office/officeart/2005/8/layout/hierarchy1"/>
    <dgm:cxn modelId="{93E690A0-AB5C-EE40-87BF-3B0234335146}" type="presParOf" srcId="{E7161359-8516-8D4B-8225-0E3A8A06D070}" destId="{67D3F2ED-8C1E-7A48-9469-206F1F9F6831}" srcOrd="1" destOrd="0" presId="urn:microsoft.com/office/officeart/2005/8/layout/hierarchy1"/>
    <dgm:cxn modelId="{874D8ABC-F8C5-B048-89A7-1B4584104AA3}" type="presParOf" srcId="{67D3F2ED-8C1E-7A48-9469-206F1F9F6831}" destId="{9E34AA48-A0F8-9F4A-8CC5-FDA8B778338E}" srcOrd="0" destOrd="0" presId="urn:microsoft.com/office/officeart/2005/8/layout/hierarchy1"/>
    <dgm:cxn modelId="{01B367F2-954C-3D42-9144-BF44AED26189}" type="presParOf" srcId="{9E34AA48-A0F8-9F4A-8CC5-FDA8B778338E}" destId="{BDAD2320-9B83-B249-BCC8-737F3B1CDE89}" srcOrd="0" destOrd="0" presId="urn:microsoft.com/office/officeart/2005/8/layout/hierarchy1"/>
    <dgm:cxn modelId="{BA096F61-7030-384F-B7E7-211314C2B03A}" type="presParOf" srcId="{9E34AA48-A0F8-9F4A-8CC5-FDA8B778338E}" destId="{50DE6A0D-BDDC-4E48-8EC7-E959A6C736FA}" srcOrd="1" destOrd="0" presId="urn:microsoft.com/office/officeart/2005/8/layout/hierarchy1"/>
    <dgm:cxn modelId="{2A927D3D-BC0F-EF46-8E17-1D2B1A6E68A5}" type="presParOf" srcId="{67D3F2ED-8C1E-7A48-9469-206F1F9F6831}" destId="{754CBDC9-8338-C14F-B3DB-906F27EB1676}" srcOrd="1" destOrd="0" presId="urn:microsoft.com/office/officeart/2005/8/layout/hierarchy1"/>
    <dgm:cxn modelId="{ADAD5F1A-9126-0F4A-96B5-C68F6ADF19A9}" type="presParOf" srcId="{E7161359-8516-8D4B-8225-0E3A8A06D070}" destId="{9D592918-DD3F-CF44-AB72-C7725254F09C}" srcOrd="2" destOrd="0" presId="urn:microsoft.com/office/officeart/2005/8/layout/hierarchy1"/>
    <dgm:cxn modelId="{692FD146-435A-E84D-8B35-4BCFC8C5D0FA}" type="presParOf" srcId="{E7161359-8516-8D4B-8225-0E3A8A06D070}" destId="{8D4E801D-B325-C14A-B7AC-EA2901590693}" srcOrd="3" destOrd="0" presId="urn:microsoft.com/office/officeart/2005/8/layout/hierarchy1"/>
    <dgm:cxn modelId="{CB3710E3-0360-5241-A747-3B14174475FD}" type="presParOf" srcId="{8D4E801D-B325-C14A-B7AC-EA2901590693}" destId="{E872B8C6-D9B6-0341-AD83-E50DB0DA84E7}" srcOrd="0" destOrd="0" presId="urn:microsoft.com/office/officeart/2005/8/layout/hierarchy1"/>
    <dgm:cxn modelId="{0715FD9F-70AE-4C42-B1C4-ECA3B7FE72B7}" type="presParOf" srcId="{E872B8C6-D9B6-0341-AD83-E50DB0DA84E7}" destId="{C10D788B-8844-214D-886C-1ACF6CBE4789}" srcOrd="0" destOrd="0" presId="urn:microsoft.com/office/officeart/2005/8/layout/hierarchy1"/>
    <dgm:cxn modelId="{A6627954-528D-6045-AC0E-868DDEF40159}" type="presParOf" srcId="{E872B8C6-D9B6-0341-AD83-E50DB0DA84E7}" destId="{25FC8C02-049B-DE4C-B900-CB1C7FD2E49D}" srcOrd="1" destOrd="0" presId="urn:microsoft.com/office/officeart/2005/8/layout/hierarchy1"/>
    <dgm:cxn modelId="{233F1548-D030-BE48-B0EE-933926C07789}" type="presParOf" srcId="{8D4E801D-B325-C14A-B7AC-EA2901590693}" destId="{C93F2EEE-6D95-6B45-B845-C849438DC902}" srcOrd="1" destOrd="0" presId="urn:microsoft.com/office/officeart/2005/8/layout/hierarchy1"/>
    <dgm:cxn modelId="{83DA9DD5-F9B8-2B44-95A5-2E37CA630D1E}" type="presParOf" srcId="{E7161359-8516-8D4B-8225-0E3A8A06D070}" destId="{CF1C7599-DE0A-CE45-8CD8-118700C99C05}" srcOrd="4" destOrd="0" presId="urn:microsoft.com/office/officeart/2005/8/layout/hierarchy1"/>
    <dgm:cxn modelId="{643175D8-C17D-F248-A1B9-851BF4540048}" type="presParOf" srcId="{E7161359-8516-8D4B-8225-0E3A8A06D070}" destId="{9EE4E20E-9EBE-1946-B3F7-9E61955E5145}" srcOrd="5" destOrd="0" presId="urn:microsoft.com/office/officeart/2005/8/layout/hierarchy1"/>
    <dgm:cxn modelId="{589ACD46-E6D8-0D40-964E-BEAE87B81CB0}" type="presParOf" srcId="{9EE4E20E-9EBE-1946-B3F7-9E61955E5145}" destId="{8C8F0109-D41C-614A-97BA-B8805FF37B92}" srcOrd="0" destOrd="0" presId="urn:microsoft.com/office/officeart/2005/8/layout/hierarchy1"/>
    <dgm:cxn modelId="{A86B8A0E-0F8D-554E-B863-D2CB61AEEBE3}" type="presParOf" srcId="{8C8F0109-D41C-614A-97BA-B8805FF37B92}" destId="{2E07AAC2-5F17-824E-830B-1DB9A465E840}" srcOrd="0" destOrd="0" presId="urn:microsoft.com/office/officeart/2005/8/layout/hierarchy1"/>
    <dgm:cxn modelId="{881610F0-87A9-104C-A58B-EB7C2BAA3F69}" type="presParOf" srcId="{8C8F0109-D41C-614A-97BA-B8805FF37B92}" destId="{028BE52D-02ED-CE41-BBDF-43F37D2C27EA}" srcOrd="1" destOrd="0" presId="urn:microsoft.com/office/officeart/2005/8/layout/hierarchy1"/>
    <dgm:cxn modelId="{C550DC24-5D29-ED4D-BD88-69E504323675}" type="presParOf" srcId="{9EE4E20E-9EBE-1946-B3F7-9E61955E5145}" destId="{243FC7AF-264F-874D-BE9C-0FD79F532442}" srcOrd="1" destOrd="0" presId="urn:microsoft.com/office/officeart/2005/8/layout/hierarchy1"/>
    <dgm:cxn modelId="{E34ADD1F-34B7-5547-A53C-A376D2586F1D}" type="presParOf" srcId="{E7161359-8516-8D4B-8225-0E3A8A06D070}" destId="{975A7251-D6C2-964A-AF1A-86BFBF3B4485}" srcOrd="6" destOrd="0" presId="urn:microsoft.com/office/officeart/2005/8/layout/hierarchy1"/>
    <dgm:cxn modelId="{D5D0CC8F-C40A-3B4B-A6AF-B654A086439F}" type="presParOf" srcId="{E7161359-8516-8D4B-8225-0E3A8A06D070}" destId="{D4E2FD0E-EB99-7044-915D-9834D4515D15}" srcOrd="7" destOrd="0" presId="urn:microsoft.com/office/officeart/2005/8/layout/hierarchy1"/>
    <dgm:cxn modelId="{31A7AFE2-B156-FF46-A059-494DEE937F00}" type="presParOf" srcId="{D4E2FD0E-EB99-7044-915D-9834D4515D15}" destId="{9C631FA9-02F5-9041-A8B7-514FD871EC84}" srcOrd="0" destOrd="0" presId="urn:microsoft.com/office/officeart/2005/8/layout/hierarchy1"/>
    <dgm:cxn modelId="{076BAB04-C1E8-7545-9FAD-99D0B1B12CFD}" type="presParOf" srcId="{9C631FA9-02F5-9041-A8B7-514FD871EC84}" destId="{211EC57C-6D26-044C-8CA7-CF5E45F5E7B2}" srcOrd="0" destOrd="0" presId="urn:microsoft.com/office/officeart/2005/8/layout/hierarchy1"/>
    <dgm:cxn modelId="{058867C2-6907-F54F-B09F-26CF0963A272}" type="presParOf" srcId="{9C631FA9-02F5-9041-A8B7-514FD871EC84}" destId="{E599B290-3EE8-4148-8E5E-0FE7727079E9}" srcOrd="1" destOrd="0" presId="urn:microsoft.com/office/officeart/2005/8/layout/hierarchy1"/>
    <dgm:cxn modelId="{F781B762-BE88-9D42-AC4E-A87DBC1A5A88}" type="presParOf" srcId="{D4E2FD0E-EB99-7044-915D-9834D4515D15}" destId="{8065CA78-3C4F-AE40-99BD-4BBA2A55D226}" srcOrd="1" destOrd="0" presId="urn:microsoft.com/office/officeart/2005/8/layout/hierarchy1"/>
    <dgm:cxn modelId="{F5284E45-1AE1-9F40-8DA3-C083028A9DE0}" type="presParOf" srcId="{E7161359-8516-8D4B-8225-0E3A8A06D070}" destId="{DFAE398F-8D7F-FD49-9B23-D54F85589730}" srcOrd="8" destOrd="0" presId="urn:microsoft.com/office/officeart/2005/8/layout/hierarchy1"/>
    <dgm:cxn modelId="{0DF7D8F3-AF25-0B48-8071-79998D61EFC6}" type="presParOf" srcId="{E7161359-8516-8D4B-8225-0E3A8A06D070}" destId="{28F5C383-9E93-9848-A59D-06C1BC931BEE}" srcOrd="9" destOrd="0" presId="urn:microsoft.com/office/officeart/2005/8/layout/hierarchy1"/>
    <dgm:cxn modelId="{8D525F83-6E7B-D24E-9836-15C18E34F7A5}" type="presParOf" srcId="{28F5C383-9E93-9848-A59D-06C1BC931BEE}" destId="{56B48CB7-6318-104F-AB35-8130EB88F658}" srcOrd="0" destOrd="0" presId="urn:microsoft.com/office/officeart/2005/8/layout/hierarchy1"/>
    <dgm:cxn modelId="{0D443235-4E3E-C542-B08A-F5F6BEDC8C0A}" type="presParOf" srcId="{56B48CB7-6318-104F-AB35-8130EB88F658}" destId="{FCB972C6-D6D1-BA42-A8A7-E33A0BEB1208}" srcOrd="0" destOrd="0" presId="urn:microsoft.com/office/officeart/2005/8/layout/hierarchy1"/>
    <dgm:cxn modelId="{CD646CEB-4348-9C4D-AC01-3B8D741F7F8D}" type="presParOf" srcId="{56B48CB7-6318-104F-AB35-8130EB88F658}" destId="{086E43B6-4C6F-9E46-8CB8-0411CB793F74}" srcOrd="1" destOrd="0" presId="urn:microsoft.com/office/officeart/2005/8/layout/hierarchy1"/>
    <dgm:cxn modelId="{606028EA-2175-AB46-B62F-2DFF700CE1A7}" type="presParOf" srcId="{28F5C383-9E93-9848-A59D-06C1BC931BEE}" destId="{79283B86-83F4-1343-B1CA-2BFDBB4AA7A3}" srcOrd="1" destOrd="0" presId="urn:microsoft.com/office/officeart/2005/8/layout/hierarchy1"/>
    <dgm:cxn modelId="{C7117B3D-D390-4B43-BE8D-DD8697E0B7B7}" type="presParOf" srcId="{E7161359-8516-8D4B-8225-0E3A8A06D070}" destId="{64718B42-152F-674C-9615-66FD12BD9EBB}" srcOrd="10" destOrd="0" presId="urn:microsoft.com/office/officeart/2005/8/layout/hierarchy1"/>
    <dgm:cxn modelId="{59A919F1-24C2-0540-81A3-6A80A25825A2}" type="presParOf" srcId="{E7161359-8516-8D4B-8225-0E3A8A06D070}" destId="{A43CC944-EE35-F345-A2EE-0588F1CA03FB}" srcOrd="11" destOrd="0" presId="urn:microsoft.com/office/officeart/2005/8/layout/hierarchy1"/>
    <dgm:cxn modelId="{6E57BCA1-A9EB-3C46-9288-54FBEE4FBFD2}" type="presParOf" srcId="{A43CC944-EE35-F345-A2EE-0588F1CA03FB}" destId="{9A1912A7-1E06-1B4C-A14B-E57ABFD1983E}" srcOrd="0" destOrd="0" presId="urn:microsoft.com/office/officeart/2005/8/layout/hierarchy1"/>
    <dgm:cxn modelId="{70FA7367-5330-5D42-8D90-DCF886C6FA0D}" type="presParOf" srcId="{9A1912A7-1E06-1B4C-A14B-E57ABFD1983E}" destId="{5B3AE01E-0155-A840-B961-9A85B0A66511}" srcOrd="0" destOrd="0" presId="urn:microsoft.com/office/officeart/2005/8/layout/hierarchy1"/>
    <dgm:cxn modelId="{7807AEDC-26C4-B942-9A08-C874C88F1FFA}" type="presParOf" srcId="{9A1912A7-1E06-1B4C-A14B-E57ABFD1983E}" destId="{ADE1679E-4AD4-9249-822B-337ADFFC7A9A}" srcOrd="1" destOrd="0" presId="urn:microsoft.com/office/officeart/2005/8/layout/hierarchy1"/>
    <dgm:cxn modelId="{F4A298D0-0B71-D246-9E8E-C26938C06DE0}" type="presParOf" srcId="{A43CC944-EE35-F345-A2EE-0588F1CA03FB}" destId="{9EDC745E-EE1B-2A48-B1AC-422BE5E49BAF}" srcOrd="1" destOrd="0" presId="urn:microsoft.com/office/officeart/2005/8/layout/hierarchy1"/>
    <dgm:cxn modelId="{0BC5660E-E84E-6B4D-A69D-B77A63617683}" type="presParOf" srcId="{E7161359-8516-8D4B-8225-0E3A8A06D070}" destId="{5DB1B762-75D5-CD45-9A4A-D8C11542A058}" srcOrd="12" destOrd="0" presId="urn:microsoft.com/office/officeart/2005/8/layout/hierarchy1"/>
    <dgm:cxn modelId="{BB615683-DAB1-154B-90C7-D357118F5892}" type="presParOf" srcId="{E7161359-8516-8D4B-8225-0E3A8A06D070}" destId="{E2B7746E-2953-2240-936D-614160335CBA}" srcOrd="13" destOrd="0" presId="urn:microsoft.com/office/officeart/2005/8/layout/hierarchy1"/>
    <dgm:cxn modelId="{0CF9F4AE-5533-0645-8511-2AB83CD8A30E}" type="presParOf" srcId="{E2B7746E-2953-2240-936D-614160335CBA}" destId="{A7FBA3FF-2265-1845-9AE3-5616C4CAF38F}" srcOrd="0" destOrd="0" presId="urn:microsoft.com/office/officeart/2005/8/layout/hierarchy1"/>
    <dgm:cxn modelId="{7492635F-452C-0449-9D25-16CBE628E282}" type="presParOf" srcId="{A7FBA3FF-2265-1845-9AE3-5616C4CAF38F}" destId="{FB450021-7C6B-ED4E-9791-A1DB35D7B820}" srcOrd="0" destOrd="0" presId="urn:microsoft.com/office/officeart/2005/8/layout/hierarchy1"/>
    <dgm:cxn modelId="{4AB8CE62-FB09-B14E-9F4A-31414ED0090A}" type="presParOf" srcId="{A7FBA3FF-2265-1845-9AE3-5616C4CAF38F}" destId="{5B55FFE4-EF38-8F45-8A8D-BA97A0E50AD8}" srcOrd="1" destOrd="0" presId="urn:microsoft.com/office/officeart/2005/8/layout/hierarchy1"/>
    <dgm:cxn modelId="{3BA69270-A04F-0044-99FB-650D3096B17A}" type="presParOf" srcId="{E2B7746E-2953-2240-936D-614160335CBA}" destId="{A229F804-ADFC-094F-9D22-E184E33301F3}" srcOrd="1" destOrd="0" presId="urn:microsoft.com/office/officeart/2005/8/layout/hierarchy1"/>
    <dgm:cxn modelId="{ADE7E32C-7150-1743-9555-83CE2B5B0F95}" type="presParOf" srcId="{E7161359-8516-8D4B-8225-0E3A8A06D070}" destId="{D3D313F6-8F80-9B49-B9AD-84AD777A2F47}" srcOrd="14" destOrd="0" presId="urn:microsoft.com/office/officeart/2005/8/layout/hierarchy1"/>
    <dgm:cxn modelId="{42744F81-1B1B-D546-8E7E-B00853DC66F2}" type="presParOf" srcId="{E7161359-8516-8D4B-8225-0E3A8A06D070}" destId="{EB608801-FA97-654F-9A91-5D20A00937D6}" srcOrd="15" destOrd="0" presId="urn:microsoft.com/office/officeart/2005/8/layout/hierarchy1"/>
    <dgm:cxn modelId="{5F0C91FA-B30B-5C42-9441-1D2B61DC1AC6}" type="presParOf" srcId="{EB608801-FA97-654F-9A91-5D20A00937D6}" destId="{F4C4C154-12E6-1447-B3CF-57F82933B0FB}" srcOrd="0" destOrd="0" presId="urn:microsoft.com/office/officeart/2005/8/layout/hierarchy1"/>
    <dgm:cxn modelId="{A58FD0CB-21B1-3847-8899-E4BC7873012B}" type="presParOf" srcId="{F4C4C154-12E6-1447-B3CF-57F82933B0FB}" destId="{90229132-3254-7C4B-A0D7-E12AEF7AFB26}" srcOrd="0" destOrd="0" presId="urn:microsoft.com/office/officeart/2005/8/layout/hierarchy1"/>
    <dgm:cxn modelId="{7A5BA2FE-0FAD-1841-A88D-20B9ADE2B036}" type="presParOf" srcId="{F4C4C154-12E6-1447-B3CF-57F82933B0FB}" destId="{943232DB-C909-E343-B594-F770A30C168C}" srcOrd="1" destOrd="0" presId="urn:microsoft.com/office/officeart/2005/8/layout/hierarchy1"/>
    <dgm:cxn modelId="{F56D9515-D9D1-E046-9E21-E351FE3E7390}" type="presParOf" srcId="{EB608801-FA97-654F-9A91-5D20A00937D6}" destId="{BE0C3308-01D7-CC4A-AA4D-7D8103BC861D}" srcOrd="1" destOrd="0" presId="urn:microsoft.com/office/officeart/2005/8/layout/hierarchy1"/>
    <dgm:cxn modelId="{E190A559-12F4-3C47-9940-7CD0A98E0B31}" type="presParOf" srcId="{E7161359-8516-8D4B-8225-0E3A8A06D070}" destId="{85B9C476-EB3D-6946-9386-BD4C8E6F31AE}" srcOrd="16" destOrd="0" presId="urn:microsoft.com/office/officeart/2005/8/layout/hierarchy1"/>
    <dgm:cxn modelId="{ACE5054A-5AC8-3B47-A831-A1D6F2FDC626}" type="presParOf" srcId="{E7161359-8516-8D4B-8225-0E3A8A06D070}" destId="{65CABD6F-487A-0540-8AA3-1C316BD280BC}" srcOrd="17" destOrd="0" presId="urn:microsoft.com/office/officeart/2005/8/layout/hierarchy1"/>
    <dgm:cxn modelId="{1DFF291E-8ACF-194B-A90F-0190BE323FC4}" type="presParOf" srcId="{65CABD6F-487A-0540-8AA3-1C316BD280BC}" destId="{B0BBDA67-22C7-E44B-B19F-B9A58710C0EA}" srcOrd="0" destOrd="0" presId="urn:microsoft.com/office/officeart/2005/8/layout/hierarchy1"/>
    <dgm:cxn modelId="{1D00DCAF-C8E5-4C42-8E56-FEF126F8FB0B}" type="presParOf" srcId="{B0BBDA67-22C7-E44B-B19F-B9A58710C0EA}" destId="{D7BBD0FF-403D-5E4D-8C1C-B2CA3D7805B1}" srcOrd="0" destOrd="0" presId="urn:microsoft.com/office/officeart/2005/8/layout/hierarchy1"/>
    <dgm:cxn modelId="{98892836-D2CA-E444-8620-B7DDDE86B412}" type="presParOf" srcId="{B0BBDA67-22C7-E44B-B19F-B9A58710C0EA}" destId="{91698D5B-6507-7B43-85C8-41C04BB49C2A}" srcOrd="1" destOrd="0" presId="urn:microsoft.com/office/officeart/2005/8/layout/hierarchy1"/>
    <dgm:cxn modelId="{AA951F9E-FC40-AF40-BCF3-E3DCFE10C325}" type="presParOf" srcId="{65CABD6F-487A-0540-8AA3-1C316BD280BC}" destId="{752BC8DD-510B-3F4F-A69F-3BBC444D68BF}" srcOrd="1" destOrd="0" presId="urn:microsoft.com/office/officeart/2005/8/layout/hierarchy1"/>
    <dgm:cxn modelId="{CC23D6E1-8E09-2641-A956-1645F9CFBFB5}" type="presParOf" srcId="{E7161359-8516-8D4B-8225-0E3A8A06D070}" destId="{FAA1F336-1B25-0A40-9E54-73C24E869FE2}" srcOrd="18" destOrd="0" presId="urn:microsoft.com/office/officeart/2005/8/layout/hierarchy1"/>
    <dgm:cxn modelId="{2EF59023-6DD6-D749-8004-FD6A04331603}" type="presParOf" srcId="{E7161359-8516-8D4B-8225-0E3A8A06D070}" destId="{DC90400A-5E01-C54E-AE31-940DA027792D}" srcOrd="19" destOrd="0" presId="urn:microsoft.com/office/officeart/2005/8/layout/hierarchy1"/>
    <dgm:cxn modelId="{1582BF54-51C7-A240-9C4C-5FFF59103318}" type="presParOf" srcId="{DC90400A-5E01-C54E-AE31-940DA027792D}" destId="{FAF2D07C-E2AE-E245-A485-77A3E0A1D53A}" srcOrd="0" destOrd="0" presId="urn:microsoft.com/office/officeart/2005/8/layout/hierarchy1"/>
    <dgm:cxn modelId="{54ED0A77-6B9D-B249-96E2-60DB93C70977}" type="presParOf" srcId="{FAF2D07C-E2AE-E245-A485-77A3E0A1D53A}" destId="{5E5A192D-B742-BD45-B857-1CF4F3D41913}" srcOrd="0" destOrd="0" presId="urn:microsoft.com/office/officeart/2005/8/layout/hierarchy1"/>
    <dgm:cxn modelId="{35044C6F-1867-9047-9A42-C0561157192D}" type="presParOf" srcId="{FAF2D07C-E2AE-E245-A485-77A3E0A1D53A}" destId="{1337096C-458F-BC47-87F2-4C54DFC53A0D}" srcOrd="1" destOrd="0" presId="urn:microsoft.com/office/officeart/2005/8/layout/hierarchy1"/>
    <dgm:cxn modelId="{CD0D4E0D-EB83-E647-9142-794166FFD648}" type="presParOf" srcId="{DC90400A-5E01-C54E-AE31-940DA027792D}" destId="{1CE12C39-EA49-DD47-BA75-EFD4C9F7AA3B}" srcOrd="1" destOrd="0" presId="urn:microsoft.com/office/officeart/2005/8/layout/hierarchy1"/>
    <dgm:cxn modelId="{6612DE88-E213-2F45-9F83-ACB1AA15259A}" type="presParOf" srcId="{1CE12C39-EA49-DD47-BA75-EFD4C9F7AA3B}" destId="{A3C02142-FC13-F94C-AEE2-DBABAEDF3A0F}" srcOrd="0" destOrd="0" presId="urn:microsoft.com/office/officeart/2005/8/layout/hierarchy1"/>
    <dgm:cxn modelId="{BE570FF2-7FC7-434F-9FBC-52ED7A5FABE5}" type="presParOf" srcId="{1CE12C39-EA49-DD47-BA75-EFD4C9F7AA3B}" destId="{2AA2A4DF-64C0-224A-A1CE-8B346C2D3F4D}" srcOrd="1" destOrd="0" presId="urn:microsoft.com/office/officeart/2005/8/layout/hierarchy1"/>
    <dgm:cxn modelId="{250AAF6E-EF60-1C49-BE17-BD8E2D87DFF7}" type="presParOf" srcId="{2AA2A4DF-64C0-224A-A1CE-8B346C2D3F4D}" destId="{9F5C11A7-74A4-9043-B9EA-C7CC31E351A6}" srcOrd="0" destOrd="0" presId="urn:microsoft.com/office/officeart/2005/8/layout/hierarchy1"/>
    <dgm:cxn modelId="{B7E08CFA-FE00-504A-9D68-1998D28D187A}" type="presParOf" srcId="{9F5C11A7-74A4-9043-B9EA-C7CC31E351A6}" destId="{7486A638-6975-9E48-8802-8231D898FD3C}" srcOrd="0" destOrd="0" presId="urn:microsoft.com/office/officeart/2005/8/layout/hierarchy1"/>
    <dgm:cxn modelId="{4D7A926F-485E-F74B-A953-C039A3B9412E}" type="presParOf" srcId="{9F5C11A7-74A4-9043-B9EA-C7CC31E351A6}" destId="{2DD8808D-0BDE-EC4C-83E5-C6FFF8C9EE0B}" srcOrd="1" destOrd="0" presId="urn:microsoft.com/office/officeart/2005/8/layout/hierarchy1"/>
    <dgm:cxn modelId="{BF5CD189-0CBC-BE4D-B7C1-F8BBCF5A8C65}" type="presParOf" srcId="{2AA2A4DF-64C0-224A-A1CE-8B346C2D3F4D}" destId="{E89DCE82-26F8-3C44-9D6C-D36A0A62EA5F}" srcOrd="1" destOrd="0" presId="urn:microsoft.com/office/officeart/2005/8/layout/hierarchy1"/>
    <dgm:cxn modelId="{00EBE8A6-668B-684F-9AAF-97DC49356C30}" type="presParOf" srcId="{1CE12C39-EA49-DD47-BA75-EFD4C9F7AA3B}" destId="{7F712D99-94AC-D84F-AE37-B6933B626EE0}" srcOrd="2" destOrd="0" presId="urn:microsoft.com/office/officeart/2005/8/layout/hierarchy1"/>
    <dgm:cxn modelId="{3762A535-DE0E-6140-9E51-DC525D500C85}" type="presParOf" srcId="{1CE12C39-EA49-DD47-BA75-EFD4C9F7AA3B}" destId="{31D4676A-2C76-D64E-A01C-1B35176A3295}" srcOrd="3" destOrd="0" presId="urn:microsoft.com/office/officeart/2005/8/layout/hierarchy1"/>
    <dgm:cxn modelId="{FB7CB207-33F0-FB4C-84E9-E46AFEA58B64}" type="presParOf" srcId="{31D4676A-2C76-D64E-A01C-1B35176A3295}" destId="{138C0EB3-12A0-AD4E-8AFD-A9E1B0AC6BB8}" srcOrd="0" destOrd="0" presId="urn:microsoft.com/office/officeart/2005/8/layout/hierarchy1"/>
    <dgm:cxn modelId="{A9DF7C51-7AA4-F040-88E3-F2DD049493F2}" type="presParOf" srcId="{138C0EB3-12A0-AD4E-8AFD-A9E1B0AC6BB8}" destId="{3E5EFFA9-7667-6847-97DF-F2B350D7D4BF}" srcOrd="0" destOrd="0" presId="urn:microsoft.com/office/officeart/2005/8/layout/hierarchy1"/>
    <dgm:cxn modelId="{1320E1C9-1915-3440-B13B-15470670BEF2}" type="presParOf" srcId="{138C0EB3-12A0-AD4E-8AFD-A9E1B0AC6BB8}" destId="{D33A22AE-B6B4-F645-9CFF-83CECC43AFAB}" srcOrd="1" destOrd="0" presId="urn:microsoft.com/office/officeart/2005/8/layout/hierarchy1"/>
    <dgm:cxn modelId="{220A8557-7EB0-5940-8C61-67CD290D3524}" type="presParOf" srcId="{31D4676A-2C76-D64E-A01C-1B35176A3295}" destId="{7142F7CB-0216-5A4E-9A2C-59997CD64357}" srcOrd="1" destOrd="0" presId="urn:microsoft.com/office/officeart/2005/8/layout/hierarchy1"/>
    <dgm:cxn modelId="{69438169-9C2E-324A-B8DE-C0E08713E875}" type="presParOf" srcId="{1CE12C39-EA49-DD47-BA75-EFD4C9F7AA3B}" destId="{167F94A8-918E-2443-9CD8-65B5A618A156}" srcOrd="4" destOrd="0" presId="urn:microsoft.com/office/officeart/2005/8/layout/hierarchy1"/>
    <dgm:cxn modelId="{473A40A0-1AA4-4D43-A032-269AC1796E8E}" type="presParOf" srcId="{1CE12C39-EA49-DD47-BA75-EFD4C9F7AA3B}" destId="{5F674080-2AA6-5345-B509-C6CEBBF6B8A3}" srcOrd="5" destOrd="0" presId="urn:microsoft.com/office/officeart/2005/8/layout/hierarchy1"/>
    <dgm:cxn modelId="{B3C89EFE-AA87-FC44-A441-ED5B91407501}" type="presParOf" srcId="{5F674080-2AA6-5345-B509-C6CEBBF6B8A3}" destId="{59116485-D5F8-2047-BEC7-2F832B64ECF3}" srcOrd="0" destOrd="0" presId="urn:microsoft.com/office/officeart/2005/8/layout/hierarchy1"/>
    <dgm:cxn modelId="{EBE2B1F8-D93E-2A49-816F-E4B8761B3408}" type="presParOf" srcId="{59116485-D5F8-2047-BEC7-2F832B64ECF3}" destId="{E274312F-7A1C-FE49-AC61-7E4D39755380}" srcOrd="0" destOrd="0" presId="urn:microsoft.com/office/officeart/2005/8/layout/hierarchy1"/>
    <dgm:cxn modelId="{F285C3A4-BA5C-0A47-AFFB-E93876F67EEA}" type="presParOf" srcId="{59116485-D5F8-2047-BEC7-2F832B64ECF3}" destId="{E0C7AA75-53A4-8D49-B943-D2CCA25FB107}" srcOrd="1" destOrd="0" presId="urn:microsoft.com/office/officeart/2005/8/layout/hierarchy1"/>
    <dgm:cxn modelId="{5A99AEAD-8288-E34A-97D5-CD9EDD4ACF70}" type="presParOf" srcId="{5F674080-2AA6-5345-B509-C6CEBBF6B8A3}" destId="{A0E0DFEB-767E-E745-909A-5940DF898AFE}" srcOrd="1" destOrd="0" presId="urn:microsoft.com/office/officeart/2005/8/layout/hierarchy1"/>
    <dgm:cxn modelId="{9AE649E0-312A-5542-B364-F5B39CC7C855}" type="presParOf" srcId="{1CE12C39-EA49-DD47-BA75-EFD4C9F7AA3B}" destId="{B828FE4F-401C-E945-94AD-9AF3799CB540}" srcOrd="6" destOrd="0" presId="urn:microsoft.com/office/officeart/2005/8/layout/hierarchy1"/>
    <dgm:cxn modelId="{B29722EE-9DC2-0249-BCB3-A093527F3AD3}" type="presParOf" srcId="{1CE12C39-EA49-DD47-BA75-EFD4C9F7AA3B}" destId="{334A2F8A-C3A0-7141-9E32-8014B9FABE58}" srcOrd="7" destOrd="0" presId="urn:microsoft.com/office/officeart/2005/8/layout/hierarchy1"/>
    <dgm:cxn modelId="{2ED98143-C037-6545-8BDE-2C5FCC1AD135}" type="presParOf" srcId="{334A2F8A-C3A0-7141-9E32-8014B9FABE58}" destId="{17DE938B-929B-F040-A4FF-E18544D8B58C}" srcOrd="0" destOrd="0" presId="urn:microsoft.com/office/officeart/2005/8/layout/hierarchy1"/>
    <dgm:cxn modelId="{D4265BF3-6D4A-C343-8473-736D491992C6}" type="presParOf" srcId="{17DE938B-929B-F040-A4FF-E18544D8B58C}" destId="{907F7019-D77F-1D4A-9E74-657FC43ED0B4}" srcOrd="0" destOrd="0" presId="urn:microsoft.com/office/officeart/2005/8/layout/hierarchy1"/>
    <dgm:cxn modelId="{001F0BDC-459A-E841-8A42-857A9732D57C}" type="presParOf" srcId="{17DE938B-929B-F040-A4FF-E18544D8B58C}" destId="{77C20CF3-C171-3546-B9C8-BDA5BF37AFC6}" srcOrd="1" destOrd="0" presId="urn:microsoft.com/office/officeart/2005/8/layout/hierarchy1"/>
    <dgm:cxn modelId="{7DD5D378-E8AE-5E4A-BD99-4B61AB423740}" type="presParOf" srcId="{334A2F8A-C3A0-7141-9E32-8014B9FABE58}" destId="{41BBD4E7-19A7-B34A-BE4E-754C292D191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904A09-ABB6-AB4D-B977-D051F77D6BA7}" type="doc">
      <dgm:prSet loTypeId="urn:microsoft.com/office/officeart/2005/8/layout/hierarchy2" loCatId="" qsTypeId="urn:microsoft.com/office/officeart/2005/8/quickstyle/simple4" qsCatId="simple" csTypeId="urn:microsoft.com/office/officeart/2005/8/colors/accent1_2" csCatId="accent1" phldr="1"/>
      <dgm:spPr/>
      <dgm:t>
        <a:bodyPr/>
        <a:lstStyle/>
        <a:p>
          <a:endParaRPr lang="en-US"/>
        </a:p>
      </dgm:t>
    </dgm:pt>
    <dgm:pt modelId="{40A8AA3D-A98B-7C41-808A-6C2229B79AFB}">
      <dgm:prSet phldrT="[Text]" custT="1"/>
      <dgm:spPr/>
      <dgm:t>
        <a:bodyPr/>
        <a:lstStyle/>
        <a:p>
          <a:r>
            <a:rPr lang="cs-CZ" sz="1800" dirty="0" smtClean="0">
              <a:latin typeface="Arial"/>
              <a:cs typeface="Arial"/>
            </a:rPr>
            <a:t>Tak velká rozmanitost modelů v nás může:</a:t>
          </a:r>
          <a:endParaRPr lang="en-US" sz="1800" dirty="0"/>
        </a:p>
      </dgm:t>
    </dgm:pt>
    <dgm:pt modelId="{89BC5D0A-8D0B-4048-BB08-68F0D3A1885D}" type="parTrans" cxnId="{12EBF906-E058-E041-8FE9-32AA7C6A1CB6}">
      <dgm:prSet/>
      <dgm:spPr/>
      <dgm:t>
        <a:bodyPr/>
        <a:lstStyle/>
        <a:p>
          <a:endParaRPr lang="en-US"/>
        </a:p>
      </dgm:t>
    </dgm:pt>
    <dgm:pt modelId="{984E646F-0140-D641-989F-36630DCDDCAF}" type="sibTrans" cxnId="{12EBF906-E058-E041-8FE9-32AA7C6A1CB6}">
      <dgm:prSet/>
      <dgm:spPr/>
      <dgm:t>
        <a:bodyPr/>
        <a:lstStyle/>
        <a:p>
          <a:endParaRPr lang="en-US"/>
        </a:p>
      </dgm:t>
    </dgm:pt>
    <dgm:pt modelId="{6DA34879-4681-5740-A06B-1521883ABFC7}">
      <dgm:prSet phldrT="[Tex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cs-CZ" sz="1800" dirty="0" smtClean="0">
              <a:latin typeface="Arial"/>
              <a:cs typeface="Arial"/>
            </a:rPr>
            <a:t>na jednu stranu probouzet úžas, jak tvůrčí je lidská mysl, </a:t>
          </a:r>
        </a:p>
      </dgm:t>
    </dgm:pt>
    <dgm:pt modelId="{DD62BD9F-E0AE-6B47-B675-E94FCA6CF191}" type="parTrans" cxnId="{FFC7DAA5-508E-044E-B089-17A3715D3789}">
      <dgm:prSet/>
      <dgm:spPr/>
      <dgm:t>
        <a:bodyPr/>
        <a:lstStyle/>
        <a:p>
          <a:endParaRPr lang="en-US"/>
        </a:p>
      </dgm:t>
    </dgm:pt>
    <dgm:pt modelId="{2934CCFA-B8AA-3841-908C-83A4CDF413E3}" type="sibTrans" cxnId="{FFC7DAA5-508E-044E-B089-17A3715D3789}">
      <dgm:prSet/>
      <dgm:spPr/>
      <dgm:t>
        <a:bodyPr/>
        <a:lstStyle/>
        <a:p>
          <a:endParaRPr lang="en-US"/>
        </a:p>
      </dgm:t>
    </dgm:pt>
    <dgm:pt modelId="{C675C951-EBE5-1F46-824A-6CD4F4FD13A3}">
      <dgm:prSet phldrT="[Tex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cs-CZ" sz="1800" dirty="0" smtClean="0">
              <a:latin typeface="Arial"/>
              <a:cs typeface="Arial"/>
            </a:rPr>
            <a:t>na druhou stranu nepochybně ztěžuje proces učení. </a:t>
          </a:r>
        </a:p>
      </dgm:t>
    </dgm:pt>
    <dgm:pt modelId="{FA55238E-5A25-FA49-BC10-373BFA948AF9}" type="parTrans" cxnId="{CDDB693A-89E7-BF41-AF9F-140CE439C419}">
      <dgm:prSet/>
      <dgm:spPr/>
      <dgm:t>
        <a:bodyPr/>
        <a:lstStyle/>
        <a:p>
          <a:endParaRPr lang="en-US"/>
        </a:p>
      </dgm:t>
    </dgm:pt>
    <dgm:pt modelId="{F75C4D56-4971-F24D-955D-73DEC00A64E9}" type="sibTrans" cxnId="{CDDB693A-89E7-BF41-AF9F-140CE439C419}">
      <dgm:prSet/>
      <dgm:spPr/>
      <dgm:t>
        <a:bodyPr/>
        <a:lstStyle/>
        <a:p>
          <a:endParaRPr lang="en-US"/>
        </a:p>
      </dgm:t>
    </dgm:pt>
    <dgm:pt modelId="{F476CC99-C783-CD42-9AC9-062DF93C5F98}" type="pres">
      <dgm:prSet presAssocID="{50904A09-ABB6-AB4D-B977-D051F77D6BA7}" presName="diagram" presStyleCnt="0">
        <dgm:presLayoutVars>
          <dgm:chPref val="1"/>
          <dgm:dir/>
          <dgm:animOne val="branch"/>
          <dgm:animLvl val="lvl"/>
          <dgm:resizeHandles val="exact"/>
        </dgm:presLayoutVars>
      </dgm:prSet>
      <dgm:spPr/>
      <dgm:t>
        <a:bodyPr/>
        <a:lstStyle/>
        <a:p>
          <a:endParaRPr lang="pl-PL"/>
        </a:p>
      </dgm:t>
    </dgm:pt>
    <dgm:pt modelId="{8FF8B025-04DA-404B-9BED-FD9CBBDE3F0B}" type="pres">
      <dgm:prSet presAssocID="{40A8AA3D-A98B-7C41-808A-6C2229B79AFB}" presName="root1" presStyleCnt="0"/>
      <dgm:spPr/>
    </dgm:pt>
    <dgm:pt modelId="{5EC0A6D8-C2F3-014D-8B77-1A6679156B41}" type="pres">
      <dgm:prSet presAssocID="{40A8AA3D-A98B-7C41-808A-6C2229B79AFB}" presName="LevelOneTextNode" presStyleLbl="node0" presStyleIdx="0" presStyleCnt="1" custScaleY="47034">
        <dgm:presLayoutVars>
          <dgm:chPref val="3"/>
        </dgm:presLayoutVars>
      </dgm:prSet>
      <dgm:spPr/>
      <dgm:t>
        <a:bodyPr/>
        <a:lstStyle/>
        <a:p>
          <a:endParaRPr lang="en-US"/>
        </a:p>
      </dgm:t>
    </dgm:pt>
    <dgm:pt modelId="{DCD2208C-6652-A54C-A5BA-D6BE98930E08}" type="pres">
      <dgm:prSet presAssocID="{40A8AA3D-A98B-7C41-808A-6C2229B79AFB}" presName="level2hierChild" presStyleCnt="0"/>
      <dgm:spPr/>
    </dgm:pt>
    <dgm:pt modelId="{933DE089-4B91-EB40-8DBB-BE462F2A1890}" type="pres">
      <dgm:prSet presAssocID="{DD62BD9F-E0AE-6B47-B675-E94FCA6CF191}" presName="conn2-1" presStyleLbl="parChTrans1D2" presStyleIdx="0" presStyleCnt="2"/>
      <dgm:spPr/>
      <dgm:t>
        <a:bodyPr/>
        <a:lstStyle/>
        <a:p>
          <a:endParaRPr lang="pl-PL"/>
        </a:p>
      </dgm:t>
    </dgm:pt>
    <dgm:pt modelId="{2277502C-5BEC-C842-99CD-B873544F6A10}" type="pres">
      <dgm:prSet presAssocID="{DD62BD9F-E0AE-6B47-B675-E94FCA6CF191}" presName="connTx" presStyleLbl="parChTrans1D2" presStyleIdx="0" presStyleCnt="2"/>
      <dgm:spPr/>
      <dgm:t>
        <a:bodyPr/>
        <a:lstStyle/>
        <a:p>
          <a:endParaRPr lang="pl-PL"/>
        </a:p>
      </dgm:t>
    </dgm:pt>
    <dgm:pt modelId="{FABA52D8-D8F7-9D49-A333-6C2004F40B90}" type="pres">
      <dgm:prSet presAssocID="{6DA34879-4681-5740-A06B-1521883ABFC7}" presName="root2" presStyleCnt="0"/>
      <dgm:spPr/>
    </dgm:pt>
    <dgm:pt modelId="{6B257373-FE0B-BA46-9FBF-8D9870CF29C3}" type="pres">
      <dgm:prSet presAssocID="{6DA34879-4681-5740-A06B-1521883ABFC7}" presName="LevelTwoTextNode" presStyleLbl="node2" presStyleIdx="0" presStyleCnt="2" custScaleY="49035">
        <dgm:presLayoutVars>
          <dgm:chPref val="3"/>
        </dgm:presLayoutVars>
      </dgm:prSet>
      <dgm:spPr/>
      <dgm:t>
        <a:bodyPr/>
        <a:lstStyle/>
        <a:p>
          <a:endParaRPr lang="en-US"/>
        </a:p>
      </dgm:t>
    </dgm:pt>
    <dgm:pt modelId="{E9049A0D-72A6-2D44-9C48-01849BFE511D}" type="pres">
      <dgm:prSet presAssocID="{6DA34879-4681-5740-A06B-1521883ABFC7}" presName="level3hierChild" presStyleCnt="0"/>
      <dgm:spPr/>
    </dgm:pt>
    <dgm:pt modelId="{A5AF1C06-128F-BA4D-A8A4-07372EFB594F}" type="pres">
      <dgm:prSet presAssocID="{FA55238E-5A25-FA49-BC10-373BFA948AF9}" presName="conn2-1" presStyleLbl="parChTrans1D2" presStyleIdx="1" presStyleCnt="2"/>
      <dgm:spPr/>
      <dgm:t>
        <a:bodyPr/>
        <a:lstStyle/>
        <a:p>
          <a:endParaRPr lang="pl-PL"/>
        </a:p>
      </dgm:t>
    </dgm:pt>
    <dgm:pt modelId="{D8BF4B81-42C6-E542-87C1-61D1C5437030}" type="pres">
      <dgm:prSet presAssocID="{FA55238E-5A25-FA49-BC10-373BFA948AF9}" presName="connTx" presStyleLbl="parChTrans1D2" presStyleIdx="1" presStyleCnt="2"/>
      <dgm:spPr/>
      <dgm:t>
        <a:bodyPr/>
        <a:lstStyle/>
        <a:p>
          <a:endParaRPr lang="pl-PL"/>
        </a:p>
      </dgm:t>
    </dgm:pt>
    <dgm:pt modelId="{D1273BEA-E4F2-AD43-B92F-2CCC7B1FF05A}" type="pres">
      <dgm:prSet presAssocID="{C675C951-EBE5-1F46-824A-6CD4F4FD13A3}" presName="root2" presStyleCnt="0"/>
      <dgm:spPr/>
    </dgm:pt>
    <dgm:pt modelId="{82C718DC-BC4E-0E46-A44E-34614A83488F}" type="pres">
      <dgm:prSet presAssocID="{C675C951-EBE5-1F46-824A-6CD4F4FD13A3}" presName="LevelTwoTextNode" presStyleLbl="node2" presStyleIdx="1" presStyleCnt="2" custScaleY="46317">
        <dgm:presLayoutVars>
          <dgm:chPref val="3"/>
        </dgm:presLayoutVars>
      </dgm:prSet>
      <dgm:spPr/>
      <dgm:t>
        <a:bodyPr/>
        <a:lstStyle/>
        <a:p>
          <a:endParaRPr lang="en-US"/>
        </a:p>
      </dgm:t>
    </dgm:pt>
    <dgm:pt modelId="{5C4D63F8-C64F-CA49-8789-3175C6CC8C0C}" type="pres">
      <dgm:prSet presAssocID="{C675C951-EBE5-1F46-824A-6CD4F4FD13A3}" presName="level3hierChild" presStyleCnt="0"/>
      <dgm:spPr/>
    </dgm:pt>
  </dgm:ptLst>
  <dgm:cxnLst>
    <dgm:cxn modelId="{E47542B8-C059-FA4E-8C29-BE612365DA9C}" type="presOf" srcId="{50904A09-ABB6-AB4D-B977-D051F77D6BA7}" destId="{F476CC99-C783-CD42-9AC9-062DF93C5F98}" srcOrd="0" destOrd="0" presId="urn:microsoft.com/office/officeart/2005/8/layout/hierarchy2"/>
    <dgm:cxn modelId="{4430A2C3-5F0B-6F41-8781-A24ACF4CB338}" type="presOf" srcId="{40A8AA3D-A98B-7C41-808A-6C2229B79AFB}" destId="{5EC0A6D8-C2F3-014D-8B77-1A6679156B41}" srcOrd="0" destOrd="0" presId="urn:microsoft.com/office/officeart/2005/8/layout/hierarchy2"/>
    <dgm:cxn modelId="{CDDB693A-89E7-BF41-AF9F-140CE439C419}" srcId="{40A8AA3D-A98B-7C41-808A-6C2229B79AFB}" destId="{C675C951-EBE5-1F46-824A-6CD4F4FD13A3}" srcOrd="1" destOrd="0" parTransId="{FA55238E-5A25-FA49-BC10-373BFA948AF9}" sibTransId="{F75C4D56-4971-F24D-955D-73DEC00A64E9}"/>
    <dgm:cxn modelId="{86A19791-1205-3340-842F-43BD04D61659}" type="presOf" srcId="{FA55238E-5A25-FA49-BC10-373BFA948AF9}" destId="{D8BF4B81-42C6-E542-87C1-61D1C5437030}" srcOrd="1" destOrd="0" presId="urn:microsoft.com/office/officeart/2005/8/layout/hierarchy2"/>
    <dgm:cxn modelId="{12EBF906-E058-E041-8FE9-32AA7C6A1CB6}" srcId="{50904A09-ABB6-AB4D-B977-D051F77D6BA7}" destId="{40A8AA3D-A98B-7C41-808A-6C2229B79AFB}" srcOrd="0" destOrd="0" parTransId="{89BC5D0A-8D0B-4048-BB08-68F0D3A1885D}" sibTransId="{984E646F-0140-D641-989F-36630DCDDCAF}"/>
    <dgm:cxn modelId="{AD26E85E-396D-7947-8FFD-3333033775EB}" type="presOf" srcId="{DD62BD9F-E0AE-6B47-B675-E94FCA6CF191}" destId="{2277502C-5BEC-C842-99CD-B873544F6A10}" srcOrd="1" destOrd="0" presId="urn:microsoft.com/office/officeart/2005/8/layout/hierarchy2"/>
    <dgm:cxn modelId="{0C12C71D-A466-DE47-9541-D3141C9B5BAC}" type="presOf" srcId="{6DA34879-4681-5740-A06B-1521883ABFC7}" destId="{6B257373-FE0B-BA46-9FBF-8D9870CF29C3}" srcOrd="0" destOrd="0" presId="urn:microsoft.com/office/officeart/2005/8/layout/hierarchy2"/>
    <dgm:cxn modelId="{FFC7DAA5-508E-044E-B089-17A3715D3789}" srcId="{40A8AA3D-A98B-7C41-808A-6C2229B79AFB}" destId="{6DA34879-4681-5740-A06B-1521883ABFC7}" srcOrd="0" destOrd="0" parTransId="{DD62BD9F-E0AE-6B47-B675-E94FCA6CF191}" sibTransId="{2934CCFA-B8AA-3841-908C-83A4CDF413E3}"/>
    <dgm:cxn modelId="{AF109348-58CB-1849-892F-B80ACBF2A71F}" type="presOf" srcId="{DD62BD9F-E0AE-6B47-B675-E94FCA6CF191}" destId="{933DE089-4B91-EB40-8DBB-BE462F2A1890}" srcOrd="0" destOrd="0" presId="urn:microsoft.com/office/officeart/2005/8/layout/hierarchy2"/>
    <dgm:cxn modelId="{76923C75-4841-E448-B2D6-ED3FA130E97E}" type="presOf" srcId="{FA55238E-5A25-FA49-BC10-373BFA948AF9}" destId="{A5AF1C06-128F-BA4D-A8A4-07372EFB594F}" srcOrd="0" destOrd="0" presId="urn:microsoft.com/office/officeart/2005/8/layout/hierarchy2"/>
    <dgm:cxn modelId="{CBFF079A-8E8D-4940-B7C5-15103E277233}" type="presOf" srcId="{C675C951-EBE5-1F46-824A-6CD4F4FD13A3}" destId="{82C718DC-BC4E-0E46-A44E-34614A83488F}" srcOrd="0" destOrd="0" presId="urn:microsoft.com/office/officeart/2005/8/layout/hierarchy2"/>
    <dgm:cxn modelId="{0E81099C-1212-D648-A065-CCAC07FF44CF}" type="presParOf" srcId="{F476CC99-C783-CD42-9AC9-062DF93C5F98}" destId="{8FF8B025-04DA-404B-9BED-FD9CBBDE3F0B}" srcOrd="0" destOrd="0" presId="urn:microsoft.com/office/officeart/2005/8/layout/hierarchy2"/>
    <dgm:cxn modelId="{C57CC95E-FE21-5849-8ADA-3E5655B0FE69}" type="presParOf" srcId="{8FF8B025-04DA-404B-9BED-FD9CBBDE3F0B}" destId="{5EC0A6D8-C2F3-014D-8B77-1A6679156B41}" srcOrd="0" destOrd="0" presId="urn:microsoft.com/office/officeart/2005/8/layout/hierarchy2"/>
    <dgm:cxn modelId="{FC9AFB82-018D-7543-A2DF-3532E4AAAD2A}" type="presParOf" srcId="{8FF8B025-04DA-404B-9BED-FD9CBBDE3F0B}" destId="{DCD2208C-6652-A54C-A5BA-D6BE98930E08}" srcOrd="1" destOrd="0" presId="urn:microsoft.com/office/officeart/2005/8/layout/hierarchy2"/>
    <dgm:cxn modelId="{C228BEA6-9A47-BB4F-8D8F-43F164C08447}" type="presParOf" srcId="{DCD2208C-6652-A54C-A5BA-D6BE98930E08}" destId="{933DE089-4B91-EB40-8DBB-BE462F2A1890}" srcOrd="0" destOrd="0" presId="urn:microsoft.com/office/officeart/2005/8/layout/hierarchy2"/>
    <dgm:cxn modelId="{9424FAC1-CA3D-A44F-AB5B-2284C2D3712E}" type="presParOf" srcId="{933DE089-4B91-EB40-8DBB-BE462F2A1890}" destId="{2277502C-5BEC-C842-99CD-B873544F6A10}" srcOrd="0" destOrd="0" presId="urn:microsoft.com/office/officeart/2005/8/layout/hierarchy2"/>
    <dgm:cxn modelId="{DBA819A3-ED72-E04D-8BB0-8CA5920C6763}" type="presParOf" srcId="{DCD2208C-6652-A54C-A5BA-D6BE98930E08}" destId="{FABA52D8-D8F7-9D49-A333-6C2004F40B90}" srcOrd="1" destOrd="0" presId="urn:microsoft.com/office/officeart/2005/8/layout/hierarchy2"/>
    <dgm:cxn modelId="{645EC381-C803-544B-B6F0-0E1CBB235A48}" type="presParOf" srcId="{FABA52D8-D8F7-9D49-A333-6C2004F40B90}" destId="{6B257373-FE0B-BA46-9FBF-8D9870CF29C3}" srcOrd="0" destOrd="0" presId="urn:microsoft.com/office/officeart/2005/8/layout/hierarchy2"/>
    <dgm:cxn modelId="{7A928EB5-367B-0948-92D0-2BF169CF2B27}" type="presParOf" srcId="{FABA52D8-D8F7-9D49-A333-6C2004F40B90}" destId="{E9049A0D-72A6-2D44-9C48-01849BFE511D}" srcOrd="1" destOrd="0" presId="urn:microsoft.com/office/officeart/2005/8/layout/hierarchy2"/>
    <dgm:cxn modelId="{3E8389A9-8497-404C-911E-3F1B5F38B856}" type="presParOf" srcId="{DCD2208C-6652-A54C-A5BA-D6BE98930E08}" destId="{A5AF1C06-128F-BA4D-A8A4-07372EFB594F}" srcOrd="2" destOrd="0" presId="urn:microsoft.com/office/officeart/2005/8/layout/hierarchy2"/>
    <dgm:cxn modelId="{03A32EBE-27BF-2E49-A71D-B3937BA8BC28}" type="presParOf" srcId="{A5AF1C06-128F-BA4D-A8A4-07372EFB594F}" destId="{D8BF4B81-42C6-E542-87C1-61D1C5437030}" srcOrd="0" destOrd="0" presId="urn:microsoft.com/office/officeart/2005/8/layout/hierarchy2"/>
    <dgm:cxn modelId="{21895FD2-6EEE-E94C-8B78-6035463AE1C8}" type="presParOf" srcId="{DCD2208C-6652-A54C-A5BA-D6BE98930E08}" destId="{D1273BEA-E4F2-AD43-B92F-2CCC7B1FF05A}" srcOrd="3" destOrd="0" presId="urn:microsoft.com/office/officeart/2005/8/layout/hierarchy2"/>
    <dgm:cxn modelId="{33C33F6F-3A81-FD47-B016-040398FBC9E5}" type="presParOf" srcId="{D1273BEA-E4F2-AD43-B92F-2CCC7B1FF05A}" destId="{82C718DC-BC4E-0E46-A44E-34614A83488F}" srcOrd="0" destOrd="0" presId="urn:microsoft.com/office/officeart/2005/8/layout/hierarchy2"/>
    <dgm:cxn modelId="{777D2CFA-5E06-7D4E-978D-FDC6860C3A3A}" type="presParOf" srcId="{D1273BEA-E4F2-AD43-B92F-2CCC7B1FF05A}" destId="{5C4D63F8-C64F-CA49-8789-3175C6CC8C0C}"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ACAC65-6872-844A-B8AF-8BF1CFFA904B}"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US"/>
        </a:p>
      </dgm:t>
    </dgm:pt>
    <dgm:pt modelId="{A8F2B5FF-7224-1345-8CB6-0A73AB6C30C8}">
      <dgm:prSet phldrT="[Text]" custT="1"/>
      <dgm:spPr/>
      <dgm:t>
        <a:bodyPr/>
        <a:lstStyle/>
        <a:p>
          <a:r>
            <a:rPr lang="cs-CZ" sz="1800" dirty="0" smtClean="0">
              <a:latin typeface="Arial"/>
              <a:cs typeface="Arial"/>
            </a:rPr>
            <a:t>Tak velkou různorodost modelů a způsobů jejich klasifikace ovlivňuje mnoho činitelů, které můžeme rozdělit do těchto skupin:</a:t>
          </a:r>
          <a:endParaRPr lang="en-US" sz="1800" dirty="0"/>
        </a:p>
      </dgm:t>
    </dgm:pt>
    <dgm:pt modelId="{1A4B579D-7A56-0246-A6A1-CC57B663CF91}" type="parTrans" cxnId="{35ED2423-553B-6243-B5B4-41E6A9ABD493}">
      <dgm:prSet/>
      <dgm:spPr/>
      <dgm:t>
        <a:bodyPr/>
        <a:lstStyle/>
        <a:p>
          <a:endParaRPr lang="en-US"/>
        </a:p>
      </dgm:t>
    </dgm:pt>
    <dgm:pt modelId="{63A9E19A-68D6-B847-AFE4-6A2626F51F13}" type="sibTrans" cxnId="{35ED2423-553B-6243-B5B4-41E6A9ABD493}">
      <dgm:prSet/>
      <dgm:spPr/>
      <dgm:t>
        <a:bodyPr/>
        <a:lstStyle/>
        <a:p>
          <a:endParaRPr lang="en-US"/>
        </a:p>
      </dgm:t>
    </dgm:pt>
    <dgm:pt modelId="{084069E9-F30E-F74D-A4DD-E9DB9FAD202B}">
      <dgm:prSet phldrT="[Text]" custT="1"/>
      <dgm:spPr/>
      <dgm:t>
        <a:bodyPr/>
        <a:lstStyle/>
        <a:p>
          <a:r>
            <a:rPr lang="cs-CZ" sz="1200" b="1" dirty="0" smtClean="0">
              <a:latin typeface="Arial"/>
              <a:cs typeface="Arial"/>
            </a:rPr>
            <a:t>historické</a:t>
          </a:r>
          <a:r>
            <a:rPr lang="cs-CZ" sz="1200" dirty="0" smtClean="0">
              <a:latin typeface="Arial"/>
              <a:cs typeface="Arial"/>
            </a:rPr>
            <a:t> – jsou výsledkem vědeckých výzkumů, které způsobily změnu názorů na stavbu látky a průběh chemických procesů, např.:</a:t>
          </a:r>
        </a:p>
        <a:p>
          <a:r>
            <a:rPr lang="cs-CZ" sz="1200" i="1" dirty="0" smtClean="0">
              <a:latin typeface="Arial"/>
              <a:cs typeface="Arial"/>
            </a:rPr>
            <a:t>Bohrův model stavby atomu namísto modelu založeného na kvantové mechanice</a:t>
          </a:r>
          <a:r>
            <a:rPr lang="cs-CZ" sz="1200" dirty="0" smtClean="0">
              <a:latin typeface="Arial"/>
              <a:cs typeface="Arial"/>
            </a:rPr>
            <a:t>;</a:t>
          </a:r>
          <a:endParaRPr lang="en-US" sz="1200" dirty="0"/>
        </a:p>
      </dgm:t>
    </dgm:pt>
    <dgm:pt modelId="{62E64BF1-6D15-794A-9A04-085F9DB56524}" type="parTrans" cxnId="{B40D17D9-383D-324E-A313-F7D924BFCD5B}">
      <dgm:prSet/>
      <dgm:spPr/>
      <dgm:t>
        <a:bodyPr/>
        <a:lstStyle/>
        <a:p>
          <a:endParaRPr lang="en-US"/>
        </a:p>
      </dgm:t>
    </dgm:pt>
    <dgm:pt modelId="{9F8B085D-A4CA-6B41-8F2D-21F41ED6DF0B}" type="sibTrans" cxnId="{B40D17D9-383D-324E-A313-F7D924BFCD5B}">
      <dgm:prSet/>
      <dgm:spPr/>
      <dgm:t>
        <a:bodyPr/>
        <a:lstStyle/>
        <a:p>
          <a:endParaRPr lang="en-US"/>
        </a:p>
      </dgm:t>
    </dgm:pt>
    <dgm:pt modelId="{5139EDEB-C8BF-AE4D-B1DF-772329646EDA}">
      <dgm:prSet phldrT="[Text]" custT="1"/>
      <dgm:spPr/>
      <dgm:t>
        <a:bodyPr/>
        <a:lstStyle/>
        <a:p>
          <a:r>
            <a:rPr lang="cs-CZ" sz="1200" b="1" dirty="0" smtClean="0">
              <a:latin typeface="Arial"/>
              <a:cs typeface="Arial"/>
            </a:rPr>
            <a:t>psychologicko-pedagogické</a:t>
          </a:r>
          <a:r>
            <a:rPr lang="cs-CZ" sz="1200" dirty="0" smtClean="0">
              <a:latin typeface="Arial"/>
              <a:cs typeface="Arial"/>
            </a:rPr>
            <a:t> – vyplývají z nedostatečných vědomostí během vytváření modelu, z nepřihlédnutí k mechanismům učení nebo z ignorování činitelů, které zjednodušují či ztěžují osvojování poznatků; tyto faktory se objevují, pokud operujeme dvěma nespojitými modely zároveň, např. </a:t>
          </a:r>
        </a:p>
        <a:p>
          <a:r>
            <a:rPr lang="cs-CZ" sz="1200" i="1" dirty="0" smtClean="0">
              <a:latin typeface="Arial"/>
              <a:cs typeface="Arial"/>
            </a:rPr>
            <a:t>kvantový model stavby atomu a model vazeb na základě teorie oktetu;</a:t>
          </a:r>
          <a:endParaRPr lang="en-US" sz="1200" dirty="0"/>
        </a:p>
      </dgm:t>
    </dgm:pt>
    <dgm:pt modelId="{B8CDC24E-11C6-0B4F-8CFF-A609FFD0DF75}" type="parTrans" cxnId="{6B99C937-0A38-1344-8382-7D29CE63F2B0}">
      <dgm:prSet/>
      <dgm:spPr/>
      <dgm:t>
        <a:bodyPr/>
        <a:lstStyle/>
        <a:p>
          <a:endParaRPr lang="en-US"/>
        </a:p>
      </dgm:t>
    </dgm:pt>
    <dgm:pt modelId="{4FC59E02-4601-E346-A312-23CDB3061099}" type="sibTrans" cxnId="{6B99C937-0A38-1344-8382-7D29CE63F2B0}">
      <dgm:prSet/>
      <dgm:spPr/>
      <dgm:t>
        <a:bodyPr/>
        <a:lstStyle/>
        <a:p>
          <a:endParaRPr lang="en-US"/>
        </a:p>
      </dgm:t>
    </dgm:pt>
    <dgm:pt modelId="{9159AA19-DF4C-FE4B-B449-35D18DAF2695}">
      <dgm:prSet phldrT="[Text]" custT="1"/>
      <dgm:spPr/>
      <dgm:t>
        <a:bodyPr/>
        <a:lstStyle/>
        <a:p>
          <a:r>
            <a:rPr lang="cs-CZ" sz="1200" b="1" dirty="0" smtClean="0">
              <a:latin typeface="Arial"/>
              <a:cs typeface="Arial"/>
            </a:rPr>
            <a:t>technické</a:t>
          </a:r>
          <a:r>
            <a:rPr lang="cs-CZ" sz="1200" dirty="0" smtClean="0">
              <a:latin typeface="Arial"/>
              <a:cs typeface="Arial"/>
            </a:rPr>
            <a:t> – znemožňují vytvoření modelu, který by co nejvěrněji odpovídal skutečnosti </a:t>
          </a:r>
          <a:r>
            <a:rPr lang="cs-CZ" sz="1200" i="0" dirty="0" smtClean="0">
              <a:latin typeface="Arial"/>
              <a:cs typeface="Arial"/>
            </a:rPr>
            <a:t>např.: </a:t>
          </a:r>
        </a:p>
        <a:p>
          <a:r>
            <a:rPr lang="cs-CZ" sz="1200" i="1" dirty="0" smtClean="0">
              <a:latin typeface="Arial"/>
              <a:cs typeface="Arial"/>
            </a:rPr>
            <a:t>s </a:t>
          </a:r>
          <a:r>
            <a:rPr lang="en-US" sz="1200" i="1" dirty="0" smtClean="0">
              <a:latin typeface="Arial"/>
              <a:cs typeface="Arial"/>
            </a:rPr>
            <a:t>p</a:t>
          </a:r>
          <a:r>
            <a:rPr lang="cs-CZ" sz="1200" i="1" dirty="0" err="1" smtClean="0">
              <a:latin typeface="Arial"/>
              <a:cs typeface="Arial"/>
            </a:rPr>
            <a:t>omocí</a:t>
          </a:r>
          <a:r>
            <a:rPr lang="cs-CZ" sz="1200" i="1" dirty="0" smtClean="0">
              <a:latin typeface="Arial"/>
              <a:cs typeface="Arial"/>
            </a:rPr>
            <a:t> statických modelů  není možné ukázat, jak se mění velikost atomu v  okamžiku když se mění na iont;</a:t>
          </a:r>
          <a:endParaRPr lang="en-US" sz="1200" dirty="0"/>
        </a:p>
      </dgm:t>
    </dgm:pt>
    <dgm:pt modelId="{29E78812-B5CD-FA45-AE42-005E1FF69E36}" type="parTrans" cxnId="{1D0C2334-A6F6-DC4E-8669-C01F2ADA6D36}">
      <dgm:prSet/>
      <dgm:spPr/>
      <dgm:t>
        <a:bodyPr/>
        <a:lstStyle/>
        <a:p>
          <a:endParaRPr lang="en-US"/>
        </a:p>
      </dgm:t>
    </dgm:pt>
    <dgm:pt modelId="{1BF49BB7-1120-4B47-8A97-5BDDC335F137}" type="sibTrans" cxnId="{1D0C2334-A6F6-DC4E-8669-C01F2ADA6D36}">
      <dgm:prSet/>
      <dgm:spPr/>
      <dgm:t>
        <a:bodyPr/>
        <a:lstStyle/>
        <a:p>
          <a:endParaRPr lang="en-US"/>
        </a:p>
      </dgm:t>
    </dgm:pt>
    <dgm:pt modelId="{330F9A11-EF3F-3A40-BF89-0DD1C243522D}">
      <dgm:prSet phldrT="[Text]" custT="1"/>
      <dgm:spPr/>
      <dgm:t>
        <a:bodyPr/>
        <a:lstStyle/>
        <a:p>
          <a:r>
            <a:rPr lang="cs-CZ" sz="1100" i="1" dirty="0" smtClean="0">
              <a:latin typeface="Arial"/>
              <a:cs typeface="Arial"/>
            </a:rPr>
            <a:t> </a:t>
          </a:r>
          <a:r>
            <a:rPr lang="cs-CZ" sz="1200" b="1" dirty="0" smtClean="0">
              <a:latin typeface="Arial"/>
              <a:cs typeface="Arial"/>
            </a:rPr>
            <a:t>meritorní</a:t>
          </a:r>
          <a:r>
            <a:rPr lang="cs-CZ" sz="1200" dirty="0" smtClean="0">
              <a:latin typeface="Arial"/>
              <a:cs typeface="Arial"/>
            </a:rPr>
            <a:t> – vyplývají z příliš povrchního a arbitrárního používání informací, které se týkají skutečné struktury modelovaného objektu nebo procesu, a opomíjení jiné prvky stavby originálu např.; </a:t>
          </a:r>
        </a:p>
        <a:p>
          <a:r>
            <a:rPr lang="cs-CZ" sz="1200" i="1" dirty="0" smtClean="0">
              <a:latin typeface="Arial"/>
              <a:cs typeface="Arial"/>
            </a:rPr>
            <a:t>tolerování modelů atomů jako kuliček se stejnou velikostí, ale různými barvami, i když má ve skutečnosti každý atom jinou velikost a nemá žádnou barvu.</a:t>
          </a:r>
          <a:endParaRPr lang="en-US" sz="1200" dirty="0"/>
        </a:p>
      </dgm:t>
    </dgm:pt>
    <dgm:pt modelId="{56FEF292-9A01-EE47-BD1B-F03F9473E7F4}" type="parTrans" cxnId="{E232293A-A899-4540-AE2F-76B0B901A3EC}">
      <dgm:prSet/>
      <dgm:spPr/>
      <dgm:t>
        <a:bodyPr/>
        <a:lstStyle/>
        <a:p>
          <a:endParaRPr lang="en-US"/>
        </a:p>
      </dgm:t>
    </dgm:pt>
    <dgm:pt modelId="{411828BF-D202-4E45-8EE2-9F952CAFF1AA}" type="sibTrans" cxnId="{E232293A-A899-4540-AE2F-76B0B901A3EC}">
      <dgm:prSet/>
      <dgm:spPr/>
      <dgm:t>
        <a:bodyPr/>
        <a:lstStyle/>
        <a:p>
          <a:endParaRPr lang="en-US"/>
        </a:p>
      </dgm:t>
    </dgm:pt>
    <dgm:pt modelId="{9C97B127-1EAC-1942-809B-7A657334D38A}" type="pres">
      <dgm:prSet presAssocID="{3CACAC65-6872-844A-B8AF-8BF1CFFA904B}" presName="Name0" presStyleCnt="0">
        <dgm:presLayoutVars>
          <dgm:chPref val="1"/>
          <dgm:dir/>
          <dgm:animOne val="branch"/>
          <dgm:animLvl val="lvl"/>
          <dgm:resizeHandles val="exact"/>
        </dgm:presLayoutVars>
      </dgm:prSet>
      <dgm:spPr/>
      <dgm:t>
        <a:bodyPr/>
        <a:lstStyle/>
        <a:p>
          <a:endParaRPr lang="en-US"/>
        </a:p>
      </dgm:t>
    </dgm:pt>
    <dgm:pt modelId="{32A1D98C-C156-7740-B13E-C52B1E54715A}" type="pres">
      <dgm:prSet presAssocID="{A8F2B5FF-7224-1345-8CB6-0A73AB6C30C8}" presName="root1" presStyleCnt="0"/>
      <dgm:spPr/>
    </dgm:pt>
    <dgm:pt modelId="{44373440-4920-ED4D-BCF9-E10BF52632F4}" type="pres">
      <dgm:prSet presAssocID="{A8F2B5FF-7224-1345-8CB6-0A73AB6C30C8}" presName="LevelOneTextNode" presStyleLbl="node0" presStyleIdx="0" presStyleCnt="1">
        <dgm:presLayoutVars>
          <dgm:chPref val="3"/>
        </dgm:presLayoutVars>
      </dgm:prSet>
      <dgm:spPr/>
      <dgm:t>
        <a:bodyPr/>
        <a:lstStyle/>
        <a:p>
          <a:endParaRPr lang="en-US"/>
        </a:p>
      </dgm:t>
    </dgm:pt>
    <dgm:pt modelId="{E10422BC-4D83-2F43-BFBF-9EBDF6928433}" type="pres">
      <dgm:prSet presAssocID="{A8F2B5FF-7224-1345-8CB6-0A73AB6C30C8}" presName="level2hierChild" presStyleCnt="0"/>
      <dgm:spPr/>
    </dgm:pt>
    <dgm:pt modelId="{548C47C7-62CF-3C4C-BD40-1DD52F7294CE}" type="pres">
      <dgm:prSet presAssocID="{62E64BF1-6D15-794A-9A04-085F9DB56524}" presName="conn2-1" presStyleLbl="parChTrans1D2" presStyleIdx="0" presStyleCnt="4"/>
      <dgm:spPr/>
      <dgm:t>
        <a:bodyPr/>
        <a:lstStyle/>
        <a:p>
          <a:endParaRPr lang="en-US"/>
        </a:p>
      </dgm:t>
    </dgm:pt>
    <dgm:pt modelId="{9E5899B5-39BA-0F4E-A5C3-64C9443F8E4B}" type="pres">
      <dgm:prSet presAssocID="{62E64BF1-6D15-794A-9A04-085F9DB56524}" presName="connTx" presStyleLbl="parChTrans1D2" presStyleIdx="0" presStyleCnt="4"/>
      <dgm:spPr/>
      <dgm:t>
        <a:bodyPr/>
        <a:lstStyle/>
        <a:p>
          <a:endParaRPr lang="en-US"/>
        </a:p>
      </dgm:t>
    </dgm:pt>
    <dgm:pt modelId="{DD410849-5241-7A42-8799-8C326C0F9DBE}" type="pres">
      <dgm:prSet presAssocID="{084069E9-F30E-F74D-A4DD-E9DB9FAD202B}" presName="root2" presStyleCnt="0"/>
      <dgm:spPr/>
    </dgm:pt>
    <dgm:pt modelId="{3B9EEA1A-ECA1-6840-962C-C872200CE055}" type="pres">
      <dgm:prSet presAssocID="{084069E9-F30E-F74D-A4DD-E9DB9FAD202B}" presName="LevelTwoTextNode" presStyleLbl="node2" presStyleIdx="0" presStyleCnt="4" custScaleX="238263">
        <dgm:presLayoutVars>
          <dgm:chPref val="3"/>
        </dgm:presLayoutVars>
      </dgm:prSet>
      <dgm:spPr/>
      <dgm:t>
        <a:bodyPr/>
        <a:lstStyle/>
        <a:p>
          <a:endParaRPr lang="en-US"/>
        </a:p>
      </dgm:t>
    </dgm:pt>
    <dgm:pt modelId="{064122FC-1E36-F946-87F1-E566A6BDFD0A}" type="pres">
      <dgm:prSet presAssocID="{084069E9-F30E-F74D-A4DD-E9DB9FAD202B}" presName="level3hierChild" presStyleCnt="0"/>
      <dgm:spPr/>
    </dgm:pt>
    <dgm:pt modelId="{86034697-84AF-F54B-B835-BEDE999E7337}" type="pres">
      <dgm:prSet presAssocID="{B8CDC24E-11C6-0B4F-8CFF-A609FFD0DF75}" presName="conn2-1" presStyleLbl="parChTrans1D2" presStyleIdx="1" presStyleCnt="4"/>
      <dgm:spPr/>
      <dgm:t>
        <a:bodyPr/>
        <a:lstStyle/>
        <a:p>
          <a:endParaRPr lang="en-US"/>
        </a:p>
      </dgm:t>
    </dgm:pt>
    <dgm:pt modelId="{96AC6EE9-3BA4-7B43-9778-59A0B8E80389}" type="pres">
      <dgm:prSet presAssocID="{B8CDC24E-11C6-0B4F-8CFF-A609FFD0DF75}" presName="connTx" presStyleLbl="parChTrans1D2" presStyleIdx="1" presStyleCnt="4"/>
      <dgm:spPr/>
      <dgm:t>
        <a:bodyPr/>
        <a:lstStyle/>
        <a:p>
          <a:endParaRPr lang="en-US"/>
        </a:p>
      </dgm:t>
    </dgm:pt>
    <dgm:pt modelId="{29239BE5-B53A-5045-833B-F0FDA3075964}" type="pres">
      <dgm:prSet presAssocID="{5139EDEB-C8BF-AE4D-B1DF-772329646EDA}" presName="root2" presStyleCnt="0"/>
      <dgm:spPr/>
    </dgm:pt>
    <dgm:pt modelId="{9CE44AA7-361F-2546-AD16-FF36A11033E5}" type="pres">
      <dgm:prSet presAssocID="{5139EDEB-C8BF-AE4D-B1DF-772329646EDA}" presName="LevelTwoTextNode" presStyleLbl="node2" presStyleIdx="1" presStyleCnt="4" custScaleX="236707">
        <dgm:presLayoutVars>
          <dgm:chPref val="3"/>
        </dgm:presLayoutVars>
      </dgm:prSet>
      <dgm:spPr/>
      <dgm:t>
        <a:bodyPr/>
        <a:lstStyle/>
        <a:p>
          <a:endParaRPr lang="en-US"/>
        </a:p>
      </dgm:t>
    </dgm:pt>
    <dgm:pt modelId="{822AA2DD-B8E3-D24A-8C15-BA63A949EE39}" type="pres">
      <dgm:prSet presAssocID="{5139EDEB-C8BF-AE4D-B1DF-772329646EDA}" presName="level3hierChild" presStyleCnt="0"/>
      <dgm:spPr/>
    </dgm:pt>
    <dgm:pt modelId="{1F6D8A50-7B12-7A4B-8B40-1EEA6BDD8491}" type="pres">
      <dgm:prSet presAssocID="{29E78812-B5CD-FA45-AE42-005E1FF69E36}" presName="conn2-1" presStyleLbl="parChTrans1D2" presStyleIdx="2" presStyleCnt="4"/>
      <dgm:spPr/>
      <dgm:t>
        <a:bodyPr/>
        <a:lstStyle/>
        <a:p>
          <a:endParaRPr lang="en-US"/>
        </a:p>
      </dgm:t>
    </dgm:pt>
    <dgm:pt modelId="{734BC99A-1FDC-2347-B1F4-AA6B9955E06E}" type="pres">
      <dgm:prSet presAssocID="{29E78812-B5CD-FA45-AE42-005E1FF69E36}" presName="connTx" presStyleLbl="parChTrans1D2" presStyleIdx="2" presStyleCnt="4"/>
      <dgm:spPr/>
      <dgm:t>
        <a:bodyPr/>
        <a:lstStyle/>
        <a:p>
          <a:endParaRPr lang="en-US"/>
        </a:p>
      </dgm:t>
    </dgm:pt>
    <dgm:pt modelId="{55E22100-DB4C-B043-AFD9-4A02FB908C29}" type="pres">
      <dgm:prSet presAssocID="{9159AA19-DF4C-FE4B-B449-35D18DAF2695}" presName="root2" presStyleCnt="0"/>
      <dgm:spPr/>
    </dgm:pt>
    <dgm:pt modelId="{00821FD2-EDA4-A349-8BCA-5C1BDBC604C3}" type="pres">
      <dgm:prSet presAssocID="{9159AA19-DF4C-FE4B-B449-35D18DAF2695}" presName="LevelTwoTextNode" presStyleLbl="node2" presStyleIdx="2" presStyleCnt="4" custScaleX="236237">
        <dgm:presLayoutVars>
          <dgm:chPref val="3"/>
        </dgm:presLayoutVars>
      </dgm:prSet>
      <dgm:spPr/>
      <dgm:t>
        <a:bodyPr/>
        <a:lstStyle/>
        <a:p>
          <a:endParaRPr lang="en-US"/>
        </a:p>
      </dgm:t>
    </dgm:pt>
    <dgm:pt modelId="{9EF5D37F-12A3-1D46-BC1F-F1E208E47826}" type="pres">
      <dgm:prSet presAssocID="{9159AA19-DF4C-FE4B-B449-35D18DAF2695}" presName="level3hierChild" presStyleCnt="0"/>
      <dgm:spPr/>
    </dgm:pt>
    <dgm:pt modelId="{5E50C506-3BF8-6C43-A61C-17A20CF348E1}" type="pres">
      <dgm:prSet presAssocID="{56FEF292-9A01-EE47-BD1B-F03F9473E7F4}" presName="conn2-1" presStyleLbl="parChTrans1D2" presStyleIdx="3" presStyleCnt="4"/>
      <dgm:spPr/>
      <dgm:t>
        <a:bodyPr/>
        <a:lstStyle/>
        <a:p>
          <a:endParaRPr lang="en-US"/>
        </a:p>
      </dgm:t>
    </dgm:pt>
    <dgm:pt modelId="{838B8001-600B-914A-8956-D2ADDBEBE850}" type="pres">
      <dgm:prSet presAssocID="{56FEF292-9A01-EE47-BD1B-F03F9473E7F4}" presName="connTx" presStyleLbl="parChTrans1D2" presStyleIdx="3" presStyleCnt="4"/>
      <dgm:spPr/>
      <dgm:t>
        <a:bodyPr/>
        <a:lstStyle/>
        <a:p>
          <a:endParaRPr lang="en-US"/>
        </a:p>
      </dgm:t>
    </dgm:pt>
    <dgm:pt modelId="{7302B82D-B3DE-6E46-AB3A-1007BED1E544}" type="pres">
      <dgm:prSet presAssocID="{330F9A11-EF3F-3A40-BF89-0DD1C243522D}" presName="root2" presStyleCnt="0"/>
      <dgm:spPr/>
    </dgm:pt>
    <dgm:pt modelId="{94700395-68C8-A04B-B3CF-6EE6E18E453B}" type="pres">
      <dgm:prSet presAssocID="{330F9A11-EF3F-3A40-BF89-0DD1C243522D}" presName="LevelTwoTextNode" presStyleLbl="node2" presStyleIdx="3" presStyleCnt="4" custScaleX="235100">
        <dgm:presLayoutVars>
          <dgm:chPref val="3"/>
        </dgm:presLayoutVars>
      </dgm:prSet>
      <dgm:spPr/>
      <dgm:t>
        <a:bodyPr/>
        <a:lstStyle/>
        <a:p>
          <a:endParaRPr lang="en-US"/>
        </a:p>
      </dgm:t>
    </dgm:pt>
    <dgm:pt modelId="{8728278B-4CB4-B344-9618-9889F4D69A82}" type="pres">
      <dgm:prSet presAssocID="{330F9A11-EF3F-3A40-BF89-0DD1C243522D}" presName="level3hierChild" presStyleCnt="0"/>
      <dgm:spPr/>
    </dgm:pt>
  </dgm:ptLst>
  <dgm:cxnLst>
    <dgm:cxn modelId="{A6D71FBA-6BD9-6848-AAA4-3BD362E737FB}" type="presOf" srcId="{3CACAC65-6872-844A-B8AF-8BF1CFFA904B}" destId="{9C97B127-1EAC-1942-809B-7A657334D38A}" srcOrd="0" destOrd="0" presId="urn:microsoft.com/office/officeart/2008/layout/HorizontalMultiLevelHierarchy"/>
    <dgm:cxn modelId="{6EFC8313-0462-904D-9A8F-1533DB8724E0}" type="presOf" srcId="{084069E9-F30E-F74D-A4DD-E9DB9FAD202B}" destId="{3B9EEA1A-ECA1-6840-962C-C872200CE055}" srcOrd="0" destOrd="0" presId="urn:microsoft.com/office/officeart/2008/layout/HorizontalMultiLevelHierarchy"/>
    <dgm:cxn modelId="{FDA356F6-7218-A748-BDEC-E51B35C0B3AD}" type="presOf" srcId="{B8CDC24E-11C6-0B4F-8CFF-A609FFD0DF75}" destId="{86034697-84AF-F54B-B835-BEDE999E7337}" srcOrd="0" destOrd="0" presId="urn:microsoft.com/office/officeart/2008/layout/HorizontalMultiLevelHierarchy"/>
    <dgm:cxn modelId="{1D0C2334-A6F6-DC4E-8669-C01F2ADA6D36}" srcId="{A8F2B5FF-7224-1345-8CB6-0A73AB6C30C8}" destId="{9159AA19-DF4C-FE4B-B449-35D18DAF2695}" srcOrd="2" destOrd="0" parTransId="{29E78812-B5CD-FA45-AE42-005E1FF69E36}" sibTransId="{1BF49BB7-1120-4B47-8A97-5BDDC335F137}"/>
    <dgm:cxn modelId="{DB64BAF1-2484-C346-B291-31274FB64681}" type="presOf" srcId="{62E64BF1-6D15-794A-9A04-085F9DB56524}" destId="{9E5899B5-39BA-0F4E-A5C3-64C9443F8E4B}" srcOrd="1" destOrd="0" presId="urn:microsoft.com/office/officeart/2008/layout/HorizontalMultiLevelHierarchy"/>
    <dgm:cxn modelId="{4EF39EFD-7A19-674C-AFD1-9C6994EBF5F6}" type="presOf" srcId="{56FEF292-9A01-EE47-BD1B-F03F9473E7F4}" destId="{5E50C506-3BF8-6C43-A61C-17A20CF348E1}" srcOrd="0" destOrd="0" presId="urn:microsoft.com/office/officeart/2008/layout/HorizontalMultiLevelHierarchy"/>
    <dgm:cxn modelId="{63DF2761-EB82-7E40-B77E-6147DFCC9974}" type="presOf" srcId="{A8F2B5FF-7224-1345-8CB6-0A73AB6C30C8}" destId="{44373440-4920-ED4D-BCF9-E10BF52632F4}" srcOrd="0" destOrd="0" presId="urn:microsoft.com/office/officeart/2008/layout/HorizontalMultiLevelHierarchy"/>
    <dgm:cxn modelId="{5C0A0E5B-ABCF-EB44-8739-C85CCAA38840}" type="presOf" srcId="{29E78812-B5CD-FA45-AE42-005E1FF69E36}" destId="{734BC99A-1FDC-2347-B1F4-AA6B9955E06E}" srcOrd="1" destOrd="0" presId="urn:microsoft.com/office/officeart/2008/layout/HorizontalMultiLevelHierarchy"/>
    <dgm:cxn modelId="{E232293A-A899-4540-AE2F-76B0B901A3EC}" srcId="{A8F2B5FF-7224-1345-8CB6-0A73AB6C30C8}" destId="{330F9A11-EF3F-3A40-BF89-0DD1C243522D}" srcOrd="3" destOrd="0" parTransId="{56FEF292-9A01-EE47-BD1B-F03F9473E7F4}" sibTransId="{411828BF-D202-4E45-8EE2-9F952CAFF1AA}"/>
    <dgm:cxn modelId="{6B99C937-0A38-1344-8382-7D29CE63F2B0}" srcId="{A8F2B5FF-7224-1345-8CB6-0A73AB6C30C8}" destId="{5139EDEB-C8BF-AE4D-B1DF-772329646EDA}" srcOrd="1" destOrd="0" parTransId="{B8CDC24E-11C6-0B4F-8CFF-A609FFD0DF75}" sibTransId="{4FC59E02-4601-E346-A312-23CDB3061099}"/>
    <dgm:cxn modelId="{5D729680-3A6F-414C-A664-6C844BC0C37D}" type="presOf" srcId="{29E78812-B5CD-FA45-AE42-005E1FF69E36}" destId="{1F6D8A50-7B12-7A4B-8B40-1EEA6BDD8491}" srcOrd="0" destOrd="0" presId="urn:microsoft.com/office/officeart/2008/layout/HorizontalMultiLevelHierarchy"/>
    <dgm:cxn modelId="{08A68C0F-7057-8C40-97B1-48C979AAC2C7}" type="presOf" srcId="{B8CDC24E-11C6-0B4F-8CFF-A609FFD0DF75}" destId="{96AC6EE9-3BA4-7B43-9778-59A0B8E80389}" srcOrd="1" destOrd="0" presId="urn:microsoft.com/office/officeart/2008/layout/HorizontalMultiLevelHierarchy"/>
    <dgm:cxn modelId="{B40D17D9-383D-324E-A313-F7D924BFCD5B}" srcId="{A8F2B5FF-7224-1345-8CB6-0A73AB6C30C8}" destId="{084069E9-F30E-F74D-A4DD-E9DB9FAD202B}" srcOrd="0" destOrd="0" parTransId="{62E64BF1-6D15-794A-9A04-085F9DB56524}" sibTransId="{9F8B085D-A4CA-6B41-8F2D-21F41ED6DF0B}"/>
    <dgm:cxn modelId="{35ED2423-553B-6243-B5B4-41E6A9ABD493}" srcId="{3CACAC65-6872-844A-B8AF-8BF1CFFA904B}" destId="{A8F2B5FF-7224-1345-8CB6-0A73AB6C30C8}" srcOrd="0" destOrd="0" parTransId="{1A4B579D-7A56-0246-A6A1-CC57B663CF91}" sibTransId="{63A9E19A-68D6-B847-AFE4-6A2626F51F13}"/>
    <dgm:cxn modelId="{C93FCAF5-7952-3D4A-8ED6-1F131EF3B888}" type="presOf" srcId="{56FEF292-9A01-EE47-BD1B-F03F9473E7F4}" destId="{838B8001-600B-914A-8956-D2ADDBEBE850}" srcOrd="1" destOrd="0" presId="urn:microsoft.com/office/officeart/2008/layout/HorizontalMultiLevelHierarchy"/>
    <dgm:cxn modelId="{E4A4B972-7A07-6246-AD7D-8313066F881D}" type="presOf" srcId="{62E64BF1-6D15-794A-9A04-085F9DB56524}" destId="{548C47C7-62CF-3C4C-BD40-1DD52F7294CE}" srcOrd="0" destOrd="0" presId="urn:microsoft.com/office/officeart/2008/layout/HorizontalMultiLevelHierarchy"/>
    <dgm:cxn modelId="{9619E7A8-BA3F-494A-BD62-73429E9F1F11}" type="presOf" srcId="{9159AA19-DF4C-FE4B-B449-35D18DAF2695}" destId="{00821FD2-EDA4-A349-8BCA-5C1BDBC604C3}" srcOrd="0" destOrd="0" presId="urn:microsoft.com/office/officeart/2008/layout/HorizontalMultiLevelHierarchy"/>
    <dgm:cxn modelId="{01206190-0748-B645-8973-365E84312C42}" type="presOf" srcId="{5139EDEB-C8BF-AE4D-B1DF-772329646EDA}" destId="{9CE44AA7-361F-2546-AD16-FF36A11033E5}" srcOrd="0" destOrd="0" presId="urn:microsoft.com/office/officeart/2008/layout/HorizontalMultiLevelHierarchy"/>
    <dgm:cxn modelId="{30CC9614-7C55-8A4E-A9A3-D5BC1B43F148}" type="presOf" srcId="{330F9A11-EF3F-3A40-BF89-0DD1C243522D}" destId="{94700395-68C8-A04B-B3CF-6EE6E18E453B}" srcOrd="0" destOrd="0" presId="urn:microsoft.com/office/officeart/2008/layout/HorizontalMultiLevelHierarchy"/>
    <dgm:cxn modelId="{8A1A0F44-6FD8-8443-B656-FF26A14E2EBE}" type="presParOf" srcId="{9C97B127-1EAC-1942-809B-7A657334D38A}" destId="{32A1D98C-C156-7740-B13E-C52B1E54715A}" srcOrd="0" destOrd="0" presId="urn:microsoft.com/office/officeart/2008/layout/HorizontalMultiLevelHierarchy"/>
    <dgm:cxn modelId="{D4C5A9BF-FBFC-7E4A-93D0-80BF4B41BCE4}" type="presParOf" srcId="{32A1D98C-C156-7740-B13E-C52B1E54715A}" destId="{44373440-4920-ED4D-BCF9-E10BF52632F4}" srcOrd="0" destOrd="0" presId="urn:microsoft.com/office/officeart/2008/layout/HorizontalMultiLevelHierarchy"/>
    <dgm:cxn modelId="{AEDC9F9A-0317-5144-B243-52FAEF9712BE}" type="presParOf" srcId="{32A1D98C-C156-7740-B13E-C52B1E54715A}" destId="{E10422BC-4D83-2F43-BFBF-9EBDF6928433}" srcOrd="1" destOrd="0" presId="urn:microsoft.com/office/officeart/2008/layout/HorizontalMultiLevelHierarchy"/>
    <dgm:cxn modelId="{B2106C8A-72E2-E246-BA2F-90AF75523425}" type="presParOf" srcId="{E10422BC-4D83-2F43-BFBF-9EBDF6928433}" destId="{548C47C7-62CF-3C4C-BD40-1DD52F7294CE}" srcOrd="0" destOrd="0" presId="urn:microsoft.com/office/officeart/2008/layout/HorizontalMultiLevelHierarchy"/>
    <dgm:cxn modelId="{423261BE-2B75-3044-8015-418B16BAA5D9}" type="presParOf" srcId="{548C47C7-62CF-3C4C-BD40-1DD52F7294CE}" destId="{9E5899B5-39BA-0F4E-A5C3-64C9443F8E4B}" srcOrd="0" destOrd="0" presId="urn:microsoft.com/office/officeart/2008/layout/HorizontalMultiLevelHierarchy"/>
    <dgm:cxn modelId="{B922B55B-BCF0-A843-B92F-D35F0584801A}" type="presParOf" srcId="{E10422BC-4D83-2F43-BFBF-9EBDF6928433}" destId="{DD410849-5241-7A42-8799-8C326C0F9DBE}" srcOrd="1" destOrd="0" presId="urn:microsoft.com/office/officeart/2008/layout/HorizontalMultiLevelHierarchy"/>
    <dgm:cxn modelId="{182D4EE5-1F2B-3341-9063-EE6AA1D17613}" type="presParOf" srcId="{DD410849-5241-7A42-8799-8C326C0F9DBE}" destId="{3B9EEA1A-ECA1-6840-962C-C872200CE055}" srcOrd="0" destOrd="0" presId="urn:microsoft.com/office/officeart/2008/layout/HorizontalMultiLevelHierarchy"/>
    <dgm:cxn modelId="{2B158707-7C45-EF4B-B189-2AEF0719E7BD}" type="presParOf" srcId="{DD410849-5241-7A42-8799-8C326C0F9DBE}" destId="{064122FC-1E36-F946-87F1-E566A6BDFD0A}" srcOrd="1" destOrd="0" presId="urn:microsoft.com/office/officeart/2008/layout/HorizontalMultiLevelHierarchy"/>
    <dgm:cxn modelId="{AF8CECDD-816E-5D4D-BE5E-40D841DD7D64}" type="presParOf" srcId="{E10422BC-4D83-2F43-BFBF-9EBDF6928433}" destId="{86034697-84AF-F54B-B835-BEDE999E7337}" srcOrd="2" destOrd="0" presId="urn:microsoft.com/office/officeart/2008/layout/HorizontalMultiLevelHierarchy"/>
    <dgm:cxn modelId="{6306FD3C-27FD-654A-8B70-8A3BF0DD5AA0}" type="presParOf" srcId="{86034697-84AF-F54B-B835-BEDE999E7337}" destId="{96AC6EE9-3BA4-7B43-9778-59A0B8E80389}" srcOrd="0" destOrd="0" presId="urn:microsoft.com/office/officeart/2008/layout/HorizontalMultiLevelHierarchy"/>
    <dgm:cxn modelId="{C2331E6B-3A87-1D40-A60E-F5FF27B9FE65}" type="presParOf" srcId="{E10422BC-4D83-2F43-BFBF-9EBDF6928433}" destId="{29239BE5-B53A-5045-833B-F0FDA3075964}" srcOrd="3" destOrd="0" presId="urn:microsoft.com/office/officeart/2008/layout/HorizontalMultiLevelHierarchy"/>
    <dgm:cxn modelId="{3755C44D-389D-244F-92BC-DF99F57681CF}" type="presParOf" srcId="{29239BE5-B53A-5045-833B-F0FDA3075964}" destId="{9CE44AA7-361F-2546-AD16-FF36A11033E5}" srcOrd="0" destOrd="0" presId="urn:microsoft.com/office/officeart/2008/layout/HorizontalMultiLevelHierarchy"/>
    <dgm:cxn modelId="{6C3196F5-CED2-7740-97A2-07D553FE5011}" type="presParOf" srcId="{29239BE5-B53A-5045-833B-F0FDA3075964}" destId="{822AA2DD-B8E3-D24A-8C15-BA63A949EE39}" srcOrd="1" destOrd="0" presId="urn:microsoft.com/office/officeart/2008/layout/HorizontalMultiLevelHierarchy"/>
    <dgm:cxn modelId="{03FB7B59-205B-2943-ABCC-491FFC55E596}" type="presParOf" srcId="{E10422BC-4D83-2F43-BFBF-9EBDF6928433}" destId="{1F6D8A50-7B12-7A4B-8B40-1EEA6BDD8491}" srcOrd="4" destOrd="0" presId="urn:microsoft.com/office/officeart/2008/layout/HorizontalMultiLevelHierarchy"/>
    <dgm:cxn modelId="{1C4B0E7C-81CE-3C44-9AB1-080D9E1A5BD2}" type="presParOf" srcId="{1F6D8A50-7B12-7A4B-8B40-1EEA6BDD8491}" destId="{734BC99A-1FDC-2347-B1F4-AA6B9955E06E}" srcOrd="0" destOrd="0" presId="urn:microsoft.com/office/officeart/2008/layout/HorizontalMultiLevelHierarchy"/>
    <dgm:cxn modelId="{E35E0522-0BB7-EF41-967E-D5DB08D25E56}" type="presParOf" srcId="{E10422BC-4D83-2F43-BFBF-9EBDF6928433}" destId="{55E22100-DB4C-B043-AFD9-4A02FB908C29}" srcOrd="5" destOrd="0" presId="urn:microsoft.com/office/officeart/2008/layout/HorizontalMultiLevelHierarchy"/>
    <dgm:cxn modelId="{EDC8B412-B7E9-7E47-8AD0-CDC12BDD1EF5}" type="presParOf" srcId="{55E22100-DB4C-B043-AFD9-4A02FB908C29}" destId="{00821FD2-EDA4-A349-8BCA-5C1BDBC604C3}" srcOrd="0" destOrd="0" presId="urn:microsoft.com/office/officeart/2008/layout/HorizontalMultiLevelHierarchy"/>
    <dgm:cxn modelId="{DAFDE250-A9E2-024D-B25F-85E1EBFE853C}" type="presParOf" srcId="{55E22100-DB4C-B043-AFD9-4A02FB908C29}" destId="{9EF5D37F-12A3-1D46-BC1F-F1E208E47826}" srcOrd="1" destOrd="0" presId="urn:microsoft.com/office/officeart/2008/layout/HorizontalMultiLevelHierarchy"/>
    <dgm:cxn modelId="{679148C0-8C42-4E44-BEDB-DA3B4992E6C1}" type="presParOf" srcId="{E10422BC-4D83-2F43-BFBF-9EBDF6928433}" destId="{5E50C506-3BF8-6C43-A61C-17A20CF348E1}" srcOrd="6" destOrd="0" presId="urn:microsoft.com/office/officeart/2008/layout/HorizontalMultiLevelHierarchy"/>
    <dgm:cxn modelId="{61541436-DF7B-7444-9E0B-31C7CD3AEE0F}" type="presParOf" srcId="{5E50C506-3BF8-6C43-A61C-17A20CF348E1}" destId="{838B8001-600B-914A-8956-D2ADDBEBE850}" srcOrd="0" destOrd="0" presId="urn:microsoft.com/office/officeart/2008/layout/HorizontalMultiLevelHierarchy"/>
    <dgm:cxn modelId="{4A54598D-8118-EF48-9960-F11A78336C39}" type="presParOf" srcId="{E10422BC-4D83-2F43-BFBF-9EBDF6928433}" destId="{7302B82D-B3DE-6E46-AB3A-1007BED1E544}" srcOrd="7" destOrd="0" presId="urn:microsoft.com/office/officeart/2008/layout/HorizontalMultiLevelHierarchy"/>
    <dgm:cxn modelId="{C33223CA-74F9-1247-8362-669E9D24543E}" type="presParOf" srcId="{7302B82D-B3DE-6E46-AB3A-1007BED1E544}" destId="{94700395-68C8-A04B-B3CF-6EE6E18E453B}" srcOrd="0" destOrd="0" presId="urn:microsoft.com/office/officeart/2008/layout/HorizontalMultiLevelHierarchy"/>
    <dgm:cxn modelId="{A67BD8AA-14A1-1844-BB40-66E88BFD19F8}" type="presParOf" srcId="{7302B82D-B3DE-6E46-AB3A-1007BED1E544}" destId="{8728278B-4CB4-B344-9618-9889F4D69A82}"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FAB58A-0BCD-2143-BB07-C0A689208204}">
      <dsp:nvSpPr>
        <dsp:cNvPr id="0" name=""/>
        <dsp:cNvSpPr/>
      </dsp:nvSpPr>
      <dsp:spPr>
        <a:xfrm>
          <a:off x="4889112" y="1042915"/>
          <a:ext cx="1947939" cy="477317"/>
        </a:xfrm>
        <a:custGeom>
          <a:avLst/>
          <a:gdLst/>
          <a:ahLst/>
          <a:cxnLst/>
          <a:rect l="0" t="0" r="0" b="0"/>
          <a:pathLst>
            <a:path>
              <a:moveTo>
                <a:pt x="0" y="0"/>
              </a:moveTo>
              <a:lnTo>
                <a:pt x="0" y="325277"/>
              </a:lnTo>
              <a:lnTo>
                <a:pt x="1947939" y="325277"/>
              </a:lnTo>
              <a:lnTo>
                <a:pt x="1947939" y="47731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1711673-CFB9-8F48-A6B6-5244032D8C51}">
      <dsp:nvSpPr>
        <dsp:cNvPr id="0" name=""/>
        <dsp:cNvSpPr/>
      </dsp:nvSpPr>
      <dsp:spPr>
        <a:xfrm>
          <a:off x="3402219" y="2562397"/>
          <a:ext cx="2005917" cy="477317"/>
        </a:xfrm>
        <a:custGeom>
          <a:avLst/>
          <a:gdLst/>
          <a:ahLst/>
          <a:cxnLst/>
          <a:rect l="0" t="0" r="0" b="0"/>
          <a:pathLst>
            <a:path>
              <a:moveTo>
                <a:pt x="0" y="0"/>
              </a:moveTo>
              <a:lnTo>
                <a:pt x="0" y="325277"/>
              </a:lnTo>
              <a:lnTo>
                <a:pt x="2005917" y="325277"/>
              </a:lnTo>
              <a:lnTo>
                <a:pt x="2005917" y="47731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B01DAC2-306D-0B45-A8F0-BBD86764B95D}">
      <dsp:nvSpPr>
        <dsp:cNvPr id="0" name=""/>
        <dsp:cNvSpPr/>
      </dsp:nvSpPr>
      <dsp:spPr>
        <a:xfrm>
          <a:off x="3356499" y="2562397"/>
          <a:ext cx="91440" cy="477317"/>
        </a:xfrm>
        <a:custGeom>
          <a:avLst/>
          <a:gdLst/>
          <a:ahLst/>
          <a:cxnLst/>
          <a:rect l="0" t="0" r="0" b="0"/>
          <a:pathLst>
            <a:path>
              <a:moveTo>
                <a:pt x="45720" y="0"/>
              </a:moveTo>
              <a:lnTo>
                <a:pt x="45720" y="47731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28485D2-EEB9-DD41-B19F-C9DE9840051A}">
      <dsp:nvSpPr>
        <dsp:cNvPr id="0" name=""/>
        <dsp:cNvSpPr/>
      </dsp:nvSpPr>
      <dsp:spPr>
        <a:xfrm>
          <a:off x="1396302" y="2562397"/>
          <a:ext cx="2005917" cy="477317"/>
        </a:xfrm>
        <a:custGeom>
          <a:avLst/>
          <a:gdLst/>
          <a:ahLst/>
          <a:cxnLst/>
          <a:rect l="0" t="0" r="0" b="0"/>
          <a:pathLst>
            <a:path>
              <a:moveTo>
                <a:pt x="2005917" y="0"/>
              </a:moveTo>
              <a:lnTo>
                <a:pt x="2005917" y="325277"/>
              </a:lnTo>
              <a:lnTo>
                <a:pt x="0" y="325277"/>
              </a:lnTo>
              <a:lnTo>
                <a:pt x="0" y="47731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159BAD3-FFE4-784D-BB0D-489317DB0013}">
      <dsp:nvSpPr>
        <dsp:cNvPr id="0" name=""/>
        <dsp:cNvSpPr/>
      </dsp:nvSpPr>
      <dsp:spPr>
        <a:xfrm>
          <a:off x="3402219" y="1042915"/>
          <a:ext cx="1486892" cy="477317"/>
        </a:xfrm>
        <a:custGeom>
          <a:avLst/>
          <a:gdLst/>
          <a:ahLst/>
          <a:cxnLst/>
          <a:rect l="0" t="0" r="0" b="0"/>
          <a:pathLst>
            <a:path>
              <a:moveTo>
                <a:pt x="1486892" y="0"/>
              </a:moveTo>
              <a:lnTo>
                <a:pt x="1486892" y="325277"/>
              </a:lnTo>
              <a:lnTo>
                <a:pt x="0" y="325277"/>
              </a:lnTo>
              <a:lnTo>
                <a:pt x="0" y="47731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9086C9E-7483-BD44-929F-ACDCBDFE04B7}">
      <dsp:nvSpPr>
        <dsp:cNvPr id="0" name=""/>
        <dsp:cNvSpPr/>
      </dsp:nvSpPr>
      <dsp:spPr>
        <a:xfrm>
          <a:off x="3799106" y="750"/>
          <a:ext cx="2180012" cy="1042165"/>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501576CF-55EA-9848-A85E-434887C1CDE2}">
      <dsp:nvSpPr>
        <dsp:cNvPr id="0" name=""/>
        <dsp:cNvSpPr/>
      </dsp:nvSpPr>
      <dsp:spPr>
        <a:xfrm>
          <a:off x="3981462" y="173988"/>
          <a:ext cx="2180012" cy="104216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cs-CZ" sz="1800" kern="1200" dirty="0" smtClean="0">
              <a:latin typeface="Arial"/>
              <a:cs typeface="Arial"/>
            </a:rPr>
            <a:t>Vyplývá to z následujících faktů:  </a:t>
          </a:r>
        </a:p>
      </dsp:txBody>
      <dsp:txXfrm>
        <a:off x="4011986" y="204512"/>
        <a:ext cx="2118964" cy="981117"/>
      </dsp:txXfrm>
    </dsp:sp>
    <dsp:sp modelId="{26B27CF5-41E9-AB45-ABE2-96EAABA85425}">
      <dsp:nvSpPr>
        <dsp:cNvPr id="0" name=""/>
        <dsp:cNvSpPr/>
      </dsp:nvSpPr>
      <dsp:spPr>
        <a:xfrm>
          <a:off x="2153221" y="1520232"/>
          <a:ext cx="2497995" cy="1042165"/>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949CD244-C25F-7E4A-BAD5-D8F1628754B1}">
      <dsp:nvSpPr>
        <dsp:cNvPr id="0" name=""/>
        <dsp:cNvSpPr/>
      </dsp:nvSpPr>
      <dsp:spPr>
        <a:xfrm>
          <a:off x="2335578" y="1693470"/>
          <a:ext cx="2497995" cy="104216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cs-CZ" sz="1200" kern="1200" dirty="0" smtClean="0">
              <a:latin typeface="Arial"/>
              <a:cs typeface="Arial"/>
            </a:rPr>
            <a:t>není možné, aby každý student sám zpracoval svůj vlastní teoretický model mikrosvěta z důvodu:</a:t>
          </a:r>
        </a:p>
      </dsp:txBody>
      <dsp:txXfrm>
        <a:off x="2366102" y="1723994"/>
        <a:ext cx="2436947" cy="981117"/>
      </dsp:txXfrm>
    </dsp:sp>
    <dsp:sp modelId="{D018C45F-DFC0-DD46-B99C-1CE4D6E8671A}">
      <dsp:nvSpPr>
        <dsp:cNvPr id="0" name=""/>
        <dsp:cNvSpPr/>
      </dsp:nvSpPr>
      <dsp:spPr>
        <a:xfrm>
          <a:off x="575700" y="3039714"/>
          <a:ext cx="1641204" cy="1042165"/>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C83950EB-E765-E044-A598-419F94E90878}">
      <dsp:nvSpPr>
        <dsp:cNvPr id="0" name=""/>
        <dsp:cNvSpPr/>
      </dsp:nvSpPr>
      <dsp:spPr>
        <a:xfrm>
          <a:off x="758056" y="3212952"/>
          <a:ext cx="1641204" cy="104216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1" indent="0" algn="ctr" defTabSz="914400" eaLnBrk="1" fontAlgn="auto" latinLnBrk="0" hangingPunct="1">
            <a:lnSpc>
              <a:spcPct val="100000"/>
            </a:lnSpc>
            <a:spcBef>
              <a:spcPct val="0"/>
            </a:spcBef>
            <a:spcAft>
              <a:spcPts val="0"/>
            </a:spcAft>
            <a:buClrTx/>
            <a:buSzTx/>
            <a:buFontTx/>
            <a:buNone/>
            <a:tabLst/>
            <a:defRPr/>
          </a:pPr>
          <a:r>
            <a:rPr lang="cs-CZ" sz="1200" kern="1200" dirty="0" smtClean="0">
              <a:latin typeface="Arial"/>
              <a:cs typeface="Arial"/>
            </a:rPr>
            <a:t>časového omezení v procesu vzdělávání</a:t>
          </a:r>
        </a:p>
      </dsp:txBody>
      <dsp:txXfrm>
        <a:off x="788580" y="3243476"/>
        <a:ext cx="1580156" cy="981117"/>
      </dsp:txXfrm>
    </dsp:sp>
    <dsp:sp modelId="{4199A568-2EEF-4E4F-BD21-977E800CB62A}">
      <dsp:nvSpPr>
        <dsp:cNvPr id="0" name=""/>
        <dsp:cNvSpPr/>
      </dsp:nvSpPr>
      <dsp:spPr>
        <a:xfrm>
          <a:off x="2581617" y="3039714"/>
          <a:ext cx="1641204" cy="1042165"/>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7D9C6EAD-BB49-FA49-A965-082DD375A0EC}">
      <dsp:nvSpPr>
        <dsp:cNvPr id="0" name=""/>
        <dsp:cNvSpPr/>
      </dsp:nvSpPr>
      <dsp:spPr>
        <a:xfrm>
          <a:off x="2763973" y="3212952"/>
          <a:ext cx="1641204" cy="104216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1" indent="0" algn="ctr" defTabSz="914400" eaLnBrk="1" fontAlgn="auto" latinLnBrk="0" hangingPunct="1">
            <a:lnSpc>
              <a:spcPct val="100000"/>
            </a:lnSpc>
            <a:spcBef>
              <a:spcPct val="0"/>
            </a:spcBef>
            <a:spcAft>
              <a:spcPts val="0"/>
            </a:spcAft>
            <a:buClrTx/>
            <a:buSzTx/>
            <a:buFontTx/>
            <a:buNone/>
            <a:tabLst/>
            <a:defRPr/>
          </a:pPr>
          <a:r>
            <a:rPr lang="cs-CZ" sz="1200" kern="1200" dirty="0" smtClean="0">
              <a:latin typeface="Arial"/>
              <a:cs typeface="Arial"/>
            </a:rPr>
            <a:t>z malého množství experimentálních a teoretických faktů, které žáci znají</a:t>
          </a:r>
        </a:p>
      </dsp:txBody>
      <dsp:txXfrm>
        <a:off x="2794497" y="3243476"/>
        <a:ext cx="1580156" cy="981117"/>
      </dsp:txXfrm>
    </dsp:sp>
    <dsp:sp modelId="{2A9F3B74-67D3-034C-8369-E15115124AFF}">
      <dsp:nvSpPr>
        <dsp:cNvPr id="0" name=""/>
        <dsp:cNvSpPr/>
      </dsp:nvSpPr>
      <dsp:spPr>
        <a:xfrm>
          <a:off x="4587534" y="3039714"/>
          <a:ext cx="1641204" cy="1042165"/>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F192EF43-6732-7648-8A93-5798928712A5}">
      <dsp:nvSpPr>
        <dsp:cNvPr id="0" name=""/>
        <dsp:cNvSpPr/>
      </dsp:nvSpPr>
      <dsp:spPr>
        <a:xfrm>
          <a:off x="4769890" y="3212952"/>
          <a:ext cx="1641204" cy="104216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1" indent="0" algn="ctr" defTabSz="914400" eaLnBrk="1" fontAlgn="auto" latinLnBrk="0" hangingPunct="1">
            <a:lnSpc>
              <a:spcPct val="100000"/>
            </a:lnSpc>
            <a:spcBef>
              <a:spcPct val="0"/>
            </a:spcBef>
            <a:spcAft>
              <a:spcPts val="0"/>
            </a:spcAft>
            <a:buClrTx/>
            <a:buSzTx/>
            <a:buFontTx/>
            <a:buNone/>
            <a:tabLst/>
            <a:defRPr/>
          </a:pPr>
          <a:r>
            <a:rPr lang="cs-CZ" sz="1200" kern="1200" dirty="0" smtClean="0">
              <a:latin typeface="Arial"/>
              <a:cs typeface="Arial"/>
            </a:rPr>
            <a:t>z intelektuálního omezení žáků, včetně toho spojeného s jejich věkem</a:t>
          </a:r>
        </a:p>
      </dsp:txBody>
      <dsp:txXfrm>
        <a:off x="4800414" y="3243476"/>
        <a:ext cx="1580156" cy="981117"/>
      </dsp:txXfrm>
    </dsp:sp>
    <dsp:sp modelId="{7198DF15-A9E9-EF4B-9D13-FEED8E6D8B39}">
      <dsp:nvSpPr>
        <dsp:cNvPr id="0" name=""/>
        <dsp:cNvSpPr/>
      </dsp:nvSpPr>
      <dsp:spPr>
        <a:xfrm>
          <a:off x="5532515" y="1520232"/>
          <a:ext cx="2609072" cy="1042165"/>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264A5101-9D5C-E944-A14B-518222B9E307}">
      <dsp:nvSpPr>
        <dsp:cNvPr id="0" name=""/>
        <dsp:cNvSpPr/>
      </dsp:nvSpPr>
      <dsp:spPr>
        <a:xfrm>
          <a:off x="5714871" y="1693470"/>
          <a:ext cx="2609072" cy="104216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cs-CZ" sz="1200" kern="1200" dirty="0" smtClean="0">
              <a:latin typeface="Arial"/>
              <a:cs typeface="Arial"/>
            </a:rPr>
            <a:t>všeobecnou praxí v procesu výuky je diktování žákům teoretických modelů autory učebnic a autory programů výuky</a:t>
          </a:r>
        </a:p>
      </dsp:txBody>
      <dsp:txXfrm>
        <a:off x="5745395" y="1723994"/>
        <a:ext cx="2548024" cy="9811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39927-A745-6D47-BEFF-DE21B6D4729B}">
      <dsp:nvSpPr>
        <dsp:cNvPr id="0" name=""/>
        <dsp:cNvSpPr/>
      </dsp:nvSpPr>
      <dsp:spPr>
        <a:xfrm>
          <a:off x="10138" y="580191"/>
          <a:ext cx="2708603" cy="686144"/>
        </a:xfrm>
        <a:prstGeom prst="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cs-CZ" sz="1600" kern="1200" dirty="0" err="1" smtClean="0">
              <a:solidFill>
                <a:schemeClr val="tx1">
                  <a:lumMod val="65000"/>
                  <a:lumOff val="35000"/>
                </a:schemeClr>
              </a:solidFill>
              <a:latin typeface="Arial"/>
              <a:cs typeface="Arial"/>
            </a:rPr>
            <a:t>Szeromski</a:t>
          </a:r>
          <a:r>
            <a:rPr lang="cs-CZ" sz="1600" kern="1200" dirty="0" smtClean="0">
              <a:solidFill>
                <a:schemeClr val="tx1">
                  <a:lumMod val="65000"/>
                  <a:lumOff val="35000"/>
                </a:schemeClr>
              </a:solidFill>
              <a:latin typeface="Arial"/>
              <a:cs typeface="Arial"/>
            </a:rPr>
            <a:t> uvádí tyto funkce modelů:</a:t>
          </a:r>
        </a:p>
      </dsp:txBody>
      <dsp:txXfrm>
        <a:off x="10138" y="580191"/>
        <a:ext cx="2708603" cy="686144"/>
      </dsp:txXfrm>
    </dsp:sp>
    <dsp:sp modelId="{1D5F1E4F-3DBC-BD45-A3D6-58FE6B190DFD}">
      <dsp:nvSpPr>
        <dsp:cNvPr id="0" name=""/>
        <dsp:cNvSpPr/>
      </dsp:nvSpPr>
      <dsp:spPr>
        <a:xfrm>
          <a:off x="10138" y="1255540"/>
          <a:ext cx="2708603" cy="285480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285750" lvl="1" indent="-285750" algn="l" defTabSz="533400">
            <a:lnSpc>
              <a:spcPct val="90000"/>
            </a:lnSpc>
            <a:spcBef>
              <a:spcPct val="0"/>
            </a:spcBef>
            <a:spcAft>
              <a:spcPts val="0"/>
            </a:spcAft>
            <a:buFont typeface="Arial"/>
            <a:buChar char="••"/>
          </a:pPr>
          <a:r>
            <a:rPr lang="cs-CZ" sz="1200" b="1" kern="1200" dirty="0" smtClean="0">
              <a:solidFill>
                <a:schemeClr val="tx1">
                  <a:lumMod val="65000"/>
                  <a:lumOff val="35000"/>
                </a:schemeClr>
              </a:solidFill>
              <a:latin typeface="Arial"/>
              <a:cs typeface="Arial"/>
            </a:rPr>
            <a:t>obrazové zpestření</a:t>
          </a:r>
          <a:r>
            <a:rPr lang="cs-CZ" sz="1200" kern="1200" dirty="0" smtClean="0">
              <a:solidFill>
                <a:schemeClr val="tx1">
                  <a:lumMod val="65000"/>
                  <a:lumOff val="35000"/>
                </a:schemeClr>
              </a:solidFill>
              <a:latin typeface="Arial"/>
              <a:cs typeface="Arial"/>
            </a:rPr>
            <a:t> procesu vzdělávání;</a:t>
          </a:r>
        </a:p>
        <a:p>
          <a:pPr marL="285750" lvl="1" indent="-285750" algn="l" defTabSz="533400">
            <a:lnSpc>
              <a:spcPct val="90000"/>
            </a:lnSpc>
            <a:spcBef>
              <a:spcPct val="0"/>
            </a:spcBef>
            <a:spcAft>
              <a:spcPts val="0"/>
            </a:spcAft>
            <a:buFont typeface="Arial"/>
            <a:buChar char="••"/>
          </a:pPr>
          <a:r>
            <a:rPr lang="cs-CZ" sz="1200" b="1" kern="1200" dirty="0" smtClean="0">
              <a:solidFill>
                <a:schemeClr val="tx1">
                  <a:lumMod val="65000"/>
                  <a:lumOff val="35000"/>
                </a:schemeClr>
              </a:solidFill>
              <a:latin typeface="Arial"/>
              <a:cs typeface="Arial"/>
            </a:rPr>
            <a:t>zjednodušení </a:t>
          </a:r>
          <a:r>
            <a:rPr lang="cs-CZ" sz="1200" kern="1200" dirty="0" smtClean="0">
              <a:solidFill>
                <a:schemeClr val="tx1">
                  <a:lumMod val="65000"/>
                  <a:lumOff val="35000"/>
                </a:schemeClr>
              </a:solidFill>
              <a:latin typeface="Arial"/>
              <a:cs typeface="Arial"/>
            </a:rPr>
            <a:t>myšlenkových procesů;</a:t>
          </a:r>
        </a:p>
        <a:p>
          <a:pPr marL="285750" lvl="1" indent="-285750" algn="l" defTabSz="533400">
            <a:lnSpc>
              <a:spcPct val="90000"/>
            </a:lnSpc>
            <a:spcBef>
              <a:spcPct val="0"/>
            </a:spcBef>
            <a:spcAft>
              <a:spcPts val="0"/>
            </a:spcAft>
            <a:buFont typeface="Arial"/>
            <a:buChar char="••"/>
          </a:pPr>
          <a:r>
            <a:rPr lang="cs-CZ" sz="1200" b="1" kern="1200" dirty="0" smtClean="0">
              <a:solidFill>
                <a:schemeClr val="tx1">
                  <a:lumMod val="65000"/>
                  <a:lumOff val="35000"/>
                </a:schemeClr>
              </a:solidFill>
              <a:latin typeface="Arial"/>
              <a:cs typeface="Arial"/>
            </a:rPr>
            <a:t>pomoc</a:t>
          </a:r>
          <a:r>
            <a:rPr lang="cs-CZ" sz="1200" kern="1200" dirty="0" smtClean="0">
              <a:solidFill>
                <a:schemeClr val="tx1">
                  <a:lumMod val="65000"/>
                  <a:lumOff val="35000"/>
                </a:schemeClr>
              </a:solidFill>
              <a:latin typeface="Arial"/>
              <a:cs typeface="Arial"/>
            </a:rPr>
            <a:t> s využíváním laboratorních cvičení a získáváním praktických schopností; </a:t>
          </a:r>
        </a:p>
        <a:p>
          <a:pPr marL="285750" lvl="1" indent="-285750" algn="l" defTabSz="533400">
            <a:lnSpc>
              <a:spcPct val="90000"/>
            </a:lnSpc>
            <a:spcBef>
              <a:spcPct val="0"/>
            </a:spcBef>
            <a:spcAft>
              <a:spcPts val="0"/>
            </a:spcAft>
            <a:buFont typeface="Arial"/>
            <a:buChar char="••"/>
          </a:pPr>
          <a:r>
            <a:rPr lang="cs-CZ" sz="1200" b="1" kern="1200" dirty="0" smtClean="0">
              <a:solidFill>
                <a:schemeClr val="tx1">
                  <a:lumMod val="65000"/>
                  <a:lumOff val="35000"/>
                </a:schemeClr>
              </a:solidFill>
              <a:latin typeface="Arial"/>
              <a:cs typeface="Arial"/>
            </a:rPr>
            <a:t>exponování materiálů</a:t>
          </a:r>
          <a:r>
            <a:rPr lang="cs-CZ" sz="1200" kern="1200" dirty="0" smtClean="0">
              <a:solidFill>
                <a:schemeClr val="tx1">
                  <a:lumMod val="65000"/>
                  <a:lumOff val="35000"/>
                </a:schemeClr>
              </a:solidFill>
              <a:latin typeface="Arial"/>
              <a:cs typeface="Arial"/>
            </a:rPr>
            <a:t>, které vzbuzují u žáků prožitky.</a:t>
          </a:r>
        </a:p>
      </dsp:txBody>
      <dsp:txXfrm>
        <a:off x="10138" y="1255540"/>
        <a:ext cx="2708603" cy="2854800"/>
      </dsp:txXfrm>
    </dsp:sp>
    <dsp:sp modelId="{4F69C629-E23C-4741-A78D-AD486835F4B7}">
      <dsp:nvSpPr>
        <dsp:cNvPr id="0" name=""/>
        <dsp:cNvSpPr/>
      </dsp:nvSpPr>
      <dsp:spPr>
        <a:xfrm>
          <a:off x="3097576" y="585589"/>
          <a:ext cx="2705958" cy="664552"/>
        </a:xfrm>
        <a:prstGeom prst="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cs-CZ" sz="1600" kern="1200" dirty="0" err="1" smtClean="0">
              <a:solidFill>
                <a:schemeClr val="tx1">
                  <a:lumMod val="65000"/>
                  <a:lumOff val="35000"/>
                </a:schemeClr>
              </a:solidFill>
              <a:latin typeface="Arial"/>
              <a:cs typeface="Arial"/>
            </a:rPr>
            <a:t>Piosik</a:t>
          </a:r>
          <a:r>
            <a:rPr lang="cs-CZ" sz="1600" kern="1200" dirty="0" smtClean="0">
              <a:solidFill>
                <a:schemeClr val="tx1">
                  <a:lumMod val="65000"/>
                  <a:lumOff val="35000"/>
                </a:schemeClr>
              </a:solidFill>
              <a:latin typeface="Arial"/>
              <a:cs typeface="Arial"/>
            </a:rPr>
            <a:t> rozlišuje u modelů funkce:</a:t>
          </a:r>
        </a:p>
      </dsp:txBody>
      <dsp:txXfrm>
        <a:off x="3097576" y="585589"/>
        <a:ext cx="2705958" cy="664552"/>
      </dsp:txXfrm>
    </dsp:sp>
    <dsp:sp modelId="{4A929E51-11C0-A845-8C3D-9E9EFE1F3A5D}">
      <dsp:nvSpPr>
        <dsp:cNvPr id="0" name=""/>
        <dsp:cNvSpPr/>
      </dsp:nvSpPr>
      <dsp:spPr>
        <a:xfrm>
          <a:off x="3097576" y="1250142"/>
          <a:ext cx="2705958" cy="285480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285750" lvl="1" indent="-285750" algn="l" defTabSz="533400">
            <a:lnSpc>
              <a:spcPct val="90000"/>
            </a:lnSpc>
            <a:spcBef>
              <a:spcPct val="0"/>
            </a:spcBef>
            <a:spcAft>
              <a:spcPts val="0"/>
            </a:spcAft>
            <a:buFont typeface="Arial"/>
            <a:buChar char="••"/>
          </a:pPr>
          <a:r>
            <a:rPr lang="cs-CZ" sz="1200" b="1" kern="1200" dirty="0" smtClean="0">
              <a:solidFill>
                <a:schemeClr val="tx1">
                  <a:lumMod val="65000"/>
                  <a:lumOff val="35000"/>
                </a:schemeClr>
              </a:solidFill>
              <a:latin typeface="Arial"/>
              <a:cs typeface="Arial"/>
            </a:rPr>
            <a:t>informační</a:t>
          </a:r>
          <a:r>
            <a:rPr lang="cs-CZ" sz="1200" kern="1200" dirty="0" smtClean="0">
              <a:solidFill>
                <a:schemeClr val="tx1">
                  <a:lumMod val="65000"/>
                  <a:lumOff val="35000"/>
                </a:schemeClr>
              </a:solidFill>
              <a:latin typeface="Arial"/>
              <a:cs typeface="Arial"/>
            </a:rPr>
            <a:t> – poskytuje informace o originálu;</a:t>
          </a:r>
        </a:p>
        <a:p>
          <a:pPr marL="285750" lvl="1" indent="-285750" algn="l" defTabSz="533400">
            <a:lnSpc>
              <a:spcPct val="90000"/>
            </a:lnSpc>
            <a:spcBef>
              <a:spcPct val="0"/>
            </a:spcBef>
            <a:spcAft>
              <a:spcPts val="0"/>
            </a:spcAft>
            <a:buFont typeface="Arial"/>
            <a:buChar char="••"/>
          </a:pPr>
          <a:r>
            <a:rPr lang="cs-CZ" sz="1200" b="1" kern="1200" dirty="0" smtClean="0">
              <a:solidFill>
                <a:schemeClr val="tx1">
                  <a:lumMod val="65000"/>
                  <a:lumOff val="35000"/>
                </a:schemeClr>
              </a:solidFill>
              <a:latin typeface="Arial"/>
              <a:cs typeface="Arial"/>
            </a:rPr>
            <a:t>výpočetní</a:t>
          </a:r>
          <a:r>
            <a:rPr lang="cs-CZ" sz="1200" kern="1200" dirty="0" smtClean="0">
              <a:solidFill>
                <a:schemeClr val="tx1">
                  <a:lumMod val="65000"/>
                  <a:lumOff val="35000"/>
                </a:schemeClr>
              </a:solidFill>
              <a:latin typeface="Arial"/>
              <a:cs typeface="Arial"/>
            </a:rPr>
            <a:t> – umožňuje provést výpočty na modelu, jejichž výsledky mohou být použity ve vztahu k originálu, např. zákon stálých poměrů;</a:t>
          </a:r>
        </a:p>
        <a:p>
          <a:pPr marL="285750" lvl="1" indent="-285750" algn="l" defTabSz="533400">
            <a:lnSpc>
              <a:spcPct val="90000"/>
            </a:lnSpc>
            <a:spcBef>
              <a:spcPct val="0"/>
            </a:spcBef>
            <a:spcAft>
              <a:spcPts val="0"/>
            </a:spcAft>
            <a:buFont typeface="Arial"/>
            <a:buChar char="••"/>
          </a:pPr>
          <a:r>
            <a:rPr lang="cs-CZ" sz="1200" b="1" kern="1200" dirty="0" smtClean="0">
              <a:solidFill>
                <a:schemeClr val="tx1">
                  <a:lumMod val="65000"/>
                  <a:lumOff val="35000"/>
                </a:schemeClr>
              </a:solidFill>
              <a:latin typeface="Arial"/>
              <a:cs typeface="Arial"/>
            </a:rPr>
            <a:t>klasifikační</a:t>
          </a:r>
          <a:r>
            <a:rPr lang="cs-CZ" sz="1200" kern="1200" dirty="0" smtClean="0">
              <a:solidFill>
                <a:schemeClr val="tx1">
                  <a:lumMod val="65000"/>
                  <a:lumOff val="35000"/>
                </a:schemeClr>
              </a:solidFill>
              <a:latin typeface="Arial"/>
              <a:cs typeface="Arial"/>
            </a:rPr>
            <a:t> – zjednodušuje systematizaci poznatků, např. typy chemických reakcí;</a:t>
          </a:r>
        </a:p>
        <a:p>
          <a:pPr marL="285750" lvl="1" indent="-285750" algn="l" defTabSz="533400">
            <a:lnSpc>
              <a:spcPct val="90000"/>
            </a:lnSpc>
            <a:spcBef>
              <a:spcPct val="0"/>
            </a:spcBef>
            <a:spcAft>
              <a:spcPts val="0"/>
            </a:spcAft>
            <a:buFont typeface="Arial"/>
            <a:buChar char="••"/>
          </a:pPr>
          <a:r>
            <a:rPr lang="cs-CZ" sz="1200" b="1" kern="1200" dirty="0" smtClean="0">
              <a:solidFill>
                <a:schemeClr val="tx1">
                  <a:lumMod val="65000"/>
                  <a:lumOff val="35000"/>
                </a:schemeClr>
              </a:solidFill>
              <a:latin typeface="Arial"/>
              <a:cs typeface="Arial"/>
            </a:rPr>
            <a:t>demonstrační</a:t>
          </a:r>
          <a:r>
            <a:rPr lang="cs-CZ" sz="1200" kern="1200" dirty="0" smtClean="0">
              <a:solidFill>
                <a:schemeClr val="tx1">
                  <a:lumMod val="65000"/>
                  <a:lumOff val="35000"/>
                </a:schemeClr>
              </a:solidFill>
              <a:latin typeface="Arial"/>
              <a:cs typeface="Arial"/>
            </a:rPr>
            <a:t> – pomáhá vytvořit adekvátní představy o originálu. Je z velké části spojená s předáváním informací o stavbě mikrosvěta.</a:t>
          </a:r>
        </a:p>
      </dsp:txBody>
      <dsp:txXfrm>
        <a:off x="3097576" y="1250142"/>
        <a:ext cx="2705958" cy="2854800"/>
      </dsp:txXfrm>
    </dsp:sp>
    <dsp:sp modelId="{DA540AEB-83DC-3047-BDC0-64B413EE4D80}">
      <dsp:nvSpPr>
        <dsp:cNvPr id="0" name=""/>
        <dsp:cNvSpPr/>
      </dsp:nvSpPr>
      <dsp:spPr>
        <a:xfrm>
          <a:off x="6182369" y="585589"/>
          <a:ext cx="2705958" cy="664552"/>
        </a:xfrm>
        <a:prstGeom prst="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cs-CZ" sz="1600" kern="1200" dirty="0" err="1" smtClean="0">
              <a:solidFill>
                <a:schemeClr val="tx1">
                  <a:lumMod val="65000"/>
                  <a:lumOff val="35000"/>
                </a:schemeClr>
              </a:solidFill>
              <a:latin typeface="Arial"/>
              <a:cs typeface="Arial"/>
            </a:rPr>
            <a:t>Paśko</a:t>
          </a:r>
          <a:r>
            <a:rPr lang="cs-CZ" sz="1600" kern="1200" dirty="0" smtClean="0">
              <a:solidFill>
                <a:schemeClr val="tx1">
                  <a:lumMod val="65000"/>
                  <a:lumOff val="35000"/>
                </a:schemeClr>
              </a:solidFill>
              <a:latin typeface="Arial"/>
              <a:cs typeface="Arial"/>
            </a:rPr>
            <a:t> </a:t>
          </a:r>
          <a:r>
            <a:rPr lang="cs-CZ" sz="1600" kern="1200" smtClean="0">
              <a:solidFill>
                <a:schemeClr val="tx1">
                  <a:lumMod val="65000"/>
                  <a:lumOff val="35000"/>
                </a:schemeClr>
              </a:solidFill>
              <a:latin typeface="Arial"/>
              <a:cs typeface="Arial"/>
            </a:rPr>
            <a:t>rozlišuje tyto funkce </a:t>
          </a:r>
          <a:r>
            <a:rPr lang="cs-CZ" sz="1600" kern="1200" dirty="0" smtClean="0">
              <a:solidFill>
                <a:schemeClr val="tx1">
                  <a:lumMod val="65000"/>
                  <a:lumOff val="35000"/>
                </a:schemeClr>
              </a:solidFill>
              <a:latin typeface="Arial"/>
              <a:cs typeface="Arial"/>
            </a:rPr>
            <a:t>modelů:</a:t>
          </a:r>
          <a:endParaRPr lang="en-US" sz="1600" kern="1200" dirty="0"/>
        </a:p>
      </dsp:txBody>
      <dsp:txXfrm>
        <a:off x="6182369" y="585589"/>
        <a:ext cx="2705958" cy="664552"/>
      </dsp:txXfrm>
    </dsp:sp>
    <dsp:sp modelId="{21D9A05D-53A5-044F-8ACF-6DBE5603963E}">
      <dsp:nvSpPr>
        <dsp:cNvPr id="0" name=""/>
        <dsp:cNvSpPr/>
      </dsp:nvSpPr>
      <dsp:spPr>
        <a:xfrm>
          <a:off x="6182369" y="1250142"/>
          <a:ext cx="2705958" cy="285480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cs-CZ" sz="1200" b="1" kern="1200" dirty="0" smtClean="0">
              <a:solidFill>
                <a:schemeClr val="tx1">
                  <a:lumMod val="65000"/>
                  <a:lumOff val="35000"/>
                </a:schemeClr>
              </a:solidFill>
              <a:latin typeface="Arial"/>
              <a:cs typeface="Arial"/>
            </a:rPr>
            <a:t> </a:t>
          </a:r>
          <a:r>
            <a:rPr lang="cs-CZ" sz="1100" b="1" kern="1200" dirty="0" smtClean="0">
              <a:solidFill>
                <a:schemeClr val="tx1">
                  <a:lumMod val="65000"/>
                  <a:lumOff val="35000"/>
                </a:schemeClr>
              </a:solidFill>
              <a:latin typeface="Arial"/>
              <a:cs typeface="Arial"/>
            </a:rPr>
            <a:t>vysvětlující</a:t>
          </a:r>
          <a:r>
            <a:rPr lang="cs-CZ" sz="1100" kern="1200" dirty="0" smtClean="0">
              <a:solidFill>
                <a:schemeClr val="tx1">
                  <a:lumMod val="65000"/>
                  <a:lumOff val="35000"/>
                </a:schemeClr>
              </a:solidFill>
              <a:latin typeface="Arial"/>
              <a:cs typeface="Arial"/>
            </a:rPr>
            <a:t> – tato funkce se stává vyčerpávajícím zdrojem poznatků a nenechává místo pro žádné pochybnosti ohledně popisovaných předmětů, např. vysvětlení chemických zákonů a pojmů;</a:t>
          </a:r>
          <a:endParaRPr lang="en-US" sz="1100" kern="1200" dirty="0"/>
        </a:p>
        <a:p>
          <a:pPr marL="57150" lvl="1" indent="-57150" algn="l" defTabSz="488950">
            <a:lnSpc>
              <a:spcPct val="90000"/>
            </a:lnSpc>
            <a:spcBef>
              <a:spcPct val="0"/>
            </a:spcBef>
            <a:spcAft>
              <a:spcPct val="15000"/>
            </a:spcAft>
            <a:buChar char="••"/>
          </a:pPr>
          <a:r>
            <a:rPr lang="cs-CZ" sz="1100" b="1" kern="1200" dirty="0" smtClean="0">
              <a:solidFill>
                <a:schemeClr val="tx1">
                  <a:lumMod val="65000"/>
                  <a:lumOff val="35000"/>
                </a:schemeClr>
              </a:solidFill>
              <a:latin typeface="Arial"/>
              <a:cs typeface="Arial"/>
            </a:rPr>
            <a:t>interpretační</a:t>
          </a:r>
          <a:r>
            <a:rPr lang="cs-CZ" sz="1100" kern="1200" dirty="0" smtClean="0">
              <a:solidFill>
                <a:schemeClr val="tx1">
                  <a:lumMod val="65000"/>
                  <a:lumOff val="35000"/>
                </a:schemeClr>
              </a:solidFill>
              <a:latin typeface="Arial"/>
              <a:cs typeface="Arial"/>
            </a:rPr>
            <a:t> – umožňuje nastínit obecné možnosti, jak používat zkoumanou teorii v praxi, předběžně činit závěry ohledně poznávaného jevu nebo teorie. </a:t>
          </a:r>
          <a:endParaRPr lang="cs-CZ" sz="1100" kern="1200" dirty="0">
            <a:solidFill>
              <a:schemeClr val="tx1">
                <a:lumMod val="65000"/>
                <a:lumOff val="35000"/>
              </a:schemeClr>
            </a:solidFill>
            <a:latin typeface="Arial"/>
            <a:cs typeface="Arial"/>
          </a:endParaRPr>
        </a:p>
        <a:p>
          <a:pPr marL="57150" lvl="1" indent="-57150" algn="l" defTabSz="488950">
            <a:lnSpc>
              <a:spcPct val="90000"/>
            </a:lnSpc>
            <a:spcBef>
              <a:spcPct val="0"/>
            </a:spcBef>
            <a:spcAft>
              <a:spcPct val="15000"/>
            </a:spcAft>
            <a:buChar char="••"/>
          </a:pPr>
          <a:r>
            <a:rPr lang="cs-CZ" sz="1100" b="1" kern="1200" dirty="0" smtClean="0">
              <a:solidFill>
                <a:schemeClr val="tx1">
                  <a:lumMod val="65000"/>
                  <a:lumOff val="35000"/>
                </a:schemeClr>
              </a:solidFill>
              <a:latin typeface="Arial"/>
              <a:cs typeface="Arial"/>
            </a:rPr>
            <a:t>popisná – </a:t>
          </a:r>
          <a:r>
            <a:rPr lang="cs-CZ" sz="1100" kern="1200" dirty="0" smtClean="0">
              <a:solidFill>
                <a:schemeClr val="tx1">
                  <a:lumMod val="65000"/>
                  <a:lumOff val="35000"/>
                </a:schemeClr>
              </a:solidFill>
              <a:latin typeface="Arial"/>
              <a:cs typeface="Arial"/>
            </a:rPr>
            <a:t>díky</a:t>
          </a:r>
          <a:r>
            <a:rPr lang="cs-CZ" sz="1100" b="1" kern="1200" dirty="0" smtClean="0">
              <a:solidFill>
                <a:schemeClr val="tx1">
                  <a:lumMod val="65000"/>
                  <a:lumOff val="35000"/>
                </a:schemeClr>
              </a:solidFill>
              <a:latin typeface="Arial"/>
              <a:cs typeface="Arial"/>
            </a:rPr>
            <a:t> </a:t>
          </a:r>
          <a:r>
            <a:rPr lang="cs-CZ" sz="1100" kern="1200" dirty="0" smtClean="0">
              <a:solidFill>
                <a:schemeClr val="tx1">
                  <a:lumMod val="65000"/>
                  <a:lumOff val="35000"/>
                </a:schemeClr>
              </a:solidFill>
              <a:latin typeface="Arial"/>
              <a:cs typeface="Arial"/>
            </a:rPr>
            <a:t>vymezení</a:t>
          </a:r>
          <a:r>
            <a:rPr lang="cs-CZ" sz="1100" b="1" kern="1200" dirty="0" smtClean="0">
              <a:solidFill>
                <a:schemeClr val="tx1">
                  <a:lumMod val="65000"/>
                  <a:lumOff val="35000"/>
                </a:schemeClr>
              </a:solidFill>
              <a:latin typeface="Arial"/>
              <a:cs typeface="Arial"/>
            </a:rPr>
            <a:t> </a:t>
          </a:r>
          <a:r>
            <a:rPr lang="cs-CZ" sz="1100" kern="1200" dirty="0" smtClean="0">
              <a:solidFill>
                <a:schemeClr val="tx1">
                  <a:lumMod val="65000"/>
                  <a:lumOff val="35000"/>
                </a:schemeClr>
              </a:solidFill>
              <a:latin typeface="Arial"/>
              <a:cs typeface="Arial"/>
            </a:rPr>
            <a:t>nejdůležitějších vlastností zkoumaných jevů nebo předmětů zjednodušuje jejich poznání;</a:t>
          </a:r>
          <a:endParaRPr lang="cs-CZ" sz="1100" kern="1200" dirty="0">
            <a:solidFill>
              <a:schemeClr val="tx1">
                <a:lumMod val="65000"/>
                <a:lumOff val="35000"/>
              </a:schemeClr>
            </a:solidFill>
            <a:latin typeface="Arial"/>
            <a:cs typeface="Arial"/>
          </a:endParaRPr>
        </a:p>
        <a:p>
          <a:pPr marL="57150" lvl="1" indent="-57150" algn="l" defTabSz="488950">
            <a:lnSpc>
              <a:spcPct val="90000"/>
            </a:lnSpc>
            <a:spcBef>
              <a:spcPct val="0"/>
            </a:spcBef>
            <a:spcAft>
              <a:spcPct val="15000"/>
            </a:spcAft>
            <a:buChar char="••"/>
          </a:pPr>
          <a:r>
            <a:rPr lang="cs-CZ" sz="1100" b="1" kern="1200" dirty="0" smtClean="0">
              <a:solidFill>
                <a:schemeClr val="tx1">
                  <a:lumMod val="65000"/>
                  <a:lumOff val="35000"/>
                </a:schemeClr>
              </a:solidFill>
              <a:latin typeface="Arial"/>
              <a:cs typeface="Arial"/>
            </a:rPr>
            <a:t>experimentální</a:t>
          </a:r>
          <a:r>
            <a:rPr lang="cs-CZ" sz="1100" kern="1200" dirty="0" smtClean="0">
              <a:solidFill>
                <a:schemeClr val="tx1">
                  <a:lumMod val="65000"/>
                  <a:lumOff val="35000"/>
                </a:schemeClr>
              </a:solidFill>
              <a:latin typeface="Arial"/>
              <a:cs typeface="Arial"/>
            </a:rPr>
            <a:t> – spočívá v tom, že žáci samostatně svými myšlenkovými operacemi řeší problémy. </a:t>
          </a:r>
          <a:endParaRPr lang="cs-CZ" sz="1100" kern="1200" dirty="0">
            <a:solidFill>
              <a:schemeClr val="tx1">
                <a:lumMod val="65000"/>
                <a:lumOff val="35000"/>
              </a:schemeClr>
            </a:solidFill>
            <a:latin typeface="Arial"/>
            <a:cs typeface="Arial"/>
          </a:endParaRPr>
        </a:p>
      </dsp:txBody>
      <dsp:txXfrm>
        <a:off x="6182369" y="1250142"/>
        <a:ext cx="2705958" cy="2854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8FE4F-401C-E945-94AD-9AF3799CB540}">
      <dsp:nvSpPr>
        <dsp:cNvPr id="0" name=""/>
        <dsp:cNvSpPr/>
      </dsp:nvSpPr>
      <dsp:spPr>
        <a:xfrm>
          <a:off x="7409130" y="3746917"/>
          <a:ext cx="1158537" cy="186770"/>
        </a:xfrm>
        <a:custGeom>
          <a:avLst/>
          <a:gdLst/>
          <a:ahLst/>
          <a:cxnLst/>
          <a:rect l="0" t="0" r="0" b="0"/>
          <a:pathLst>
            <a:path>
              <a:moveTo>
                <a:pt x="0" y="0"/>
              </a:moveTo>
              <a:lnTo>
                <a:pt x="0" y="127278"/>
              </a:lnTo>
              <a:lnTo>
                <a:pt x="1158537" y="127278"/>
              </a:lnTo>
              <a:lnTo>
                <a:pt x="1158537" y="18677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67F94A8-918E-2443-9CD8-65B5A618A156}">
      <dsp:nvSpPr>
        <dsp:cNvPr id="0" name=""/>
        <dsp:cNvSpPr/>
      </dsp:nvSpPr>
      <dsp:spPr>
        <a:xfrm>
          <a:off x="7409130" y="3746917"/>
          <a:ext cx="373639" cy="186770"/>
        </a:xfrm>
        <a:custGeom>
          <a:avLst/>
          <a:gdLst/>
          <a:ahLst/>
          <a:cxnLst/>
          <a:rect l="0" t="0" r="0" b="0"/>
          <a:pathLst>
            <a:path>
              <a:moveTo>
                <a:pt x="0" y="0"/>
              </a:moveTo>
              <a:lnTo>
                <a:pt x="0" y="127278"/>
              </a:lnTo>
              <a:lnTo>
                <a:pt x="373639" y="127278"/>
              </a:lnTo>
              <a:lnTo>
                <a:pt x="373639" y="18677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712D99-94AC-D84F-AE37-B6933B626EE0}">
      <dsp:nvSpPr>
        <dsp:cNvPr id="0" name=""/>
        <dsp:cNvSpPr/>
      </dsp:nvSpPr>
      <dsp:spPr>
        <a:xfrm>
          <a:off x="6997871" y="3746917"/>
          <a:ext cx="411258" cy="186770"/>
        </a:xfrm>
        <a:custGeom>
          <a:avLst/>
          <a:gdLst/>
          <a:ahLst/>
          <a:cxnLst/>
          <a:rect l="0" t="0" r="0" b="0"/>
          <a:pathLst>
            <a:path>
              <a:moveTo>
                <a:pt x="411258" y="0"/>
              </a:moveTo>
              <a:lnTo>
                <a:pt x="411258" y="127278"/>
              </a:lnTo>
              <a:lnTo>
                <a:pt x="0" y="127278"/>
              </a:lnTo>
              <a:lnTo>
                <a:pt x="0" y="18677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3C02142-FC13-F94C-AEE2-DBABAEDF3A0F}">
      <dsp:nvSpPr>
        <dsp:cNvPr id="0" name=""/>
        <dsp:cNvSpPr/>
      </dsp:nvSpPr>
      <dsp:spPr>
        <a:xfrm>
          <a:off x="6212973" y="3746917"/>
          <a:ext cx="1196156" cy="186770"/>
        </a:xfrm>
        <a:custGeom>
          <a:avLst/>
          <a:gdLst/>
          <a:ahLst/>
          <a:cxnLst/>
          <a:rect l="0" t="0" r="0" b="0"/>
          <a:pathLst>
            <a:path>
              <a:moveTo>
                <a:pt x="1196156" y="0"/>
              </a:moveTo>
              <a:lnTo>
                <a:pt x="1196156" y="127278"/>
              </a:lnTo>
              <a:lnTo>
                <a:pt x="0" y="127278"/>
              </a:lnTo>
              <a:lnTo>
                <a:pt x="0" y="18677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AA1F336-1B25-0A40-9E54-73C24E869FE2}">
      <dsp:nvSpPr>
        <dsp:cNvPr id="0" name=""/>
        <dsp:cNvSpPr/>
      </dsp:nvSpPr>
      <dsp:spPr>
        <a:xfrm>
          <a:off x="3858279" y="1179195"/>
          <a:ext cx="3550850" cy="186770"/>
        </a:xfrm>
        <a:custGeom>
          <a:avLst/>
          <a:gdLst/>
          <a:ahLst/>
          <a:cxnLst/>
          <a:rect l="0" t="0" r="0" b="0"/>
          <a:pathLst>
            <a:path>
              <a:moveTo>
                <a:pt x="0" y="0"/>
              </a:moveTo>
              <a:lnTo>
                <a:pt x="0" y="127278"/>
              </a:lnTo>
              <a:lnTo>
                <a:pt x="3550850" y="127278"/>
              </a:lnTo>
              <a:lnTo>
                <a:pt x="3550850" y="18677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5B9C476-EB3D-6946-9386-BD4C8E6F31AE}">
      <dsp:nvSpPr>
        <dsp:cNvPr id="0" name=""/>
        <dsp:cNvSpPr/>
      </dsp:nvSpPr>
      <dsp:spPr>
        <a:xfrm>
          <a:off x="3858279" y="1179195"/>
          <a:ext cx="2747143" cy="186770"/>
        </a:xfrm>
        <a:custGeom>
          <a:avLst/>
          <a:gdLst/>
          <a:ahLst/>
          <a:cxnLst/>
          <a:rect l="0" t="0" r="0" b="0"/>
          <a:pathLst>
            <a:path>
              <a:moveTo>
                <a:pt x="0" y="0"/>
              </a:moveTo>
              <a:lnTo>
                <a:pt x="0" y="127278"/>
              </a:lnTo>
              <a:lnTo>
                <a:pt x="2747143" y="127278"/>
              </a:lnTo>
              <a:lnTo>
                <a:pt x="2747143" y="18677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3D313F6-8F80-9B49-B9AD-84AD777A2F47}">
      <dsp:nvSpPr>
        <dsp:cNvPr id="0" name=""/>
        <dsp:cNvSpPr/>
      </dsp:nvSpPr>
      <dsp:spPr>
        <a:xfrm>
          <a:off x="3858279" y="1179195"/>
          <a:ext cx="1962245" cy="186770"/>
        </a:xfrm>
        <a:custGeom>
          <a:avLst/>
          <a:gdLst/>
          <a:ahLst/>
          <a:cxnLst/>
          <a:rect l="0" t="0" r="0" b="0"/>
          <a:pathLst>
            <a:path>
              <a:moveTo>
                <a:pt x="0" y="0"/>
              </a:moveTo>
              <a:lnTo>
                <a:pt x="0" y="127278"/>
              </a:lnTo>
              <a:lnTo>
                <a:pt x="1962245" y="127278"/>
              </a:lnTo>
              <a:lnTo>
                <a:pt x="1962245" y="18677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B1B762-75D5-CD45-9A4A-D8C11542A058}">
      <dsp:nvSpPr>
        <dsp:cNvPr id="0" name=""/>
        <dsp:cNvSpPr/>
      </dsp:nvSpPr>
      <dsp:spPr>
        <a:xfrm>
          <a:off x="3858279" y="1179195"/>
          <a:ext cx="1177347" cy="186770"/>
        </a:xfrm>
        <a:custGeom>
          <a:avLst/>
          <a:gdLst/>
          <a:ahLst/>
          <a:cxnLst/>
          <a:rect l="0" t="0" r="0" b="0"/>
          <a:pathLst>
            <a:path>
              <a:moveTo>
                <a:pt x="0" y="0"/>
              </a:moveTo>
              <a:lnTo>
                <a:pt x="0" y="127278"/>
              </a:lnTo>
              <a:lnTo>
                <a:pt x="1177347" y="127278"/>
              </a:lnTo>
              <a:lnTo>
                <a:pt x="1177347" y="18677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4718B42-152F-674C-9615-66FD12BD9EBB}">
      <dsp:nvSpPr>
        <dsp:cNvPr id="0" name=""/>
        <dsp:cNvSpPr/>
      </dsp:nvSpPr>
      <dsp:spPr>
        <a:xfrm>
          <a:off x="3858279" y="1179195"/>
          <a:ext cx="392449" cy="186770"/>
        </a:xfrm>
        <a:custGeom>
          <a:avLst/>
          <a:gdLst/>
          <a:ahLst/>
          <a:cxnLst/>
          <a:rect l="0" t="0" r="0" b="0"/>
          <a:pathLst>
            <a:path>
              <a:moveTo>
                <a:pt x="0" y="0"/>
              </a:moveTo>
              <a:lnTo>
                <a:pt x="0" y="127278"/>
              </a:lnTo>
              <a:lnTo>
                <a:pt x="392449" y="127278"/>
              </a:lnTo>
              <a:lnTo>
                <a:pt x="392449" y="18677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FAE398F-8D7F-FD49-9B23-D54F85589730}">
      <dsp:nvSpPr>
        <dsp:cNvPr id="0" name=""/>
        <dsp:cNvSpPr/>
      </dsp:nvSpPr>
      <dsp:spPr>
        <a:xfrm>
          <a:off x="3465830" y="1179195"/>
          <a:ext cx="392449" cy="186770"/>
        </a:xfrm>
        <a:custGeom>
          <a:avLst/>
          <a:gdLst/>
          <a:ahLst/>
          <a:cxnLst/>
          <a:rect l="0" t="0" r="0" b="0"/>
          <a:pathLst>
            <a:path>
              <a:moveTo>
                <a:pt x="392449" y="0"/>
              </a:moveTo>
              <a:lnTo>
                <a:pt x="392449" y="127278"/>
              </a:lnTo>
              <a:lnTo>
                <a:pt x="0" y="127278"/>
              </a:lnTo>
              <a:lnTo>
                <a:pt x="0" y="18677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75A7251-D6C2-964A-AF1A-86BFBF3B4485}">
      <dsp:nvSpPr>
        <dsp:cNvPr id="0" name=""/>
        <dsp:cNvSpPr/>
      </dsp:nvSpPr>
      <dsp:spPr>
        <a:xfrm>
          <a:off x="2680932" y="1179195"/>
          <a:ext cx="1177347" cy="186770"/>
        </a:xfrm>
        <a:custGeom>
          <a:avLst/>
          <a:gdLst/>
          <a:ahLst/>
          <a:cxnLst/>
          <a:rect l="0" t="0" r="0" b="0"/>
          <a:pathLst>
            <a:path>
              <a:moveTo>
                <a:pt x="1177347" y="0"/>
              </a:moveTo>
              <a:lnTo>
                <a:pt x="1177347" y="127278"/>
              </a:lnTo>
              <a:lnTo>
                <a:pt x="0" y="127278"/>
              </a:lnTo>
              <a:lnTo>
                <a:pt x="0" y="18677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F1C7599-DE0A-CE45-8CD8-118700C99C05}">
      <dsp:nvSpPr>
        <dsp:cNvPr id="0" name=""/>
        <dsp:cNvSpPr/>
      </dsp:nvSpPr>
      <dsp:spPr>
        <a:xfrm>
          <a:off x="1896034" y="1179195"/>
          <a:ext cx="1962245" cy="186770"/>
        </a:xfrm>
        <a:custGeom>
          <a:avLst/>
          <a:gdLst/>
          <a:ahLst/>
          <a:cxnLst/>
          <a:rect l="0" t="0" r="0" b="0"/>
          <a:pathLst>
            <a:path>
              <a:moveTo>
                <a:pt x="1962245" y="0"/>
              </a:moveTo>
              <a:lnTo>
                <a:pt x="1962245" y="127278"/>
              </a:lnTo>
              <a:lnTo>
                <a:pt x="0" y="127278"/>
              </a:lnTo>
              <a:lnTo>
                <a:pt x="0" y="18677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D592918-DD3F-CF44-AB72-C7725254F09C}">
      <dsp:nvSpPr>
        <dsp:cNvPr id="0" name=""/>
        <dsp:cNvSpPr/>
      </dsp:nvSpPr>
      <dsp:spPr>
        <a:xfrm>
          <a:off x="1111136" y="1179195"/>
          <a:ext cx="2747143" cy="186770"/>
        </a:xfrm>
        <a:custGeom>
          <a:avLst/>
          <a:gdLst/>
          <a:ahLst/>
          <a:cxnLst/>
          <a:rect l="0" t="0" r="0" b="0"/>
          <a:pathLst>
            <a:path>
              <a:moveTo>
                <a:pt x="2747143" y="0"/>
              </a:moveTo>
              <a:lnTo>
                <a:pt x="2747143" y="127278"/>
              </a:lnTo>
              <a:lnTo>
                <a:pt x="0" y="127278"/>
              </a:lnTo>
              <a:lnTo>
                <a:pt x="0" y="18677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4149858-22AE-8341-87D4-76D90B159892}">
      <dsp:nvSpPr>
        <dsp:cNvPr id="0" name=""/>
        <dsp:cNvSpPr/>
      </dsp:nvSpPr>
      <dsp:spPr>
        <a:xfrm>
          <a:off x="326238" y="1179195"/>
          <a:ext cx="3532041" cy="186770"/>
        </a:xfrm>
        <a:custGeom>
          <a:avLst/>
          <a:gdLst/>
          <a:ahLst/>
          <a:cxnLst/>
          <a:rect l="0" t="0" r="0" b="0"/>
          <a:pathLst>
            <a:path>
              <a:moveTo>
                <a:pt x="3532041" y="0"/>
              </a:moveTo>
              <a:lnTo>
                <a:pt x="3532041" y="127278"/>
              </a:lnTo>
              <a:lnTo>
                <a:pt x="0" y="127278"/>
              </a:lnTo>
              <a:lnTo>
                <a:pt x="0" y="18677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F09E836-3CC9-BE4C-B6C5-2BC78414E115}">
      <dsp:nvSpPr>
        <dsp:cNvPr id="0" name=""/>
        <dsp:cNvSpPr/>
      </dsp:nvSpPr>
      <dsp:spPr>
        <a:xfrm>
          <a:off x="2595766" y="340003"/>
          <a:ext cx="1262512" cy="431401"/>
        </a:xfrm>
        <a:custGeom>
          <a:avLst/>
          <a:gdLst/>
          <a:ahLst/>
          <a:cxnLst/>
          <a:rect l="0" t="0" r="0" b="0"/>
          <a:pathLst>
            <a:path>
              <a:moveTo>
                <a:pt x="0" y="0"/>
              </a:moveTo>
              <a:lnTo>
                <a:pt x="0" y="371910"/>
              </a:lnTo>
              <a:lnTo>
                <a:pt x="1262512" y="371910"/>
              </a:lnTo>
              <a:lnTo>
                <a:pt x="1262512" y="43140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F6444FC-37F3-764F-849F-33AC89FA56CA}">
      <dsp:nvSpPr>
        <dsp:cNvPr id="0" name=""/>
        <dsp:cNvSpPr/>
      </dsp:nvSpPr>
      <dsp:spPr>
        <a:xfrm>
          <a:off x="1546968" y="340003"/>
          <a:ext cx="1048798" cy="431401"/>
        </a:xfrm>
        <a:custGeom>
          <a:avLst/>
          <a:gdLst/>
          <a:ahLst/>
          <a:cxnLst/>
          <a:rect l="0" t="0" r="0" b="0"/>
          <a:pathLst>
            <a:path>
              <a:moveTo>
                <a:pt x="1048798" y="0"/>
              </a:moveTo>
              <a:lnTo>
                <a:pt x="1048798" y="371910"/>
              </a:lnTo>
              <a:lnTo>
                <a:pt x="0" y="371910"/>
              </a:lnTo>
              <a:lnTo>
                <a:pt x="0" y="43140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85C7024-88BE-B14A-86CA-D1BF28752B6F}">
      <dsp:nvSpPr>
        <dsp:cNvPr id="0" name=""/>
        <dsp:cNvSpPr/>
      </dsp:nvSpPr>
      <dsp:spPr>
        <a:xfrm>
          <a:off x="2186425" y="-67786"/>
          <a:ext cx="818682" cy="407790"/>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8D61D166-AD57-BC4E-9FAE-2E477E65DB4F}">
      <dsp:nvSpPr>
        <dsp:cNvPr id="0" name=""/>
        <dsp:cNvSpPr/>
      </dsp:nvSpPr>
      <dsp:spPr>
        <a:xfrm>
          <a:off x="2257779" y="0"/>
          <a:ext cx="818682" cy="40779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cs-CZ" sz="1200" b="1" kern="1200" dirty="0" smtClean="0">
              <a:latin typeface="Arial"/>
              <a:cs typeface="Arial"/>
            </a:rPr>
            <a:t>Model</a:t>
          </a:r>
          <a:endParaRPr lang="en-US" sz="1200" b="1" kern="1200" dirty="0"/>
        </a:p>
      </dsp:txBody>
      <dsp:txXfrm>
        <a:off x="2269723" y="11944"/>
        <a:ext cx="794794" cy="383902"/>
      </dsp:txXfrm>
    </dsp:sp>
    <dsp:sp modelId="{A837A626-5A7E-CF40-A58C-DAE3EC9A3B8A}">
      <dsp:nvSpPr>
        <dsp:cNvPr id="0" name=""/>
        <dsp:cNvSpPr/>
      </dsp:nvSpPr>
      <dsp:spPr>
        <a:xfrm>
          <a:off x="377104" y="771405"/>
          <a:ext cx="2339726" cy="407790"/>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08EA3143-FBEA-7347-8FE8-69F53D8A153B}">
      <dsp:nvSpPr>
        <dsp:cNvPr id="0" name=""/>
        <dsp:cNvSpPr/>
      </dsp:nvSpPr>
      <dsp:spPr>
        <a:xfrm>
          <a:off x="448459" y="839192"/>
          <a:ext cx="2339726" cy="40779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cs-CZ" sz="1050" b="0" kern="1200" dirty="0" smtClean="0">
              <a:solidFill>
                <a:srgbClr val="2862AA"/>
              </a:solidFill>
              <a:latin typeface="Arial"/>
              <a:cs typeface="Arial"/>
            </a:rPr>
            <a:t>Myšlenkové teoretické modely </a:t>
          </a:r>
          <a:endParaRPr lang="en-US" sz="1050" b="0" kern="1200" dirty="0">
            <a:solidFill>
              <a:srgbClr val="2862AA"/>
            </a:solidFill>
          </a:endParaRPr>
        </a:p>
      </dsp:txBody>
      <dsp:txXfrm>
        <a:off x="460403" y="851136"/>
        <a:ext cx="2315838" cy="383902"/>
      </dsp:txXfrm>
    </dsp:sp>
    <dsp:sp modelId="{0ECAF27B-71AD-AE4C-BECB-B94118FAF271}">
      <dsp:nvSpPr>
        <dsp:cNvPr id="0" name=""/>
        <dsp:cNvSpPr/>
      </dsp:nvSpPr>
      <dsp:spPr>
        <a:xfrm>
          <a:off x="2927252" y="771405"/>
          <a:ext cx="1862053" cy="407790"/>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5609CCD9-55D3-BC4E-9063-CFE309907C20}">
      <dsp:nvSpPr>
        <dsp:cNvPr id="0" name=""/>
        <dsp:cNvSpPr/>
      </dsp:nvSpPr>
      <dsp:spPr>
        <a:xfrm>
          <a:off x="2998606" y="839192"/>
          <a:ext cx="1862053" cy="40779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cs-CZ" sz="1050" b="0" kern="1200" dirty="0" smtClean="0">
              <a:latin typeface="Arial"/>
              <a:cs typeface="Arial"/>
            </a:rPr>
            <a:t>Látkové ikonické modely </a:t>
          </a:r>
          <a:endParaRPr lang="en-US" sz="1050" b="0" kern="1200" dirty="0"/>
        </a:p>
      </dsp:txBody>
      <dsp:txXfrm>
        <a:off x="3010550" y="851136"/>
        <a:ext cx="1838165" cy="383902"/>
      </dsp:txXfrm>
    </dsp:sp>
    <dsp:sp modelId="{BDAD2320-9B83-B249-BCC8-737F3B1CDE89}">
      <dsp:nvSpPr>
        <dsp:cNvPr id="0" name=""/>
        <dsp:cNvSpPr/>
      </dsp:nvSpPr>
      <dsp:spPr>
        <a:xfrm>
          <a:off x="5143" y="1365965"/>
          <a:ext cx="642189" cy="2365913"/>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50DE6A0D-BDDC-4E48-8EC7-E959A6C736FA}">
      <dsp:nvSpPr>
        <dsp:cNvPr id="0" name=""/>
        <dsp:cNvSpPr/>
      </dsp:nvSpPr>
      <dsp:spPr>
        <a:xfrm>
          <a:off x="76498" y="1433752"/>
          <a:ext cx="642189" cy="236591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lvl="0" algn="ctr" defTabSz="466725">
            <a:lnSpc>
              <a:spcPct val="90000"/>
            </a:lnSpc>
            <a:spcBef>
              <a:spcPct val="0"/>
            </a:spcBef>
            <a:spcAft>
              <a:spcPct val="35000"/>
            </a:spcAft>
          </a:pPr>
          <a:r>
            <a:rPr lang="cs-CZ" sz="1050" b="0" kern="1200" dirty="0" smtClean="0">
              <a:latin typeface="Arial"/>
              <a:cs typeface="Arial"/>
            </a:rPr>
            <a:t>Tyčinkovo-kuličkové modely</a:t>
          </a:r>
          <a:endParaRPr lang="en-US" sz="1050" b="0" kern="1200" dirty="0">
            <a:latin typeface="Arial"/>
            <a:cs typeface="Arial"/>
          </a:endParaRPr>
        </a:p>
      </dsp:txBody>
      <dsp:txXfrm>
        <a:off x="95307" y="1452561"/>
        <a:ext cx="604571" cy="2328295"/>
      </dsp:txXfrm>
    </dsp:sp>
    <dsp:sp modelId="{C10D788B-8844-214D-886C-1ACF6CBE4789}">
      <dsp:nvSpPr>
        <dsp:cNvPr id="0" name=""/>
        <dsp:cNvSpPr/>
      </dsp:nvSpPr>
      <dsp:spPr>
        <a:xfrm>
          <a:off x="790041" y="1365965"/>
          <a:ext cx="642189" cy="2358315"/>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25FC8C02-049B-DE4C-B900-CB1C7FD2E49D}">
      <dsp:nvSpPr>
        <dsp:cNvPr id="0" name=""/>
        <dsp:cNvSpPr/>
      </dsp:nvSpPr>
      <dsp:spPr>
        <a:xfrm>
          <a:off x="861396" y="1433752"/>
          <a:ext cx="642189" cy="235831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lvl="0" algn="ctr" defTabSz="466725">
            <a:lnSpc>
              <a:spcPct val="90000"/>
            </a:lnSpc>
            <a:spcBef>
              <a:spcPct val="0"/>
            </a:spcBef>
            <a:spcAft>
              <a:spcPct val="35000"/>
            </a:spcAft>
          </a:pPr>
          <a:r>
            <a:rPr lang="cs-CZ" sz="1050" b="0" kern="1200" dirty="0" err="1" smtClean="0">
              <a:latin typeface="Arial"/>
              <a:cs typeface="Arial"/>
            </a:rPr>
            <a:t>Dreidingovy</a:t>
          </a:r>
          <a:r>
            <a:rPr lang="cs-CZ" sz="1050" b="0" kern="1200" dirty="0" smtClean="0">
              <a:latin typeface="Arial"/>
              <a:cs typeface="Arial"/>
            </a:rPr>
            <a:t> modely </a:t>
          </a:r>
          <a:endParaRPr lang="en-US" sz="1050" b="0" kern="1200" dirty="0"/>
        </a:p>
      </dsp:txBody>
      <dsp:txXfrm>
        <a:off x="880205" y="1452561"/>
        <a:ext cx="604571" cy="2320697"/>
      </dsp:txXfrm>
    </dsp:sp>
    <dsp:sp modelId="{2E07AAC2-5F17-824E-830B-1DB9A465E840}">
      <dsp:nvSpPr>
        <dsp:cNvPr id="0" name=""/>
        <dsp:cNvSpPr/>
      </dsp:nvSpPr>
      <dsp:spPr>
        <a:xfrm>
          <a:off x="1574939" y="1365965"/>
          <a:ext cx="642189" cy="2358315"/>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028BE52D-02ED-CE41-BBDF-43F37D2C27EA}">
      <dsp:nvSpPr>
        <dsp:cNvPr id="0" name=""/>
        <dsp:cNvSpPr/>
      </dsp:nvSpPr>
      <dsp:spPr>
        <a:xfrm>
          <a:off x="1646294" y="1433752"/>
          <a:ext cx="642189" cy="235831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lvl="0" algn="ctr" defTabSz="466725">
            <a:lnSpc>
              <a:spcPct val="90000"/>
            </a:lnSpc>
            <a:spcBef>
              <a:spcPct val="0"/>
            </a:spcBef>
            <a:spcAft>
              <a:spcPct val="35000"/>
            </a:spcAft>
          </a:pPr>
          <a:r>
            <a:rPr lang="cs-CZ" sz="1050" b="0" kern="1200" dirty="0" smtClean="0">
              <a:latin typeface="Arial"/>
              <a:cs typeface="Arial"/>
            </a:rPr>
            <a:t>Kalotové modely </a:t>
          </a:r>
          <a:endParaRPr lang="en-US" sz="1050" b="0" kern="1200" dirty="0"/>
        </a:p>
      </dsp:txBody>
      <dsp:txXfrm>
        <a:off x="1665103" y="1452561"/>
        <a:ext cx="604571" cy="2320697"/>
      </dsp:txXfrm>
    </dsp:sp>
    <dsp:sp modelId="{211EC57C-6D26-044C-8CA7-CF5E45F5E7B2}">
      <dsp:nvSpPr>
        <dsp:cNvPr id="0" name=""/>
        <dsp:cNvSpPr/>
      </dsp:nvSpPr>
      <dsp:spPr>
        <a:xfrm>
          <a:off x="2359837" y="1365965"/>
          <a:ext cx="642189" cy="2355975"/>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E599B290-3EE8-4148-8E5E-0FE7727079E9}">
      <dsp:nvSpPr>
        <dsp:cNvPr id="0" name=""/>
        <dsp:cNvSpPr/>
      </dsp:nvSpPr>
      <dsp:spPr>
        <a:xfrm>
          <a:off x="2431192" y="1433752"/>
          <a:ext cx="642189" cy="235597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lvl="0" algn="ctr" defTabSz="466725">
            <a:lnSpc>
              <a:spcPct val="90000"/>
            </a:lnSpc>
            <a:spcBef>
              <a:spcPct val="0"/>
            </a:spcBef>
            <a:spcAft>
              <a:spcPct val="35000"/>
            </a:spcAft>
          </a:pPr>
          <a:r>
            <a:rPr lang="cs-CZ" sz="1050" b="0" kern="1200" dirty="0" smtClean="0">
              <a:latin typeface="Arial"/>
              <a:cs typeface="Arial"/>
            </a:rPr>
            <a:t>Orbitalové modely </a:t>
          </a:r>
          <a:endParaRPr lang="en-US" sz="1050" b="0" kern="1200" dirty="0"/>
        </a:p>
      </dsp:txBody>
      <dsp:txXfrm>
        <a:off x="2450001" y="1452561"/>
        <a:ext cx="604571" cy="2318357"/>
      </dsp:txXfrm>
    </dsp:sp>
    <dsp:sp modelId="{FCB972C6-D6D1-BA42-A8A7-E33A0BEB1208}">
      <dsp:nvSpPr>
        <dsp:cNvPr id="0" name=""/>
        <dsp:cNvSpPr/>
      </dsp:nvSpPr>
      <dsp:spPr>
        <a:xfrm>
          <a:off x="3144735" y="1365965"/>
          <a:ext cx="642189" cy="2401137"/>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086E43B6-4C6F-9E46-8CB8-0411CB793F74}">
      <dsp:nvSpPr>
        <dsp:cNvPr id="0" name=""/>
        <dsp:cNvSpPr/>
      </dsp:nvSpPr>
      <dsp:spPr>
        <a:xfrm>
          <a:off x="3216090" y="1433752"/>
          <a:ext cx="642189" cy="240113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lvl="0" algn="ctr" defTabSz="466725">
            <a:lnSpc>
              <a:spcPct val="90000"/>
            </a:lnSpc>
            <a:spcBef>
              <a:spcPct val="0"/>
            </a:spcBef>
            <a:spcAft>
              <a:spcPct val="35000"/>
            </a:spcAft>
          </a:pPr>
          <a:r>
            <a:rPr lang="cs-CZ" sz="1050" b="0" kern="1200" dirty="0" smtClean="0">
              <a:latin typeface="Arial"/>
              <a:cs typeface="Arial"/>
            </a:rPr>
            <a:t>Styčné modely </a:t>
          </a:r>
          <a:endParaRPr lang="en-US" sz="1050" b="0" kern="1200" dirty="0"/>
        </a:p>
      </dsp:txBody>
      <dsp:txXfrm>
        <a:off x="3234899" y="1452561"/>
        <a:ext cx="604571" cy="2363519"/>
      </dsp:txXfrm>
    </dsp:sp>
    <dsp:sp modelId="{5B3AE01E-0155-A840-B961-9A85B0A66511}">
      <dsp:nvSpPr>
        <dsp:cNvPr id="0" name=""/>
        <dsp:cNvSpPr/>
      </dsp:nvSpPr>
      <dsp:spPr>
        <a:xfrm>
          <a:off x="3929633" y="1365965"/>
          <a:ext cx="642189" cy="2402165"/>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ADE1679E-4AD4-9249-822B-337ADFFC7A9A}">
      <dsp:nvSpPr>
        <dsp:cNvPr id="0" name=""/>
        <dsp:cNvSpPr/>
      </dsp:nvSpPr>
      <dsp:spPr>
        <a:xfrm>
          <a:off x="4000988" y="1433752"/>
          <a:ext cx="642189" cy="240216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lvl="0" algn="ctr" defTabSz="466725">
            <a:lnSpc>
              <a:spcPct val="90000"/>
            </a:lnSpc>
            <a:spcBef>
              <a:spcPct val="0"/>
            </a:spcBef>
            <a:spcAft>
              <a:spcPct val="35000"/>
            </a:spcAft>
          </a:pPr>
          <a:r>
            <a:rPr lang="cs-CZ" sz="1050" b="0" kern="1200" dirty="0" smtClean="0">
              <a:latin typeface="Arial"/>
              <a:cs typeface="Arial"/>
            </a:rPr>
            <a:t>Modely krystalografické soustavy a modely znázorňující vnější strukturu krystalu</a:t>
          </a:r>
          <a:endParaRPr lang="en-US" sz="1050" b="0" kern="1200" dirty="0"/>
        </a:p>
      </dsp:txBody>
      <dsp:txXfrm>
        <a:off x="4019797" y="1452561"/>
        <a:ext cx="604571" cy="2364547"/>
      </dsp:txXfrm>
    </dsp:sp>
    <dsp:sp modelId="{FB450021-7C6B-ED4E-9791-A1DB35D7B820}">
      <dsp:nvSpPr>
        <dsp:cNvPr id="0" name=""/>
        <dsp:cNvSpPr/>
      </dsp:nvSpPr>
      <dsp:spPr>
        <a:xfrm>
          <a:off x="4714531" y="1365965"/>
          <a:ext cx="642189" cy="2378554"/>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5B55FFE4-EF38-8F45-8A8D-BA97A0E50AD8}">
      <dsp:nvSpPr>
        <dsp:cNvPr id="0" name=""/>
        <dsp:cNvSpPr/>
      </dsp:nvSpPr>
      <dsp:spPr>
        <a:xfrm>
          <a:off x="4785886" y="1433752"/>
          <a:ext cx="642189" cy="237855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lvl="0" algn="ctr" defTabSz="466725">
            <a:lnSpc>
              <a:spcPct val="90000"/>
            </a:lnSpc>
            <a:spcBef>
              <a:spcPct val="0"/>
            </a:spcBef>
            <a:spcAft>
              <a:spcPct val="35000"/>
            </a:spcAft>
          </a:pPr>
          <a:r>
            <a:rPr lang="cs-CZ" sz="1050" b="0" kern="1200" dirty="0" smtClean="0">
              <a:latin typeface="Arial"/>
              <a:cs typeface="Arial"/>
            </a:rPr>
            <a:t>Dynamické modely struktury krystalu </a:t>
          </a:r>
          <a:endParaRPr lang="en-US" sz="1050" b="0" kern="1200" dirty="0"/>
        </a:p>
      </dsp:txBody>
      <dsp:txXfrm>
        <a:off x="4804695" y="1452561"/>
        <a:ext cx="604571" cy="2340936"/>
      </dsp:txXfrm>
    </dsp:sp>
    <dsp:sp modelId="{90229132-3254-7C4B-A0D7-E12AEF7AFB26}">
      <dsp:nvSpPr>
        <dsp:cNvPr id="0" name=""/>
        <dsp:cNvSpPr/>
      </dsp:nvSpPr>
      <dsp:spPr>
        <a:xfrm>
          <a:off x="5499429" y="1365965"/>
          <a:ext cx="642189" cy="2397374"/>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943232DB-C909-E343-B594-F770A30C168C}">
      <dsp:nvSpPr>
        <dsp:cNvPr id="0" name=""/>
        <dsp:cNvSpPr/>
      </dsp:nvSpPr>
      <dsp:spPr>
        <a:xfrm>
          <a:off x="5570784" y="1433752"/>
          <a:ext cx="642189" cy="239737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lvl="0" algn="ctr" defTabSz="466725">
            <a:lnSpc>
              <a:spcPct val="90000"/>
            </a:lnSpc>
            <a:spcBef>
              <a:spcPct val="0"/>
            </a:spcBef>
            <a:spcAft>
              <a:spcPct val="35000"/>
            </a:spcAft>
          </a:pPr>
          <a:r>
            <a:rPr lang="cs-CZ" sz="1050" b="0" kern="1200" dirty="0" smtClean="0">
              <a:latin typeface="Arial"/>
              <a:cs typeface="Arial"/>
            </a:rPr>
            <a:t>Statické a dynamické technologické modely </a:t>
          </a:r>
          <a:endParaRPr lang="en-US" sz="1050" b="0" kern="1200" dirty="0"/>
        </a:p>
      </dsp:txBody>
      <dsp:txXfrm>
        <a:off x="5589593" y="1452561"/>
        <a:ext cx="604571" cy="2359756"/>
      </dsp:txXfrm>
    </dsp:sp>
    <dsp:sp modelId="{D7BBD0FF-403D-5E4D-8C1C-B2CA3D7805B1}">
      <dsp:nvSpPr>
        <dsp:cNvPr id="0" name=""/>
        <dsp:cNvSpPr/>
      </dsp:nvSpPr>
      <dsp:spPr>
        <a:xfrm>
          <a:off x="6284327" y="1365965"/>
          <a:ext cx="642189" cy="2358315"/>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91698D5B-6507-7B43-85C8-41C04BB49C2A}">
      <dsp:nvSpPr>
        <dsp:cNvPr id="0" name=""/>
        <dsp:cNvSpPr/>
      </dsp:nvSpPr>
      <dsp:spPr>
        <a:xfrm>
          <a:off x="6355682" y="1433752"/>
          <a:ext cx="642189" cy="235831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lvl="0" algn="ctr" defTabSz="466725">
            <a:lnSpc>
              <a:spcPct val="90000"/>
            </a:lnSpc>
            <a:spcBef>
              <a:spcPct val="0"/>
            </a:spcBef>
            <a:spcAft>
              <a:spcPct val="35000"/>
            </a:spcAft>
          </a:pPr>
          <a:r>
            <a:rPr lang="cs-CZ" sz="1050" b="0" kern="1200" dirty="0" smtClean="0">
              <a:latin typeface="Arial"/>
              <a:cs typeface="Arial"/>
            </a:rPr>
            <a:t>Dynamické modely jevů z oblasti termodynamiky, elektřiny a fyziky atomu</a:t>
          </a:r>
          <a:endParaRPr lang="en-US" sz="1050" b="0" kern="1200" dirty="0"/>
        </a:p>
      </dsp:txBody>
      <dsp:txXfrm>
        <a:off x="6374491" y="1452561"/>
        <a:ext cx="604571" cy="2320697"/>
      </dsp:txXfrm>
    </dsp:sp>
    <dsp:sp modelId="{5E5A192D-B742-BD45-B857-1CF4F3D41913}">
      <dsp:nvSpPr>
        <dsp:cNvPr id="0" name=""/>
        <dsp:cNvSpPr/>
      </dsp:nvSpPr>
      <dsp:spPr>
        <a:xfrm>
          <a:off x="7088035" y="1365965"/>
          <a:ext cx="642189" cy="2380952"/>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1337096C-458F-BC47-87F2-4C54DFC53A0D}">
      <dsp:nvSpPr>
        <dsp:cNvPr id="0" name=""/>
        <dsp:cNvSpPr/>
      </dsp:nvSpPr>
      <dsp:spPr>
        <a:xfrm>
          <a:off x="7159389" y="1433752"/>
          <a:ext cx="642189" cy="238095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lvl="0" algn="ctr" defTabSz="466725">
            <a:lnSpc>
              <a:spcPct val="90000"/>
            </a:lnSpc>
            <a:spcBef>
              <a:spcPct val="0"/>
            </a:spcBef>
            <a:spcAft>
              <a:spcPct val="35000"/>
            </a:spcAft>
          </a:pPr>
          <a:r>
            <a:rPr lang="cs-CZ" sz="1050" b="0" kern="1200" dirty="0" smtClean="0">
              <a:latin typeface="Arial"/>
              <a:cs typeface="Arial"/>
            </a:rPr>
            <a:t>Znakové a symptomatické modely </a:t>
          </a:r>
          <a:endParaRPr lang="en-US" sz="1050" b="0" kern="1200" dirty="0"/>
        </a:p>
      </dsp:txBody>
      <dsp:txXfrm>
        <a:off x="7178198" y="1452561"/>
        <a:ext cx="604571" cy="2343334"/>
      </dsp:txXfrm>
    </dsp:sp>
    <dsp:sp modelId="{7486A638-6975-9E48-8802-8231D898FD3C}">
      <dsp:nvSpPr>
        <dsp:cNvPr id="0" name=""/>
        <dsp:cNvSpPr/>
      </dsp:nvSpPr>
      <dsp:spPr>
        <a:xfrm>
          <a:off x="5891878" y="3933688"/>
          <a:ext cx="642189" cy="407790"/>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2DD8808D-0BDE-EC4C-83E5-C6FFF8C9EE0B}">
      <dsp:nvSpPr>
        <dsp:cNvPr id="0" name=""/>
        <dsp:cNvSpPr/>
      </dsp:nvSpPr>
      <dsp:spPr>
        <a:xfrm>
          <a:off x="5963233" y="4001474"/>
          <a:ext cx="642189" cy="40779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cs-CZ" sz="900" b="0" kern="1200" smtClean="0">
              <a:latin typeface="Arial"/>
              <a:cs typeface="Arial"/>
            </a:rPr>
            <a:t>Perspektivní vzorce </a:t>
          </a:r>
          <a:endParaRPr lang="en-US" sz="900" b="0" kern="1200"/>
        </a:p>
      </dsp:txBody>
      <dsp:txXfrm>
        <a:off x="5975177" y="4013418"/>
        <a:ext cx="618301" cy="383902"/>
      </dsp:txXfrm>
    </dsp:sp>
    <dsp:sp modelId="{3E5EFFA9-7667-6847-97DF-F2B350D7D4BF}">
      <dsp:nvSpPr>
        <dsp:cNvPr id="0" name=""/>
        <dsp:cNvSpPr/>
      </dsp:nvSpPr>
      <dsp:spPr>
        <a:xfrm>
          <a:off x="6676776" y="3933688"/>
          <a:ext cx="642189" cy="407790"/>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D33A22AE-B6B4-F645-9CFF-83CECC43AFAB}">
      <dsp:nvSpPr>
        <dsp:cNvPr id="0" name=""/>
        <dsp:cNvSpPr/>
      </dsp:nvSpPr>
      <dsp:spPr>
        <a:xfrm>
          <a:off x="6748131" y="4001474"/>
          <a:ext cx="642189" cy="40779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cs-CZ" sz="900" b="0" kern="1200" smtClean="0">
              <a:latin typeface="Arial"/>
              <a:cs typeface="Arial"/>
            </a:rPr>
            <a:t>Klínkové vzorce </a:t>
          </a:r>
          <a:endParaRPr lang="en-US" sz="900" b="0" kern="1200"/>
        </a:p>
      </dsp:txBody>
      <dsp:txXfrm>
        <a:off x="6760075" y="4013418"/>
        <a:ext cx="618301" cy="383902"/>
      </dsp:txXfrm>
    </dsp:sp>
    <dsp:sp modelId="{E274312F-7A1C-FE49-AC61-7E4D39755380}">
      <dsp:nvSpPr>
        <dsp:cNvPr id="0" name=""/>
        <dsp:cNvSpPr/>
      </dsp:nvSpPr>
      <dsp:spPr>
        <a:xfrm>
          <a:off x="7461674" y="3933688"/>
          <a:ext cx="642189" cy="407790"/>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E0C7AA75-53A4-8D49-B943-D2CCA25FB107}">
      <dsp:nvSpPr>
        <dsp:cNvPr id="0" name=""/>
        <dsp:cNvSpPr/>
      </dsp:nvSpPr>
      <dsp:spPr>
        <a:xfrm>
          <a:off x="7533029" y="4001474"/>
          <a:ext cx="642189" cy="40779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cs-CZ" sz="900" b="0" kern="1200" dirty="0" smtClean="0">
              <a:latin typeface="Arial"/>
              <a:cs typeface="Arial"/>
            </a:rPr>
            <a:t>Newmanovy vzorce </a:t>
          </a:r>
          <a:endParaRPr lang="en-US" sz="900" b="0" kern="1200" dirty="0"/>
        </a:p>
      </dsp:txBody>
      <dsp:txXfrm>
        <a:off x="7544973" y="4013418"/>
        <a:ext cx="618301" cy="383902"/>
      </dsp:txXfrm>
    </dsp:sp>
    <dsp:sp modelId="{907F7019-D77F-1D4A-9E74-657FC43ED0B4}">
      <dsp:nvSpPr>
        <dsp:cNvPr id="0" name=""/>
        <dsp:cNvSpPr/>
      </dsp:nvSpPr>
      <dsp:spPr>
        <a:xfrm>
          <a:off x="8246572" y="3933688"/>
          <a:ext cx="642189" cy="407790"/>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77C20CF3-C171-3546-B9C8-BDA5BF37AFC6}">
      <dsp:nvSpPr>
        <dsp:cNvPr id="0" name=""/>
        <dsp:cNvSpPr/>
      </dsp:nvSpPr>
      <dsp:spPr>
        <a:xfrm>
          <a:off x="8317927" y="4001474"/>
          <a:ext cx="642189" cy="40779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cs-CZ" sz="900" b="0" kern="1200" dirty="0" smtClean="0">
              <a:latin typeface="Arial"/>
              <a:cs typeface="Arial"/>
            </a:rPr>
            <a:t>Fischerovy vzorce</a:t>
          </a:r>
          <a:endParaRPr lang="en-US" sz="900" b="0" kern="1200" dirty="0"/>
        </a:p>
      </dsp:txBody>
      <dsp:txXfrm>
        <a:off x="8329871" y="4013418"/>
        <a:ext cx="618301" cy="3839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C0A6D8-C2F3-014D-8B77-1A6679156B41}">
      <dsp:nvSpPr>
        <dsp:cNvPr id="0" name=""/>
        <dsp:cNvSpPr/>
      </dsp:nvSpPr>
      <dsp:spPr>
        <a:xfrm>
          <a:off x="2116" y="1623201"/>
          <a:ext cx="3476625" cy="817597"/>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cs-CZ" sz="1800" kern="1200" dirty="0" smtClean="0">
              <a:latin typeface="Arial"/>
              <a:cs typeface="Arial"/>
            </a:rPr>
            <a:t>Tak velká rozmanitost modelů v nás může:</a:t>
          </a:r>
          <a:endParaRPr lang="en-US" sz="1800" kern="1200" dirty="0"/>
        </a:p>
      </dsp:txBody>
      <dsp:txXfrm>
        <a:off x="26063" y="1647148"/>
        <a:ext cx="3428731" cy="769703"/>
      </dsp:txXfrm>
    </dsp:sp>
    <dsp:sp modelId="{933DE089-4B91-EB40-8DBB-BE462F2A1890}">
      <dsp:nvSpPr>
        <dsp:cNvPr id="0" name=""/>
        <dsp:cNvSpPr/>
      </dsp:nvSpPr>
      <dsp:spPr>
        <a:xfrm rot="20341896">
          <a:off x="3429430" y="1727033"/>
          <a:ext cx="1489272" cy="76992"/>
        </a:xfrm>
        <a:custGeom>
          <a:avLst/>
          <a:gdLst/>
          <a:ahLst/>
          <a:cxnLst/>
          <a:rect l="0" t="0" r="0" b="0"/>
          <a:pathLst>
            <a:path>
              <a:moveTo>
                <a:pt x="0" y="38496"/>
              </a:moveTo>
              <a:lnTo>
                <a:pt x="1489272" y="3849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36834" y="1728297"/>
        <a:ext cx="74463" cy="74463"/>
      </dsp:txXfrm>
    </dsp:sp>
    <dsp:sp modelId="{6B257373-FE0B-BA46-9FBF-8D9870CF29C3}">
      <dsp:nvSpPr>
        <dsp:cNvPr id="0" name=""/>
        <dsp:cNvSpPr/>
      </dsp:nvSpPr>
      <dsp:spPr>
        <a:xfrm>
          <a:off x="4869391" y="1072868"/>
          <a:ext cx="3476625" cy="852381"/>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cs-CZ" sz="1800" kern="1200" dirty="0" smtClean="0">
              <a:latin typeface="Arial"/>
              <a:cs typeface="Arial"/>
            </a:rPr>
            <a:t>na jednu stranu probouzet úžas, jak tvůrčí je lidská mysl, </a:t>
          </a:r>
        </a:p>
      </dsp:txBody>
      <dsp:txXfrm>
        <a:off x="4894356" y="1097833"/>
        <a:ext cx="3426695" cy="802451"/>
      </dsp:txXfrm>
    </dsp:sp>
    <dsp:sp modelId="{A5AF1C06-128F-BA4D-A8A4-07372EFB594F}">
      <dsp:nvSpPr>
        <dsp:cNvPr id="0" name=""/>
        <dsp:cNvSpPr/>
      </dsp:nvSpPr>
      <dsp:spPr>
        <a:xfrm rot="1308733">
          <a:off x="3425122" y="2271786"/>
          <a:ext cx="1497888" cy="76992"/>
        </a:xfrm>
        <a:custGeom>
          <a:avLst/>
          <a:gdLst/>
          <a:ahLst/>
          <a:cxnLst/>
          <a:rect l="0" t="0" r="0" b="0"/>
          <a:pathLst>
            <a:path>
              <a:moveTo>
                <a:pt x="0" y="38496"/>
              </a:moveTo>
              <a:lnTo>
                <a:pt x="1497888" y="3849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36619" y="2272834"/>
        <a:ext cx="74894" cy="74894"/>
      </dsp:txXfrm>
    </dsp:sp>
    <dsp:sp modelId="{82C718DC-BC4E-0E46-A44E-34614A83488F}">
      <dsp:nvSpPr>
        <dsp:cNvPr id="0" name=""/>
        <dsp:cNvSpPr/>
      </dsp:nvSpPr>
      <dsp:spPr>
        <a:xfrm>
          <a:off x="4869391" y="2185997"/>
          <a:ext cx="3476625" cy="805134"/>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cs-CZ" sz="1800" kern="1200" dirty="0" smtClean="0">
              <a:latin typeface="Arial"/>
              <a:cs typeface="Arial"/>
            </a:rPr>
            <a:t>na druhou stranu nepochybně ztěžuje proces učení. </a:t>
          </a:r>
        </a:p>
      </dsp:txBody>
      <dsp:txXfrm>
        <a:off x="4892973" y="2209579"/>
        <a:ext cx="3429461" cy="7579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0C506-3BF8-6C43-A61C-17A20CF348E1}">
      <dsp:nvSpPr>
        <dsp:cNvPr id="0" name=""/>
        <dsp:cNvSpPr/>
      </dsp:nvSpPr>
      <dsp:spPr>
        <a:xfrm>
          <a:off x="1040220" y="2387614"/>
          <a:ext cx="594022" cy="1697853"/>
        </a:xfrm>
        <a:custGeom>
          <a:avLst/>
          <a:gdLst/>
          <a:ahLst/>
          <a:cxnLst/>
          <a:rect l="0" t="0" r="0" b="0"/>
          <a:pathLst>
            <a:path>
              <a:moveTo>
                <a:pt x="0" y="0"/>
              </a:moveTo>
              <a:lnTo>
                <a:pt x="297011" y="0"/>
              </a:lnTo>
              <a:lnTo>
                <a:pt x="297011" y="1697853"/>
              </a:lnTo>
              <a:lnTo>
                <a:pt x="594022" y="169785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1292262" y="3191571"/>
        <a:ext cx="89938" cy="89938"/>
      </dsp:txXfrm>
    </dsp:sp>
    <dsp:sp modelId="{1F6D8A50-7B12-7A4B-8B40-1EEA6BDD8491}">
      <dsp:nvSpPr>
        <dsp:cNvPr id="0" name=""/>
        <dsp:cNvSpPr/>
      </dsp:nvSpPr>
      <dsp:spPr>
        <a:xfrm>
          <a:off x="1040220" y="2387614"/>
          <a:ext cx="594022" cy="565951"/>
        </a:xfrm>
        <a:custGeom>
          <a:avLst/>
          <a:gdLst/>
          <a:ahLst/>
          <a:cxnLst/>
          <a:rect l="0" t="0" r="0" b="0"/>
          <a:pathLst>
            <a:path>
              <a:moveTo>
                <a:pt x="0" y="0"/>
              </a:moveTo>
              <a:lnTo>
                <a:pt x="297011" y="0"/>
              </a:lnTo>
              <a:lnTo>
                <a:pt x="297011" y="565951"/>
              </a:lnTo>
              <a:lnTo>
                <a:pt x="594022" y="56595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16720" y="2650078"/>
        <a:ext cx="41023" cy="41023"/>
      </dsp:txXfrm>
    </dsp:sp>
    <dsp:sp modelId="{86034697-84AF-F54B-B835-BEDE999E7337}">
      <dsp:nvSpPr>
        <dsp:cNvPr id="0" name=""/>
        <dsp:cNvSpPr/>
      </dsp:nvSpPr>
      <dsp:spPr>
        <a:xfrm>
          <a:off x="1040220" y="1821662"/>
          <a:ext cx="594022" cy="565951"/>
        </a:xfrm>
        <a:custGeom>
          <a:avLst/>
          <a:gdLst/>
          <a:ahLst/>
          <a:cxnLst/>
          <a:rect l="0" t="0" r="0" b="0"/>
          <a:pathLst>
            <a:path>
              <a:moveTo>
                <a:pt x="0" y="565951"/>
              </a:moveTo>
              <a:lnTo>
                <a:pt x="297011" y="565951"/>
              </a:lnTo>
              <a:lnTo>
                <a:pt x="297011" y="0"/>
              </a:lnTo>
              <a:lnTo>
                <a:pt x="594022"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16720" y="2084126"/>
        <a:ext cx="41023" cy="41023"/>
      </dsp:txXfrm>
    </dsp:sp>
    <dsp:sp modelId="{548C47C7-62CF-3C4C-BD40-1DD52F7294CE}">
      <dsp:nvSpPr>
        <dsp:cNvPr id="0" name=""/>
        <dsp:cNvSpPr/>
      </dsp:nvSpPr>
      <dsp:spPr>
        <a:xfrm>
          <a:off x="1040220" y="689760"/>
          <a:ext cx="594022" cy="1697853"/>
        </a:xfrm>
        <a:custGeom>
          <a:avLst/>
          <a:gdLst/>
          <a:ahLst/>
          <a:cxnLst/>
          <a:rect l="0" t="0" r="0" b="0"/>
          <a:pathLst>
            <a:path>
              <a:moveTo>
                <a:pt x="0" y="1697853"/>
              </a:moveTo>
              <a:lnTo>
                <a:pt x="297011" y="1697853"/>
              </a:lnTo>
              <a:lnTo>
                <a:pt x="297011" y="0"/>
              </a:lnTo>
              <a:lnTo>
                <a:pt x="594022"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1292262" y="1493717"/>
        <a:ext cx="89938" cy="89938"/>
      </dsp:txXfrm>
    </dsp:sp>
    <dsp:sp modelId="{44373440-4920-ED4D-BCF9-E10BF52632F4}">
      <dsp:nvSpPr>
        <dsp:cNvPr id="0" name=""/>
        <dsp:cNvSpPr/>
      </dsp:nvSpPr>
      <dsp:spPr>
        <a:xfrm rot="16200000">
          <a:off x="-1795493" y="1934852"/>
          <a:ext cx="4765905" cy="9055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cs-CZ" sz="1800" kern="1200" dirty="0" smtClean="0">
              <a:latin typeface="Arial"/>
              <a:cs typeface="Arial"/>
            </a:rPr>
            <a:t>Tak velkou různorodost modelů a způsobů jejich klasifikace ovlivňuje mnoho činitelů, které můžeme rozdělit do těchto skupin:</a:t>
          </a:r>
          <a:endParaRPr lang="en-US" sz="1800" kern="1200" dirty="0"/>
        </a:p>
      </dsp:txBody>
      <dsp:txXfrm>
        <a:off x="-1795493" y="1934852"/>
        <a:ext cx="4765905" cy="905522"/>
      </dsp:txXfrm>
    </dsp:sp>
    <dsp:sp modelId="{3B9EEA1A-ECA1-6840-962C-C872200CE055}">
      <dsp:nvSpPr>
        <dsp:cNvPr id="0" name=""/>
        <dsp:cNvSpPr/>
      </dsp:nvSpPr>
      <dsp:spPr>
        <a:xfrm>
          <a:off x="1634243" y="236998"/>
          <a:ext cx="7076679" cy="9055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cs-CZ" sz="1200" b="1" kern="1200" dirty="0" smtClean="0">
              <a:latin typeface="Arial"/>
              <a:cs typeface="Arial"/>
            </a:rPr>
            <a:t>historické</a:t>
          </a:r>
          <a:r>
            <a:rPr lang="cs-CZ" sz="1200" kern="1200" dirty="0" smtClean="0">
              <a:latin typeface="Arial"/>
              <a:cs typeface="Arial"/>
            </a:rPr>
            <a:t> – jsou výsledkem vědeckých výzkumů, které způsobily změnu názorů na stavbu látky a průběh chemických procesů, např.:</a:t>
          </a:r>
        </a:p>
        <a:p>
          <a:pPr lvl="0" algn="ctr" defTabSz="533400">
            <a:lnSpc>
              <a:spcPct val="90000"/>
            </a:lnSpc>
            <a:spcBef>
              <a:spcPct val="0"/>
            </a:spcBef>
            <a:spcAft>
              <a:spcPct val="35000"/>
            </a:spcAft>
          </a:pPr>
          <a:r>
            <a:rPr lang="cs-CZ" sz="1200" i="1" kern="1200" dirty="0" smtClean="0">
              <a:latin typeface="Arial"/>
              <a:cs typeface="Arial"/>
            </a:rPr>
            <a:t>Bohrův model stavby atomu namísto modelu založeného na kvantové mechanice</a:t>
          </a:r>
          <a:r>
            <a:rPr lang="cs-CZ" sz="1200" kern="1200" dirty="0" smtClean="0">
              <a:latin typeface="Arial"/>
              <a:cs typeface="Arial"/>
            </a:rPr>
            <a:t>;</a:t>
          </a:r>
          <a:endParaRPr lang="en-US" sz="1200" kern="1200" dirty="0"/>
        </a:p>
      </dsp:txBody>
      <dsp:txXfrm>
        <a:off x="1634243" y="236998"/>
        <a:ext cx="7076679" cy="905522"/>
      </dsp:txXfrm>
    </dsp:sp>
    <dsp:sp modelId="{9CE44AA7-361F-2546-AD16-FF36A11033E5}">
      <dsp:nvSpPr>
        <dsp:cNvPr id="0" name=""/>
        <dsp:cNvSpPr/>
      </dsp:nvSpPr>
      <dsp:spPr>
        <a:xfrm>
          <a:off x="1634243" y="1368901"/>
          <a:ext cx="7030464" cy="9055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cs-CZ" sz="1200" b="1" kern="1200" dirty="0" smtClean="0">
              <a:latin typeface="Arial"/>
              <a:cs typeface="Arial"/>
            </a:rPr>
            <a:t>psychologicko-pedagogické</a:t>
          </a:r>
          <a:r>
            <a:rPr lang="cs-CZ" sz="1200" kern="1200" dirty="0" smtClean="0">
              <a:latin typeface="Arial"/>
              <a:cs typeface="Arial"/>
            </a:rPr>
            <a:t> – vyplývají z nedostatečných vědomostí během vytváření modelu, z nepřihlédnutí k mechanismům učení nebo z ignorování činitelů, které zjednodušují či ztěžují osvojování poznatků; tyto faktory se objevují, pokud operujeme dvěma nespojitými modely zároveň, např. </a:t>
          </a:r>
        </a:p>
        <a:p>
          <a:pPr lvl="0" algn="ctr" defTabSz="533400">
            <a:lnSpc>
              <a:spcPct val="90000"/>
            </a:lnSpc>
            <a:spcBef>
              <a:spcPct val="0"/>
            </a:spcBef>
            <a:spcAft>
              <a:spcPct val="35000"/>
            </a:spcAft>
          </a:pPr>
          <a:r>
            <a:rPr lang="cs-CZ" sz="1200" i="1" kern="1200" dirty="0" smtClean="0">
              <a:latin typeface="Arial"/>
              <a:cs typeface="Arial"/>
            </a:rPr>
            <a:t>kvantový model stavby atomu a model vazeb na základě teorie oktetu;</a:t>
          </a:r>
          <a:endParaRPr lang="en-US" sz="1200" kern="1200" dirty="0"/>
        </a:p>
      </dsp:txBody>
      <dsp:txXfrm>
        <a:off x="1634243" y="1368901"/>
        <a:ext cx="7030464" cy="905522"/>
      </dsp:txXfrm>
    </dsp:sp>
    <dsp:sp modelId="{00821FD2-EDA4-A349-8BCA-5C1BDBC604C3}">
      <dsp:nvSpPr>
        <dsp:cNvPr id="0" name=""/>
        <dsp:cNvSpPr/>
      </dsp:nvSpPr>
      <dsp:spPr>
        <a:xfrm>
          <a:off x="1634243" y="2500804"/>
          <a:ext cx="7016504" cy="9055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cs-CZ" sz="1200" b="1" kern="1200" dirty="0" smtClean="0">
              <a:latin typeface="Arial"/>
              <a:cs typeface="Arial"/>
            </a:rPr>
            <a:t>technické</a:t>
          </a:r>
          <a:r>
            <a:rPr lang="cs-CZ" sz="1200" kern="1200" dirty="0" smtClean="0">
              <a:latin typeface="Arial"/>
              <a:cs typeface="Arial"/>
            </a:rPr>
            <a:t> – znemožňují vytvoření modelu, který by co nejvěrněji odpovídal skutečnosti </a:t>
          </a:r>
          <a:r>
            <a:rPr lang="cs-CZ" sz="1200" i="0" kern="1200" dirty="0" smtClean="0">
              <a:latin typeface="Arial"/>
              <a:cs typeface="Arial"/>
            </a:rPr>
            <a:t>např.: </a:t>
          </a:r>
        </a:p>
        <a:p>
          <a:pPr lvl="0" algn="ctr" defTabSz="533400">
            <a:lnSpc>
              <a:spcPct val="90000"/>
            </a:lnSpc>
            <a:spcBef>
              <a:spcPct val="0"/>
            </a:spcBef>
            <a:spcAft>
              <a:spcPct val="35000"/>
            </a:spcAft>
          </a:pPr>
          <a:r>
            <a:rPr lang="cs-CZ" sz="1200" i="1" kern="1200" dirty="0" smtClean="0">
              <a:latin typeface="Arial"/>
              <a:cs typeface="Arial"/>
            </a:rPr>
            <a:t>s </a:t>
          </a:r>
          <a:r>
            <a:rPr lang="en-US" sz="1200" i="1" kern="1200" dirty="0" smtClean="0">
              <a:latin typeface="Arial"/>
              <a:cs typeface="Arial"/>
            </a:rPr>
            <a:t>p</a:t>
          </a:r>
          <a:r>
            <a:rPr lang="cs-CZ" sz="1200" i="1" kern="1200" dirty="0" err="1" smtClean="0">
              <a:latin typeface="Arial"/>
              <a:cs typeface="Arial"/>
            </a:rPr>
            <a:t>omocí</a:t>
          </a:r>
          <a:r>
            <a:rPr lang="cs-CZ" sz="1200" i="1" kern="1200" dirty="0" smtClean="0">
              <a:latin typeface="Arial"/>
              <a:cs typeface="Arial"/>
            </a:rPr>
            <a:t> statických modelů  není možné ukázat, jak se mění velikost atomu v  okamžiku když se mění na iont;</a:t>
          </a:r>
          <a:endParaRPr lang="en-US" sz="1200" kern="1200" dirty="0"/>
        </a:p>
      </dsp:txBody>
      <dsp:txXfrm>
        <a:off x="1634243" y="2500804"/>
        <a:ext cx="7016504" cy="905522"/>
      </dsp:txXfrm>
    </dsp:sp>
    <dsp:sp modelId="{94700395-68C8-A04B-B3CF-6EE6E18E453B}">
      <dsp:nvSpPr>
        <dsp:cNvPr id="0" name=""/>
        <dsp:cNvSpPr/>
      </dsp:nvSpPr>
      <dsp:spPr>
        <a:xfrm>
          <a:off x="1634243" y="3632706"/>
          <a:ext cx="6982734" cy="9055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cs-CZ" sz="1100" i="1" kern="1200" dirty="0" smtClean="0">
              <a:latin typeface="Arial"/>
              <a:cs typeface="Arial"/>
            </a:rPr>
            <a:t> </a:t>
          </a:r>
          <a:r>
            <a:rPr lang="cs-CZ" sz="1200" b="1" kern="1200" dirty="0" smtClean="0">
              <a:latin typeface="Arial"/>
              <a:cs typeface="Arial"/>
            </a:rPr>
            <a:t>meritorní</a:t>
          </a:r>
          <a:r>
            <a:rPr lang="cs-CZ" sz="1200" kern="1200" dirty="0" smtClean="0">
              <a:latin typeface="Arial"/>
              <a:cs typeface="Arial"/>
            </a:rPr>
            <a:t> – vyplývají z příliš povrchního a arbitrárního používání informací, které se týkají skutečné struktury modelovaného objektu nebo procesu, a opomíjení jiné prvky stavby originálu např.; </a:t>
          </a:r>
        </a:p>
        <a:p>
          <a:pPr lvl="0" algn="ctr" defTabSz="488950">
            <a:lnSpc>
              <a:spcPct val="90000"/>
            </a:lnSpc>
            <a:spcBef>
              <a:spcPct val="0"/>
            </a:spcBef>
            <a:spcAft>
              <a:spcPct val="35000"/>
            </a:spcAft>
          </a:pPr>
          <a:r>
            <a:rPr lang="cs-CZ" sz="1200" i="1" kern="1200" dirty="0" smtClean="0">
              <a:latin typeface="Arial"/>
              <a:cs typeface="Arial"/>
            </a:rPr>
            <a:t>tolerování modelů atomů jako kuliček se stejnou velikostí, ale různými barvami, i když má ve skutečnosti každý atom jinou velikost a nemá žádnou barvu.</a:t>
          </a:r>
          <a:endParaRPr lang="en-US" sz="1200" kern="1200" dirty="0"/>
        </a:p>
      </dsp:txBody>
      <dsp:txXfrm>
        <a:off x="1634243" y="3632706"/>
        <a:ext cx="6982734" cy="90552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3D16E6-90A4-7246-A12D-E9749EB02793}" type="datetimeFigureOut">
              <a:rPr lang="en-US" smtClean="0"/>
              <a:pPr/>
              <a:t>27.09.2014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869618-24CC-1A47-8394-644629AAA0E6}" type="slidenum">
              <a:rPr lang="en-US" smtClean="0"/>
              <a:pPr/>
              <a:t>‹#›</a:t>
            </a:fld>
            <a:endParaRPr lang="en-US"/>
          </a:p>
        </p:txBody>
      </p:sp>
    </p:spTree>
    <p:extLst>
      <p:ext uri="{BB962C8B-B14F-4D97-AF65-F5344CB8AC3E}">
        <p14:creationId xmlns:p14="http://schemas.microsoft.com/office/powerpoint/2010/main" val="25183167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Vážení</a:t>
            </a:r>
            <a:r>
              <a:rPr lang="pl-PL" dirty="0" smtClean="0"/>
              <a:t>!... </a:t>
            </a:r>
            <a:r>
              <a:rPr lang="en-US" dirty="0" smtClean="0"/>
              <a:t> </a:t>
            </a:r>
            <a:r>
              <a:rPr lang="pl-PL" dirty="0" smtClean="0"/>
              <a:t>D</a:t>
            </a:r>
            <a:r>
              <a:rPr lang="en-US" dirty="0" err="1" smtClean="0"/>
              <a:t>ámy</a:t>
            </a:r>
            <a:r>
              <a:rPr lang="en-US" dirty="0" smtClean="0"/>
              <a:t> a </a:t>
            </a:r>
            <a:r>
              <a:rPr lang="en-US" dirty="0" err="1" smtClean="0"/>
              <a:t>pánové</a:t>
            </a:r>
            <a:r>
              <a:rPr lang="pl-PL" dirty="0" smtClean="0"/>
              <a:t>.</a:t>
            </a:r>
          </a:p>
          <a:p>
            <a:endParaRPr lang="en-US" dirty="0" smtClean="0"/>
          </a:p>
          <a:p>
            <a:r>
              <a:rPr lang="en-US" dirty="0" err="1" smtClean="0"/>
              <a:t>Mým</a:t>
            </a:r>
            <a:r>
              <a:rPr lang="en-US" dirty="0" smtClean="0"/>
              <a:t> </a:t>
            </a:r>
            <a:r>
              <a:rPr lang="en-US" dirty="0" err="1" smtClean="0"/>
              <a:t>úkolem</a:t>
            </a:r>
            <a:r>
              <a:rPr lang="en-US" dirty="0" smtClean="0"/>
              <a:t> je</a:t>
            </a:r>
            <a:r>
              <a:rPr lang="pl-PL" dirty="0" smtClean="0"/>
              <a:t> </a:t>
            </a:r>
            <a:r>
              <a:rPr lang="en-US" dirty="0" err="1" smtClean="0"/>
              <a:t>představit</a:t>
            </a:r>
            <a:r>
              <a:rPr lang="en-US" dirty="0" smtClean="0"/>
              <a:t>  </a:t>
            </a:r>
            <a:r>
              <a:rPr lang="en-US" dirty="0" err="1" smtClean="0"/>
              <a:t>habilitační</a:t>
            </a:r>
            <a:r>
              <a:rPr lang="en-US" dirty="0" smtClean="0"/>
              <a:t> </a:t>
            </a:r>
            <a:r>
              <a:rPr lang="en-US" dirty="0" err="1" smtClean="0"/>
              <a:t>prác</a:t>
            </a:r>
            <a:r>
              <a:rPr lang="pl-PL" dirty="0" smtClean="0"/>
              <a:t>i</a:t>
            </a:r>
            <a:r>
              <a:rPr lang="en-US" dirty="0" smtClean="0"/>
              <a:t> </a:t>
            </a:r>
            <a:r>
              <a:rPr lang="cs-CZ" b="1" i="1" dirty="0" smtClean="0"/>
              <a:t>Vizualizace v chemii a ve výuce chemie</a:t>
            </a:r>
            <a:r>
              <a:rPr lang="cs-CZ" dirty="0" smtClean="0"/>
              <a:t>.</a:t>
            </a:r>
          </a:p>
          <a:p>
            <a:endParaRPr lang="en-US" dirty="0" smtClean="0"/>
          </a:p>
          <a:p>
            <a:r>
              <a:rPr lang="en-US" dirty="0" err="1" smtClean="0"/>
              <a:t>Během</a:t>
            </a:r>
            <a:r>
              <a:rPr lang="en-US" dirty="0" smtClean="0"/>
              <a:t> </a:t>
            </a:r>
            <a:r>
              <a:rPr lang="en-US" dirty="0" err="1" smtClean="0"/>
              <a:t>patnácti</a:t>
            </a:r>
            <a:r>
              <a:rPr lang="en-US" dirty="0" smtClean="0"/>
              <a:t> </a:t>
            </a:r>
            <a:r>
              <a:rPr lang="en-US" dirty="0" err="1" smtClean="0"/>
              <a:t>minut</a:t>
            </a:r>
            <a:r>
              <a:rPr lang="pl-PL" dirty="0" smtClean="0"/>
              <a:t> </a:t>
            </a:r>
            <a:r>
              <a:rPr lang="en-US" baseline="0" dirty="0" smtClean="0"/>
              <a:t>m</a:t>
            </a:r>
            <a:r>
              <a:rPr lang="cs-CZ" baseline="0" dirty="0" smtClean="0"/>
              <a:t>á</a:t>
            </a:r>
            <a:r>
              <a:rPr lang="en-US" baseline="0" dirty="0" smtClean="0"/>
              <a:t>m </a:t>
            </a:r>
            <a:r>
              <a:rPr lang="en-US" baseline="0" dirty="0" err="1" smtClean="0"/>
              <a:t>prezentova</a:t>
            </a:r>
            <a:r>
              <a:rPr lang="pl-PL" baseline="0" dirty="0" smtClean="0"/>
              <a:t>t</a:t>
            </a:r>
            <a:r>
              <a:rPr lang="en-US" baseline="0" dirty="0" smtClean="0"/>
              <a:t> </a:t>
            </a:r>
            <a:r>
              <a:rPr lang="en-US" baseline="0" dirty="0" err="1" smtClean="0"/>
              <a:t>výsledky</a:t>
            </a:r>
            <a:r>
              <a:rPr lang="pl-PL" baseline="0" dirty="0" smtClean="0"/>
              <a:t> </a:t>
            </a:r>
            <a:r>
              <a:rPr lang="en-US" b="1" baseline="0" dirty="0" err="1" smtClean="0"/>
              <a:t>několikaletého</a:t>
            </a:r>
            <a:r>
              <a:rPr lang="en-US" baseline="0" dirty="0" smtClean="0"/>
              <a:t> </a:t>
            </a:r>
            <a:r>
              <a:rPr lang="en-US" baseline="0" dirty="0" err="1" smtClean="0"/>
              <a:t>výzkumu</a:t>
            </a:r>
            <a:r>
              <a:rPr lang="en-US" baseline="0" dirty="0" smtClean="0"/>
              <a:t>.</a:t>
            </a:r>
            <a:endParaRPr lang="pl-PL" baseline="0" dirty="0" smtClean="0"/>
          </a:p>
          <a:p>
            <a:r>
              <a:rPr lang="en-US" baseline="0" dirty="0" err="1" smtClean="0"/>
              <a:t>Jeho</a:t>
            </a:r>
            <a:r>
              <a:rPr lang="en-US" baseline="0" dirty="0" smtClean="0"/>
              <a:t> </a:t>
            </a:r>
            <a:r>
              <a:rPr lang="en-US" baseline="0" dirty="0" err="1" smtClean="0"/>
              <a:t>cíle</a:t>
            </a:r>
            <a:r>
              <a:rPr lang="pl-PL" baseline="0" dirty="0" smtClean="0"/>
              <a:t>m </a:t>
            </a:r>
            <a:r>
              <a:rPr lang="en-US" baseline="0" dirty="0" err="1" smtClean="0"/>
              <a:t>bylo</a:t>
            </a:r>
            <a:r>
              <a:rPr lang="en-US" baseline="0" dirty="0" smtClean="0"/>
              <a:t> </a:t>
            </a:r>
            <a:r>
              <a:rPr lang="en-US" b="1" baseline="0" dirty="0" err="1" smtClean="0">
                <a:solidFill>
                  <a:srgbClr val="FF0000"/>
                </a:solidFill>
              </a:rPr>
              <a:t>ov</a:t>
            </a:r>
            <a:r>
              <a:rPr lang="cs-CZ" b="1" baseline="0" dirty="0" smtClean="0">
                <a:solidFill>
                  <a:srgbClr val="FF0000"/>
                </a:solidFill>
              </a:rPr>
              <a:t>ěř</a:t>
            </a:r>
            <a:r>
              <a:rPr lang="en-US" b="1" baseline="0" dirty="0" smtClean="0">
                <a:solidFill>
                  <a:srgbClr val="FF0000"/>
                </a:solidFill>
              </a:rPr>
              <a:t>it</a:t>
            </a:r>
            <a:r>
              <a:rPr lang="en-US" baseline="0" dirty="0" smtClean="0"/>
              <a:t> </a:t>
            </a:r>
            <a:r>
              <a:rPr lang="en-US" i="1" baseline="0" dirty="0" err="1" smtClean="0"/>
              <a:t>Jakým</a:t>
            </a:r>
            <a:r>
              <a:rPr lang="en-US" i="1" baseline="0" dirty="0" smtClean="0"/>
              <a:t> </a:t>
            </a:r>
            <a:r>
              <a:rPr lang="en-US" i="1" baseline="0" dirty="0" err="1" smtClean="0"/>
              <a:t>způsobem</a:t>
            </a:r>
            <a:r>
              <a:rPr lang="en-US" i="1" baseline="0" dirty="0" smtClean="0"/>
              <a:t> </a:t>
            </a:r>
            <a:r>
              <a:rPr lang="en-US" i="1" baseline="0" dirty="0" err="1" smtClean="0"/>
              <a:t>funguj</a:t>
            </a:r>
            <a:r>
              <a:rPr lang="cs-CZ" i="1" baseline="0" dirty="0" smtClean="0"/>
              <a:t>í</a:t>
            </a:r>
            <a:r>
              <a:rPr lang="pl-PL" i="1" baseline="0" dirty="0" smtClean="0"/>
              <a:t> </a:t>
            </a:r>
            <a:r>
              <a:rPr lang="en-US" i="1" baseline="0" dirty="0" err="1" smtClean="0"/>
              <a:t>vizualnim</a:t>
            </a:r>
            <a:r>
              <a:rPr lang="cs-CZ" i="1" baseline="0" dirty="0" smtClean="0"/>
              <a:t> </a:t>
            </a:r>
            <a:r>
              <a:rPr lang="en-US" i="1" baseline="0" dirty="0" err="1" smtClean="0"/>
              <a:t>odel</a:t>
            </a:r>
            <a:r>
              <a:rPr lang="cs-CZ" i="1" baseline="0" dirty="0" smtClean="0"/>
              <a:t>y </a:t>
            </a:r>
            <a:r>
              <a:rPr lang="pl-PL" i="1" baseline="0" dirty="0" smtClean="0"/>
              <a:t>mikro</a:t>
            </a:r>
            <a:r>
              <a:rPr lang="en-US" i="1" baseline="0" dirty="0" err="1" smtClean="0"/>
              <a:t>světa</a:t>
            </a:r>
            <a:r>
              <a:rPr lang="cs-CZ" i="1" baseline="0" dirty="0" smtClean="0"/>
              <a:t> </a:t>
            </a:r>
            <a:r>
              <a:rPr lang="en-US" i="1" baseline="0" dirty="0" smtClean="0"/>
              <a:t>v </a:t>
            </a:r>
            <a:r>
              <a:rPr lang="en-US" b="1" i="1" baseline="0" dirty="0" err="1" smtClean="0"/>
              <a:t>recepci</a:t>
            </a:r>
            <a:r>
              <a:rPr lang="en-US" i="1" baseline="0" dirty="0" smtClean="0"/>
              <a:t> </a:t>
            </a:r>
            <a:r>
              <a:rPr lang="en-US" i="1" baseline="0" dirty="0" err="1" smtClean="0"/>
              <a:t>žáků</a:t>
            </a:r>
            <a:r>
              <a:rPr lang="en-US" i="1" baseline="0" dirty="0" smtClean="0"/>
              <a:t> </a:t>
            </a:r>
            <a:r>
              <a:rPr lang="en-US" baseline="0" dirty="0" smtClean="0"/>
              <a:t>.</a:t>
            </a:r>
            <a:endParaRPr lang="pl-PL" baseline="0" dirty="0" smtClean="0"/>
          </a:p>
          <a:p>
            <a:endParaRPr lang="pl-PL"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pl-PL" baseline="0" dirty="0" smtClean="0">
                <a:solidFill>
                  <a:srgbClr val="FF0000"/>
                </a:solidFill>
              </a:rPr>
              <a:t>Fakt, ž</a:t>
            </a:r>
            <a:r>
              <a:rPr lang="en-US" baseline="0" dirty="0" smtClean="0">
                <a:solidFill>
                  <a:srgbClr val="FF0000"/>
                </a:solidFill>
              </a:rPr>
              <a:t>e </a:t>
            </a:r>
            <a:r>
              <a:rPr lang="cs-CZ" baseline="0" dirty="0" smtClean="0">
                <a:solidFill>
                  <a:srgbClr val="FF0000"/>
                </a:solidFill>
              </a:rPr>
              <a:t>o vědecký titul se ucházím na Univerzitě Karlově</a:t>
            </a:r>
            <a:r>
              <a:rPr lang="en-US" baseline="0" dirty="0" err="1" smtClean="0">
                <a:solidFill>
                  <a:srgbClr val="FF0000"/>
                </a:solidFill>
              </a:rPr>
              <a:t>zim</a:t>
            </a:r>
            <a:r>
              <a:rPr lang="en-US" baseline="0" dirty="0" smtClean="0">
                <a:solidFill>
                  <a:srgbClr val="FF0000"/>
                </a:solidFill>
              </a:rPr>
              <a:t> o </a:t>
            </a:r>
            <a:r>
              <a:rPr lang="en-US" baseline="0" dirty="0" err="1" smtClean="0">
                <a:solidFill>
                  <a:srgbClr val="FF0000"/>
                </a:solidFill>
              </a:rPr>
              <a:t>vedeckou</a:t>
            </a:r>
            <a:r>
              <a:rPr lang="en-US" baseline="0" dirty="0" smtClean="0">
                <a:solidFill>
                  <a:srgbClr val="FF0000"/>
                </a:solidFill>
              </a:rPr>
              <a:t> </a:t>
            </a:r>
            <a:r>
              <a:rPr lang="en-US" baseline="0" dirty="0" err="1" smtClean="0">
                <a:solidFill>
                  <a:srgbClr val="FF0000"/>
                </a:solidFill>
              </a:rPr>
              <a:t>hodnost</a:t>
            </a:r>
            <a:r>
              <a:rPr lang="en-US" baseline="0" dirty="0" smtClean="0">
                <a:solidFill>
                  <a:srgbClr val="FF0000"/>
                </a:solidFill>
              </a:rPr>
              <a:t> </a:t>
            </a:r>
            <a:r>
              <a:rPr lang="en-US" baseline="0" dirty="0" err="1" smtClean="0">
                <a:solidFill>
                  <a:srgbClr val="FF0000"/>
                </a:solidFill>
              </a:rPr>
              <a:t>na</a:t>
            </a:r>
            <a:r>
              <a:rPr lang="en-US" baseline="0" dirty="0" smtClean="0">
                <a:solidFill>
                  <a:srgbClr val="FF0000"/>
                </a:solidFill>
              </a:rPr>
              <a:t> </a:t>
            </a:r>
            <a:r>
              <a:rPr lang="en-US" baseline="0" dirty="0" err="1" smtClean="0">
                <a:solidFill>
                  <a:srgbClr val="FF0000"/>
                </a:solidFill>
              </a:rPr>
              <a:t>staroslavne</a:t>
            </a:r>
            <a:r>
              <a:rPr lang="en-US" baseline="0" dirty="0" smtClean="0">
                <a:solidFill>
                  <a:srgbClr val="FF0000"/>
                </a:solidFill>
              </a:rPr>
              <a:t> </a:t>
            </a:r>
            <a:r>
              <a:rPr lang="en-US" baseline="0" dirty="0" err="1" smtClean="0">
                <a:solidFill>
                  <a:srgbClr val="FF0000"/>
                </a:solidFill>
              </a:rPr>
              <a:t>Karlovie</a:t>
            </a:r>
            <a:r>
              <a:rPr lang="en-US" baseline="0" dirty="0" smtClean="0">
                <a:solidFill>
                  <a:srgbClr val="FF0000"/>
                </a:solidFill>
              </a:rPr>
              <a:t> </a:t>
            </a:r>
            <a:r>
              <a:rPr lang="en-US" baseline="0" dirty="0" err="1" smtClean="0">
                <a:solidFill>
                  <a:srgbClr val="FF0000"/>
                </a:solidFill>
              </a:rPr>
              <a:t>univerzite</a:t>
            </a:r>
            <a:r>
              <a:rPr lang="en-US" baseline="0" dirty="0" smtClean="0">
                <a:solidFill>
                  <a:srgbClr val="FF0000"/>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rPr>
              <a:t>mam </a:t>
            </a:r>
            <a:r>
              <a:rPr lang="en-US" baseline="0" dirty="0" err="1" smtClean="0">
                <a:solidFill>
                  <a:srgbClr val="FF0000"/>
                </a:solidFill>
              </a:rPr>
              <a:t>tu</a:t>
            </a:r>
            <a:r>
              <a:rPr lang="en-US" baseline="0" dirty="0" smtClean="0">
                <a:solidFill>
                  <a:srgbClr val="FF0000"/>
                </a:solidFill>
              </a:rPr>
              <a:t> </a:t>
            </a:r>
            <a:r>
              <a:rPr lang="en-US" baseline="0" dirty="0" err="1" smtClean="0">
                <a:solidFill>
                  <a:srgbClr val="FF0000"/>
                </a:solidFill>
              </a:rPr>
              <a:t>vyhodu</a:t>
            </a:r>
            <a:r>
              <a:rPr lang="pl-PL" baseline="0" dirty="0" smtClean="0">
                <a:solidFill>
                  <a:srgbClr val="FF0000"/>
                </a:solidFill>
              </a:rPr>
              <a:t>,</a:t>
            </a:r>
            <a:r>
              <a:rPr lang="en-US" baseline="0" dirty="0" smtClean="0">
                <a:solidFill>
                  <a:srgbClr val="FF0000"/>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pl-PL" baseline="0" dirty="0" err="1" smtClean="0">
                <a:solidFill>
                  <a:srgbClr val="FF0000"/>
                </a:solidFill>
              </a:rPr>
              <a:t>ž</a:t>
            </a:r>
            <a:r>
              <a:rPr lang="en-US" baseline="0" dirty="0" smtClean="0">
                <a:solidFill>
                  <a:srgbClr val="FF0000"/>
                </a:solidFill>
              </a:rPr>
              <a:t>e </a:t>
            </a:r>
            <a:r>
              <a:rPr lang="en-US" baseline="0" dirty="0" err="1" smtClean="0">
                <a:solidFill>
                  <a:srgbClr val="FF0000"/>
                </a:solidFill>
              </a:rPr>
              <a:t>diki</a:t>
            </a:r>
            <a:r>
              <a:rPr lang="en-US" baseline="0" dirty="0" smtClean="0">
                <a:solidFill>
                  <a:srgbClr val="FF0000"/>
                </a:solidFill>
              </a:rPr>
              <a:t> </a:t>
            </a:r>
            <a:r>
              <a:rPr lang="en-US" baseline="0" dirty="0" err="1" smtClean="0">
                <a:solidFill>
                  <a:srgbClr val="FF0000"/>
                </a:solidFill>
              </a:rPr>
              <a:t>Komeskemu</a:t>
            </a:r>
            <a:r>
              <a:rPr lang="en-US" baseline="0" dirty="0" smtClean="0">
                <a:solidFill>
                  <a:srgbClr val="FF0000"/>
                </a:solidFill>
              </a:rPr>
              <a:t> </a:t>
            </a:r>
            <a:r>
              <a:rPr lang="en-US" baseline="0" dirty="0" err="1" smtClean="0">
                <a:solidFill>
                  <a:srgbClr val="FF0000"/>
                </a:solidFill>
              </a:rPr>
              <a:t>jako</a:t>
            </a:r>
            <a:r>
              <a:rPr lang="en-US" baseline="0" dirty="0" smtClean="0">
                <a:solidFill>
                  <a:srgbClr val="FF0000"/>
                </a:solidFill>
              </a:rPr>
              <a:t> </a:t>
            </a:r>
            <a:r>
              <a:rPr lang="en-US" baseline="0" dirty="0" err="1" smtClean="0">
                <a:solidFill>
                  <a:srgbClr val="FF0000"/>
                </a:solidFill>
              </a:rPr>
              <a:t>autoru</a:t>
            </a:r>
            <a:r>
              <a:rPr lang="en-US" baseline="0" dirty="0" smtClean="0">
                <a:solidFill>
                  <a:srgbClr val="FF0000"/>
                </a:solidFill>
              </a:rPr>
              <a:t> </a:t>
            </a:r>
            <a:r>
              <a:rPr lang="en-US" baseline="0" dirty="0" err="1" smtClean="0">
                <a:solidFill>
                  <a:srgbClr val="FF0000"/>
                </a:solidFill>
              </a:rPr>
              <a:t>spisu</a:t>
            </a:r>
            <a:r>
              <a:rPr lang="en-US" baseline="0" dirty="0" smtClean="0">
                <a:solidFill>
                  <a:srgbClr val="FF0000"/>
                </a:solidFill>
              </a:rPr>
              <a:t> </a:t>
            </a:r>
            <a:r>
              <a:rPr lang="en-US" b="1" baseline="0" dirty="0" smtClean="0">
                <a:solidFill>
                  <a:srgbClr val="18579B"/>
                </a:solidFill>
              </a:rPr>
              <a:t>‘</a:t>
            </a:r>
            <a:r>
              <a:rPr lang="en-US" b="1" baseline="0" dirty="0" err="1" smtClean="0">
                <a:solidFill>
                  <a:srgbClr val="18579B"/>
                </a:solidFill>
              </a:rPr>
              <a:t>orbis</a:t>
            </a:r>
            <a:r>
              <a:rPr lang="en-US" b="1" baseline="0" dirty="0" smtClean="0">
                <a:solidFill>
                  <a:srgbClr val="18579B"/>
                </a:solidFill>
              </a:rPr>
              <a:t> </a:t>
            </a:r>
            <a:r>
              <a:rPr lang="en-US" b="1" baseline="0" dirty="0" err="1" smtClean="0">
                <a:solidFill>
                  <a:srgbClr val="18579B"/>
                </a:solidFill>
              </a:rPr>
              <a:t>pistuctus</a:t>
            </a:r>
            <a:r>
              <a:rPr lang="en-US" baseline="0" dirty="0" smtClean="0">
                <a:solidFill>
                  <a:srgbClr val="FF0000"/>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err="1" smtClean="0">
                <a:solidFill>
                  <a:srgbClr val="FF0000"/>
                </a:solidFill>
              </a:rPr>
              <a:t>vyznam</a:t>
            </a:r>
            <a:r>
              <a:rPr lang="en-US" baseline="0" dirty="0" smtClean="0">
                <a:solidFill>
                  <a:srgbClr val="FF0000"/>
                </a:solidFill>
              </a:rPr>
              <a:t> </a:t>
            </a:r>
            <a:r>
              <a:rPr lang="en-US" baseline="0" dirty="0" err="1" smtClean="0">
                <a:solidFill>
                  <a:srgbClr val="FF0000"/>
                </a:solidFill>
              </a:rPr>
              <a:t>vizualizace</a:t>
            </a:r>
            <a:r>
              <a:rPr lang="en-US" baseline="0" dirty="0" smtClean="0">
                <a:solidFill>
                  <a:srgbClr val="FF0000"/>
                </a:solidFill>
              </a:rPr>
              <a:t> </a:t>
            </a:r>
            <a:r>
              <a:rPr lang="en-US" baseline="0" dirty="0" err="1" smtClean="0">
                <a:solidFill>
                  <a:srgbClr val="FF0000"/>
                </a:solidFill>
              </a:rPr>
              <a:t>ve</a:t>
            </a:r>
            <a:r>
              <a:rPr lang="en-US" baseline="0" dirty="0" smtClean="0">
                <a:solidFill>
                  <a:srgbClr val="FF0000"/>
                </a:solidFill>
              </a:rPr>
              <a:t> </a:t>
            </a:r>
            <a:r>
              <a:rPr lang="en-US" baseline="0" dirty="0" err="1" smtClean="0">
                <a:solidFill>
                  <a:srgbClr val="FF0000"/>
                </a:solidFill>
              </a:rPr>
              <a:t>vyuce</a:t>
            </a:r>
            <a:r>
              <a:rPr lang="pl-PL" baseline="0" dirty="0" smtClean="0">
                <a:solidFill>
                  <a:srgbClr val="FF0000"/>
                </a:solidFill>
              </a:rPr>
              <a:t> </a:t>
            </a:r>
            <a:r>
              <a:rPr lang="en-US" baseline="0" dirty="0" smtClean="0">
                <a:solidFill>
                  <a:srgbClr val="FF0000"/>
                </a:solidFill>
              </a:rPr>
              <a:t>je </a:t>
            </a:r>
            <a:r>
              <a:rPr lang="en-US" baseline="0" dirty="0" err="1" smtClean="0">
                <a:solidFill>
                  <a:srgbClr val="FF0000"/>
                </a:solidFill>
              </a:rPr>
              <a:t>hluboce</a:t>
            </a:r>
            <a:r>
              <a:rPr lang="en-US" baseline="0" dirty="0" smtClean="0">
                <a:solidFill>
                  <a:srgbClr val="FF0000"/>
                </a:solidFill>
              </a:rPr>
              <a:t> </a:t>
            </a:r>
            <a:r>
              <a:rPr lang="en-US" baseline="0" dirty="0" err="1" smtClean="0">
                <a:solidFill>
                  <a:srgbClr val="FF0000"/>
                </a:solidFill>
              </a:rPr>
              <a:t>zakotven</a:t>
            </a:r>
            <a:r>
              <a:rPr lang="en-US" baseline="0" dirty="0" smtClean="0">
                <a:solidFill>
                  <a:srgbClr val="FF0000"/>
                </a:solidFill>
              </a:rPr>
              <a:t> v </a:t>
            </a:r>
            <a:r>
              <a:rPr lang="en-US" baseline="0" dirty="0" err="1" smtClean="0">
                <a:solidFill>
                  <a:srgbClr val="FF0000"/>
                </a:solidFill>
              </a:rPr>
              <a:t>tradyce</a:t>
            </a:r>
            <a:r>
              <a:rPr lang="en-US" baseline="0" dirty="0" smtClean="0">
                <a:solidFill>
                  <a:srgbClr val="FF0000"/>
                </a:solidFill>
              </a:rPr>
              <a:t> </a:t>
            </a:r>
            <a:r>
              <a:rPr lang="en-US" baseline="0" dirty="0" err="1" smtClean="0">
                <a:solidFill>
                  <a:srgbClr val="FF0000"/>
                </a:solidFill>
              </a:rPr>
              <a:t>ceskej</a:t>
            </a:r>
            <a:r>
              <a:rPr lang="en-US" baseline="0" dirty="0" smtClean="0">
                <a:solidFill>
                  <a:srgbClr val="FF0000"/>
                </a:solidFill>
              </a:rPr>
              <a:t> </a:t>
            </a:r>
            <a:r>
              <a:rPr lang="en-US" baseline="0" dirty="0" err="1" smtClean="0">
                <a:solidFill>
                  <a:srgbClr val="FF0000"/>
                </a:solidFill>
              </a:rPr>
              <a:t>dydaktyki</a:t>
            </a:r>
            <a:r>
              <a:rPr lang="en-US" baseline="0" dirty="0" smtClean="0">
                <a:solidFill>
                  <a:srgbClr val="FF0000"/>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rPr>
              <a:t>a to </a:t>
            </a:r>
            <a:r>
              <a:rPr lang="en-US" baseline="0" dirty="0" err="1" smtClean="0">
                <a:solidFill>
                  <a:srgbClr val="FF0000"/>
                </a:solidFill>
              </a:rPr>
              <a:t>jak</a:t>
            </a:r>
            <a:r>
              <a:rPr lang="en-US" baseline="0" dirty="0" smtClean="0">
                <a:solidFill>
                  <a:srgbClr val="FF0000"/>
                </a:solidFill>
              </a:rPr>
              <a:t> v </a:t>
            </a:r>
            <a:r>
              <a:rPr lang="en-US" baseline="0" dirty="0" err="1" smtClean="0">
                <a:solidFill>
                  <a:srgbClr val="FF0000"/>
                </a:solidFill>
              </a:rPr>
              <a:t>humanitnych</a:t>
            </a:r>
            <a:r>
              <a:rPr lang="en-US" baseline="0" dirty="0" smtClean="0">
                <a:solidFill>
                  <a:srgbClr val="FF0000"/>
                </a:solidFill>
              </a:rPr>
              <a:t> </a:t>
            </a:r>
            <a:r>
              <a:rPr lang="en-US" baseline="0" dirty="0" err="1" smtClean="0">
                <a:solidFill>
                  <a:srgbClr val="FF0000"/>
                </a:solidFill>
              </a:rPr>
              <a:t>tak</a:t>
            </a:r>
            <a:r>
              <a:rPr lang="en-US" baseline="0" dirty="0" smtClean="0">
                <a:solidFill>
                  <a:srgbClr val="FF0000"/>
                </a:solidFill>
              </a:rPr>
              <a:t> </a:t>
            </a:r>
            <a:r>
              <a:rPr lang="pl-PL" baseline="0" dirty="0" err="1" smtClean="0">
                <a:solidFill>
                  <a:srgbClr val="FF0000"/>
                </a:solidFill>
              </a:rPr>
              <a:t>přírodních</a:t>
            </a:r>
            <a:r>
              <a:rPr lang="pl-PL" baseline="0" dirty="0" smtClean="0">
                <a:solidFill>
                  <a:srgbClr val="FF0000"/>
                </a:solidFill>
              </a:rPr>
              <a:t> </a:t>
            </a:r>
            <a:r>
              <a:rPr lang="pl-PL" baseline="0" dirty="0" err="1" smtClean="0">
                <a:solidFill>
                  <a:srgbClr val="FF0000"/>
                </a:solidFill>
              </a:rPr>
              <a:t>věd</a:t>
            </a:r>
            <a:r>
              <a:rPr lang="en-US" baseline="0" dirty="0" smtClean="0">
                <a:solidFill>
                  <a:srgbClr val="FF0000"/>
                </a:solidFill>
              </a:rPr>
              <a:t>ach. </a:t>
            </a:r>
            <a:endParaRPr lang="pl-PL" baseline="0" dirty="0" smtClean="0">
              <a:solidFill>
                <a:srgbClr val="FF0000"/>
              </a:solidFill>
            </a:endParaRPr>
          </a:p>
          <a:p>
            <a:endParaRPr lang="pl-PL" baseline="0" dirty="0" smtClean="0"/>
          </a:p>
          <a:p>
            <a:r>
              <a:rPr lang="en-US" baseline="0" dirty="0" smtClean="0"/>
              <a:t>V </a:t>
            </a:r>
            <a:r>
              <a:rPr lang="en-US" baseline="0" dirty="0" err="1" smtClean="0"/>
              <a:t>mojej</a:t>
            </a:r>
            <a:r>
              <a:rPr lang="en-US" baseline="0" dirty="0" smtClean="0"/>
              <a:t> </a:t>
            </a:r>
            <a:r>
              <a:rPr lang="en-US" baseline="0" dirty="0" err="1" smtClean="0"/>
              <a:t>prace</a:t>
            </a:r>
            <a:endParaRPr lang="en-US" baseline="0" dirty="0" smtClean="0"/>
          </a:p>
          <a:p>
            <a:r>
              <a:rPr lang="pl-PL" baseline="0" dirty="0" smtClean="0"/>
              <a:t>Z</a:t>
            </a:r>
            <a:r>
              <a:rPr lang="en-US" baseline="0" dirty="0" smtClean="0"/>
              <a:t> </a:t>
            </a:r>
            <a:r>
              <a:rPr lang="en-US" baseline="0" dirty="0" err="1" smtClean="0"/>
              <a:t>hlediska</a:t>
            </a:r>
            <a:r>
              <a:rPr lang="en-US" baseline="0" dirty="0" smtClean="0"/>
              <a:t> </a:t>
            </a:r>
            <a:r>
              <a:rPr lang="en-US" baseline="0" dirty="0" err="1" smtClean="0"/>
              <a:t>chemie</a:t>
            </a:r>
            <a:r>
              <a:rPr lang="pl-PL" baseline="0" dirty="0" smtClean="0"/>
              <a:t> </a:t>
            </a:r>
          </a:p>
          <a:p>
            <a:r>
              <a:rPr lang="en-US" baseline="0" dirty="0" err="1" smtClean="0"/>
              <a:t>důležité</a:t>
            </a:r>
            <a:r>
              <a:rPr lang="en-US" baseline="0" dirty="0" smtClean="0"/>
              <a:t> </a:t>
            </a:r>
            <a:r>
              <a:rPr lang="en-US" baseline="0" dirty="0" err="1" smtClean="0"/>
              <a:t>bylo</a:t>
            </a:r>
            <a:r>
              <a:rPr lang="en-US" baseline="0" dirty="0" smtClean="0"/>
              <a:t> </a:t>
            </a:r>
            <a:r>
              <a:rPr lang="en-US" baseline="0" dirty="0" err="1" smtClean="0"/>
              <a:t>vytvořit</a:t>
            </a:r>
            <a:r>
              <a:rPr lang="en-US" baseline="0" dirty="0" smtClean="0"/>
              <a:t> </a:t>
            </a:r>
            <a:r>
              <a:rPr lang="en-US" baseline="0" dirty="0" err="1" smtClean="0"/>
              <a:t>vizualny</a:t>
            </a:r>
            <a:r>
              <a:rPr lang="en-US" baseline="0" dirty="0" smtClean="0"/>
              <a:t> model </a:t>
            </a:r>
            <a:r>
              <a:rPr lang="pl-PL" baseline="0" dirty="0" smtClean="0"/>
              <a:t>mikro</a:t>
            </a:r>
            <a:r>
              <a:rPr lang="en-US" baseline="0" dirty="0" err="1" smtClean="0"/>
              <a:t>světa</a:t>
            </a:r>
            <a:r>
              <a:rPr lang="en-US" baseline="0" dirty="0" smtClean="0"/>
              <a:t> </a:t>
            </a:r>
            <a:r>
              <a:rPr lang="en-US" baseline="0" dirty="0" err="1" smtClean="0"/>
              <a:t>adekvátní</a:t>
            </a:r>
            <a:r>
              <a:rPr lang="en-US" baseline="0" dirty="0" smtClean="0"/>
              <a:t> </a:t>
            </a:r>
            <a:r>
              <a:rPr lang="en-US" b="1" baseline="0" dirty="0" err="1" smtClean="0"/>
              <a:t>současnostnemu</a:t>
            </a:r>
            <a:r>
              <a:rPr lang="en-US" baseline="0" dirty="0" smtClean="0"/>
              <a:t> </a:t>
            </a:r>
            <a:r>
              <a:rPr lang="en-US" b="1" baseline="0" dirty="0" err="1" smtClean="0"/>
              <a:t>stavu</a:t>
            </a:r>
            <a:r>
              <a:rPr lang="en-US" baseline="0" dirty="0" smtClean="0"/>
              <a:t> </a:t>
            </a:r>
            <a:r>
              <a:rPr lang="en-US" baseline="0" dirty="0" err="1" smtClean="0"/>
              <a:t>chemie</a:t>
            </a:r>
            <a:r>
              <a:rPr lang="en-US" baseline="0" dirty="0" smtClean="0"/>
              <a:t> </a:t>
            </a:r>
            <a:r>
              <a:rPr lang="en-US" baseline="0" dirty="0" err="1" smtClean="0"/>
              <a:t>jako</a:t>
            </a:r>
            <a:r>
              <a:rPr lang="en-US" baseline="0" dirty="0" smtClean="0"/>
              <a:t> </a:t>
            </a:r>
            <a:r>
              <a:rPr lang="en-US" baseline="0" dirty="0" err="1" smtClean="0"/>
              <a:t>věd</a:t>
            </a:r>
            <a:r>
              <a:rPr lang="pl-PL" baseline="0" dirty="0" smtClean="0"/>
              <a:t>y. </a:t>
            </a:r>
            <a:r>
              <a:rPr lang="en-US" baseline="0" dirty="0" smtClean="0"/>
              <a:t> </a:t>
            </a:r>
            <a:endParaRPr lang="pl-PL" baseline="0" dirty="0" smtClean="0"/>
          </a:p>
          <a:p>
            <a:r>
              <a:rPr lang="pl-PL" baseline="0" dirty="0" smtClean="0"/>
              <a:t>Z </a:t>
            </a:r>
            <a:r>
              <a:rPr lang="en-US" baseline="0" dirty="0" err="1" smtClean="0"/>
              <a:t>didaktického</a:t>
            </a:r>
            <a:r>
              <a:rPr lang="en-US" baseline="0" dirty="0" smtClean="0"/>
              <a:t> </a:t>
            </a:r>
            <a:r>
              <a:rPr lang="en-US" baseline="0" dirty="0" err="1" smtClean="0"/>
              <a:t>hlediska</a:t>
            </a:r>
            <a:r>
              <a:rPr lang="en-US" baseline="0" dirty="0" smtClean="0"/>
              <a:t> </a:t>
            </a:r>
            <a:r>
              <a:rPr lang="en-US" baseline="0" dirty="0" err="1" smtClean="0"/>
              <a:t>bylo</a:t>
            </a:r>
            <a:r>
              <a:rPr lang="en-US" baseline="0" dirty="0" smtClean="0"/>
              <a:t> </a:t>
            </a:r>
            <a:r>
              <a:rPr lang="en-US" baseline="0" dirty="0" err="1" smtClean="0"/>
              <a:t>důležité</a:t>
            </a:r>
            <a:r>
              <a:rPr lang="en-US" baseline="0" dirty="0" smtClean="0"/>
              <a:t> </a:t>
            </a:r>
          </a:p>
          <a:p>
            <a:r>
              <a:rPr lang="en-US" baseline="0" dirty="0" err="1" smtClean="0"/>
              <a:t>aby</a:t>
            </a:r>
            <a:r>
              <a:rPr lang="en-US" baseline="0" dirty="0" smtClean="0"/>
              <a:t> </a:t>
            </a:r>
            <a:r>
              <a:rPr lang="en-US" baseline="0" dirty="0" err="1" smtClean="0"/>
              <a:t>tento</a:t>
            </a:r>
            <a:r>
              <a:rPr lang="en-US" baseline="0" dirty="0" smtClean="0"/>
              <a:t> model</a:t>
            </a:r>
            <a:r>
              <a:rPr lang="pl-PL" baseline="0" dirty="0" smtClean="0"/>
              <a:t> </a:t>
            </a:r>
            <a:r>
              <a:rPr lang="en-US" baseline="0" dirty="0" err="1" smtClean="0"/>
              <a:t>był</a:t>
            </a:r>
            <a:r>
              <a:rPr lang="pl-PL" baseline="0" dirty="0" smtClean="0"/>
              <a:t> </a:t>
            </a:r>
            <a:r>
              <a:rPr lang="pl-PL" baseline="0" dirty="0" err="1" smtClean="0"/>
              <a:t>srozumětelny</a:t>
            </a:r>
            <a:r>
              <a:rPr lang="en-US" baseline="0" dirty="0" smtClean="0"/>
              <a:t> </a:t>
            </a:r>
            <a:r>
              <a:rPr lang="en-US" baseline="0" dirty="0" err="1" smtClean="0"/>
              <a:t>na</a:t>
            </a:r>
            <a:r>
              <a:rPr lang="en-US" baseline="0" dirty="0" smtClean="0"/>
              <a:t> </a:t>
            </a:r>
            <a:r>
              <a:rPr lang="en-US" baseline="0" dirty="0" err="1" smtClean="0"/>
              <a:t>všech</a:t>
            </a:r>
            <a:r>
              <a:rPr lang="en-US" baseline="0" dirty="0" smtClean="0"/>
              <a:t> </a:t>
            </a:r>
            <a:r>
              <a:rPr lang="en-US" baseline="0" dirty="0" err="1" smtClean="0"/>
              <a:t>úrovních</a:t>
            </a:r>
            <a:r>
              <a:rPr lang="pl-PL" baseline="0" dirty="0" smtClean="0"/>
              <a:t> </a:t>
            </a:r>
            <a:r>
              <a:rPr lang="en-US" b="1" baseline="0" dirty="0" err="1" smtClean="0"/>
              <a:t>vyuki</a:t>
            </a:r>
            <a:r>
              <a:rPr lang="en-US" baseline="0" dirty="0" smtClean="0"/>
              <a:t> </a:t>
            </a:r>
            <a:r>
              <a:rPr lang="en-US" baseline="0" dirty="0" err="1" smtClean="0"/>
              <a:t>chemie</a:t>
            </a:r>
            <a:r>
              <a:rPr lang="en-US" baseline="0" dirty="0" smtClean="0"/>
              <a:t> </a:t>
            </a:r>
            <a:r>
              <a:rPr lang="en-US" baseline="0" dirty="0" err="1" smtClean="0"/>
              <a:t>od</a:t>
            </a:r>
            <a:r>
              <a:rPr lang="en-US" baseline="0" dirty="0" smtClean="0"/>
              <a:t> </a:t>
            </a:r>
            <a:r>
              <a:rPr lang="en-US" baseline="0" dirty="0" err="1" smtClean="0"/>
              <a:t>základní</a:t>
            </a:r>
            <a:r>
              <a:rPr lang="en-US" baseline="0" dirty="0" smtClean="0"/>
              <a:t> </a:t>
            </a:r>
            <a:r>
              <a:rPr lang="en-US" baseline="0" dirty="0" err="1" smtClean="0"/>
              <a:t>školy</a:t>
            </a:r>
            <a:r>
              <a:rPr lang="en-US" baseline="0" dirty="0" smtClean="0"/>
              <a:t>, </a:t>
            </a:r>
            <a:r>
              <a:rPr lang="en-US" b="1" baseline="0" dirty="0" smtClean="0"/>
              <a:t>g</a:t>
            </a:r>
            <a:r>
              <a:rPr lang="pl-PL" b="1" baseline="0" dirty="0" smtClean="0"/>
              <a:t>y</a:t>
            </a:r>
            <a:r>
              <a:rPr lang="en-US" b="1" baseline="0" dirty="0" err="1" smtClean="0"/>
              <a:t>mnazjum</a:t>
            </a:r>
            <a:r>
              <a:rPr lang="en-US" baseline="0" dirty="0" smtClean="0"/>
              <a:t>, </a:t>
            </a:r>
            <a:r>
              <a:rPr lang="en-US" baseline="0" dirty="0" err="1" smtClean="0"/>
              <a:t>střední</a:t>
            </a:r>
            <a:r>
              <a:rPr lang="en-US" baseline="0" dirty="0" smtClean="0"/>
              <a:t> </a:t>
            </a:r>
            <a:r>
              <a:rPr lang="en-US" baseline="0" dirty="0" err="1" smtClean="0"/>
              <a:t>školy</a:t>
            </a:r>
            <a:r>
              <a:rPr lang="en-US" baseline="0" dirty="0" smtClean="0"/>
              <a:t> a </a:t>
            </a:r>
            <a:r>
              <a:rPr lang="en-US" baseline="0" dirty="0" err="1" smtClean="0"/>
              <a:t>také</a:t>
            </a:r>
            <a:r>
              <a:rPr lang="en-US" baseline="0" dirty="0" smtClean="0"/>
              <a:t> pro </a:t>
            </a:r>
            <a:r>
              <a:rPr lang="en-US" baseline="0" dirty="0" err="1" smtClean="0"/>
              <a:t>vysokoškolá</a:t>
            </a:r>
            <a:r>
              <a:rPr lang="pl-PL" baseline="0" dirty="0" err="1" smtClean="0"/>
              <a:t>ky</a:t>
            </a:r>
            <a:r>
              <a:rPr lang="pl-PL" baseline="0" dirty="0" smtClean="0"/>
              <a:t> </a:t>
            </a:r>
            <a:r>
              <a:rPr lang="en-US" baseline="0" dirty="0" smtClean="0"/>
              <a:t>pro </a:t>
            </a:r>
            <a:r>
              <a:rPr lang="en-US" baseline="0" dirty="0" err="1" smtClean="0"/>
              <a:t>které</a:t>
            </a:r>
            <a:r>
              <a:rPr lang="pl-PL" baseline="0" dirty="0" smtClean="0"/>
              <a:t> chemie </a:t>
            </a:r>
            <a:r>
              <a:rPr lang="pl-PL" baseline="0" dirty="0" err="1" smtClean="0"/>
              <a:t>není</a:t>
            </a:r>
            <a:r>
              <a:rPr lang="pl-PL" baseline="0" dirty="0" smtClean="0"/>
              <a:t> </a:t>
            </a:r>
            <a:r>
              <a:rPr lang="pl-PL" baseline="0" dirty="0" err="1" smtClean="0"/>
              <a:t>hlavním</a:t>
            </a:r>
            <a:r>
              <a:rPr lang="pl-PL" baseline="0" dirty="0" smtClean="0"/>
              <a:t> </a:t>
            </a:r>
            <a:r>
              <a:rPr lang="pl-PL" baseline="0" dirty="0" err="1" smtClean="0"/>
              <a:t>předmětem</a:t>
            </a:r>
            <a:r>
              <a:rPr lang="pl-PL"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a:t>
            </a:fld>
            <a:endParaRPr lang="en-US"/>
          </a:p>
        </p:txBody>
      </p:sp>
    </p:spTree>
    <p:extLst>
      <p:ext uri="{BB962C8B-B14F-4D97-AF65-F5344CB8AC3E}">
        <p14:creationId xmlns:p14="http://schemas.microsoft.com/office/powerpoint/2010/main" val="1679652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Znázorňování obrazem se využívalo také při pokusech o představení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cs-CZ" dirty="0" smtClean="0"/>
              <a:t>vnitřní stavby sloučenin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cs-CZ" dirty="0" smtClean="0"/>
              <a:t>a vysvětlení </a:t>
            </a:r>
            <a:r>
              <a:rPr lang="cs-CZ" dirty="0" smtClean="0">
                <a:effectLst>
                  <a:outerShdw blurRad="38100" dist="38100" dir="2700000" algn="tl">
                    <a:srgbClr val="000000">
                      <a:alpha val="43137"/>
                    </a:srgbClr>
                  </a:outerShdw>
                </a:effectLst>
              </a:rPr>
              <a:t>pojmu valence</a:t>
            </a:r>
            <a:r>
              <a:rPr lang="cs-CZ" dirty="0" smtClean="0"/>
              <a: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cs-CZ" b="1" dirty="0" smtClean="0"/>
              <a:t>např. </a:t>
            </a:r>
            <a:r>
              <a:rPr lang="cs-CZ" b="1" dirty="0" smtClean="0">
                <a:effectLst>
                  <a:outerShdw blurRad="38100" dist="38100" dir="2700000" algn="tl">
                    <a:srgbClr val="000000">
                      <a:alpha val="43137"/>
                    </a:srgbClr>
                  </a:outerShdw>
                </a:effectLst>
              </a:rPr>
              <a:t>kreslením strukturních vzorců</a:t>
            </a:r>
            <a:r>
              <a:rPr lang="cs-CZ" b="1" dirty="0" smtClean="0"/>
              <a:t>.</a:t>
            </a:r>
            <a:endParaRPr lang="en-US" b="1" dirty="0" smtClean="0"/>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16</a:t>
            </a:fld>
            <a:endParaRPr lang="en-US"/>
          </a:p>
        </p:txBody>
      </p:sp>
    </p:spTree>
    <p:extLst>
      <p:ext uri="{BB962C8B-B14F-4D97-AF65-F5344CB8AC3E}">
        <p14:creationId xmlns:p14="http://schemas.microsoft.com/office/powerpoint/2010/main" val="3329403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Znázorňování obrazem se využívalo také při pokusech o představení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cs-CZ" dirty="0" smtClean="0"/>
              <a:t>vnitřní stavby sloučenin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cs-CZ" dirty="0" smtClean="0"/>
              <a:t>a vysvětlení </a:t>
            </a:r>
            <a:r>
              <a:rPr lang="cs-CZ" dirty="0" smtClean="0">
                <a:effectLst>
                  <a:outerShdw blurRad="38100" dist="38100" dir="2700000" algn="tl">
                    <a:srgbClr val="000000">
                      <a:alpha val="43137"/>
                    </a:srgbClr>
                  </a:outerShdw>
                </a:effectLst>
              </a:rPr>
              <a:t>pojmu valence</a:t>
            </a:r>
            <a:r>
              <a:rPr lang="cs-CZ" dirty="0" smtClean="0"/>
              <a: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cs-CZ" b="1" dirty="0" smtClean="0"/>
              <a:t>např. </a:t>
            </a:r>
            <a:r>
              <a:rPr lang="cs-CZ" b="1" dirty="0" smtClean="0">
                <a:effectLst>
                  <a:outerShdw blurRad="38100" dist="38100" dir="2700000" algn="tl">
                    <a:srgbClr val="000000">
                      <a:alpha val="43137"/>
                    </a:srgbClr>
                  </a:outerShdw>
                </a:effectLst>
              </a:rPr>
              <a:t>kreslením strukturních vzorců</a:t>
            </a:r>
            <a:r>
              <a:rPr lang="cs-CZ" b="1" dirty="0" smtClean="0"/>
              <a:t>.</a:t>
            </a:r>
            <a:endParaRPr lang="en-US" b="1" dirty="0" smtClean="0"/>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17</a:t>
            </a:fld>
            <a:endParaRPr lang="en-US"/>
          </a:p>
        </p:txBody>
      </p:sp>
    </p:spTree>
    <p:extLst>
      <p:ext uri="{BB962C8B-B14F-4D97-AF65-F5344CB8AC3E}">
        <p14:creationId xmlns:p14="http://schemas.microsoft.com/office/powerpoint/2010/main" val="3329403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Znázorňování obrazem se využívalo také při pokusech o představení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cs-CZ" dirty="0" smtClean="0"/>
              <a:t>vnitřní stavby sloučenin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cs-CZ" dirty="0" smtClean="0"/>
              <a:t>a vysvětlení </a:t>
            </a:r>
            <a:r>
              <a:rPr lang="cs-CZ" dirty="0" smtClean="0">
                <a:effectLst>
                  <a:outerShdw blurRad="38100" dist="38100" dir="2700000" algn="tl">
                    <a:srgbClr val="000000">
                      <a:alpha val="43137"/>
                    </a:srgbClr>
                  </a:outerShdw>
                </a:effectLst>
              </a:rPr>
              <a:t>pojmu valence</a:t>
            </a:r>
            <a:r>
              <a:rPr lang="cs-CZ" dirty="0" smtClean="0"/>
              <a: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cs-CZ" b="1" dirty="0" smtClean="0"/>
              <a:t>např. </a:t>
            </a:r>
            <a:r>
              <a:rPr lang="cs-CZ" b="1" dirty="0" smtClean="0">
                <a:effectLst>
                  <a:outerShdw blurRad="38100" dist="38100" dir="2700000" algn="tl">
                    <a:srgbClr val="000000">
                      <a:alpha val="43137"/>
                    </a:srgbClr>
                  </a:outerShdw>
                </a:effectLst>
              </a:rPr>
              <a:t>kreslením strukturních vzorců</a:t>
            </a:r>
            <a:r>
              <a:rPr lang="cs-CZ" b="1" dirty="0" smtClean="0"/>
              <a:t>.</a:t>
            </a:r>
            <a:endParaRPr lang="en-US" b="1" dirty="0" smtClean="0"/>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18</a:t>
            </a:fld>
            <a:endParaRPr lang="en-US"/>
          </a:p>
        </p:txBody>
      </p:sp>
    </p:spTree>
    <p:extLst>
      <p:ext uri="{BB962C8B-B14F-4D97-AF65-F5344CB8AC3E}">
        <p14:creationId xmlns:p14="http://schemas.microsoft.com/office/powerpoint/2010/main" val="3329403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Někdy dobrá vizualizace je nejlepším způsobem, jak vysvětlit stavbu hmoty. </a:t>
            </a:r>
          </a:p>
          <a:p>
            <a:endParaRPr lang="cs-CZ" dirty="0" smtClean="0"/>
          </a:p>
          <a:p>
            <a:r>
              <a:rPr lang="cs-CZ" b="1" dirty="0" smtClean="0"/>
              <a:t>Jako klasický příklad zde můžeme uvést benzen. </a:t>
            </a:r>
          </a:p>
          <a:p>
            <a:r>
              <a:rPr lang="cs-CZ" b="1" dirty="0" smtClean="0"/>
              <a:t>Dost dlouho měli chemici problémy se správným popsáním struktury této sloučeniny.</a:t>
            </a:r>
            <a:r>
              <a:rPr lang="en-US" b="1" dirty="0" smtClean="0"/>
              <a:t> </a:t>
            </a:r>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22</a:t>
            </a:fld>
            <a:endParaRPr lang="en-US"/>
          </a:p>
        </p:txBody>
      </p:sp>
    </p:spTree>
    <p:extLst>
      <p:ext uri="{BB962C8B-B14F-4D97-AF65-F5344CB8AC3E}">
        <p14:creationId xmlns:p14="http://schemas.microsoft.com/office/powerpoint/2010/main" val="4172334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Kekule</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cs-CZ" sz="1200" dirty="0" smtClean="0">
                <a:solidFill>
                  <a:schemeClr val="tx2"/>
                </a:solidFill>
              </a:rPr>
              <a:t>Podle legendy se řešení problému ukázalo chemikovi ve snu. </a:t>
            </a:r>
          </a:p>
          <a:p>
            <a:pPr marL="0" marR="0" indent="0" algn="l" defTabSz="457200" rtl="0" eaLnBrk="1" fontAlgn="auto" latinLnBrk="0" hangingPunct="1">
              <a:lnSpc>
                <a:spcPct val="100000"/>
              </a:lnSpc>
              <a:spcBef>
                <a:spcPts val="0"/>
              </a:spcBef>
              <a:spcAft>
                <a:spcPts val="0"/>
              </a:spcAft>
              <a:buClrTx/>
              <a:buSzTx/>
              <a:buFontTx/>
              <a:buNone/>
              <a:tabLst/>
              <a:defRPr/>
            </a:pPr>
            <a:endParaRPr lang="cs-CZ" sz="1200" dirty="0" smtClean="0">
              <a:solidFill>
                <a:schemeClr val="tx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cs-CZ" sz="1200" b="1" dirty="0" smtClean="0">
                <a:solidFill>
                  <a:schemeClr val="tx2"/>
                </a:solidFill>
              </a:rPr>
              <a:t>Zdálo se mu o čertech, kteří tančí v kole (</a:t>
            </a:r>
            <a:r>
              <a:rPr lang="cs-CZ" sz="1200" b="1" dirty="0" err="1" smtClean="0">
                <a:solidFill>
                  <a:schemeClr val="tx2"/>
                </a:solidFill>
              </a:rPr>
              <a:t>negdy</a:t>
            </a:r>
            <a:r>
              <a:rPr lang="cs-CZ" sz="1200" b="1" dirty="0" smtClean="0">
                <a:solidFill>
                  <a:schemeClr val="tx2"/>
                </a:solidFill>
              </a:rPr>
              <a:t> se </a:t>
            </a:r>
            <a:r>
              <a:rPr lang="cs-CZ" sz="1200" b="1" dirty="0" err="1" smtClean="0">
                <a:solidFill>
                  <a:schemeClr val="tx2"/>
                </a:solidFill>
              </a:rPr>
              <a:t>mluvi</a:t>
            </a:r>
            <a:r>
              <a:rPr lang="cs-CZ" sz="1200" b="1" dirty="0" smtClean="0">
                <a:solidFill>
                  <a:schemeClr val="tx2"/>
                </a:solidFill>
              </a:rPr>
              <a:t> o </a:t>
            </a:r>
            <a:r>
              <a:rPr lang="cs-CZ" sz="1200" b="1" dirty="0" err="1" smtClean="0">
                <a:solidFill>
                  <a:schemeClr val="tx2"/>
                </a:solidFill>
              </a:rPr>
              <a:t>opicech</a:t>
            </a:r>
            <a:r>
              <a:rPr lang="cs-CZ" sz="1200" b="1" dirty="0" smtClean="0">
                <a:solidFill>
                  <a:schemeClr val="tx2"/>
                </a:solidFill>
              </a:rPr>
              <a:t> nebo o </a:t>
            </a:r>
            <a:r>
              <a:rPr lang="cs-CZ" sz="1200" b="1" dirty="0" err="1" smtClean="0">
                <a:solidFill>
                  <a:schemeClr val="tx2"/>
                </a:solidFill>
              </a:rPr>
              <a:t>hadzie</a:t>
            </a:r>
            <a:r>
              <a:rPr lang="cs-CZ" sz="1200" b="1" dirty="0" smtClean="0">
                <a:solidFill>
                  <a:schemeClr val="tx2"/>
                </a:solidFill>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2"/>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cs-CZ" sz="1200" dirty="0" smtClean="0">
                <a:solidFill>
                  <a:schemeClr val="tx2"/>
                </a:solidFill>
              </a:rPr>
              <a:t>Tyto fantazijní vizualizace mu pomohly celkem správně popsat strukturu benzenu.</a:t>
            </a:r>
            <a:endParaRPr lang="en-US" sz="1200" dirty="0" smtClean="0">
              <a:solidFill>
                <a:schemeClr val="tx2"/>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6869618-24CC-1A47-8394-644629AAA0E6}" type="slidenum">
              <a:rPr lang="en-US" smtClean="0"/>
              <a:pPr/>
              <a:t>23</a:t>
            </a:fld>
            <a:endParaRPr lang="en-US"/>
          </a:p>
        </p:txBody>
      </p:sp>
    </p:spTree>
    <p:extLst>
      <p:ext uri="{BB962C8B-B14F-4D97-AF65-F5344CB8AC3E}">
        <p14:creationId xmlns:p14="http://schemas.microsoft.com/office/powerpoint/2010/main" val="3618433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Mendelejew</a:t>
            </a:r>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24</a:t>
            </a:fld>
            <a:endParaRPr lang="en-US"/>
          </a:p>
        </p:txBody>
      </p:sp>
    </p:spTree>
    <p:extLst>
      <p:ext uri="{BB962C8B-B14F-4D97-AF65-F5344CB8AC3E}">
        <p14:creationId xmlns:p14="http://schemas.microsoft.com/office/powerpoint/2010/main" val="1319283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69618-24CC-1A47-8394-644629AAA0E6}" type="slidenum">
              <a:rPr lang="en-US" smtClean="0"/>
              <a:pPr/>
              <a:t>25</a:t>
            </a:fld>
            <a:endParaRPr lang="en-US"/>
          </a:p>
        </p:txBody>
      </p:sp>
    </p:spTree>
    <p:extLst>
      <p:ext uri="{BB962C8B-B14F-4D97-AF65-F5344CB8AC3E}">
        <p14:creationId xmlns:p14="http://schemas.microsoft.com/office/powerpoint/2010/main" val="1027926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69618-24CC-1A47-8394-644629AAA0E6}" type="slidenum">
              <a:rPr lang="en-US" smtClean="0"/>
              <a:pPr/>
              <a:t>26</a:t>
            </a:fld>
            <a:endParaRPr lang="en-US"/>
          </a:p>
        </p:txBody>
      </p:sp>
    </p:spTree>
    <p:extLst>
      <p:ext uri="{BB962C8B-B14F-4D97-AF65-F5344CB8AC3E}">
        <p14:creationId xmlns:p14="http://schemas.microsoft.com/office/powerpoint/2010/main" val="3371724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Například takového přístupu může posloužit text prof. Janusze </a:t>
            </a:r>
            <a:r>
              <a:rPr lang="cs-CZ" dirty="0" err="1" smtClean="0"/>
              <a:t>Rachoně</a:t>
            </a:r>
            <a:r>
              <a:rPr lang="cs-CZ" dirty="0" smtClean="0"/>
              <a:t> z Gdaňské polytechniky, ve kterém popisuje, jakým způsobem vysvětluje studentům teorii rezonance </a:t>
            </a:r>
            <a:r>
              <a:rPr lang="cs-CZ" dirty="0" err="1" smtClean="0"/>
              <a:t>Linuse</a:t>
            </a:r>
            <a:r>
              <a:rPr lang="cs-CZ" dirty="0" smtClean="0"/>
              <a:t> </a:t>
            </a:r>
            <a:r>
              <a:rPr lang="cs-CZ" dirty="0" err="1" smtClean="0"/>
              <a:t>Paulinga</a:t>
            </a:r>
            <a:r>
              <a:rPr lang="cs-CZ" dirty="0" smtClean="0"/>
              <a:t> pomocí obrazů </a:t>
            </a:r>
            <a:r>
              <a:rPr lang="cs-CZ" dirty="0" err="1" smtClean="0"/>
              <a:t>Salvadora</a:t>
            </a:r>
            <a:r>
              <a:rPr lang="cs-CZ" dirty="0" smtClean="0"/>
              <a:t> Dalího: </a:t>
            </a:r>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27</a:t>
            </a:fld>
            <a:endParaRPr lang="en-US"/>
          </a:p>
        </p:txBody>
      </p:sp>
    </p:spTree>
    <p:extLst>
      <p:ext uri="{BB962C8B-B14F-4D97-AF65-F5344CB8AC3E}">
        <p14:creationId xmlns:p14="http://schemas.microsoft.com/office/powerpoint/2010/main" val="2115274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Například takového přístupu může posloužit text prof. Janusze </a:t>
            </a:r>
            <a:r>
              <a:rPr lang="cs-CZ" dirty="0" err="1" smtClean="0"/>
              <a:t>Rachoně</a:t>
            </a:r>
            <a:r>
              <a:rPr lang="cs-CZ" dirty="0" smtClean="0"/>
              <a:t> z Gdaňské polytechniky, ve kterém popisuje, jakým způsobem vysvětluje studentům teorii rezonance </a:t>
            </a:r>
            <a:r>
              <a:rPr lang="cs-CZ" dirty="0" err="1" smtClean="0"/>
              <a:t>Linuse</a:t>
            </a:r>
            <a:r>
              <a:rPr lang="cs-CZ" dirty="0" smtClean="0"/>
              <a:t> </a:t>
            </a:r>
            <a:r>
              <a:rPr lang="cs-CZ" dirty="0" err="1" smtClean="0"/>
              <a:t>Paulinga</a:t>
            </a:r>
            <a:r>
              <a:rPr lang="cs-CZ" dirty="0" smtClean="0"/>
              <a:t> pomocí obrazů </a:t>
            </a:r>
            <a:r>
              <a:rPr lang="cs-CZ" dirty="0" err="1" smtClean="0"/>
              <a:t>Salvadora</a:t>
            </a:r>
            <a:r>
              <a:rPr lang="cs-CZ" smtClean="0"/>
              <a:t> Dalího: </a:t>
            </a:r>
          </a:p>
          <a:p>
            <a:endParaRPr lang="en-US"/>
          </a:p>
        </p:txBody>
      </p:sp>
      <p:sp>
        <p:nvSpPr>
          <p:cNvPr id="4" name="Slide Number Placeholder 3"/>
          <p:cNvSpPr>
            <a:spLocks noGrp="1"/>
          </p:cNvSpPr>
          <p:nvPr>
            <p:ph type="sldNum" sz="quarter" idx="10"/>
          </p:nvPr>
        </p:nvSpPr>
        <p:spPr/>
        <p:txBody>
          <a:bodyPr/>
          <a:lstStyle/>
          <a:p>
            <a:fld id="{36869618-24CC-1A47-8394-644629AAA0E6}" type="slidenum">
              <a:rPr lang="en-US" smtClean="0"/>
              <a:pPr/>
              <a:t>28</a:t>
            </a:fld>
            <a:endParaRPr lang="en-US"/>
          </a:p>
        </p:txBody>
      </p:sp>
    </p:spTree>
    <p:extLst>
      <p:ext uri="{BB962C8B-B14F-4D97-AF65-F5344CB8AC3E}">
        <p14:creationId xmlns:p14="http://schemas.microsoft.com/office/powerpoint/2010/main" val="2115274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Úvodní</a:t>
            </a:r>
            <a:r>
              <a:rPr lang="en-US" dirty="0" smtClean="0"/>
              <a:t> </a:t>
            </a:r>
            <a:r>
              <a:rPr lang="en-US" dirty="0" err="1" smtClean="0"/>
              <a:t>část</a:t>
            </a:r>
            <a:r>
              <a:rPr lang="en-US" dirty="0" smtClean="0"/>
              <a:t> </a:t>
            </a:r>
            <a:r>
              <a:rPr lang="en-US" dirty="0" err="1" smtClean="0"/>
              <a:t>mé</a:t>
            </a:r>
            <a:r>
              <a:rPr lang="en-US" dirty="0" smtClean="0"/>
              <a:t> </a:t>
            </a:r>
            <a:r>
              <a:rPr lang="en-US" dirty="0" err="1" smtClean="0"/>
              <a:t>práce</a:t>
            </a:r>
            <a:r>
              <a:rPr lang="pl-PL" dirty="0" smtClean="0"/>
              <a:t> </a:t>
            </a:r>
            <a:r>
              <a:rPr lang="en-US" b="1" dirty="0" err="1" smtClean="0"/>
              <a:t>ukazuje</a:t>
            </a:r>
            <a:r>
              <a:rPr lang="en-US" dirty="0" smtClean="0"/>
              <a:t> </a:t>
            </a:r>
            <a:r>
              <a:rPr lang="en-US" dirty="0" err="1" smtClean="0"/>
              <a:t>jak</a:t>
            </a:r>
            <a:r>
              <a:rPr lang="en-US" dirty="0" smtClean="0"/>
              <a:t> </a:t>
            </a:r>
            <a:r>
              <a:rPr lang="en-US" dirty="0" err="1" smtClean="0"/>
              <a:t>obraz</a:t>
            </a:r>
            <a:r>
              <a:rPr lang="en-US" dirty="0" smtClean="0"/>
              <a:t> </a:t>
            </a:r>
            <a:r>
              <a:rPr lang="en-US" b="1" dirty="0" err="1" smtClean="0"/>
              <a:t>dobrovazi</a:t>
            </a:r>
            <a:r>
              <a:rPr lang="en-US" dirty="0" smtClean="0"/>
              <a:t> </a:t>
            </a:r>
            <a:r>
              <a:rPr lang="en-US" dirty="0" err="1" smtClean="0"/>
              <a:t>člověk</a:t>
            </a:r>
            <a:r>
              <a:rPr lang="pl-PL" dirty="0" smtClean="0"/>
              <a:t>a</a:t>
            </a:r>
            <a:r>
              <a:rPr lang="en-US" dirty="0" smtClean="0"/>
              <a:t> </a:t>
            </a:r>
            <a:r>
              <a:rPr lang="en-US" dirty="0" err="1" smtClean="0"/>
              <a:t>od</a:t>
            </a:r>
            <a:r>
              <a:rPr lang="en-US" dirty="0" smtClean="0"/>
              <a:t> </a:t>
            </a:r>
            <a:r>
              <a:rPr lang="en-US" dirty="0" err="1" smtClean="0"/>
              <a:t>počátku</a:t>
            </a:r>
            <a:r>
              <a:rPr lang="en-US" dirty="0" smtClean="0"/>
              <a:t> </a:t>
            </a:r>
            <a:r>
              <a:rPr lang="en-US" dirty="0" err="1" smtClean="0"/>
              <a:t>dějin</a:t>
            </a:r>
            <a:r>
              <a:rPr lang="pl-PL" dirty="0" smtClean="0"/>
              <a:t> </a:t>
            </a:r>
            <a:r>
              <a:rPr lang="en-US" dirty="0" smtClean="0"/>
              <a:t>a </a:t>
            </a:r>
            <a:r>
              <a:rPr lang="en-US" dirty="0" err="1" smtClean="0"/>
              <a:t>jaki</a:t>
            </a:r>
            <a:r>
              <a:rPr lang="en-US" dirty="0" smtClean="0"/>
              <a:t> ma </a:t>
            </a:r>
            <a:r>
              <a:rPr lang="pl-PL" dirty="0" smtClean="0"/>
              <a:t>v</a:t>
            </a:r>
            <a:r>
              <a:rPr lang="en-US" dirty="0" err="1" smtClean="0"/>
              <a:t>ýznam</a:t>
            </a:r>
            <a:r>
              <a:rPr lang="en-US" dirty="0" smtClean="0"/>
              <a:t> </a:t>
            </a:r>
            <a:r>
              <a:rPr lang="en-US" dirty="0" err="1" smtClean="0"/>
              <a:t>zobrazování</a:t>
            </a:r>
            <a:r>
              <a:rPr lang="en-US" dirty="0" smtClean="0"/>
              <a:t> v </a:t>
            </a:r>
            <a:r>
              <a:rPr lang="en-US" dirty="0" err="1" smtClean="0"/>
              <a:t>přírodních</a:t>
            </a:r>
            <a:r>
              <a:rPr lang="en-US" dirty="0" smtClean="0"/>
              <a:t> </a:t>
            </a:r>
            <a:r>
              <a:rPr lang="en-US" dirty="0" err="1" smtClean="0"/>
              <a:t>vědách</a:t>
            </a:r>
            <a:r>
              <a:rPr lang="pl-PL" baseline="0" dirty="0" smtClean="0"/>
              <a:t> </a:t>
            </a:r>
            <a:r>
              <a:rPr lang="en-US" dirty="0" smtClean="0"/>
              <a:t>– </a:t>
            </a:r>
            <a:r>
              <a:rPr lang="en-US" dirty="0" err="1" smtClean="0"/>
              <a:t>tym</a:t>
            </a:r>
            <a:r>
              <a:rPr lang="en-US" dirty="0" smtClean="0"/>
              <a:t> se </a:t>
            </a:r>
            <a:r>
              <a:rPr lang="en-US" b="1" dirty="0" err="1" smtClean="0"/>
              <a:t>dostaneme</a:t>
            </a:r>
            <a:r>
              <a:rPr lang="en-US" dirty="0" smtClean="0"/>
              <a:t> k </a:t>
            </a:r>
            <a:r>
              <a:rPr lang="en-US" dirty="0" err="1" smtClean="0"/>
              <a:t>roli</a:t>
            </a:r>
            <a:r>
              <a:rPr lang="en-US" dirty="0" smtClean="0"/>
              <a:t> </a:t>
            </a:r>
            <a:r>
              <a:rPr lang="cs-CZ" dirty="0" smtClean="0"/>
              <a:t>Vizualizace v chemii a ve výuce chemie</a:t>
            </a:r>
            <a:r>
              <a:rPr lang="en-US" dirty="0" smtClean="0"/>
              <a:t>.</a:t>
            </a:r>
          </a:p>
          <a:p>
            <a:r>
              <a:rPr lang="pl-PL" dirty="0" smtClean="0"/>
              <a:t>V</a:t>
            </a:r>
            <a:r>
              <a:rPr lang="en-US" dirty="0" smtClean="0"/>
              <a:t>e </a:t>
            </a:r>
            <a:r>
              <a:rPr lang="en-US" dirty="0" err="1" smtClean="0"/>
              <a:t>svém</a:t>
            </a:r>
            <a:r>
              <a:rPr lang="en-US" dirty="0" smtClean="0"/>
              <a:t> </a:t>
            </a:r>
            <a:r>
              <a:rPr lang="en-US" dirty="0" err="1" smtClean="0"/>
              <a:t>výzkumu</a:t>
            </a:r>
            <a:r>
              <a:rPr lang="pl-PL" dirty="0" smtClean="0"/>
              <a:t> </a:t>
            </a:r>
            <a:r>
              <a:rPr lang="en-US" b="1" baseline="0" dirty="0" err="1" smtClean="0"/>
              <a:t>vychazim</a:t>
            </a:r>
            <a:r>
              <a:rPr lang="en-US" baseline="0" dirty="0" smtClean="0"/>
              <a:t> od </a:t>
            </a:r>
            <a:r>
              <a:rPr lang="en-US" baseline="0" dirty="0" err="1" smtClean="0"/>
              <a:t>teorii</a:t>
            </a:r>
            <a:r>
              <a:rPr lang="en-US" baseline="0" dirty="0" smtClean="0"/>
              <a:t> </a:t>
            </a:r>
            <a:r>
              <a:rPr lang="en-US" baseline="0" dirty="0" err="1" smtClean="0"/>
              <a:t>vysv</a:t>
            </a:r>
            <a:r>
              <a:rPr lang="pl-PL" baseline="0" dirty="0" smtClean="0"/>
              <a:t>ě</a:t>
            </a:r>
            <a:r>
              <a:rPr lang="en-US" baseline="0" dirty="0" err="1" smtClean="0"/>
              <a:t>tlujicych</a:t>
            </a:r>
            <a:r>
              <a:rPr lang="en-US" baseline="0" dirty="0" smtClean="0"/>
              <a:t> </a:t>
            </a:r>
            <a:r>
              <a:rPr lang="en-US" baseline="0" dirty="0" err="1" smtClean="0"/>
              <a:t>stavbu</a:t>
            </a:r>
            <a:r>
              <a:rPr lang="en-US" baseline="0" dirty="0" smtClean="0"/>
              <a:t> </a:t>
            </a:r>
            <a:r>
              <a:rPr lang="en-US" baseline="0" dirty="0" err="1" smtClean="0"/>
              <a:t>mikrosv</a:t>
            </a:r>
            <a:r>
              <a:rPr lang="pl-PL" baseline="0" dirty="0" smtClean="0"/>
              <a:t>ě</a:t>
            </a:r>
            <a:r>
              <a:rPr lang="en-US" baseline="0" dirty="0" err="1" smtClean="0"/>
              <a:t>ta</a:t>
            </a:r>
            <a:r>
              <a:rPr lang="en-US" baseline="0" dirty="0" smtClean="0"/>
              <a:t> a </a:t>
            </a:r>
            <a:r>
              <a:rPr lang="en-US" baseline="0" dirty="0" err="1" smtClean="0"/>
              <a:t>nasledne</a:t>
            </a:r>
            <a:r>
              <a:rPr lang="en-US" baseline="0" dirty="0" smtClean="0"/>
              <a:t> se </a:t>
            </a:r>
            <a:r>
              <a:rPr lang="en-US" baseline="0" dirty="0" err="1" smtClean="0"/>
              <a:t>dostaneme</a:t>
            </a:r>
            <a:r>
              <a:rPr lang="en-US" baseline="0" dirty="0" smtClean="0"/>
              <a:t> k </a:t>
            </a:r>
            <a:r>
              <a:rPr lang="en-US" baseline="0" dirty="0" err="1" smtClean="0"/>
              <a:t>modelem</a:t>
            </a:r>
            <a:r>
              <a:rPr lang="en-US" baseline="0" dirty="0" smtClean="0"/>
              <a:t> </a:t>
            </a:r>
            <a:r>
              <a:rPr lang="en-US" baseline="0" dirty="0" err="1" smtClean="0"/>
              <a:t>stavby</a:t>
            </a:r>
            <a:r>
              <a:rPr lang="en-US" baseline="0" dirty="0" smtClean="0"/>
              <a:t> </a:t>
            </a:r>
            <a:r>
              <a:rPr lang="en-US" baseline="0" dirty="0" err="1" smtClean="0"/>
              <a:t>latek</a:t>
            </a:r>
            <a:r>
              <a:rPr lang="en-US" baseline="0" dirty="0" smtClean="0"/>
              <a:t> a </a:t>
            </a:r>
            <a:r>
              <a:rPr lang="en-US" baseline="0" dirty="0" err="1" smtClean="0"/>
              <a:t>jejich</a:t>
            </a:r>
            <a:r>
              <a:rPr lang="en-US" baseline="0" dirty="0" smtClean="0"/>
              <a:t> </a:t>
            </a:r>
            <a:r>
              <a:rPr lang="en-US" baseline="0" dirty="0" err="1" smtClean="0"/>
              <a:t>vizualizace</a:t>
            </a:r>
            <a:r>
              <a:rPr lang="en-US" baseline="0" dirty="0" smtClean="0"/>
              <a:t>. </a:t>
            </a:r>
          </a:p>
          <a:p>
            <a:endParaRPr lang="pl-PL" baseline="0" dirty="0" smtClean="0"/>
          </a:p>
          <a:p>
            <a:r>
              <a:rPr lang="en-US" i="1" baseline="0" dirty="0" smtClean="0"/>
              <a:t>…</a:t>
            </a:r>
            <a:r>
              <a:rPr lang="en-US" i="1" baseline="0" dirty="0" err="1" smtClean="0"/>
              <a:t>badania</a:t>
            </a:r>
            <a:r>
              <a:rPr lang="en-US" i="1" baseline="0" dirty="0" smtClean="0"/>
              <a:t> ?</a:t>
            </a:r>
          </a:p>
          <a:p>
            <a:endParaRPr lang="en-US" baseline="0" dirty="0" smtClean="0"/>
          </a:p>
          <a:p>
            <a:r>
              <a:rPr lang="en-US" b="1" baseline="0" dirty="0" err="1" smtClean="0"/>
              <a:t>Za</a:t>
            </a:r>
            <a:r>
              <a:rPr lang="en-US" b="1" baseline="0" dirty="0" smtClean="0"/>
              <a:t> </a:t>
            </a:r>
            <a:r>
              <a:rPr lang="en-US" b="1" baseline="0" dirty="0" err="1" smtClean="0"/>
              <a:t>swoj</a:t>
            </a:r>
            <a:r>
              <a:rPr lang="en-US" b="1" baseline="0" dirty="0" smtClean="0"/>
              <a:t> </a:t>
            </a:r>
            <a:r>
              <a:rPr lang="en-US" b="1" baseline="0" dirty="0" err="1" smtClean="0"/>
              <a:t>prinos</a:t>
            </a:r>
            <a:r>
              <a:rPr lang="en-US" b="1" baseline="0" dirty="0" smtClean="0"/>
              <a:t> </a:t>
            </a:r>
            <a:r>
              <a:rPr lang="en-US" b="1" baseline="0" dirty="0" err="1" smtClean="0"/>
              <a:t>povaruji</a:t>
            </a:r>
            <a:r>
              <a:rPr lang="en-US" b="1" baseline="0" dirty="0" smtClean="0"/>
              <a:t> </a:t>
            </a:r>
            <a:r>
              <a:rPr lang="pl-PL" baseline="0" dirty="0" err="1" smtClean="0"/>
              <a:t>vytvořit</a:t>
            </a:r>
            <a:r>
              <a:rPr lang="pl-PL" baseline="0" dirty="0" smtClean="0"/>
              <a:t> model </a:t>
            </a:r>
            <a:r>
              <a:rPr lang="pl-PL" baseline="0" dirty="0" err="1" smtClean="0"/>
              <a:t>založený</a:t>
            </a:r>
            <a:r>
              <a:rPr lang="pl-PL" baseline="0" dirty="0" smtClean="0"/>
              <a:t> na </a:t>
            </a:r>
            <a:r>
              <a:rPr lang="pl-PL" baseline="0" dirty="0" err="1" smtClean="0"/>
              <a:t>moderní</a:t>
            </a:r>
            <a:r>
              <a:rPr lang="pl-PL" baseline="0" dirty="0" smtClean="0"/>
              <a:t> (</a:t>
            </a:r>
            <a:r>
              <a:rPr lang="en-US" baseline="0" dirty="0" err="1" smtClean="0"/>
              <a:t>soucasne</a:t>
            </a:r>
            <a:r>
              <a:rPr lang="pl-PL" baseline="0" dirty="0" smtClean="0"/>
              <a:t>) </a:t>
            </a:r>
            <a:r>
              <a:rPr lang="pl-PL" baseline="0" dirty="0" err="1" smtClean="0"/>
              <a:t>kvantové</a:t>
            </a:r>
            <a:r>
              <a:rPr lang="en-US" baseline="0" dirty="0" smtClean="0"/>
              <a:t>.</a:t>
            </a:r>
          </a:p>
          <a:p>
            <a:r>
              <a:rPr lang="en-US" baseline="0" dirty="0" err="1" smtClean="0"/>
              <a:t>Tento</a:t>
            </a:r>
            <a:r>
              <a:rPr lang="en-US" baseline="0" dirty="0" smtClean="0"/>
              <a:t> model </a:t>
            </a:r>
            <a:r>
              <a:rPr lang="en-US" baseline="0" dirty="0" err="1" smtClean="0"/>
              <a:t>vznikl</a:t>
            </a:r>
            <a:r>
              <a:rPr lang="en-US" baseline="0" dirty="0" smtClean="0"/>
              <a:t> </a:t>
            </a:r>
            <a:r>
              <a:rPr lang="en-US" baseline="0" dirty="0" err="1" smtClean="0"/>
              <a:t>jako</a:t>
            </a:r>
            <a:r>
              <a:rPr lang="en-US" baseline="0" dirty="0" smtClean="0"/>
              <a:t> </a:t>
            </a:r>
            <a:r>
              <a:rPr lang="en-US" baseline="0" dirty="0" err="1" smtClean="0"/>
              <a:t>reakce</a:t>
            </a:r>
            <a:r>
              <a:rPr lang="en-US" baseline="0" dirty="0" smtClean="0"/>
              <a:t> </a:t>
            </a:r>
            <a:r>
              <a:rPr lang="en-US" baseline="0" dirty="0" err="1" smtClean="0"/>
              <a:t>na</a:t>
            </a:r>
            <a:r>
              <a:rPr lang="en-US" baseline="0" dirty="0" smtClean="0"/>
              <a:t> </a:t>
            </a:r>
            <a:r>
              <a:rPr lang="en-US" baseline="0" dirty="0" err="1" smtClean="0"/>
              <a:t>predesle</a:t>
            </a:r>
            <a:r>
              <a:rPr lang="en-US" baseline="0" dirty="0" smtClean="0"/>
              <a:t> model</a:t>
            </a:r>
            <a:r>
              <a:rPr lang="pl-PL" baseline="0" dirty="0" smtClean="0"/>
              <a:t>ů</a:t>
            </a:r>
            <a:r>
              <a:rPr lang="en-US" baseline="0" dirty="0" smtClean="0"/>
              <a:t>, </a:t>
            </a:r>
            <a:r>
              <a:rPr lang="pl-PL" baseline="0" dirty="0" err="1" smtClean="0"/>
              <a:t>které</a:t>
            </a:r>
            <a:r>
              <a:rPr lang="pl-PL" baseline="0" dirty="0" smtClean="0"/>
              <a:t> </a:t>
            </a:r>
            <a:r>
              <a:rPr lang="pl-PL" baseline="0" dirty="0" err="1" smtClean="0"/>
              <a:t>způsobily</a:t>
            </a:r>
            <a:r>
              <a:rPr lang="pl-PL" baseline="0" dirty="0" smtClean="0"/>
              <a:t> </a:t>
            </a:r>
            <a:r>
              <a:rPr lang="en-US" baseline="0" dirty="0" err="1" smtClean="0"/>
              <a:t>ze</a:t>
            </a:r>
            <a:r>
              <a:rPr lang="en-US" baseline="0" dirty="0" smtClean="0"/>
              <a:t> </a:t>
            </a:r>
            <a:r>
              <a:rPr lang="en-US" baseline="0" dirty="0" err="1" smtClean="0"/>
              <a:t>zacy</a:t>
            </a:r>
            <a:r>
              <a:rPr lang="en-US" baseline="0" dirty="0" smtClean="0"/>
              <a:t> </a:t>
            </a:r>
            <a:r>
              <a:rPr lang="pl-PL" baseline="0" dirty="0" err="1" smtClean="0"/>
              <a:t>měli</a:t>
            </a:r>
            <a:r>
              <a:rPr lang="en-US" baseline="0" dirty="0" smtClean="0"/>
              <a:t> </a:t>
            </a:r>
            <a:r>
              <a:rPr lang="en-US" baseline="0" dirty="0" err="1" smtClean="0"/>
              <a:t>falesne</a:t>
            </a:r>
            <a:r>
              <a:rPr lang="en-US" baseline="0" dirty="0" smtClean="0"/>
              <a:t> </a:t>
            </a:r>
            <a:r>
              <a:rPr lang="pl-PL" baseline="0" dirty="0" err="1" smtClean="0"/>
              <a:t>představy</a:t>
            </a:r>
            <a:r>
              <a:rPr lang="pl-PL" baseline="0" dirty="0" smtClean="0"/>
              <a:t> o </a:t>
            </a:r>
            <a:r>
              <a:rPr lang="pl-PL" baseline="0" dirty="0" err="1" smtClean="0"/>
              <a:t>stavební</a:t>
            </a:r>
            <a:r>
              <a:rPr lang="pl-PL" baseline="0" dirty="0" smtClean="0"/>
              <a:t> </a:t>
            </a:r>
            <a:r>
              <a:rPr lang="pl-PL" baseline="0" dirty="0" err="1" smtClean="0"/>
              <a:t>látky</a:t>
            </a:r>
            <a:r>
              <a:rPr lang="pl-PL" baseline="0" dirty="0" smtClean="0"/>
              <a:t>.</a:t>
            </a:r>
            <a:endParaRPr lang="en-US" baseline="0" dirty="0" smtClean="0"/>
          </a:p>
          <a:p>
            <a:endParaRPr lang="pl-PL" baseline="0" dirty="0" smtClean="0"/>
          </a:p>
          <a:p>
            <a:endParaRPr lang="en-US" baseline="0" dirty="0" smtClean="0"/>
          </a:p>
          <a:p>
            <a:r>
              <a:rPr lang="en-US" baseline="0" dirty="0" smtClean="0"/>
              <a:t>To </a:t>
            </a:r>
            <a:r>
              <a:rPr lang="en-US" baseline="0" dirty="0" err="1" smtClean="0"/>
              <a:t>byl</a:t>
            </a:r>
            <a:r>
              <a:rPr lang="en-US" baseline="0" dirty="0" smtClean="0"/>
              <a:t> </a:t>
            </a:r>
            <a:r>
              <a:rPr lang="en-US" baseline="0" dirty="0" err="1" smtClean="0"/>
              <a:t>pokus</a:t>
            </a:r>
            <a:r>
              <a:rPr lang="en-US" baseline="0" dirty="0" smtClean="0"/>
              <a:t> o </a:t>
            </a:r>
            <a:r>
              <a:rPr lang="en-US" baseline="0" dirty="0" err="1" smtClean="0"/>
              <a:t>krátké</a:t>
            </a:r>
            <a:r>
              <a:rPr lang="en-US" baseline="0" dirty="0" smtClean="0"/>
              <a:t> </a:t>
            </a:r>
            <a:r>
              <a:rPr lang="en-US" baseline="0" dirty="0" err="1" smtClean="0"/>
              <a:t>představení</a:t>
            </a:r>
            <a:r>
              <a:rPr lang="en-US" baseline="0" dirty="0" smtClean="0"/>
              <a:t> </a:t>
            </a:r>
            <a:r>
              <a:rPr lang="en-US" baseline="0" dirty="0" err="1" smtClean="0"/>
              <a:t>obsahu</a:t>
            </a:r>
            <a:r>
              <a:rPr lang="en-US" baseline="0" dirty="0" smtClean="0"/>
              <a:t> </a:t>
            </a:r>
            <a:r>
              <a:rPr lang="en-US" baseline="0" dirty="0" err="1" smtClean="0"/>
              <a:t>mé</a:t>
            </a:r>
            <a:r>
              <a:rPr lang="en-US" baseline="0" dirty="0" smtClean="0"/>
              <a:t> </a:t>
            </a:r>
            <a:r>
              <a:rPr lang="en-US" baseline="0" dirty="0" err="1" smtClean="0"/>
              <a:t>práce</a:t>
            </a:r>
            <a:r>
              <a:rPr lang="pl-PL" baseline="0" dirty="0" smtClean="0"/>
              <a:t>.</a:t>
            </a:r>
          </a:p>
          <a:p>
            <a:endParaRPr lang="en-US" baseline="0" dirty="0" smtClean="0"/>
          </a:p>
          <a:p>
            <a:r>
              <a:rPr lang="en-US" baseline="0" dirty="0" err="1" smtClean="0"/>
              <a:t>Dovolte</a:t>
            </a:r>
            <a:r>
              <a:rPr lang="en-US" baseline="0" dirty="0" smtClean="0"/>
              <a:t> mi </a:t>
            </a:r>
            <a:r>
              <a:rPr lang="en-US" baseline="0" dirty="0" err="1" smtClean="0"/>
              <a:t>abych</a:t>
            </a:r>
            <a:r>
              <a:rPr lang="en-US" baseline="0" dirty="0" smtClean="0"/>
              <a:t> </a:t>
            </a:r>
            <a:r>
              <a:rPr lang="en-US" baseline="0" dirty="0" err="1" smtClean="0"/>
              <a:t>ténto</a:t>
            </a:r>
            <a:r>
              <a:rPr lang="en-US" baseline="0" dirty="0" smtClean="0"/>
              <a:t> </a:t>
            </a:r>
            <a:r>
              <a:rPr lang="en-US" baseline="0" dirty="0" err="1" smtClean="0"/>
              <a:t>obsah</a:t>
            </a:r>
            <a:r>
              <a:rPr lang="en-US" baseline="0" dirty="0" smtClean="0"/>
              <a:t> </a:t>
            </a:r>
            <a:r>
              <a:rPr lang="en-US" baseline="0" dirty="0" err="1" smtClean="0"/>
              <a:t>prezentovala</a:t>
            </a:r>
            <a:r>
              <a:rPr lang="en-US" baseline="0" dirty="0" smtClean="0"/>
              <a:t> v </a:t>
            </a:r>
            <a:r>
              <a:rPr lang="en-US" baseline="0" dirty="0" err="1" smtClean="0"/>
              <a:t>te</a:t>
            </a:r>
            <a:r>
              <a:rPr lang="en-US" baseline="0" dirty="0" smtClean="0"/>
              <a:t> </a:t>
            </a:r>
            <a:r>
              <a:rPr lang="en-US" baseline="0" dirty="0" err="1" smtClean="0"/>
              <a:t>podobe</a:t>
            </a:r>
            <a:r>
              <a:rPr lang="en-US" baseline="0" dirty="0" smtClean="0"/>
              <a:t> </a:t>
            </a:r>
            <a:r>
              <a:rPr lang="en-US" baseline="0" dirty="0" err="1" smtClean="0"/>
              <a:t>ktere</a:t>
            </a:r>
            <a:r>
              <a:rPr lang="en-US" baseline="0" dirty="0" smtClean="0"/>
              <a:t> je </a:t>
            </a:r>
            <a:r>
              <a:rPr lang="en-US" baseline="0" dirty="0" err="1" smtClean="0"/>
              <a:t>na</a:t>
            </a:r>
            <a:r>
              <a:rPr lang="en-US" baseline="0" dirty="0" smtClean="0"/>
              <a:t> </a:t>
            </a:r>
            <a:r>
              <a:rPr lang="en-US" baseline="0" dirty="0" err="1" smtClean="0"/>
              <a:t>začátku</a:t>
            </a:r>
            <a:r>
              <a:rPr lang="en-US" baseline="0" dirty="0" smtClean="0"/>
              <a:t> </a:t>
            </a:r>
            <a:r>
              <a:rPr lang="en-US" baseline="0" dirty="0" err="1" smtClean="0"/>
              <a:t>prace</a:t>
            </a:r>
            <a:r>
              <a:rPr lang="pl-PL" baseline="0" dirty="0" smtClean="0"/>
              <a:t>.</a:t>
            </a:r>
          </a:p>
          <a:p>
            <a:endParaRPr lang="en-US" baseline="0" dirty="0" smtClean="0"/>
          </a:p>
          <a:p>
            <a:endParaRPr lang="pl-PL" baseline="0" dirty="0" smtClean="0"/>
          </a:p>
        </p:txBody>
      </p:sp>
      <p:sp>
        <p:nvSpPr>
          <p:cNvPr id="4" name="Slide Number Placeholder 3"/>
          <p:cNvSpPr>
            <a:spLocks noGrp="1"/>
          </p:cNvSpPr>
          <p:nvPr>
            <p:ph type="sldNum" sz="quarter" idx="10"/>
          </p:nvPr>
        </p:nvSpPr>
        <p:spPr/>
        <p:txBody>
          <a:bodyPr/>
          <a:lstStyle/>
          <a:p>
            <a:fld id="{36869618-24CC-1A47-8394-644629AAA0E6}" type="slidenum">
              <a:rPr lang="en-US" smtClean="0"/>
              <a:pPr/>
              <a:t>2</a:t>
            </a:fld>
            <a:endParaRPr lang="en-US"/>
          </a:p>
        </p:txBody>
      </p:sp>
    </p:spTree>
    <p:extLst>
      <p:ext uri="{BB962C8B-B14F-4D97-AF65-F5344CB8AC3E}">
        <p14:creationId xmlns:p14="http://schemas.microsoft.com/office/powerpoint/2010/main" val="2419286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Například takového přístupu může posloužit text prof. Janusze </a:t>
            </a:r>
            <a:r>
              <a:rPr lang="cs-CZ" dirty="0" err="1" smtClean="0"/>
              <a:t>Rachoně</a:t>
            </a:r>
            <a:r>
              <a:rPr lang="cs-CZ" dirty="0" smtClean="0"/>
              <a:t> z Gdaňské polytechniky, ve kterém popisuje, jakým způsobem vysvětluje studentům teorii rezonance </a:t>
            </a:r>
            <a:r>
              <a:rPr lang="cs-CZ" dirty="0" err="1" smtClean="0"/>
              <a:t>Linuse</a:t>
            </a:r>
            <a:r>
              <a:rPr lang="cs-CZ" dirty="0" smtClean="0"/>
              <a:t> </a:t>
            </a:r>
            <a:r>
              <a:rPr lang="cs-CZ" dirty="0" err="1" smtClean="0"/>
              <a:t>Paulinga</a:t>
            </a:r>
            <a:r>
              <a:rPr lang="cs-CZ" dirty="0" smtClean="0"/>
              <a:t> pomocí obrazů </a:t>
            </a:r>
            <a:r>
              <a:rPr lang="cs-CZ" dirty="0" err="1" smtClean="0"/>
              <a:t>Salvadora</a:t>
            </a:r>
            <a:r>
              <a:rPr lang="cs-CZ" smtClean="0"/>
              <a:t> Dalího: </a:t>
            </a:r>
          </a:p>
          <a:p>
            <a:endParaRPr lang="en-US"/>
          </a:p>
        </p:txBody>
      </p:sp>
      <p:sp>
        <p:nvSpPr>
          <p:cNvPr id="4" name="Slide Number Placeholder 3"/>
          <p:cNvSpPr>
            <a:spLocks noGrp="1"/>
          </p:cNvSpPr>
          <p:nvPr>
            <p:ph type="sldNum" sz="quarter" idx="10"/>
          </p:nvPr>
        </p:nvSpPr>
        <p:spPr/>
        <p:txBody>
          <a:bodyPr/>
          <a:lstStyle/>
          <a:p>
            <a:fld id="{36869618-24CC-1A47-8394-644629AAA0E6}" type="slidenum">
              <a:rPr lang="en-US" smtClean="0"/>
              <a:pPr/>
              <a:t>29</a:t>
            </a:fld>
            <a:endParaRPr lang="en-US"/>
          </a:p>
        </p:txBody>
      </p:sp>
    </p:spTree>
    <p:extLst>
      <p:ext uri="{BB962C8B-B14F-4D97-AF65-F5344CB8AC3E}">
        <p14:creationId xmlns:p14="http://schemas.microsoft.com/office/powerpoint/2010/main" val="2115274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Například takového přístupu může posloužit text prof. Janusze </a:t>
            </a:r>
            <a:r>
              <a:rPr lang="cs-CZ" dirty="0" err="1" smtClean="0"/>
              <a:t>Rachoně</a:t>
            </a:r>
            <a:r>
              <a:rPr lang="cs-CZ" dirty="0" smtClean="0"/>
              <a:t> z Gdaňské polytechniky, ve kterém popisuje, jakým způsobem vysvětluje studentům teorii rezonance </a:t>
            </a:r>
            <a:r>
              <a:rPr lang="cs-CZ" dirty="0" err="1" smtClean="0"/>
              <a:t>Linuse</a:t>
            </a:r>
            <a:r>
              <a:rPr lang="cs-CZ" dirty="0" smtClean="0"/>
              <a:t> </a:t>
            </a:r>
            <a:r>
              <a:rPr lang="cs-CZ" dirty="0" err="1" smtClean="0"/>
              <a:t>Paulinga</a:t>
            </a:r>
            <a:r>
              <a:rPr lang="cs-CZ" dirty="0" smtClean="0"/>
              <a:t> pomocí obrazů </a:t>
            </a:r>
            <a:r>
              <a:rPr lang="cs-CZ" dirty="0" err="1" smtClean="0"/>
              <a:t>Salvadora</a:t>
            </a:r>
            <a:r>
              <a:rPr lang="cs-CZ" smtClean="0"/>
              <a:t> Dalího: </a:t>
            </a:r>
          </a:p>
          <a:p>
            <a:endParaRPr lang="en-US"/>
          </a:p>
        </p:txBody>
      </p:sp>
      <p:sp>
        <p:nvSpPr>
          <p:cNvPr id="4" name="Slide Number Placeholder 3"/>
          <p:cNvSpPr>
            <a:spLocks noGrp="1"/>
          </p:cNvSpPr>
          <p:nvPr>
            <p:ph type="sldNum" sz="quarter" idx="10"/>
          </p:nvPr>
        </p:nvSpPr>
        <p:spPr/>
        <p:txBody>
          <a:bodyPr/>
          <a:lstStyle/>
          <a:p>
            <a:fld id="{36869618-24CC-1A47-8394-644629AAA0E6}" type="slidenum">
              <a:rPr lang="en-US" smtClean="0"/>
              <a:pPr/>
              <a:t>30</a:t>
            </a:fld>
            <a:endParaRPr lang="en-US"/>
          </a:p>
        </p:txBody>
      </p:sp>
    </p:spTree>
    <p:extLst>
      <p:ext uri="{BB962C8B-B14F-4D97-AF65-F5344CB8AC3E}">
        <p14:creationId xmlns:p14="http://schemas.microsoft.com/office/powerpoint/2010/main" val="2115274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Například takového přístupu může posloužit text prof. Janusze </a:t>
            </a:r>
            <a:r>
              <a:rPr lang="cs-CZ" dirty="0" err="1" smtClean="0"/>
              <a:t>Rachoně</a:t>
            </a:r>
            <a:r>
              <a:rPr lang="cs-CZ" dirty="0" smtClean="0"/>
              <a:t> z Gdaňské polytechniky, ve kterém popisuje, jakým způsobem vysvětluje studentům teorii rezonance </a:t>
            </a:r>
            <a:r>
              <a:rPr lang="cs-CZ" dirty="0" err="1" smtClean="0"/>
              <a:t>Linuse</a:t>
            </a:r>
            <a:r>
              <a:rPr lang="cs-CZ" dirty="0" smtClean="0"/>
              <a:t> </a:t>
            </a:r>
            <a:r>
              <a:rPr lang="cs-CZ" dirty="0" err="1" smtClean="0"/>
              <a:t>Paulinga</a:t>
            </a:r>
            <a:r>
              <a:rPr lang="cs-CZ" dirty="0" smtClean="0"/>
              <a:t> pomocí obrazů </a:t>
            </a:r>
            <a:r>
              <a:rPr lang="cs-CZ" dirty="0" err="1" smtClean="0"/>
              <a:t>Salvadora</a:t>
            </a:r>
            <a:r>
              <a:rPr lang="cs-CZ" smtClean="0"/>
              <a:t> Dalího: </a:t>
            </a:r>
          </a:p>
          <a:p>
            <a:endParaRPr lang="en-US"/>
          </a:p>
        </p:txBody>
      </p:sp>
      <p:sp>
        <p:nvSpPr>
          <p:cNvPr id="4" name="Slide Number Placeholder 3"/>
          <p:cNvSpPr>
            <a:spLocks noGrp="1"/>
          </p:cNvSpPr>
          <p:nvPr>
            <p:ph type="sldNum" sz="quarter" idx="10"/>
          </p:nvPr>
        </p:nvSpPr>
        <p:spPr/>
        <p:txBody>
          <a:bodyPr/>
          <a:lstStyle/>
          <a:p>
            <a:fld id="{36869618-24CC-1A47-8394-644629AAA0E6}" type="slidenum">
              <a:rPr lang="en-US" smtClean="0"/>
              <a:pPr/>
              <a:t>31</a:t>
            </a:fld>
            <a:endParaRPr lang="en-US"/>
          </a:p>
        </p:txBody>
      </p:sp>
    </p:spTree>
    <p:extLst>
      <p:ext uri="{BB962C8B-B14F-4D97-AF65-F5344CB8AC3E}">
        <p14:creationId xmlns:p14="http://schemas.microsoft.com/office/powerpoint/2010/main" val="2115274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Vizualizace v chemie často je výsledkem odborného experimentu a díky němu jsou vědci schopni vyvodit nové závěry, týkající se např.:</a:t>
            </a:r>
          </a:p>
          <a:p>
            <a:pPr lvl="1"/>
            <a:r>
              <a:rPr lang="cs-CZ" dirty="0" smtClean="0"/>
              <a:t>objevení nových prvků, </a:t>
            </a:r>
          </a:p>
          <a:p>
            <a:pPr lvl="1"/>
            <a:r>
              <a:rPr lang="cs-CZ" dirty="0" smtClean="0"/>
              <a:t>vnitřní stavby hmoty, </a:t>
            </a:r>
          </a:p>
          <a:p>
            <a:pPr lvl="1"/>
            <a:r>
              <a:rPr lang="cs-CZ" dirty="0" smtClean="0"/>
              <a:t>chemického složení látek, </a:t>
            </a:r>
          </a:p>
          <a:p>
            <a:pPr lvl="1"/>
            <a:r>
              <a:rPr lang="en-US" dirty="0" smtClean="0"/>
              <a:t>n</a:t>
            </a:r>
            <a:r>
              <a:rPr lang="cs-CZ" dirty="0" err="1" smtClean="0"/>
              <a:t>ebo</a:t>
            </a:r>
            <a:r>
              <a:rPr lang="cs-CZ" dirty="0" smtClean="0"/>
              <a:t> stavby vzdálených hvězd</a:t>
            </a:r>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32</a:t>
            </a:fld>
            <a:endParaRPr lang="en-US"/>
          </a:p>
        </p:txBody>
      </p:sp>
    </p:spTree>
    <p:extLst>
      <p:ext uri="{BB962C8B-B14F-4D97-AF65-F5344CB8AC3E}">
        <p14:creationId xmlns:p14="http://schemas.microsoft.com/office/powerpoint/2010/main" val="313986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b="0" dirty="0" smtClean="0"/>
              <a:t>Po dlouhá léta hlavním záměrem ilustrátorů bylo znázornit makrosvět </a:t>
            </a:r>
          </a:p>
          <a:p>
            <a:r>
              <a:rPr lang="cs-CZ" b="0" dirty="0" smtClean="0"/>
              <a:t>– tedy svět, který jsme schopni vnímat našimi smysly.</a:t>
            </a:r>
          </a:p>
        </p:txBody>
      </p:sp>
      <p:sp>
        <p:nvSpPr>
          <p:cNvPr id="4" name="Slide Number Placeholder 3"/>
          <p:cNvSpPr>
            <a:spLocks noGrp="1"/>
          </p:cNvSpPr>
          <p:nvPr>
            <p:ph type="sldNum" sz="quarter" idx="10"/>
          </p:nvPr>
        </p:nvSpPr>
        <p:spPr/>
        <p:txBody>
          <a:bodyPr/>
          <a:lstStyle/>
          <a:p>
            <a:fld id="{36869618-24CC-1A47-8394-644629AAA0E6}" type="slidenum">
              <a:rPr lang="en-US" smtClean="0"/>
              <a:pPr/>
              <a:t>33</a:t>
            </a:fld>
            <a:endParaRPr lang="en-US"/>
          </a:p>
        </p:txBody>
      </p:sp>
    </p:spTree>
    <p:extLst>
      <p:ext uri="{BB962C8B-B14F-4D97-AF65-F5344CB8AC3E}">
        <p14:creationId xmlns:p14="http://schemas.microsoft.com/office/powerpoint/2010/main" val="879190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Teprve později se v učebnicích začaly objevovat:</a:t>
            </a:r>
          </a:p>
          <a:p>
            <a:pPr marL="171450" indent="-171450">
              <a:buFont typeface="Arial"/>
              <a:buChar char="•"/>
            </a:pPr>
            <a:r>
              <a:rPr lang="cs-CZ" dirty="0" smtClean="0"/>
              <a:t>obrázky mikrosvěta – atomů, iontů a molekul, </a:t>
            </a:r>
          </a:p>
          <a:p>
            <a:pPr marL="171450" indent="-171450">
              <a:buFont typeface="Arial"/>
              <a:buChar char="•"/>
            </a:pPr>
            <a:r>
              <a:rPr lang="cs-CZ" dirty="0" smtClean="0"/>
              <a:t>pokusy o zobrazení elektronového mraku, </a:t>
            </a:r>
          </a:p>
          <a:p>
            <a:pPr marL="171450" indent="-171450">
              <a:buFont typeface="Arial"/>
              <a:buChar char="•"/>
            </a:pPr>
            <a:r>
              <a:rPr lang="cs-CZ" dirty="0" smtClean="0"/>
              <a:t>chemických vazeb </a:t>
            </a:r>
          </a:p>
          <a:p>
            <a:pPr marL="171450" indent="-171450">
              <a:buFont typeface="Arial"/>
              <a:buChar char="•"/>
            </a:pPr>
            <a:r>
              <a:rPr lang="cs-CZ" dirty="0" smtClean="0"/>
              <a:t>nebo průběhu chemických reakcí. </a:t>
            </a:r>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34</a:t>
            </a:fld>
            <a:endParaRPr lang="en-US"/>
          </a:p>
        </p:txBody>
      </p:sp>
    </p:spTree>
    <p:extLst>
      <p:ext uri="{BB962C8B-B14F-4D97-AF65-F5344CB8AC3E}">
        <p14:creationId xmlns:p14="http://schemas.microsoft.com/office/powerpoint/2010/main" val="3994156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Teprve později se v učebnicích začaly objevovat:</a:t>
            </a:r>
          </a:p>
          <a:p>
            <a:pPr marL="171450" indent="-171450">
              <a:buFont typeface="Arial"/>
              <a:buChar char="•"/>
            </a:pPr>
            <a:r>
              <a:rPr lang="cs-CZ" dirty="0" smtClean="0"/>
              <a:t> obrázky mikrosvěta – atomů, iontů a molekul, </a:t>
            </a:r>
          </a:p>
          <a:p>
            <a:pPr marL="171450" indent="-171450">
              <a:buFont typeface="Arial"/>
              <a:buChar char="•"/>
            </a:pPr>
            <a:r>
              <a:rPr lang="cs-CZ" dirty="0" smtClean="0"/>
              <a:t>pokusy o zobrazení elektronového mraku, </a:t>
            </a:r>
          </a:p>
          <a:p>
            <a:pPr marL="171450" indent="-171450">
              <a:buFont typeface="Arial"/>
              <a:buChar char="•"/>
            </a:pPr>
            <a:r>
              <a:rPr lang="cs-CZ" dirty="0" smtClean="0"/>
              <a:t>chemických vazeb </a:t>
            </a:r>
          </a:p>
          <a:p>
            <a:pPr marL="171450" indent="-171450">
              <a:buFont typeface="Arial"/>
              <a:buChar char="•"/>
            </a:pPr>
            <a:r>
              <a:rPr lang="cs-CZ" dirty="0" smtClean="0"/>
              <a:t>nebo průběhu chemických reakcí. </a:t>
            </a:r>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35</a:t>
            </a:fld>
            <a:endParaRPr lang="en-US"/>
          </a:p>
        </p:txBody>
      </p:sp>
    </p:spTree>
    <p:extLst>
      <p:ext uri="{BB962C8B-B14F-4D97-AF65-F5344CB8AC3E}">
        <p14:creationId xmlns:p14="http://schemas.microsoft.com/office/powerpoint/2010/main" val="2132773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Teprve později se v učebnicích začaly objevovat:</a:t>
            </a:r>
          </a:p>
          <a:p>
            <a:pPr marL="171450" indent="-171450">
              <a:buFont typeface="Arial"/>
              <a:buChar char="•"/>
            </a:pPr>
            <a:r>
              <a:rPr lang="cs-CZ" dirty="0" smtClean="0"/>
              <a:t> obrázky mikrosvěta – atomů, iontů a molekul, </a:t>
            </a:r>
          </a:p>
          <a:p>
            <a:pPr marL="171450" indent="-171450">
              <a:buFont typeface="Arial"/>
              <a:buChar char="•"/>
            </a:pPr>
            <a:r>
              <a:rPr lang="cs-CZ" dirty="0" smtClean="0"/>
              <a:t>pokusy o zobrazení elektronového mraku, </a:t>
            </a:r>
          </a:p>
          <a:p>
            <a:pPr marL="171450" indent="-171450">
              <a:buFont typeface="Arial"/>
              <a:buChar char="•"/>
            </a:pPr>
            <a:r>
              <a:rPr lang="cs-CZ" dirty="0" smtClean="0"/>
              <a:t>chemických vazeb </a:t>
            </a:r>
          </a:p>
          <a:p>
            <a:pPr marL="171450" indent="-171450">
              <a:buFont typeface="Arial"/>
              <a:buChar char="•"/>
            </a:pPr>
            <a:r>
              <a:rPr lang="cs-CZ" dirty="0" smtClean="0"/>
              <a:t>nebo průběhu chemických reakcí. </a:t>
            </a:r>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37</a:t>
            </a:fld>
            <a:endParaRPr lang="en-US"/>
          </a:p>
        </p:txBody>
      </p:sp>
    </p:spTree>
    <p:extLst>
      <p:ext uri="{BB962C8B-B14F-4D97-AF65-F5344CB8AC3E}">
        <p14:creationId xmlns:p14="http://schemas.microsoft.com/office/powerpoint/2010/main" val="1531246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Teprve později se v učebnicích začaly objevovat:</a:t>
            </a:r>
          </a:p>
          <a:p>
            <a:pPr marL="171450" indent="-171450">
              <a:buFont typeface="Arial"/>
              <a:buChar char="•"/>
            </a:pPr>
            <a:r>
              <a:rPr lang="cs-CZ" dirty="0" smtClean="0"/>
              <a:t> obrázky mikrosvěta – atomů, iontů a molekul, </a:t>
            </a:r>
          </a:p>
          <a:p>
            <a:pPr marL="171450" indent="-171450">
              <a:buFont typeface="Arial"/>
              <a:buChar char="•"/>
            </a:pPr>
            <a:r>
              <a:rPr lang="cs-CZ" dirty="0" smtClean="0"/>
              <a:t>pokusy o zobrazení elektronového mraku, </a:t>
            </a:r>
          </a:p>
          <a:p>
            <a:pPr marL="171450" indent="-171450">
              <a:buFont typeface="Arial"/>
              <a:buChar char="•"/>
            </a:pPr>
            <a:r>
              <a:rPr lang="cs-CZ" dirty="0" smtClean="0"/>
              <a:t>chemických vazeb </a:t>
            </a:r>
          </a:p>
          <a:p>
            <a:pPr marL="171450" indent="-171450">
              <a:buFont typeface="Arial"/>
              <a:buChar char="•"/>
            </a:pPr>
            <a:r>
              <a:rPr lang="cs-CZ" dirty="0" smtClean="0"/>
              <a:t>nebo průběhu chemických reakcí. </a:t>
            </a:r>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38</a:t>
            </a:fld>
            <a:endParaRPr lang="en-US"/>
          </a:p>
        </p:txBody>
      </p:sp>
    </p:spTree>
    <p:extLst>
      <p:ext uri="{BB962C8B-B14F-4D97-AF65-F5344CB8AC3E}">
        <p14:creationId xmlns:p14="http://schemas.microsoft.com/office/powerpoint/2010/main" val="3900213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44</a:t>
            </a:fld>
            <a:endParaRPr lang="en-US"/>
          </a:p>
        </p:txBody>
      </p:sp>
    </p:spTree>
    <p:extLst>
      <p:ext uri="{BB962C8B-B14F-4D97-AF65-F5344CB8AC3E}">
        <p14:creationId xmlns:p14="http://schemas.microsoft.com/office/powerpoint/2010/main" val="4023220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36869618-24CC-1A47-8394-644629AAA0E6}" type="slidenum">
              <a:rPr lang="en-US" smtClean="0"/>
              <a:pPr/>
              <a:t>4</a:t>
            </a:fld>
            <a:endParaRPr lang="en-US"/>
          </a:p>
        </p:txBody>
      </p:sp>
    </p:spTree>
    <p:extLst>
      <p:ext uri="{BB962C8B-B14F-4D97-AF65-F5344CB8AC3E}">
        <p14:creationId xmlns:p14="http://schemas.microsoft.com/office/powerpoint/2010/main" val="2973398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45</a:t>
            </a:fld>
            <a:endParaRPr lang="en-US"/>
          </a:p>
        </p:txBody>
      </p:sp>
    </p:spTree>
    <p:extLst>
      <p:ext uri="{BB962C8B-B14F-4D97-AF65-F5344CB8AC3E}">
        <p14:creationId xmlns:p14="http://schemas.microsoft.com/office/powerpoint/2010/main" val="4023220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46</a:t>
            </a:fld>
            <a:endParaRPr lang="en-US"/>
          </a:p>
        </p:txBody>
      </p:sp>
    </p:spTree>
    <p:extLst>
      <p:ext uri="{BB962C8B-B14F-4D97-AF65-F5344CB8AC3E}">
        <p14:creationId xmlns:p14="http://schemas.microsoft.com/office/powerpoint/2010/main" val="4023220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47</a:t>
            </a:fld>
            <a:endParaRPr lang="en-US"/>
          </a:p>
        </p:txBody>
      </p:sp>
    </p:spTree>
    <p:extLst>
      <p:ext uri="{BB962C8B-B14F-4D97-AF65-F5344CB8AC3E}">
        <p14:creationId xmlns:p14="http://schemas.microsoft.com/office/powerpoint/2010/main" val="4023220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Jakým problémem se může stát tradiční model, si můžeme všimnout dokonce v případě specialistů, kteří ve své činnosti přecházejí od nejstarších teoretických modelů k novějším. Srovnej např. úvahy </a:t>
            </a:r>
            <a:r>
              <a:rPr lang="cs-CZ" sz="1200" kern="1200" dirty="0" err="1" smtClean="0">
                <a:solidFill>
                  <a:schemeClr val="tx1"/>
                </a:solidFill>
                <a:effectLst/>
                <a:latin typeface="+mn-lt"/>
                <a:ea typeface="+mn-ea"/>
                <a:cs typeface="+mn-cs"/>
              </a:rPr>
              <a:t>Chylińského</a:t>
            </a:r>
            <a:r>
              <a:rPr lang="cs-CZ" sz="1200" kern="1200" dirty="0" smtClean="0">
                <a:solidFill>
                  <a:schemeClr val="tx1"/>
                </a:solidFill>
                <a:effectLst/>
                <a:latin typeface="+mn-lt"/>
                <a:ea typeface="+mn-ea"/>
                <a:cs typeface="+mn-cs"/>
              </a:rPr>
              <a:t>, které se týkají komunikace: </a:t>
            </a:r>
            <a:r>
              <a:rPr lang="cs-CZ" sz="1200" i="1" kern="1200" dirty="0" smtClean="0">
                <a:solidFill>
                  <a:schemeClr val="tx1"/>
                </a:solidFill>
                <a:effectLst/>
                <a:latin typeface="+mn-lt"/>
                <a:ea typeface="+mn-ea"/>
                <a:cs typeface="+mn-cs"/>
              </a:rPr>
              <a:t>„Ještě mnoho let po objevení spalovacího motoru připomínala auta svým vzhledem bryčky, landauery, karotky atd., protože nikdo neuměl tak rychle využít všechny dobré důsledky, které přinesla radikální změna – automobil už nepotřeboval koňský postroj. Ještě za mého dětství jezdily výborné motorové automobily, které neměly přívod teplého vzduchu do svého vnitřku. Metr od zmrzlých (v zimě) cestujících, kteří byli přikryti kožichy jak v sáních, stála obrovská pec – motor, který bylo nutné chladit, ale nikoho nenapadlo využít za tímto účelem cestující!</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Chylinski</a:t>
            </a:r>
            <a:r>
              <a:rPr lang="cs-CZ" sz="1200" kern="1200" dirty="0" smtClean="0">
                <a:solidFill>
                  <a:schemeClr val="tx1"/>
                </a:solidFill>
                <a:effectLst/>
                <a:latin typeface="+mn-lt"/>
                <a:ea typeface="+mn-ea"/>
                <a:cs typeface="+mn-cs"/>
              </a:rPr>
              <a:t>, 1978/79).</a:t>
            </a:r>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48</a:t>
            </a:fld>
            <a:endParaRPr lang="en-US"/>
          </a:p>
        </p:txBody>
      </p:sp>
    </p:spTree>
    <p:extLst>
      <p:ext uri="{BB962C8B-B14F-4D97-AF65-F5344CB8AC3E}">
        <p14:creationId xmlns:p14="http://schemas.microsoft.com/office/powerpoint/2010/main" val="4023220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cs-CZ" sz="1200" dirty="0" smtClean="0">
                <a:latin typeface="Arial"/>
                <a:cs typeface="Arial"/>
              </a:rPr>
              <a:t>Pro potřeby výuky chemie se zdá být nejúplnější klasifikace modelů podle následujících kategorií (</a:t>
            </a:r>
            <a:r>
              <a:rPr lang="cs-CZ" sz="1200" dirty="0" err="1" smtClean="0">
                <a:latin typeface="Arial"/>
                <a:cs typeface="Arial"/>
              </a:rPr>
              <a:t>Burewicz</a:t>
            </a:r>
            <a:r>
              <a:rPr lang="cs-CZ" sz="1200" dirty="0" smtClean="0">
                <a:latin typeface="Arial"/>
                <a:cs typeface="Arial"/>
              </a:rPr>
              <a:t> &amp; </a:t>
            </a:r>
            <a:r>
              <a:rPr lang="cs-CZ" sz="1200" dirty="0" err="1" smtClean="0">
                <a:latin typeface="Arial"/>
                <a:cs typeface="Arial"/>
              </a:rPr>
              <a:t>Gulinska</a:t>
            </a:r>
            <a:r>
              <a:rPr lang="cs-CZ" sz="1200" dirty="0" smtClean="0">
                <a:latin typeface="Arial"/>
                <a:cs typeface="Arial"/>
              </a:rPr>
              <a:t>, 1993, str. 301):</a:t>
            </a:r>
          </a:p>
          <a:p>
            <a:pPr>
              <a:spcBef>
                <a:spcPts val="600"/>
              </a:spcBef>
            </a:pPr>
            <a:r>
              <a:rPr lang="cs-CZ" sz="1200" dirty="0" smtClean="0">
                <a:latin typeface="Arial"/>
                <a:cs typeface="Arial"/>
              </a:rPr>
              <a:t>- </a:t>
            </a:r>
            <a:r>
              <a:rPr lang="cs-CZ" sz="1200" b="1" dirty="0" smtClean="0">
                <a:latin typeface="Arial"/>
                <a:cs typeface="Arial"/>
              </a:rPr>
              <a:t>Myšlenkové teoretické modely</a:t>
            </a:r>
            <a:r>
              <a:rPr lang="cs-CZ" sz="1200" dirty="0" smtClean="0">
                <a:latin typeface="Arial"/>
                <a:cs typeface="Arial"/>
              </a:rPr>
              <a:t> – jedná se o modely, které učitel vytváří v myslích žáků za účelem formalizování teorie nebo prvků skutečnosti; používá se např. k vysvětlení atomové struktury látek nebo pojmu energie.</a:t>
            </a:r>
          </a:p>
          <a:p>
            <a:pPr>
              <a:spcBef>
                <a:spcPts val="600"/>
              </a:spcBef>
            </a:pPr>
            <a:r>
              <a:rPr lang="cs-CZ" sz="1200" b="1" dirty="0" smtClean="0">
                <a:latin typeface="Arial"/>
                <a:cs typeface="Arial"/>
              </a:rPr>
              <a:t>- Látkové ikonické modely – </a:t>
            </a:r>
            <a:r>
              <a:rPr lang="cs-CZ" sz="1200" dirty="0" smtClean="0">
                <a:latin typeface="Arial"/>
                <a:cs typeface="Arial"/>
              </a:rPr>
              <a:t>jedná se o modely, které objektivně existují a mají svou materiální formu. Mohou sloužit k představení vlastností originálu nebo také k zobrazení dynamiky procesů a jiných závislostí a zákonitostí. Mezi ikonickými modely je možné rozlišit:</a:t>
            </a:r>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62</a:t>
            </a:fld>
            <a:endParaRPr lang="en-US"/>
          </a:p>
        </p:txBody>
      </p:sp>
    </p:spTree>
    <p:extLst>
      <p:ext uri="{BB962C8B-B14F-4D97-AF65-F5344CB8AC3E}">
        <p14:creationId xmlns:p14="http://schemas.microsoft.com/office/powerpoint/2010/main" val="3676732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72</a:t>
            </a:fld>
            <a:endParaRPr lang="en-US"/>
          </a:p>
        </p:txBody>
      </p:sp>
    </p:spTree>
    <p:extLst>
      <p:ext uri="{BB962C8B-B14F-4D97-AF65-F5344CB8AC3E}">
        <p14:creationId xmlns:p14="http://schemas.microsoft.com/office/powerpoint/2010/main" val="4038891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sz="1200" dirty="0" smtClean="0">
                <a:latin typeface="Arial"/>
                <a:cs typeface="Arial"/>
              </a:rPr>
              <a:t>Největší výhodou takovýchto modelů je to, že jejich vytváření a používání je velmi jednoduché. </a:t>
            </a:r>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75</a:t>
            </a:fld>
            <a:endParaRPr lang="en-US"/>
          </a:p>
        </p:txBody>
      </p:sp>
    </p:spTree>
    <p:extLst>
      <p:ext uri="{BB962C8B-B14F-4D97-AF65-F5344CB8AC3E}">
        <p14:creationId xmlns:p14="http://schemas.microsoft.com/office/powerpoint/2010/main" val="24716191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cs-CZ" sz="1200" dirty="0" smtClean="0">
              <a:latin typeface="Arial"/>
              <a:cs typeface="Arial"/>
            </a:endParaRPr>
          </a:p>
        </p:txBody>
      </p:sp>
      <p:sp>
        <p:nvSpPr>
          <p:cNvPr id="4" name="Slide Number Placeholder 3"/>
          <p:cNvSpPr>
            <a:spLocks noGrp="1"/>
          </p:cNvSpPr>
          <p:nvPr>
            <p:ph type="sldNum" sz="quarter" idx="10"/>
          </p:nvPr>
        </p:nvSpPr>
        <p:spPr/>
        <p:txBody>
          <a:bodyPr/>
          <a:lstStyle/>
          <a:p>
            <a:fld id="{36869618-24CC-1A47-8394-644629AAA0E6}" type="slidenum">
              <a:rPr lang="en-US" smtClean="0"/>
              <a:pPr/>
              <a:t>81</a:t>
            </a:fld>
            <a:endParaRPr lang="en-US"/>
          </a:p>
        </p:txBody>
      </p:sp>
    </p:spTree>
    <p:extLst>
      <p:ext uri="{BB962C8B-B14F-4D97-AF65-F5344CB8AC3E}">
        <p14:creationId xmlns:p14="http://schemas.microsoft.com/office/powerpoint/2010/main" val="4580000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cs-CZ" sz="1200" dirty="0" smtClean="0">
              <a:latin typeface="Arial"/>
              <a:cs typeface="Arial"/>
            </a:endParaRPr>
          </a:p>
        </p:txBody>
      </p:sp>
      <p:sp>
        <p:nvSpPr>
          <p:cNvPr id="4" name="Slide Number Placeholder 3"/>
          <p:cNvSpPr>
            <a:spLocks noGrp="1"/>
          </p:cNvSpPr>
          <p:nvPr>
            <p:ph type="sldNum" sz="quarter" idx="10"/>
          </p:nvPr>
        </p:nvSpPr>
        <p:spPr/>
        <p:txBody>
          <a:bodyPr/>
          <a:lstStyle/>
          <a:p>
            <a:fld id="{36869618-24CC-1A47-8394-644629AAA0E6}" type="slidenum">
              <a:rPr lang="en-US" smtClean="0"/>
              <a:pPr/>
              <a:t>82</a:t>
            </a:fld>
            <a:endParaRPr lang="en-US"/>
          </a:p>
        </p:txBody>
      </p:sp>
    </p:spTree>
    <p:extLst>
      <p:ext uri="{BB962C8B-B14F-4D97-AF65-F5344CB8AC3E}">
        <p14:creationId xmlns:p14="http://schemas.microsoft.com/office/powerpoint/2010/main" val="458000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cs-CZ" sz="1200" dirty="0" smtClean="0">
                <a:latin typeface="Arial"/>
                <a:cs typeface="Arial"/>
              </a:rPr>
              <a:t>Negativní transfer je jedním z nejdůležitějších činitelů, které způsobují špatné výsledky u žáků. Jeho negativní roli popsal Komenský už v roce 1648 ve svém díle </a:t>
            </a:r>
            <a:r>
              <a:rPr lang="cs-CZ" sz="1200" i="1" dirty="0" err="1" smtClean="0">
                <a:latin typeface="Arial"/>
                <a:cs typeface="Arial"/>
              </a:rPr>
              <a:t>Novisima</a:t>
            </a:r>
            <a:r>
              <a:rPr lang="cs-CZ" sz="1200" i="1" dirty="0" smtClean="0">
                <a:latin typeface="Arial"/>
                <a:cs typeface="Arial"/>
              </a:rPr>
              <a:t> </a:t>
            </a:r>
            <a:r>
              <a:rPr lang="cs-CZ" sz="1200" i="1" dirty="0" err="1" smtClean="0">
                <a:latin typeface="Arial"/>
                <a:cs typeface="Arial"/>
              </a:rPr>
              <a:t>lingvarum</a:t>
            </a:r>
            <a:r>
              <a:rPr lang="cs-CZ" sz="1200" i="1" dirty="0" smtClean="0">
                <a:latin typeface="Arial"/>
                <a:cs typeface="Arial"/>
              </a:rPr>
              <a:t> </a:t>
            </a:r>
            <a:r>
              <a:rPr lang="cs-CZ" sz="1200" i="1" dirty="0" err="1" smtClean="0">
                <a:latin typeface="Arial"/>
                <a:cs typeface="Arial"/>
              </a:rPr>
              <a:t>methodus</a:t>
            </a:r>
            <a:r>
              <a:rPr lang="cs-CZ" sz="1200" dirty="0" smtClean="0">
                <a:latin typeface="Arial"/>
                <a:cs typeface="Arial"/>
              </a:rPr>
              <a:t>, kde se věnoval axiomům učení: „LVI. Snadněji se ... něčemu naučíš, než odnaučíš. Učiti se něčemu je ve shodě s přírodou, odnaučiti se proti přírodě. Zajisté se naše smysly samy od sebe přiklánění k věcem a chápou se všeho, nač dychtivě připadnou, stěží však mohou nějak vypustiti z paměti podobu věci, které se chopily, poněvadž věc učiněnou nelze odčiniti. Co dosud nevidíš, můžeš viděti nebo neviděti; to co jsi již uviděl, o tom nemůžeš tvrditi, </a:t>
            </a:r>
            <a:r>
              <a:rPr lang="cs-CZ" sz="1200" dirty="0" err="1" smtClean="0">
                <a:latin typeface="Arial"/>
                <a:cs typeface="Arial"/>
              </a:rPr>
              <a:t>žes</a:t>
            </a:r>
            <a:r>
              <a:rPr lang="cs-CZ" sz="1200" dirty="0" smtClean="0">
                <a:latin typeface="Arial"/>
                <a:cs typeface="Arial"/>
              </a:rPr>
              <a:t> neviděl. Tím se stává, že kdykoli chceš vymýtiti z myšlenek vtisknutý obraz, čím důrazněji chceš ..., tím hlouběji jej vtiskuješ do mozku, takže nebylo nerozvážné </a:t>
            </a:r>
            <a:r>
              <a:rPr lang="cs-CZ" sz="1200" dirty="0" err="1" smtClean="0">
                <a:latin typeface="Arial"/>
                <a:cs typeface="Arial"/>
              </a:rPr>
              <a:t>Themistokleovo</a:t>
            </a:r>
            <a:r>
              <a:rPr lang="cs-CZ" sz="1200" dirty="0" smtClean="0">
                <a:latin typeface="Arial"/>
                <a:cs typeface="Arial"/>
              </a:rPr>
              <a:t> přání spíše uměti zapomínati než pamatovati ...</a:t>
            </a:r>
          </a:p>
          <a:p>
            <a:pPr>
              <a:spcBef>
                <a:spcPts val="600"/>
              </a:spcBef>
            </a:pPr>
            <a:r>
              <a:rPr lang="cs-CZ" sz="1200" dirty="0" smtClean="0">
                <a:latin typeface="Arial"/>
                <a:cs typeface="Arial"/>
              </a:rPr>
              <a:t>LVII. Snazší je ... něčemu vyučovati než odnaučovati. Vyučovati </a:t>
            </a:r>
            <a:r>
              <a:rPr lang="cs-CZ" sz="1200" dirty="0" err="1" smtClean="0">
                <a:latin typeface="Arial"/>
                <a:cs typeface="Arial"/>
              </a:rPr>
              <a:t>znamené</a:t>
            </a:r>
            <a:r>
              <a:rPr lang="cs-CZ" sz="1200" dirty="0" smtClean="0">
                <a:latin typeface="Arial"/>
                <a:cs typeface="Arial"/>
              </a:rPr>
              <a:t> jeden výkon: Čiň takto! Nebyl to tedy žert, </a:t>
            </a:r>
            <a:r>
              <a:rPr lang="cs-CZ" sz="1200" dirty="0" err="1" smtClean="0">
                <a:latin typeface="Arial"/>
                <a:cs typeface="Arial"/>
              </a:rPr>
              <a:t>anii</a:t>
            </a:r>
            <a:r>
              <a:rPr lang="cs-CZ" sz="1200" dirty="0" smtClean="0">
                <a:latin typeface="Arial"/>
                <a:cs typeface="Arial"/>
              </a:rPr>
              <a:t> neoprávněné jednání, když učitel hudby </a:t>
            </a:r>
            <a:r>
              <a:rPr lang="cs-CZ" sz="1200" dirty="0" err="1" smtClean="0">
                <a:latin typeface="Arial"/>
                <a:cs typeface="Arial"/>
              </a:rPr>
              <a:t>Timotheos</a:t>
            </a:r>
            <a:r>
              <a:rPr lang="cs-CZ" sz="1200" dirty="0" smtClean="0">
                <a:latin typeface="Arial"/>
                <a:cs typeface="Arial"/>
              </a:rPr>
              <a:t> požadoval od žáků, kteří předtím špatně navykli umění, dvojnásobný plat ...</a:t>
            </a:r>
          </a:p>
          <a:p>
            <a:pPr>
              <a:spcBef>
                <a:spcPts val="600"/>
              </a:spcBef>
            </a:pPr>
            <a:r>
              <a:rPr lang="cs-CZ" sz="1200" dirty="0" smtClean="0">
                <a:latin typeface="Arial"/>
                <a:cs typeface="Arial"/>
              </a:rPr>
              <a:t>LVIII. Nesmí se vyučovati ničemu, čemu by bylo nutno se odnaučovati. ... Takovými věcmi unavovati nadaný mozek znamená mařiti čas. ...</a:t>
            </a:r>
          </a:p>
          <a:p>
            <a:pPr>
              <a:spcBef>
                <a:spcPts val="600"/>
              </a:spcBef>
            </a:pPr>
            <a:r>
              <a:rPr lang="cs-CZ" sz="1200" dirty="0" smtClean="0">
                <a:latin typeface="Arial"/>
                <a:cs typeface="Arial"/>
              </a:rPr>
              <a:t>LX. Poněvadž je nesnadnější se všemu odnaučovati, než se učiti, je nutno se starati, aby nebylo třeba ničemu se odnaučovati; toho pak nelze dosáhnouti jinak než, budeme-li se míti předem na pozoru, aby se žáci nepřiučili špatnému nebo dobrému nenaučili špatně.“ (</a:t>
            </a:r>
            <a:r>
              <a:rPr lang="cs-CZ" sz="1200" dirty="0" err="1" smtClean="0">
                <a:latin typeface="Arial"/>
                <a:cs typeface="Arial"/>
              </a:rPr>
              <a:t>Komeński</a:t>
            </a:r>
            <a:r>
              <a:rPr lang="cs-CZ" sz="1200" dirty="0" smtClean="0">
                <a:latin typeface="Arial"/>
                <a:cs typeface="Arial"/>
              </a:rPr>
              <a:t>, 1964) s. 203-204</a:t>
            </a:r>
          </a:p>
          <a:p>
            <a:pPr>
              <a:spcBef>
                <a:spcPts val="600"/>
              </a:spcBef>
            </a:pPr>
            <a:r>
              <a:rPr lang="cs-CZ" sz="1200" dirty="0" smtClean="0">
                <a:latin typeface="Arial"/>
                <a:cs typeface="Arial"/>
              </a:rPr>
              <a:t>Zdá se být na místě přenést po čtyřech stoletích tyto úvahy na půdu didaktiky chemie.</a:t>
            </a:r>
          </a:p>
          <a:p>
            <a:pPr>
              <a:spcBef>
                <a:spcPts val="600"/>
              </a:spcBef>
            </a:pPr>
            <a:r>
              <a:rPr lang="cs-CZ" sz="1200" dirty="0" smtClean="0">
                <a:latin typeface="Arial"/>
                <a:cs typeface="Arial"/>
              </a:rPr>
              <a:t>Často nemají polští autoři učebnic vliv na závěrečnou podobu ilustrací, proto také neuvádím, z jakých učebnic jednotlivé obrázky pocházejí. </a:t>
            </a:r>
          </a:p>
          <a:p>
            <a:pPr>
              <a:spcBef>
                <a:spcPts val="600"/>
              </a:spcBef>
            </a:pPr>
            <a:r>
              <a:rPr lang="cs-CZ" sz="1200" dirty="0" smtClean="0">
                <a:latin typeface="Arial"/>
                <a:cs typeface="Arial"/>
              </a:rPr>
              <a:t>Tzn. takové vlastnosti, které mohou sugerovat nesprávné vlastnosti zkoumaného objektu nebo jevu.</a:t>
            </a:r>
          </a:p>
        </p:txBody>
      </p:sp>
      <p:sp>
        <p:nvSpPr>
          <p:cNvPr id="4" name="Slide Number Placeholder 3"/>
          <p:cNvSpPr>
            <a:spLocks noGrp="1"/>
          </p:cNvSpPr>
          <p:nvPr>
            <p:ph type="sldNum" sz="quarter" idx="10"/>
          </p:nvPr>
        </p:nvSpPr>
        <p:spPr/>
        <p:txBody>
          <a:bodyPr/>
          <a:lstStyle/>
          <a:p>
            <a:fld id="{36869618-24CC-1A47-8394-644629AAA0E6}" type="slidenum">
              <a:rPr lang="en-US" smtClean="0"/>
              <a:pPr/>
              <a:t>83</a:t>
            </a:fld>
            <a:endParaRPr lang="en-US"/>
          </a:p>
        </p:txBody>
      </p:sp>
    </p:spTree>
    <p:extLst>
      <p:ext uri="{BB962C8B-B14F-4D97-AF65-F5344CB8AC3E}">
        <p14:creationId xmlns:p14="http://schemas.microsoft.com/office/powerpoint/2010/main" val="458000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69618-24CC-1A47-8394-644629AAA0E6}" type="slidenum">
              <a:rPr lang="en-US" smtClean="0"/>
              <a:pPr/>
              <a:t>10</a:t>
            </a:fld>
            <a:endParaRPr lang="en-US"/>
          </a:p>
        </p:txBody>
      </p:sp>
    </p:spTree>
    <p:extLst>
      <p:ext uri="{BB962C8B-B14F-4D97-AF65-F5344CB8AC3E}">
        <p14:creationId xmlns:p14="http://schemas.microsoft.com/office/powerpoint/2010/main" val="2630228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cs-CZ" sz="1200" dirty="0" smtClean="0">
              <a:latin typeface="Arial"/>
              <a:cs typeface="Arial"/>
            </a:endParaRPr>
          </a:p>
        </p:txBody>
      </p:sp>
      <p:sp>
        <p:nvSpPr>
          <p:cNvPr id="4" name="Slide Number Placeholder 3"/>
          <p:cNvSpPr>
            <a:spLocks noGrp="1"/>
          </p:cNvSpPr>
          <p:nvPr>
            <p:ph type="sldNum" sz="quarter" idx="10"/>
          </p:nvPr>
        </p:nvSpPr>
        <p:spPr/>
        <p:txBody>
          <a:bodyPr/>
          <a:lstStyle/>
          <a:p>
            <a:fld id="{36869618-24CC-1A47-8394-644629AAA0E6}" type="slidenum">
              <a:rPr lang="en-US" smtClean="0"/>
              <a:pPr/>
              <a:t>84</a:t>
            </a:fld>
            <a:endParaRPr lang="en-US"/>
          </a:p>
        </p:txBody>
      </p:sp>
    </p:spTree>
    <p:extLst>
      <p:ext uri="{BB962C8B-B14F-4D97-AF65-F5344CB8AC3E}">
        <p14:creationId xmlns:p14="http://schemas.microsoft.com/office/powerpoint/2010/main" val="4580000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Pokud si prohlédneme několik učebnic z po sobě jdoucích let, </a:t>
            </a:r>
          </a:p>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můžeme si všimnout, jak se v nich měnila koncepce znázorňování mikrosvěta </a:t>
            </a:r>
          </a:p>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 od velmi schematických obrázků </a:t>
            </a:r>
          </a:p>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 až po obrázky, které ukazují už mnohem vytříbenějším způsobem vnitřní stavbu atomů, molekul nebo iontů.</a:t>
            </a:r>
            <a:endParaRPr lang="en-US" dirty="0" smtClean="0"/>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86</a:t>
            </a:fld>
            <a:endParaRPr lang="en-US"/>
          </a:p>
        </p:txBody>
      </p:sp>
    </p:spTree>
    <p:extLst>
      <p:ext uri="{BB962C8B-B14F-4D97-AF65-F5344CB8AC3E}">
        <p14:creationId xmlns:p14="http://schemas.microsoft.com/office/powerpoint/2010/main" val="1549518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V současné době obsahují všechny učebnice chemie četné obrázky mikrosvěta. </a:t>
            </a:r>
          </a:p>
          <a:p>
            <a:endParaRPr lang="cs-CZ" dirty="0" smtClean="0"/>
          </a:p>
          <a:p>
            <a:r>
              <a:rPr lang="cs-CZ" dirty="0" smtClean="0"/>
              <a:t>Avšak některé z těchto ilustrací, které znázorňují mikrosvět, jsou chybné nebo nepřesné, což v důsledku vede k vytváření špatných představ žáků .</a:t>
            </a:r>
            <a:endParaRPr lang="en-US" dirty="0" smtClean="0"/>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87</a:t>
            </a:fld>
            <a:endParaRPr lang="en-US"/>
          </a:p>
        </p:txBody>
      </p:sp>
    </p:spTree>
    <p:extLst>
      <p:ext uri="{BB962C8B-B14F-4D97-AF65-F5344CB8AC3E}">
        <p14:creationId xmlns:p14="http://schemas.microsoft.com/office/powerpoint/2010/main" val="7816931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cs-CZ" sz="1600" dirty="0" smtClean="0">
                <a:latin typeface="Arial"/>
                <a:cs typeface="Arial"/>
              </a:rPr>
              <a:t>Například výzkumy modelů atomů ukazují, že dokonce 84 % modelů, které se nacházejí na internetových portálech, je chybných, z čehož 72 % obsahuje neúplné informace a 28 % znázorňuje stavbu atomu chybným způsobem.</a:t>
            </a:r>
          </a:p>
        </p:txBody>
      </p:sp>
      <p:sp>
        <p:nvSpPr>
          <p:cNvPr id="4" name="Slide Number Placeholder 3"/>
          <p:cNvSpPr>
            <a:spLocks noGrp="1"/>
          </p:cNvSpPr>
          <p:nvPr>
            <p:ph type="sldNum" sz="quarter" idx="10"/>
          </p:nvPr>
        </p:nvSpPr>
        <p:spPr/>
        <p:txBody>
          <a:bodyPr/>
          <a:lstStyle/>
          <a:p>
            <a:fld id="{36869618-24CC-1A47-8394-644629AAA0E6}" type="slidenum">
              <a:rPr lang="en-US" smtClean="0"/>
              <a:pPr/>
              <a:t>90</a:t>
            </a:fld>
            <a:endParaRPr lang="en-US"/>
          </a:p>
        </p:txBody>
      </p:sp>
    </p:spTree>
    <p:extLst>
      <p:ext uri="{BB962C8B-B14F-4D97-AF65-F5344CB8AC3E}">
        <p14:creationId xmlns:p14="http://schemas.microsoft.com/office/powerpoint/2010/main" val="18016480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cs-CZ" sz="1200" dirty="0" smtClean="0">
              <a:latin typeface="Arial"/>
              <a:cs typeface="Arial"/>
            </a:endParaRPr>
          </a:p>
        </p:txBody>
      </p:sp>
      <p:sp>
        <p:nvSpPr>
          <p:cNvPr id="4" name="Slide Number Placeholder 3"/>
          <p:cNvSpPr>
            <a:spLocks noGrp="1"/>
          </p:cNvSpPr>
          <p:nvPr>
            <p:ph type="sldNum" sz="quarter" idx="10"/>
          </p:nvPr>
        </p:nvSpPr>
        <p:spPr/>
        <p:txBody>
          <a:bodyPr/>
          <a:lstStyle/>
          <a:p>
            <a:fld id="{36869618-24CC-1A47-8394-644629AAA0E6}" type="slidenum">
              <a:rPr lang="en-US" smtClean="0"/>
              <a:pPr/>
              <a:t>92</a:t>
            </a:fld>
            <a:endParaRPr lang="en-US"/>
          </a:p>
        </p:txBody>
      </p:sp>
    </p:spTree>
    <p:extLst>
      <p:ext uri="{BB962C8B-B14F-4D97-AF65-F5344CB8AC3E}">
        <p14:creationId xmlns:p14="http://schemas.microsoft.com/office/powerpoint/2010/main" val="458000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cs-CZ" sz="1200" dirty="0" smtClean="0">
              <a:latin typeface="Arial"/>
              <a:cs typeface="Arial"/>
            </a:endParaRPr>
          </a:p>
        </p:txBody>
      </p:sp>
      <p:sp>
        <p:nvSpPr>
          <p:cNvPr id="4" name="Slide Number Placeholder 3"/>
          <p:cNvSpPr>
            <a:spLocks noGrp="1"/>
          </p:cNvSpPr>
          <p:nvPr>
            <p:ph type="sldNum" sz="quarter" idx="10"/>
          </p:nvPr>
        </p:nvSpPr>
        <p:spPr/>
        <p:txBody>
          <a:bodyPr/>
          <a:lstStyle/>
          <a:p>
            <a:fld id="{36869618-24CC-1A47-8394-644629AAA0E6}" type="slidenum">
              <a:rPr lang="en-US" smtClean="0"/>
              <a:pPr/>
              <a:t>93</a:t>
            </a:fld>
            <a:endParaRPr lang="en-US"/>
          </a:p>
        </p:txBody>
      </p:sp>
    </p:spTree>
    <p:extLst>
      <p:ext uri="{BB962C8B-B14F-4D97-AF65-F5344CB8AC3E}">
        <p14:creationId xmlns:p14="http://schemas.microsoft.com/office/powerpoint/2010/main" val="4580000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69618-24CC-1A47-8394-644629AAA0E6}" type="slidenum">
              <a:rPr lang="en-US" smtClean="0"/>
              <a:pPr/>
              <a:t>136</a:t>
            </a:fld>
            <a:endParaRPr lang="en-US"/>
          </a:p>
        </p:txBody>
      </p:sp>
    </p:spTree>
    <p:extLst>
      <p:ext uri="{BB962C8B-B14F-4D97-AF65-F5344CB8AC3E}">
        <p14:creationId xmlns:p14="http://schemas.microsoft.com/office/powerpoint/2010/main" val="8089536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u="sng" dirty="0" smtClean="0"/>
              <a:t>Prvním a nejdůležitějším</a:t>
            </a:r>
            <a:r>
              <a:rPr lang="cs-CZ" dirty="0" smtClean="0"/>
              <a:t> předpokladem je, aby nově navržený model učení o mikrosvětě chemie a jemu odpovídající vizuální učební pomůcky byly meritorně správné. </a:t>
            </a:r>
            <a:endParaRPr lang="en-US" dirty="0" smtClean="0"/>
          </a:p>
          <a:p>
            <a:endParaRPr lang="sk-SK" dirty="0" smtClean="0"/>
          </a:p>
          <a:p>
            <a:endParaRPr lang="sk-SK" dirty="0" smtClean="0"/>
          </a:p>
          <a:p>
            <a:r>
              <a:rPr lang="sk-SK" dirty="0" smtClean="0"/>
              <a:t>Co to znamená?</a:t>
            </a:r>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137</a:t>
            </a:fld>
            <a:endParaRPr lang="en-US"/>
          </a:p>
        </p:txBody>
      </p:sp>
    </p:spTree>
    <p:extLst>
      <p:ext uri="{BB962C8B-B14F-4D97-AF65-F5344CB8AC3E}">
        <p14:creationId xmlns:p14="http://schemas.microsoft.com/office/powerpoint/2010/main" val="27779083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sz="1200" dirty="0" smtClean="0"/>
              <a:t>zohledňuje Brownovu teorii pohybu a zobrazuje pohyby molekul, iontů a atomů (rychlost tohoto pohybu záleží na skupenství tělesa a mění se spolu se změnou teploty látky);</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138</a:t>
            </a:fld>
            <a:endParaRPr lang="en-US"/>
          </a:p>
        </p:txBody>
      </p:sp>
    </p:spTree>
    <p:extLst>
      <p:ext uri="{BB962C8B-B14F-4D97-AF65-F5344CB8AC3E}">
        <p14:creationId xmlns:p14="http://schemas.microsoft.com/office/powerpoint/2010/main" val="2546140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dirty="0" smtClean="0"/>
              <a:t>zachovává proporce mezi velikostí jednotlivých atomů, a to jak volných, tak i těch, které jsou v chemických sloučeninách;</a:t>
            </a:r>
            <a:endParaRPr lang="en-US" sz="1200" dirty="0" smtClean="0"/>
          </a:p>
          <a:p>
            <a:r>
              <a:rPr lang="cs-CZ" sz="1200" dirty="0" smtClean="0"/>
              <a:t>dodržuje proporce mezi velikostí jednotlivých atomů a iontů, které z nich vznikají</a:t>
            </a:r>
            <a:r>
              <a:rPr lang="cs-CZ"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139</a:t>
            </a:fld>
            <a:endParaRPr lang="en-US"/>
          </a:p>
        </p:txBody>
      </p:sp>
    </p:spTree>
    <p:extLst>
      <p:ext uri="{BB962C8B-B14F-4D97-AF65-F5344CB8AC3E}">
        <p14:creationId xmlns:p14="http://schemas.microsoft.com/office/powerpoint/2010/main" val="2411733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cs-CZ" sz="1200" dirty="0" smtClean="0"/>
              <a:t>Do tradice výuky s pomocí obrazu se zapsal také velký český pedagog, filozof a náboženský reformator</a:t>
            </a:r>
          </a:p>
          <a:p>
            <a:pPr algn="l">
              <a:spcBef>
                <a:spcPts val="0"/>
              </a:spcBef>
              <a:buNone/>
            </a:pPr>
            <a:r>
              <a:rPr lang="cs-CZ" sz="1200" dirty="0" smtClean="0"/>
              <a:t>Jan Ámos Komenský, který v roce 1658 napsal </a:t>
            </a:r>
            <a:r>
              <a:rPr lang="cs-CZ" sz="1200" i="1" dirty="0" smtClean="0"/>
              <a:t>Orbis sensualium pictus</a:t>
            </a:r>
          </a:p>
          <a:p>
            <a:pPr algn="l">
              <a:spcBef>
                <a:spcPts val="0"/>
              </a:spcBef>
              <a:buNone/>
            </a:pPr>
            <a:r>
              <a:rPr lang="cs-CZ" sz="1200" dirty="0" smtClean="0"/>
              <a:t>(Svět v obrazech – český překlad v 1685). </a:t>
            </a:r>
          </a:p>
          <a:p>
            <a:pPr algn="l">
              <a:spcBef>
                <a:spcPts val="0"/>
              </a:spcBef>
              <a:buNone/>
            </a:pPr>
            <a:r>
              <a:rPr lang="cs-CZ" sz="1200" dirty="0" smtClean="0"/>
              <a:t>Jednalo se o ilustrovanou „encyklopedii“, rozdělenou do 150 kapitol se 150 dřevoryty. </a:t>
            </a:r>
          </a:p>
          <a:p>
            <a:pPr algn="l">
              <a:buNone/>
            </a:pPr>
            <a:r>
              <a:rPr lang="cs-CZ" sz="1200" dirty="0" smtClean="0"/>
              <a:t>Jednalo se také o první knihu určenou dětem.</a:t>
            </a:r>
            <a:endParaRPr lang="pl-PL" sz="1200" dirty="0" smtClean="0"/>
          </a:p>
        </p:txBody>
      </p:sp>
      <p:sp>
        <p:nvSpPr>
          <p:cNvPr id="4" name="Slide Number Placeholder 3"/>
          <p:cNvSpPr>
            <a:spLocks noGrp="1"/>
          </p:cNvSpPr>
          <p:nvPr>
            <p:ph type="sldNum" sz="quarter" idx="10"/>
          </p:nvPr>
        </p:nvSpPr>
        <p:spPr/>
        <p:txBody>
          <a:bodyPr/>
          <a:lstStyle/>
          <a:p>
            <a:fld id="{36869618-24CC-1A47-8394-644629AAA0E6}" type="slidenum">
              <a:rPr lang="en-US" smtClean="0"/>
              <a:pPr/>
              <a:t>11</a:t>
            </a:fld>
            <a:endParaRPr lang="en-US"/>
          </a:p>
        </p:txBody>
      </p:sp>
    </p:spTree>
    <p:extLst>
      <p:ext uri="{BB962C8B-B14F-4D97-AF65-F5344CB8AC3E}">
        <p14:creationId xmlns:p14="http://schemas.microsoft.com/office/powerpoint/2010/main" val="40087353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dirty="0" smtClean="0"/>
              <a:t>atomy, ionty a molekuly nemají ostrou, výrazně označenou hranici a ukazují stavbu elektronového mraku ve formě rozmazané šmouhy, bez ohraničení</a:t>
            </a:r>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140</a:t>
            </a:fld>
            <a:endParaRPr lang="en-US"/>
          </a:p>
        </p:txBody>
      </p:sp>
    </p:spTree>
    <p:extLst>
      <p:ext uri="{BB962C8B-B14F-4D97-AF65-F5344CB8AC3E}">
        <p14:creationId xmlns:p14="http://schemas.microsoft.com/office/powerpoint/2010/main" val="19373694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dirty="0" smtClean="0"/>
              <a:t>při znázornění molekul a složených iontů byl dodržen jejich skutečný tvar;</a:t>
            </a:r>
            <a:endParaRPr lang="en-US" sz="1200" dirty="0" smtClean="0"/>
          </a:p>
          <a:p>
            <a:r>
              <a:rPr lang="cs-CZ" sz="1200" dirty="0" smtClean="0"/>
              <a:t>konstatuje fakt, že atomy, ionty ani molekuly nejsou barevné</a:t>
            </a:r>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141</a:t>
            </a:fld>
            <a:endParaRPr lang="en-US"/>
          </a:p>
        </p:txBody>
      </p:sp>
    </p:spTree>
    <p:extLst>
      <p:ext uri="{BB962C8B-B14F-4D97-AF65-F5344CB8AC3E}">
        <p14:creationId xmlns:p14="http://schemas.microsoft.com/office/powerpoint/2010/main" val="10186399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sz="1200" dirty="0" smtClean="0"/>
              <a:t>poskytuje možnost několikanásobně opakovat projekci s upozorněním na další fáze reakce</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142</a:t>
            </a:fld>
            <a:endParaRPr lang="en-US"/>
          </a:p>
        </p:txBody>
      </p:sp>
    </p:spTree>
    <p:extLst>
      <p:ext uri="{BB962C8B-B14F-4D97-AF65-F5344CB8AC3E}">
        <p14:creationId xmlns:p14="http://schemas.microsoft.com/office/powerpoint/2010/main" val="12114195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u="sng" dirty="0" smtClean="0"/>
              <a:t>Druhým a velmi důležitým</a:t>
            </a:r>
            <a:r>
              <a:rPr lang="cs-CZ" dirty="0" smtClean="0"/>
              <a:t> předpokladem bylo, aby učební pomůcky, které znázorňují stavbu mikrosvěta, působily co nejméně chybných asociací.</a:t>
            </a:r>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143</a:t>
            </a:fld>
            <a:endParaRPr lang="en-US"/>
          </a:p>
        </p:txBody>
      </p:sp>
    </p:spTree>
    <p:extLst>
      <p:ext uri="{BB962C8B-B14F-4D97-AF65-F5344CB8AC3E}">
        <p14:creationId xmlns:p14="http://schemas.microsoft.com/office/powerpoint/2010/main" val="4471292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u="sng" dirty="0" smtClean="0"/>
              <a:t>Dalším předpokladem</a:t>
            </a:r>
            <a:r>
              <a:rPr lang="cs-CZ" b="1" u="sng" dirty="0" smtClean="0"/>
              <a:t> </a:t>
            </a:r>
            <a:r>
              <a:rPr lang="cs-CZ" dirty="0" smtClean="0"/>
              <a:t>bylo, aby nově navržený model učení o mikrosvětě chemie a jemu odpovídající vizuální učební pomůcky mohly být neustále platné v procesu vzdělávání: </a:t>
            </a:r>
          </a:p>
          <a:p>
            <a:pPr lvl="1"/>
            <a:r>
              <a:rPr lang="cs-CZ" sz="1900" dirty="0" smtClean="0"/>
              <a:t>od prvních informací týkajících se stavby světa, který nás obklopuje, předávané žákům na prvním stupni, </a:t>
            </a:r>
          </a:p>
          <a:p>
            <a:pPr lvl="1"/>
            <a:r>
              <a:rPr lang="cs-CZ" sz="1900" dirty="0" smtClean="0"/>
              <a:t>přes základy chemie na hodinách přírodopisu ve 4.-6. třídě, </a:t>
            </a:r>
          </a:p>
          <a:p>
            <a:pPr lvl="1"/>
            <a:r>
              <a:rPr lang="cs-CZ" sz="1900" dirty="0" smtClean="0"/>
              <a:t>výuku chemie na druhém stupni gymnázia</a:t>
            </a:r>
          </a:p>
          <a:p>
            <a:pPr lvl="1"/>
            <a:r>
              <a:rPr lang="cs-CZ" sz="1900" dirty="0" smtClean="0"/>
              <a:t>až po chemii na úrovni střední školu nebo studia s „nechemickým“ zaměřením.</a:t>
            </a:r>
            <a:endParaRPr lang="en-US" sz="1900" dirty="0" smtClean="0"/>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144</a:t>
            </a:fld>
            <a:endParaRPr lang="en-US"/>
          </a:p>
        </p:txBody>
      </p:sp>
    </p:spTree>
    <p:extLst>
      <p:ext uri="{BB962C8B-B14F-4D97-AF65-F5344CB8AC3E}">
        <p14:creationId xmlns:p14="http://schemas.microsoft.com/office/powerpoint/2010/main" val="4871264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69618-24CC-1A47-8394-644629AAA0E6}" type="slidenum">
              <a:rPr lang="en-US" smtClean="0"/>
              <a:pPr/>
              <a:t>145</a:t>
            </a:fld>
            <a:endParaRPr lang="en-US"/>
          </a:p>
        </p:txBody>
      </p:sp>
    </p:spTree>
    <p:extLst>
      <p:ext uri="{BB962C8B-B14F-4D97-AF65-F5344CB8AC3E}">
        <p14:creationId xmlns:p14="http://schemas.microsoft.com/office/powerpoint/2010/main" val="20218510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dirty="0" smtClean="0"/>
              <a:t>Animace modelů chemických sloučenin ...</a:t>
            </a:r>
          </a:p>
          <a:p>
            <a:pPr algn="ctr">
              <a:buNone/>
            </a:pPr>
            <a:r>
              <a:rPr lang="cs-CZ" b="1" dirty="0" smtClean="0"/>
              <a:t>... se týkají chemických sloučenin jak s iontovými vazbami, tak i s vazbami atomovými nebo atomovými zpolarizovanými. </a:t>
            </a:r>
          </a:p>
          <a:p>
            <a:pPr marL="457200" indent="-457200">
              <a:buFont typeface="+mj-lt"/>
              <a:buAutoNum type="arabicPeriod"/>
            </a:pPr>
            <a:r>
              <a:rPr lang="cs-CZ" dirty="0" smtClean="0">
                <a:effectLst>
                  <a:outerShdw blurRad="38100" dist="38100" dir="2700000" algn="tl">
                    <a:srgbClr val="000000">
                      <a:alpha val="43137"/>
                    </a:srgbClr>
                  </a:outerShdw>
                </a:effectLst>
              </a:rPr>
              <a:t>Hlavním cílem </a:t>
            </a:r>
            <a:r>
              <a:rPr lang="cs-CZ" dirty="0" smtClean="0"/>
              <a:t>těchto animací je seznámit žáky s vnitřní stavbou dané látky, s druhy vazeb, které se v ní nacházejí, s tvarem molekul nebo tvarem iontového krystalu. </a:t>
            </a:r>
          </a:p>
          <a:p>
            <a:pPr marL="457200" indent="-457200">
              <a:buFont typeface="+mj-lt"/>
              <a:buAutoNum type="arabicPeriod"/>
            </a:pPr>
            <a:r>
              <a:rPr lang="cs-CZ" dirty="0" smtClean="0"/>
              <a:t>Animace má také žáky naučit spojit si model molekuly nebo iontového krystalu se strukturním nebo sumárním vzorcem. </a:t>
            </a:r>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146</a:t>
            </a:fld>
            <a:endParaRPr lang="en-US"/>
          </a:p>
        </p:txBody>
      </p:sp>
    </p:spTree>
    <p:extLst>
      <p:ext uri="{BB962C8B-B14F-4D97-AF65-F5344CB8AC3E}">
        <p14:creationId xmlns:p14="http://schemas.microsoft.com/office/powerpoint/2010/main" val="8922195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457200">
              <a:buFont typeface="+mj-lt"/>
              <a:buAutoNum type="arabicPeriod"/>
            </a:pPr>
            <a:r>
              <a:rPr lang="cs-CZ" sz="1200" dirty="0" smtClean="0"/>
              <a:t>První fáze začíná od představení </a:t>
            </a:r>
            <a:r>
              <a:rPr lang="cs-CZ" sz="1200" b="1" dirty="0" smtClean="0"/>
              <a:t>počátečního</a:t>
            </a:r>
            <a:r>
              <a:rPr lang="cs-CZ" sz="1200" dirty="0" smtClean="0"/>
              <a:t> stavu – šedivého modelu molekuly (s přihlédnutím k velikosti jednotlivých atomů, které jsou součástí této molekuly, a úhlům mezi jednotlivými vazbami).</a:t>
            </a:r>
            <a:endParaRPr lang="en-US" sz="1200" dirty="0" smtClean="0"/>
          </a:p>
          <a:p>
            <a:pPr marL="457200" lvl="0" indent="-457200">
              <a:buFont typeface="+mj-lt"/>
              <a:buAutoNum type="arabicPeriod"/>
            </a:pPr>
            <a:r>
              <a:rPr lang="cs-CZ" sz="1200" dirty="0" smtClean="0"/>
              <a:t>Ve druhé fázi se na jednotlivých atomech pomalu objevují symboly prvků a dále čáry, které symbolizují vazby. Mezitím model elektronového mraku postupně mizí tak, že na obrazovce zůstane pouze strukturní vzorec.</a:t>
            </a:r>
            <a:endParaRPr lang="en-US" sz="1200" dirty="0" smtClean="0"/>
          </a:p>
          <a:p>
            <a:pPr marL="457200" lvl="0" indent="-457200">
              <a:buFont typeface="+mj-lt"/>
              <a:buAutoNum type="arabicPeriod"/>
            </a:pPr>
            <a:r>
              <a:rPr lang="cs-CZ" sz="1200" dirty="0" smtClean="0"/>
              <a:t>Ve třetí fázi mizí čáry, které symbolizují vazby, a následuje přeskupení symbolů, které vystupují v strukturním vzorci, do sumárního vzorce. Zatímco se symboly prvků, které vystupují v strukturním vzorci několikrát, překrývají a tvoří sumární vzorec, objevují se dolní indexy.</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147</a:t>
            </a:fld>
            <a:endParaRPr lang="en-US"/>
          </a:p>
        </p:txBody>
      </p:sp>
    </p:spTree>
    <p:extLst>
      <p:ext uri="{BB962C8B-B14F-4D97-AF65-F5344CB8AC3E}">
        <p14:creationId xmlns:p14="http://schemas.microsoft.com/office/powerpoint/2010/main" val="7526212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457200">
              <a:buFont typeface="+mj-lt"/>
              <a:buAutoNum type="arabicPeriod"/>
            </a:pPr>
            <a:r>
              <a:rPr lang="cs-CZ" sz="1200" dirty="0" smtClean="0"/>
              <a:t>První fáze začíná od zobrazení počátečního stavu, tedy modelu iontového krystalu, který se skládá z mnoha iontů (s přihlédnutím k velikosti jednotlivých iontů a jejich prostorovému rozložení v krystalu).</a:t>
            </a:r>
            <a:endParaRPr lang="en-US" sz="1200" dirty="0" smtClean="0"/>
          </a:p>
          <a:p>
            <a:pPr marL="457200" lvl="0" indent="-457200">
              <a:buFont typeface="+mj-lt"/>
              <a:buAutoNum type="arabicPeriod"/>
            </a:pPr>
            <a:r>
              <a:rPr lang="cs-CZ" sz="1200" dirty="0" smtClean="0"/>
              <a:t>Ve druhé fázi dochází k zabarvení základního elementu, který kvantitativně odpovídá empirickému vzorci, a zmizení zbývajících součástí krystalu.</a:t>
            </a:r>
            <a:endParaRPr lang="en-US" sz="1200" dirty="0" smtClean="0"/>
          </a:p>
          <a:p>
            <a:pPr marL="457200" lvl="0" indent="-457200">
              <a:buFont typeface="+mj-lt"/>
              <a:buAutoNum type="arabicPeriod"/>
            </a:pPr>
            <a:r>
              <a:rPr lang="cs-CZ" sz="1200" dirty="0" smtClean="0"/>
              <a:t>V další fázi se na modelech iontů pomalu objevují symboly prvků spolu s nábojem, mezitím model mraku postupně mizí tak, že na obrazovce zůstane pouze iontový strukturní vzorec.</a:t>
            </a:r>
            <a:endParaRPr lang="en-US" sz="1200" dirty="0" smtClean="0"/>
          </a:p>
          <a:p>
            <a:pPr marL="457200" lvl="0" indent="-457200">
              <a:buFont typeface="+mj-lt"/>
              <a:buAutoNum type="arabicPeriod"/>
            </a:pPr>
            <a:r>
              <a:rPr lang="cs-CZ" sz="1200" dirty="0" smtClean="0"/>
              <a:t>Ve čtvrté fázi dochází k přeskupení symbolů prvků, které vystupují v strukturním vzorci, do sumárního vzorce. Během nakládání se symbolů prvků mizí symboly nábojů. Zatímco se symboly prvků, které vystupují v strukturním vzorci několikrát, překrývají a tvoří sumární vzorec, objevují se dolní indexy.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148</a:t>
            </a:fld>
            <a:endParaRPr lang="en-US"/>
          </a:p>
        </p:txBody>
      </p:sp>
    </p:spTree>
    <p:extLst>
      <p:ext uri="{BB962C8B-B14F-4D97-AF65-F5344CB8AC3E}">
        <p14:creationId xmlns:p14="http://schemas.microsoft.com/office/powerpoint/2010/main" val="4780149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69618-24CC-1A47-8394-644629AAA0E6}" type="slidenum">
              <a:rPr lang="en-US" smtClean="0"/>
              <a:pPr/>
              <a:t>149</a:t>
            </a:fld>
            <a:endParaRPr lang="en-US"/>
          </a:p>
        </p:txBody>
      </p:sp>
    </p:spTree>
    <p:extLst>
      <p:ext uri="{BB962C8B-B14F-4D97-AF65-F5344CB8AC3E}">
        <p14:creationId xmlns:p14="http://schemas.microsoft.com/office/powerpoint/2010/main" val="1193207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69618-24CC-1A47-8394-644629AAA0E6}" type="slidenum">
              <a:rPr lang="en-US" smtClean="0"/>
              <a:pPr/>
              <a:t>12</a:t>
            </a:fld>
            <a:endParaRPr lang="en-US"/>
          </a:p>
        </p:txBody>
      </p:sp>
    </p:spTree>
    <p:extLst>
      <p:ext uri="{BB962C8B-B14F-4D97-AF65-F5344CB8AC3E}">
        <p14:creationId xmlns:p14="http://schemas.microsoft.com/office/powerpoint/2010/main" val="3042412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lvl="0"/>
            <a:r>
              <a:rPr lang="cs-CZ" dirty="0" smtClean="0"/>
              <a:t>Začíná od zobrazení počátečního stavu, tedy substrátů (s přihlédnutím k jejich vnitřní stavbě: rozmazanému elektronovému mraku v atomech, molekulách a iontech, a také jejich seřazení). </a:t>
            </a:r>
          </a:p>
          <a:p>
            <a:pPr lvl="0"/>
            <a:r>
              <a:rPr lang="cs-CZ" dirty="0" smtClean="0"/>
              <a:t>Na začátku jsou substráty, které vystupují v reakci, znázorněny pomocí šedivých modelů. </a:t>
            </a:r>
          </a:p>
          <a:p>
            <a:pPr lvl="0"/>
            <a:r>
              <a:rPr lang="cs-CZ" dirty="0" smtClean="0"/>
              <a:t>Chybějící barva je speciálním údajem, který se snaží eliminovat všeobecně chybné přesvědčení, že atomy, molekuly a ionty mají barvu. </a:t>
            </a:r>
          </a:p>
          <a:p>
            <a:pPr lvl="0"/>
            <a:r>
              <a:rPr lang="cs-CZ" dirty="0" smtClean="0"/>
              <a:t>Modely se snaží ukázat, že chemické reakce, ke kterým dochází ve skutečném světě, se neomezují na jednotlivé chemické individuální látky (takováto chybná přesvědčení často vznikají v myslích žáků na základě chemických reakčních rovnic nebo statických modelů těchto rovnic, které představují nejmenší množství látky, jež je součástí reakce). </a:t>
            </a:r>
          </a:p>
          <a:p>
            <a:pPr lvl="0"/>
            <a:r>
              <a:rPr lang="cs-CZ" dirty="0" smtClean="0"/>
              <a:t>Substráty jsou ukázány v pohybu. </a:t>
            </a:r>
          </a:p>
          <a:p>
            <a:pPr lvl="0"/>
            <a:r>
              <a:rPr lang="cs-CZ" dirty="0" smtClean="0"/>
              <a:t>Rychlost Brownova pohybu částic ve vytvářených animacích záleží na:</a:t>
            </a:r>
            <a:endParaRPr lang="en-US" dirty="0" smtClean="0"/>
          </a:p>
          <a:p>
            <a:pPr lvl="1"/>
            <a:r>
              <a:rPr lang="cs-CZ" dirty="0" smtClean="0"/>
              <a:t>skupenství látky (rychleji se pohybují částice plynů než kapalin),</a:t>
            </a:r>
            <a:endParaRPr lang="en-US" dirty="0" smtClean="0"/>
          </a:p>
          <a:p>
            <a:pPr lvl="1"/>
            <a:r>
              <a:rPr lang="cs-CZ" dirty="0" smtClean="0"/>
              <a:t>teplotě (spolu s nárůstem teploty se částice pohybují rychleji). Pokud reakce probíhá ve vodním roztoku, je ukázaná disociace substrátů nebo proces jejich rozpouštění.</a:t>
            </a:r>
            <a:endParaRPr lang="en-US" dirty="0" smtClean="0"/>
          </a:p>
          <a:p>
            <a:r>
              <a:rPr lang="cs-CZ" dirty="0" smtClean="0"/>
              <a:t>Pokud se jedná o mnohofázový proces, je ukázána každá fáze zvlášť. </a:t>
            </a:r>
          </a:p>
          <a:p>
            <a:r>
              <a:rPr lang="cs-CZ" dirty="0" smtClean="0"/>
              <a:t>První fáze animace trvá tak dlouho, aby bylo možné přesně zpozorovat všechny důležité prvky jevu.</a:t>
            </a:r>
          </a:p>
          <a:p>
            <a:pPr marL="0" marR="0" lvl="0" indent="0" algn="l" defTabSz="4572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Úkolem druhé fáze je ukázání dynamiky probíhající reakce. Proto je také omezen počáteční počet částic na takové množství, jaké může vnímat zrak žáků. Aby bylo možné výrazněji zobrazit podstatu probíhající reakce, mění se její důležité součásti, které jsou na začátku šedivé, na barevné. V této fázi je ukázán průběh chemické reakce, mj.: spojování částic a jejich rozpad, změna velikosti atomů a iontů, změny tvaru molekul s přihlédnutím k stechiometrickým poměrům. Tato fáze může také ukazovat fyzické procesy, které provázejí každou chemickou reakci, např. nárůst rychlosti částic spolu se zvýšením teploty, neefektivní nárazy, možnost odvrácení průběhu reakce nebo sedimentace. K představení průběhu a mechanismu probíhající reakce a fyzických změn, které ji provázejí, není možné využít tradiční, statické modely. A právě proto zjednoduší žákům používání dynamických počítačových modelů pochopení procesů, které probíhají během chemických reakcí.</a:t>
            </a:r>
            <a:endParaRPr lang="cs-CZ" dirty="0" smtClean="0"/>
          </a:p>
          <a:p>
            <a:pPr lvl="0"/>
            <a:endParaRPr lang="cs-CZ" dirty="0" smtClean="0"/>
          </a:p>
          <a:p>
            <a:pPr lvl="0"/>
            <a:r>
              <a:rPr lang="cs-CZ" dirty="0" smtClean="0"/>
              <a:t>Ve třetí fázi se barevné součásti postupně vracejí k počáteční šedivé barvě. </a:t>
            </a:r>
          </a:p>
          <a:p>
            <a:pPr lvl="0"/>
            <a:r>
              <a:rPr lang="cs-CZ" dirty="0" smtClean="0"/>
              <a:t>Objevují se také částice substrátů, které by vznikly z počátečního množství substrátů. </a:t>
            </a:r>
          </a:p>
          <a:p>
            <a:pPr lvl="0"/>
            <a:r>
              <a:rPr lang="cs-CZ" dirty="0" smtClean="0"/>
              <a:t>Závěrečná scéna animace ukazuje v jednom celku, v nepřetržitém pohybu, součásti, které jsou výsledkem probíhajícího procesu. </a:t>
            </a:r>
          </a:p>
          <a:p>
            <a:pPr lvl="0"/>
            <a:r>
              <a:rPr lang="cs-CZ" dirty="0" smtClean="0"/>
              <a:t>Tento obraz zůstává na obrazovce monitoru dostatečně dlouho, aby bylo možné si pečlivě prohlédnout jeho jednotlivé části.</a:t>
            </a:r>
          </a:p>
          <a:p>
            <a:endParaRPr lang="cs-CZ" dirty="0" smtClean="0"/>
          </a:p>
          <a:p>
            <a:r>
              <a:rPr lang="cs-CZ" dirty="0" smtClean="0"/>
              <a:t>Dynamické počítačové modely jsou univerzální, protože je možné na ně „naložit“: symboly prvků a iontů, jejich náboje nebo „čárky“, které symbolizují atomové vazby nebo atomové zpolarizované vazby. V tradičních modelech jsou kuličky, které symbolizují atomy, zřídkakdy popsané – žák si musí celou dobu pamatovat, jaké atomy se účastní reakce.</a:t>
            </a:r>
            <a:endParaRPr lang="en-US" dirty="0" smtClean="0"/>
          </a:p>
          <a:p>
            <a:r>
              <a:rPr lang="cs-CZ" dirty="0" smtClean="0"/>
              <a:t>Kromě toho část tradičních modelů chybně představuje pojem valence – v takových modelech se kuličky spojují umělohmotnými tyčinkami. Každá tyčinka ilustruje valenci atomu. Je přitom nutné si pamatovat, že valence není ve většině případů stálou vlastností atomu, proto se ve školních soupravách určených k vytváření modelů nachází např. několik různých atomů síry, dusíku nebo fosforu s různou valencí. Takový model vytváří asociaci „umělohmotné tyčinky“ s vazbou – vazba se mnoha žákům jeví jako něco „vnějšího“, nezávislého na atomu.</a:t>
            </a:r>
            <a:endParaRPr lang="en-US" dirty="0" smtClean="0"/>
          </a:p>
          <a:p>
            <a:r>
              <a:rPr lang="cs-CZ" dirty="0" smtClean="0"/>
              <a:t>Žáci často nevědí, který model atomu (s jakou valencí) mají využít v modelu dané molekuly. </a:t>
            </a:r>
            <a:endParaRPr lang="en-US" dirty="0" smtClean="0"/>
          </a:p>
          <a:p>
            <a:r>
              <a:rPr lang="cs-CZ" dirty="0" smtClean="0"/>
              <a:t>. </a:t>
            </a:r>
            <a:endParaRPr lang="en-US" dirty="0" smtClean="0"/>
          </a:p>
          <a:p>
            <a:pPr lvl="0"/>
            <a:endParaRPr lang="en-US" dirty="0" smtClean="0"/>
          </a:p>
          <a:p>
            <a:endParaRPr lang="en-US" dirty="0" smtClean="0"/>
          </a:p>
          <a:p>
            <a:endParaRPr lang="pl-PL" dirty="0"/>
          </a:p>
        </p:txBody>
      </p:sp>
      <p:sp>
        <p:nvSpPr>
          <p:cNvPr id="4" name="Symbol zastępczy numeru slajdu 3"/>
          <p:cNvSpPr>
            <a:spLocks noGrp="1"/>
          </p:cNvSpPr>
          <p:nvPr>
            <p:ph type="sldNum" sz="quarter" idx="10"/>
          </p:nvPr>
        </p:nvSpPr>
        <p:spPr/>
        <p:txBody>
          <a:bodyPr/>
          <a:lstStyle/>
          <a:p>
            <a:fld id="{36869618-24CC-1A47-8394-644629AAA0E6}" type="slidenum">
              <a:rPr lang="en-US" smtClean="0"/>
              <a:pPr/>
              <a:t>150</a:t>
            </a:fld>
            <a:endParaRPr lang="en-US"/>
          </a:p>
        </p:txBody>
      </p:sp>
    </p:spTree>
    <p:extLst>
      <p:ext uri="{BB962C8B-B14F-4D97-AF65-F5344CB8AC3E}">
        <p14:creationId xmlns:p14="http://schemas.microsoft.com/office/powerpoint/2010/main" val="39202210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lvl="0"/>
            <a:r>
              <a:rPr lang="cs-CZ" dirty="0" smtClean="0"/>
              <a:t>Začíná od zobrazení počátečního stavu, tedy substrátů (s přihlédnutím k jejich vnitřní stavbě: rozmazanému elektronovému mraku v atomech, molekulách a iontech, a také jejich seřazení). </a:t>
            </a:r>
          </a:p>
          <a:p>
            <a:pPr lvl="0"/>
            <a:r>
              <a:rPr lang="cs-CZ" dirty="0" smtClean="0"/>
              <a:t>Na začátku jsou substráty, které vystupují v reakci, znázorněny pomocí šedivých modelů. </a:t>
            </a:r>
          </a:p>
          <a:p>
            <a:pPr lvl="0"/>
            <a:r>
              <a:rPr lang="cs-CZ" dirty="0" smtClean="0"/>
              <a:t>Chybějící barva je speciálním údajem, který se snaží eliminovat všeobecně chybné přesvědčení, že atomy, molekuly a ionty mají barvu. </a:t>
            </a:r>
          </a:p>
          <a:p>
            <a:pPr lvl="0"/>
            <a:r>
              <a:rPr lang="cs-CZ" dirty="0" smtClean="0"/>
              <a:t>Modely se snaží ukázat, že chemické reakce, ke kterým dochází ve skutečném světě, se neomezují na jednotlivé chemické individuální látky (takováto chybná přesvědčení často vznikají v myslích žáků na základě chemických reakčních rovnic nebo statických modelů těchto rovnic, které představují nejmenší množství látky, jež je součástí reakce). </a:t>
            </a:r>
          </a:p>
          <a:p>
            <a:pPr lvl="0"/>
            <a:r>
              <a:rPr lang="cs-CZ" dirty="0" smtClean="0"/>
              <a:t>Substráty jsou ukázány v pohybu. </a:t>
            </a:r>
          </a:p>
          <a:p>
            <a:pPr lvl="0"/>
            <a:r>
              <a:rPr lang="cs-CZ" dirty="0" smtClean="0"/>
              <a:t>Rychlost Brownova pohybu částic ve vytvářených animacích záleží na:</a:t>
            </a:r>
            <a:endParaRPr lang="en-US" dirty="0" smtClean="0"/>
          </a:p>
          <a:p>
            <a:pPr lvl="1"/>
            <a:r>
              <a:rPr lang="cs-CZ" dirty="0" smtClean="0"/>
              <a:t>skupenství látky (rychleji se pohybují částice plynů než kapalin),</a:t>
            </a:r>
            <a:endParaRPr lang="en-US" dirty="0" smtClean="0"/>
          </a:p>
          <a:p>
            <a:pPr lvl="1"/>
            <a:r>
              <a:rPr lang="cs-CZ" dirty="0" smtClean="0"/>
              <a:t>teplotě (spolu s nárůstem teploty se částice pohybují rychleji). Pokud reakce probíhá ve vodním roztoku, je ukázaná disociace substrátů nebo proces jejich rozpouštění.</a:t>
            </a:r>
            <a:endParaRPr lang="en-US" dirty="0" smtClean="0"/>
          </a:p>
          <a:p>
            <a:r>
              <a:rPr lang="cs-CZ" dirty="0" smtClean="0"/>
              <a:t>Pokud se jedná o mnohofázový proces, je ukázána každá fáze zvlášť. </a:t>
            </a:r>
          </a:p>
          <a:p>
            <a:r>
              <a:rPr lang="cs-CZ" dirty="0" smtClean="0"/>
              <a:t>První fáze animace trvá tak dlouho, aby bylo možné přesně zpozorovat všechny důležité prvky jevu.</a:t>
            </a:r>
          </a:p>
          <a:p>
            <a:pPr marL="0" marR="0" lvl="0" indent="0" algn="l" defTabSz="4572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Úkolem druhé fáze je ukázání dynamiky probíhající reakce. Proto je také omezen počáteční počet částic na takové množství, jaké může vnímat zrak žáků. Aby bylo možné výrazněji zobrazit podstatu probíhající reakce, mění se její důležité součásti, které jsou na začátku šedivé, na barevné. V této fázi je ukázán průběh chemické reakce, mj.: spojování částic a jejich rozpad, změna velikosti atomů a iontů, změny tvaru molekul s přihlédnutím k stechiometrickým poměrům. Tato fáze může také ukazovat fyzické procesy, které provázejí každou chemickou reakci, např. nárůst rychlosti částic spolu se zvýšením teploty, neefektivní nárazy, možnost odvrácení průběhu reakce nebo sedimentace. K představení průběhu a mechanismu probíhající reakce a fyzických změn, které ji provázejí, není možné využít tradiční, statické modely. A právě proto zjednoduší žákům používání dynamických počítačových modelů pochopení procesů, které probíhají během chemických reakcí.</a:t>
            </a:r>
            <a:endParaRPr lang="cs-CZ" dirty="0" smtClean="0"/>
          </a:p>
          <a:p>
            <a:pPr lvl="0"/>
            <a:endParaRPr lang="cs-CZ" dirty="0" smtClean="0"/>
          </a:p>
          <a:p>
            <a:pPr lvl="0"/>
            <a:r>
              <a:rPr lang="cs-CZ" dirty="0" smtClean="0"/>
              <a:t>Ve třetí fázi se barevné součásti postupně vracejí k počáteční šedivé barvě. </a:t>
            </a:r>
          </a:p>
          <a:p>
            <a:pPr lvl="0"/>
            <a:r>
              <a:rPr lang="cs-CZ" dirty="0" smtClean="0"/>
              <a:t>Objevují se také částice substrátů, které by vznikly z počátečního množství substrátů. </a:t>
            </a:r>
          </a:p>
          <a:p>
            <a:pPr lvl="0"/>
            <a:r>
              <a:rPr lang="cs-CZ" dirty="0" smtClean="0"/>
              <a:t>Závěrečná scéna animace ukazuje v jednom celku, v nepřetržitém pohybu, součásti, které jsou výsledkem probíhajícího procesu. </a:t>
            </a:r>
          </a:p>
          <a:p>
            <a:pPr lvl="0"/>
            <a:r>
              <a:rPr lang="cs-CZ" dirty="0" smtClean="0"/>
              <a:t>Tento obraz zůstává na obrazovce monitoru dostatečně dlouho, aby bylo možné si pečlivě prohlédnout jeho jednotlivé části.</a:t>
            </a:r>
          </a:p>
          <a:p>
            <a:endParaRPr lang="cs-CZ" dirty="0" smtClean="0"/>
          </a:p>
          <a:p>
            <a:r>
              <a:rPr lang="cs-CZ" dirty="0" smtClean="0"/>
              <a:t>Dynamické počítačové modely jsou univerzální, protože je možné na ně „naložit“: symboly prvků a iontů, jejich náboje nebo „čárky“, které symbolizují atomové vazby nebo atomové zpolarizované vazby. V tradičních modelech jsou kuličky, které symbolizují atomy, zřídkakdy popsané – žák si musí celou dobu pamatovat, jaké atomy se účastní reakce.</a:t>
            </a:r>
            <a:endParaRPr lang="en-US" dirty="0" smtClean="0"/>
          </a:p>
          <a:p>
            <a:r>
              <a:rPr lang="cs-CZ" dirty="0" smtClean="0"/>
              <a:t>Kromě toho část tradičních modelů chybně představuje pojem valence – v takových modelech se kuličky spojují umělohmotnými tyčinkami. Každá tyčinka ilustruje valenci atomu. Je přitom nutné si pamatovat, že valence není ve většině případů stálou vlastností atomu, proto se ve školních soupravách určených k vytváření modelů nachází např. několik různých atomů síry, dusíku nebo fosforu s různou valencí. Takový model vytváří asociaci „umělohmotné tyčinky“ s vazbou – vazba se mnoha žákům jeví jako něco „vnějšího“, nezávislého na atomu.</a:t>
            </a:r>
            <a:endParaRPr lang="en-US" dirty="0" smtClean="0"/>
          </a:p>
          <a:p>
            <a:r>
              <a:rPr lang="cs-CZ" dirty="0" smtClean="0"/>
              <a:t>Žáci často nevědí, který model atomu (s jakou valencí) mají využít v modelu dané molekuly. </a:t>
            </a:r>
            <a:endParaRPr lang="en-US" dirty="0" smtClean="0"/>
          </a:p>
          <a:p>
            <a:r>
              <a:rPr lang="cs-CZ" dirty="0" smtClean="0"/>
              <a:t>. </a:t>
            </a:r>
            <a:endParaRPr lang="en-US" dirty="0" smtClean="0"/>
          </a:p>
          <a:p>
            <a:pPr lvl="0"/>
            <a:endParaRPr lang="en-US" dirty="0" smtClean="0"/>
          </a:p>
          <a:p>
            <a:endParaRPr lang="en-US" dirty="0" smtClean="0"/>
          </a:p>
          <a:p>
            <a:endParaRPr lang="pl-PL" dirty="0"/>
          </a:p>
        </p:txBody>
      </p:sp>
      <p:sp>
        <p:nvSpPr>
          <p:cNvPr id="4" name="Symbol zastępczy numeru slajdu 3"/>
          <p:cNvSpPr>
            <a:spLocks noGrp="1"/>
          </p:cNvSpPr>
          <p:nvPr>
            <p:ph type="sldNum" sz="quarter" idx="10"/>
          </p:nvPr>
        </p:nvSpPr>
        <p:spPr/>
        <p:txBody>
          <a:bodyPr/>
          <a:lstStyle/>
          <a:p>
            <a:fld id="{36869618-24CC-1A47-8394-644629AAA0E6}" type="slidenum">
              <a:rPr lang="en-US" smtClean="0"/>
              <a:pPr/>
              <a:t>151</a:t>
            </a:fld>
            <a:endParaRPr lang="en-US"/>
          </a:p>
        </p:txBody>
      </p:sp>
    </p:spTree>
    <p:extLst>
      <p:ext uri="{BB962C8B-B14F-4D97-AF65-F5344CB8AC3E}">
        <p14:creationId xmlns:p14="http://schemas.microsoft.com/office/powerpoint/2010/main" val="39202210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152</a:t>
            </a:fld>
            <a:endParaRPr lang="en-US"/>
          </a:p>
        </p:txBody>
      </p:sp>
    </p:spTree>
    <p:extLst>
      <p:ext uri="{BB962C8B-B14F-4D97-AF65-F5344CB8AC3E}">
        <p14:creationId xmlns:p14="http://schemas.microsoft.com/office/powerpoint/2010/main" val="4471293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153</a:t>
            </a:fld>
            <a:endParaRPr lang="en-US"/>
          </a:p>
        </p:txBody>
      </p:sp>
    </p:spTree>
    <p:extLst>
      <p:ext uri="{BB962C8B-B14F-4D97-AF65-F5344CB8AC3E}">
        <p14:creationId xmlns:p14="http://schemas.microsoft.com/office/powerpoint/2010/main" val="4471293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154</a:t>
            </a:fld>
            <a:endParaRPr lang="en-US"/>
          </a:p>
        </p:txBody>
      </p:sp>
    </p:spTree>
    <p:extLst>
      <p:ext uri="{BB962C8B-B14F-4D97-AF65-F5344CB8AC3E}">
        <p14:creationId xmlns:p14="http://schemas.microsoft.com/office/powerpoint/2010/main" val="4471293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155</a:t>
            </a:fld>
            <a:endParaRPr lang="en-US"/>
          </a:p>
        </p:txBody>
      </p:sp>
    </p:spTree>
    <p:extLst>
      <p:ext uri="{BB962C8B-B14F-4D97-AF65-F5344CB8AC3E}">
        <p14:creationId xmlns:p14="http://schemas.microsoft.com/office/powerpoint/2010/main" val="4471293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156</a:t>
            </a:fld>
            <a:endParaRPr lang="en-US"/>
          </a:p>
        </p:txBody>
      </p:sp>
    </p:spTree>
    <p:extLst>
      <p:ext uri="{BB962C8B-B14F-4D97-AF65-F5344CB8AC3E}">
        <p14:creationId xmlns:p14="http://schemas.microsoft.com/office/powerpoint/2010/main" val="4471293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b="1" u="sng" kern="1200" dirty="0" smtClean="0">
                <a:solidFill>
                  <a:schemeClr val="tx1"/>
                </a:solidFill>
                <a:effectLst/>
                <a:latin typeface="+mn-lt"/>
                <a:ea typeface="+mn-ea"/>
                <a:cs typeface="+mn-cs"/>
              </a:rPr>
              <a:t>Monografie: </a:t>
            </a:r>
            <a:endParaRPr lang="cs-CZ" sz="1200" kern="1200" dirty="0" smtClean="0">
              <a:solidFill>
                <a:schemeClr val="tx1"/>
              </a:solidFill>
              <a:effectLst/>
              <a:latin typeface="+mn-lt"/>
              <a:ea typeface="+mn-ea"/>
              <a:cs typeface="+mn-cs"/>
            </a:endParaRPr>
          </a:p>
          <a:p>
            <a:r>
              <a:rPr lang="pl-PL" sz="1200" b="1"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pPr lvl="0"/>
            <a:r>
              <a:rPr lang="pl-PL" sz="1200" kern="1200" dirty="0" smtClean="0">
                <a:solidFill>
                  <a:schemeClr val="tx1"/>
                </a:solidFill>
                <a:effectLst/>
                <a:latin typeface="+mn-lt"/>
                <a:ea typeface="+mn-ea"/>
                <a:cs typeface="+mn-cs"/>
              </a:rPr>
              <a:t>NODZYŃSKA M.,  </a:t>
            </a:r>
            <a:r>
              <a:rPr lang="pl-PL" sz="1200" b="1" i="1" kern="1200" dirty="0" smtClean="0">
                <a:solidFill>
                  <a:schemeClr val="tx1"/>
                </a:solidFill>
                <a:effectLst/>
                <a:latin typeface="+mn-lt"/>
                <a:ea typeface="+mn-ea"/>
                <a:cs typeface="+mn-cs"/>
              </a:rPr>
              <a:t>Wizualizacja w chemii i nauczaniu chemii</a:t>
            </a:r>
            <a:r>
              <a:rPr lang="pl-PL" sz="1200" kern="1200" dirty="0" smtClean="0">
                <a:solidFill>
                  <a:schemeClr val="tx1"/>
                </a:solidFill>
                <a:effectLst/>
                <a:latin typeface="+mn-lt"/>
                <a:ea typeface="+mn-ea"/>
                <a:cs typeface="+mn-cs"/>
              </a:rPr>
              <a:t>, Wydawnictwo Naukowe Uniwersytetu Pedagogicznego, Kraków</a:t>
            </a:r>
            <a:endParaRPr lang="cs-CZ" sz="1200" kern="1200" dirty="0" smtClean="0">
              <a:solidFill>
                <a:schemeClr val="tx1"/>
              </a:solidFill>
              <a:effectLst/>
              <a:latin typeface="+mn-lt"/>
              <a:ea typeface="+mn-ea"/>
              <a:cs typeface="+mn-cs"/>
            </a:endParaRPr>
          </a:p>
          <a:p>
            <a:pPr lvl="0"/>
            <a:r>
              <a:rPr lang="pl-PL" sz="1200" kern="1200" dirty="0" err="1" smtClean="0">
                <a:solidFill>
                  <a:schemeClr val="tx1"/>
                </a:solidFill>
                <a:effectLst/>
                <a:latin typeface="+mn-lt"/>
                <a:ea typeface="+mn-ea"/>
                <a:cs typeface="+mn-cs"/>
              </a:rPr>
              <a:t>Bilek</a:t>
            </a:r>
            <a:r>
              <a:rPr lang="pl-PL" sz="1200" kern="1200" dirty="0" smtClean="0">
                <a:solidFill>
                  <a:schemeClr val="tx1"/>
                </a:solidFill>
                <a:effectLst/>
                <a:latin typeface="+mn-lt"/>
                <a:ea typeface="+mn-ea"/>
                <a:cs typeface="+mn-cs"/>
              </a:rPr>
              <a:t> M., NODZYŃSKA M., a kol. (2007) </a:t>
            </a:r>
            <a:r>
              <a:rPr lang="pl-PL" sz="1200" b="1" i="1" kern="1200" dirty="0" err="1" smtClean="0">
                <a:solidFill>
                  <a:schemeClr val="tx1"/>
                </a:solidFill>
                <a:effectLst/>
                <a:latin typeface="+mn-lt"/>
                <a:ea typeface="+mn-ea"/>
                <a:cs typeface="+mn-cs"/>
              </a:rPr>
              <a:t>Vliv</a:t>
            </a:r>
            <a:r>
              <a:rPr lang="pl-PL" sz="1200" b="1" i="1" kern="1200" dirty="0" smtClean="0">
                <a:solidFill>
                  <a:schemeClr val="tx1"/>
                </a:solidFill>
                <a:effectLst/>
                <a:latin typeface="+mn-lt"/>
                <a:ea typeface="+mn-ea"/>
                <a:cs typeface="+mn-cs"/>
              </a:rPr>
              <a:t> </a:t>
            </a:r>
            <a:r>
              <a:rPr lang="pl-PL" sz="1200" b="1" i="1" kern="1200" dirty="0" err="1" smtClean="0">
                <a:solidFill>
                  <a:schemeClr val="tx1"/>
                </a:solidFill>
                <a:effectLst/>
                <a:latin typeface="+mn-lt"/>
                <a:ea typeface="+mn-ea"/>
                <a:cs typeface="+mn-cs"/>
              </a:rPr>
              <a:t>dynamickych</a:t>
            </a:r>
            <a:r>
              <a:rPr lang="pl-PL" sz="1200" b="1" i="1" kern="1200" dirty="0" smtClean="0">
                <a:solidFill>
                  <a:schemeClr val="tx1"/>
                </a:solidFill>
                <a:effectLst/>
                <a:latin typeface="+mn-lt"/>
                <a:ea typeface="+mn-ea"/>
                <a:cs typeface="+mn-cs"/>
              </a:rPr>
              <a:t> </a:t>
            </a:r>
            <a:r>
              <a:rPr lang="pl-PL" sz="1200" b="1" i="1" kern="1200" dirty="0" err="1" smtClean="0">
                <a:solidFill>
                  <a:schemeClr val="tx1"/>
                </a:solidFill>
                <a:effectLst/>
                <a:latin typeface="+mn-lt"/>
                <a:ea typeface="+mn-ea"/>
                <a:cs typeface="+mn-cs"/>
              </a:rPr>
              <a:t>pocitacovych</a:t>
            </a:r>
            <a:r>
              <a:rPr lang="pl-PL" sz="1200" b="1" i="1" kern="1200" dirty="0" smtClean="0">
                <a:solidFill>
                  <a:schemeClr val="tx1"/>
                </a:solidFill>
                <a:effectLst/>
                <a:latin typeface="+mn-lt"/>
                <a:ea typeface="+mn-ea"/>
                <a:cs typeface="+mn-cs"/>
              </a:rPr>
              <a:t> modelu na </a:t>
            </a:r>
            <a:r>
              <a:rPr lang="pl-PL" sz="1200" b="1" i="1" kern="1200" dirty="0" err="1" smtClean="0">
                <a:solidFill>
                  <a:schemeClr val="tx1"/>
                </a:solidFill>
                <a:effectLst/>
                <a:latin typeface="+mn-lt"/>
                <a:ea typeface="+mn-ea"/>
                <a:cs typeface="+mn-cs"/>
              </a:rPr>
              <a:t>porozumeni</a:t>
            </a:r>
            <a:r>
              <a:rPr lang="pl-PL" sz="1200" b="1" i="1" kern="1200" dirty="0" smtClean="0">
                <a:solidFill>
                  <a:schemeClr val="tx1"/>
                </a:solidFill>
                <a:effectLst/>
                <a:latin typeface="+mn-lt"/>
                <a:ea typeface="+mn-ea"/>
                <a:cs typeface="+mn-cs"/>
              </a:rPr>
              <a:t> procesu z </a:t>
            </a:r>
            <a:r>
              <a:rPr lang="pl-PL" sz="1200" b="1" i="1" kern="1200" dirty="0" err="1" smtClean="0">
                <a:solidFill>
                  <a:schemeClr val="tx1"/>
                </a:solidFill>
                <a:effectLst/>
                <a:latin typeface="+mn-lt"/>
                <a:ea typeface="+mn-ea"/>
                <a:cs typeface="+mn-cs"/>
              </a:rPr>
              <a:t>oblasti</a:t>
            </a:r>
            <a:r>
              <a:rPr lang="pl-PL" sz="1200" b="1" i="1" kern="1200" dirty="0" smtClean="0">
                <a:solidFill>
                  <a:schemeClr val="tx1"/>
                </a:solidFill>
                <a:effectLst/>
                <a:latin typeface="+mn-lt"/>
                <a:ea typeface="+mn-ea"/>
                <a:cs typeface="+mn-cs"/>
              </a:rPr>
              <a:t> </a:t>
            </a:r>
            <a:r>
              <a:rPr lang="pl-PL" sz="1200" b="1" i="1" kern="1200" dirty="0" err="1" smtClean="0">
                <a:solidFill>
                  <a:schemeClr val="tx1"/>
                </a:solidFill>
                <a:effectLst/>
                <a:latin typeface="+mn-lt"/>
                <a:ea typeface="+mn-ea"/>
                <a:cs typeface="+mn-cs"/>
              </a:rPr>
              <a:t>mikrosveta</a:t>
            </a:r>
            <a:r>
              <a:rPr lang="pl-PL" sz="1200" b="1" i="1" kern="1200" dirty="0" smtClean="0">
                <a:solidFill>
                  <a:schemeClr val="tx1"/>
                </a:solidFill>
                <a:effectLst/>
                <a:latin typeface="+mn-lt"/>
                <a:ea typeface="+mn-ea"/>
                <a:cs typeface="+mn-cs"/>
              </a:rPr>
              <a:t> u </a:t>
            </a:r>
            <a:r>
              <a:rPr lang="pl-PL" sz="1200" b="1" i="1" kern="1200" dirty="0" err="1" smtClean="0">
                <a:solidFill>
                  <a:schemeClr val="tx1"/>
                </a:solidFill>
                <a:effectLst/>
                <a:latin typeface="+mn-lt"/>
                <a:ea typeface="+mn-ea"/>
                <a:cs typeface="+mn-cs"/>
              </a:rPr>
              <a:t>zaku</a:t>
            </a:r>
            <a:r>
              <a:rPr lang="pl-PL" sz="1200" b="1" i="1" kern="1200" dirty="0" smtClean="0">
                <a:solidFill>
                  <a:schemeClr val="tx1"/>
                </a:solidFill>
                <a:effectLst/>
                <a:latin typeface="+mn-lt"/>
                <a:ea typeface="+mn-ea"/>
                <a:cs typeface="+mn-cs"/>
              </a:rPr>
              <a:t> </a:t>
            </a:r>
            <a:r>
              <a:rPr lang="pl-PL" sz="1200" b="1" i="1" kern="1200" dirty="0" err="1" smtClean="0">
                <a:solidFill>
                  <a:schemeClr val="tx1"/>
                </a:solidFill>
                <a:effectLst/>
                <a:latin typeface="+mn-lt"/>
                <a:ea typeface="+mn-ea"/>
                <a:cs typeface="+mn-cs"/>
              </a:rPr>
              <a:t>zemi</a:t>
            </a:r>
            <a:r>
              <a:rPr lang="pl-PL" sz="1200" b="1" i="1" kern="1200" dirty="0" smtClean="0">
                <a:solidFill>
                  <a:schemeClr val="tx1"/>
                </a:solidFill>
                <a:effectLst/>
                <a:latin typeface="+mn-lt"/>
                <a:ea typeface="+mn-ea"/>
                <a:cs typeface="+mn-cs"/>
              </a:rPr>
              <a:t> </a:t>
            </a:r>
            <a:r>
              <a:rPr lang="pl-PL" sz="1200" b="1" i="1" kern="1200" dirty="0" err="1" smtClean="0">
                <a:solidFill>
                  <a:schemeClr val="tx1"/>
                </a:solidFill>
                <a:effectLst/>
                <a:latin typeface="+mn-lt"/>
                <a:ea typeface="+mn-ea"/>
                <a:cs typeface="+mn-cs"/>
              </a:rPr>
              <a:t>visegradskeho</a:t>
            </a:r>
            <a:r>
              <a:rPr lang="pl-PL" sz="1200" b="1" i="1" kern="1200" dirty="0" smtClean="0">
                <a:solidFill>
                  <a:schemeClr val="tx1"/>
                </a:solidFill>
                <a:effectLst/>
                <a:latin typeface="+mn-lt"/>
                <a:ea typeface="+mn-ea"/>
                <a:cs typeface="+mn-cs"/>
              </a:rPr>
              <a:t> </a:t>
            </a:r>
            <a:r>
              <a:rPr lang="pl-PL" sz="1200" b="1" i="1" kern="1200" dirty="0" err="1" smtClean="0">
                <a:solidFill>
                  <a:schemeClr val="tx1"/>
                </a:solidFill>
                <a:effectLst/>
                <a:latin typeface="+mn-lt"/>
                <a:ea typeface="+mn-ea"/>
                <a:cs typeface="+mn-cs"/>
              </a:rPr>
              <a:t>trojuhelniku</a:t>
            </a:r>
            <a:r>
              <a:rPr lang="pl-PL" sz="1200" b="1" i="1" kern="1200" dirty="0" smtClean="0">
                <a:solidFill>
                  <a:schemeClr val="tx1"/>
                </a:solidFill>
                <a:effectLst/>
                <a:latin typeface="+mn-lt"/>
                <a:ea typeface="+mn-ea"/>
                <a:cs typeface="+mn-cs"/>
              </a:rPr>
              <a:t> - </a:t>
            </a:r>
            <a:r>
              <a:rPr lang="pl-PL" sz="1200" kern="1200" dirty="0" smtClean="0">
                <a:solidFill>
                  <a:schemeClr val="tx1"/>
                </a:solidFill>
                <a:effectLst/>
                <a:latin typeface="+mn-lt"/>
                <a:ea typeface="+mn-ea"/>
                <a:cs typeface="+mn-cs"/>
              </a:rPr>
              <a:t>Gaudeamus, Hradec Kralove;</a:t>
            </a:r>
            <a:endParaRPr lang="cs-CZ" sz="1200" kern="1200" dirty="0" smtClean="0">
              <a:solidFill>
                <a:schemeClr val="tx1"/>
              </a:solidFill>
              <a:effectLst/>
              <a:latin typeface="+mn-lt"/>
              <a:ea typeface="+mn-ea"/>
              <a:cs typeface="+mn-cs"/>
            </a:endParaRPr>
          </a:p>
          <a:p>
            <a:pPr lvl="0"/>
            <a:r>
              <a:rPr lang="pl-PL" sz="1200" kern="1200" dirty="0" smtClean="0">
                <a:solidFill>
                  <a:schemeClr val="tx1"/>
                </a:solidFill>
                <a:effectLst/>
                <a:latin typeface="+mn-lt"/>
                <a:ea typeface="+mn-ea"/>
                <a:cs typeface="+mn-cs"/>
              </a:rPr>
              <a:t>Paśko J.R., NODZYŃSKA M., Cieśla P., (2007</a:t>
            </a:r>
            <a:r>
              <a:rPr lang="pl-PL" sz="1200" b="1" kern="1200" dirty="0" smtClean="0">
                <a:solidFill>
                  <a:schemeClr val="tx1"/>
                </a:solidFill>
                <a:effectLst/>
                <a:latin typeface="+mn-lt"/>
                <a:ea typeface="+mn-ea"/>
                <a:cs typeface="+mn-cs"/>
              </a:rPr>
              <a:t>) </a:t>
            </a:r>
            <a:r>
              <a:rPr lang="pl-PL" sz="1200" b="1" i="1" kern="1200" dirty="0" smtClean="0">
                <a:solidFill>
                  <a:schemeClr val="tx1"/>
                </a:solidFill>
                <a:effectLst/>
                <a:latin typeface="+mn-lt"/>
                <a:ea typeface="+mn-ea"/>
                <a:cs typeface="+mn-cs"/>
              </a:rPr>
              <a:t>Komputerowe modele dynamiczne w nauczaniu przedmiotów przyrodniczych</a:t>
            </a:r>
            <a:r>
              <a:rPr lang="pl-PL" sz="1200" kern="1200" dirty="0" smtClean="0">
                <a:solidFill>
                  <a:schemeClr val="tx1"/>
                </a:solidFill>
                <a:effectLst/>
                <a:latin typeface="+mn-lt"/>
                <a:ea typeface="+mn-ea"/>
                <a:cs typeface="+mn-cs"/>
              </a:rPr>
              <a:t> 47 </a:t>
            </a:r>
            <a:r>
              <a:rPr lang="pl-PL" sz="1200" kern="1200" dirty="0" err="1" smtClean="0">
                <a:solidFill>
                  <a:schemeClr val="tx1"/>
                </a:solidFill>
                <a:effectLst/>
                <a:latin typeface="+mn-lt"/>
                <a:ea typeface="+mn-ea"/>
                <a:cs typeface="+mn-cs"/>
              </a:rPr>
              <a:t>str</a:t>
            </a:r>
            <a:r>
              <a:rPr lang="pl-PL"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Jaxa</a:t>
            </a:r>
            <a:r>
              <a:rPr lang="pl-PL" sz="1200" kern="1200" dirty="0" smtClean="0">
                <a:solidFill>
                  <a:schemeClr val="tx1"/>
                </a:solidFill>
                <a:effectLst/>
                <a:latin typeface="+mn-lt"/>
                <a:ea typeface="+mn-ea"/>
                <a:cs typeface="+mn-cs"/>
              </a:rPr>
              <a:t>, Kraków;</a:t>
            </a:r>
            <a:endParaRPr lang="cs-CZ" sz="1200" kern="1200" dirty="0" smtClean="0">
              <a:solidFill>
                <a:schemeClr val="tx1"/>
              </a:solidFill>
              <a:effectLst/>
              <a:latin typeface="+mn-lt"/>
              <a:ea typeface="+mn-ea"/>
              <a:cs typeface="+mn-cs"/>
            </a:endParaRPr>
          </a:p>
          <a:p>
            <a:pPr lvl="0"/>
            <a:r>
              <a:rPr lang="pl-PL" sz="1200" kern="1200" dirty="0" smtClean="0">
                <a:solidFill>
                  <a:schemeClr val="tx1"/>
                </a:solidFill>
                <a:effectLst/>
                <a:latin typeface="+mn-lt"/>
                <a:ea typeface="+mn-ea"/>
                <a:cs typeface="+mn-cs"/>
              </a:rPr>
              <a:t>Paśko J.R., NODZYŃSKA M., </a:t>
            </a:r>
            <a:r>
              <a:rPr lang="pl-PL" sz="1200" kern="1200" dirty="0" err="1" smtClean="0">
                <a:solidFill>
                  <a:schemeClr val="tx1"/>
                </a:solidFill>
                <a:effectLst/>
                <a:latin typeface="+mn-lt"/>
                <a:ea typeface="+mn-ea"/>
                <a:cs typeface="+mn-cs"/>
              </a:rPr>
              <a:t>Bílek</a:t>
            </a:r>
            <a:r>
              <a:rPr lang="pl-PL" sz="1200" kern="1200" dirty="0" smtClean="0">
                <a:solidFill>
                  <a:schemeClr val="tx1"/>
                </a:solidFill>
                <a:effectLst/>
                <a:latin typeface="+mn-lt"/>
                <a:ea typeface="+mn-ea"/>
                <a:cs typeface="+mn-cs"/>
              </a:rPr>
              <a:t> M., i inni, (2007) </a:t>
            </a:r>
            <a:r>
              <a:rPr lang="pl-PL" sz="1200" b="1" i="1" kern="1200" dirty="0" smtClean="0">
                <a:solidFill>
                  <a:schemeClr val="tx1"/>
                </a:solidFill>
                <a:effectLst/>
                <a:latin typeface="+mn-lt"/>
                <a:ea typeface="+mn-ea"/>
                <a:cs typeface="+mn-cs"/>
              </a:rPr>
              <a:t>Wpływ komputerowych modeli dynamicznych na rozumienie procesów zachodzących na poziomie mikroświata przez uczniów krajów Trójkąta Wyszehradzkiego </a:t>
            </a:r>
            <a:r>
              <a:rPr lang="pl-PL" sz="1200" kern="1200" dirty="0" smtClean="0">
                <a:solidFill>
                  <a:schemeClr val="tx1"/>
                </a:solidFill>
                <a:effectLst/>
                <a:latin typeface="+mn-lt"/>
                <a:ea typeface="+mn-ea"/>
                <a:cs typeface="+mn-cs"/>
              </a:rPr>
              <a:t>- Kraków;</a:t>
            </a:r>
            <a:endParaRPr lang="cs-CZ" sz="1200" kern="1200" dirty="0" smtClean="0">
              <a:solidFill>
                <a:schemeClr val="tx1"/>
              </a:solidFill>
              <a:effectLst/>
              <a:latin typeface="+mn-lt"/>
              <a:ea typeface="+mn-ea"/>
              <a:cs typeface="+mn-cs"/>
            </a:endParaRPr>
          </a:p>
          <a:p>
            <a:r>
              <a:rPr lang="pl-PL" sz="1200" b="1" i="1" u="none" strike="noStrike"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b="1"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157</a:t>
            </a:fld>
            <a:endParaRPr lang="en-US"/>
          </a:p>
        </p:txBody>
      </p:sp>
    </p:spTree>
    <p:extLst>
      <p:ext uri="{BB962C8B-B14F-4D97-AF65-F5344CB8AC3E}">
        <p14:creationId xmlns:p14="http://schemas.microsoft.com/office/powerpoint/2010/main" val="4471293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b="1" u="sng" kern="1200" dirty="0" smtClean="0">
                <a:solidFill>
                  <a:schemeClr val="tx1"/>
                </a:solidFill>
                <a:effectLst/>
                <a:latin typeface="+mn-lt"/>
                <a:ea typeface="+mn-ea"/>
                <a:cs typeface="+mn-cs"/>
              </a:rPr>
              <a:t>Monografie: </a:t>
            </a:r>
            <a:endParaRPr lang="cs-CZ" sz="1200" kern="1200" dirty="0" smtClean="0">
              <a:solidFill>
                <a:schemeClr val="tx1"/>
              </a:solidFill>
              <a:effectLst/>
              <a:latin typeface="+mn-lt"/>
              <a:ea typeface="+mn-ea"/>
              <a:cs typeface="+mn-cs"/>
            </a:endParaRPr>
          </a:p>
          <a:p>
            <a:r>
              <a:rPr lang="pl-PL" sz="1200" b="1"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pPr lvl="0"/>
            <a:r>
              <a:rPr lang="pl-PL" sz="1200" kern="1200" dirty="0" smtClean="0">
                <a:solidFill>
                  <a:schemeClr val="tx1"/>
                </a:solidFill>
                <a:effectLst/>
                <a:latin typeface="+mn-lt"/>
                <a:ea typeface="+mn-ea"/>
                <a:cs typeface="+mn-cs"/>
              </a:rPr>
              <a:t>NODZYŃSKA M.,  </a:t>
            </a:r>
            <a:r>
              <a:rPr lang="pl-PL" sz="1200" b="1" i="1" kern="1200" dirty="0" smtClean="0">
                <a:solidFill>
                  <a:schemeClr val="tx1"/>
                </a:solidFill>
                <a:effectLst/>
                <a:latin typeface="+mn-lt"/>
                <a:ea typeface="+mn-ea"/>
                <a:cs typeface="+mn-cs"/>
              </a:rPr>
              <a:t>Wizualizacja w chemii i nauczaniu chemii</a:t>
            </a:r>
            <a:r>
              <a:rPr lang="pl-PL" sz="1200" kern="1200" dirty="0" smtClean="0">
                <a:solidFill>
                  <a:schemeClr val="tx1"/>
                </a:solidFill>
                <a:effectLst/>
                <a:latin typeface="+mn-lt"/>
                <a:ea typeface="+mn-ea"/>
                <a:cs typeface="+mn-cs"/>
              </a:rPr>
              <a:t>, Wydawnictwo Naukowe Uniwersytetu Pedagogicznego, Kraków</a:t>
            </a:r>
            <a:endParaRPr lang="cs-CZ" sz="1200" kern="1200" dirty="0" smtClean="0">
              <a:solidFill>
                <a:schemeClr val="tx1"/>
              </a:solidFill>
              <a:effectLst/>
              <a:latin typeface="+mn-lt"/>
              <a:ea typeface="+mn-ea"/>
              <a:cs typeface="+mn-cs"/>
            </a:endParaRPr>
          </a:p>
          <a:p>
            <a:pPr lvl="0"/>
            <a:r>
              <a:rPr lang="pl-PL" sz="1200" kern="1200" dirty="0" err="1" smtClean="0">
                <a:solidFill>
                  <a:schemeClr val="tx1"/>
                </a:solidFill>
                <a:effectLst/>
                <a:latin typeface="+mn-lt"/>
                <a:ea typeface="+mn-ea"/>
                <a:cs typeface="+mn-cs"/>
              </a:rPr>
              <a:t>Bilek</a:t>
            </a:r>
            <a:r>
              <a:rPr lang="pl-PL" sz="1200" kern="1200" dirty="0" smtClean="0">
                <a:solidFill>
                  <a:schemeClr val="tx1"/>
                </a:solidFill>
                <a:effectLst/>
                <a:latin typeface="+mn-lt"/>
                <a:ea typeface="+mn-ea"/>
                <a:cs typeface="+mn-cs"/>
              </a:rPr>
              <a:t> M., NODZYŃSKA M., a kol. (2007) </a:t>
            </a:r>
            <a:r>
              <a:rPr lang="pl-PL" sz="1200" b="1" i="1" kern="1200" dirty="0" err="1" smtClean="0">
                <a:solidFill>
                  <a:schemeClr val="tx1"/>
                </a:solidFill>
                <a:effectLst/>
                <a:latin typeface="+mn-lt"/>
                <a:ea typeface="+mn-ea"/>
                <a:cs typeface="+mn-cs"/>
              </a:rPr>
              <a:t>Vliv</a:t>
            </a:r>
            <a:r>
              <a:rPr lang="pl-PL" sz="1200" b="1" i="1" kern="1200" dirty="0" smtClean="0">
                <a:solidFill>
                  <a:schemeClr val="tx1"/>
                </a:solidFill>
                <a:effectLst/>
                <a:latin typeface="+mn-lt"/>
                <a:ea typeface="+mn-ea"/>
                <a:cs typeface="+mn-cs"/>
              </a:rPr>
              <a:t> </a:t>
            </a:r>
            <a:r>
              <a:rPr lang="pl-PL" sz="1200" b="1" i="1" kern="1200" dirty="0" err="1" smtClean="0">
                <a:solidFill>
                  <a:schemeClr val="tx1"/>
                </a:solidFill>
                <a:effectLst/>
                <a:latin typeface="+mn-lt"/>
                <a:ea typeface="+mn-ea"/>
                <a:cs typeface="+mn-cs"/>
              </a:rPr>
              <a:t>dynamickych</a:t>
            </a:r>
            <a:r>
              <a:rPr lang="pl-PL" sz="1200" b="1" i="1" kern="1200" dirty="0" smtClean="0">
                <a:solidFill>
                  <a:schemeClr val="tx1"/>
                </a:solidFill>
                <a:effectLst/>
                <a:latin typeface="+mn-lt"/>
                <a:ea typeface="+mn-ea"/>
                <a:cs typeface="+mn-cs"/>
              </a:rPr>
              <a:t> </a:t>
            </a:r>
            <a:r>
              <a:rPr lang="pl-PL" sz="1200" b="1" i="1" kern="1200" dirty="0" err="1" smtClean="0">
                <a:solidFill>
                  <a:schemeClr val="tx1"/>
                </a:solidFill>
                <a:effectLst/>
                <a:latin typeface="+mn-lt"/>
                <a:ea typeface="+mn-ea"/>
                <a:cs typeface="+mn-cs"/>
              </a:rPr>
              <a:t>pocitacovych</a:t>
            </a:r>
            <a:r>
              <a:rPr lang="pl-PL" sz="1200" b="1" i="1" kern="1200" dirty="0" smtClean="0">
                <a:solidFill>
                  <a:schemeClr val="tx1"/>
                </a:solidFill>
                <a:effectLst/>
                <a:latin typeface="+mn-lt"/>
                <a:ea typeface="+mn-ea"/>
                <a:cs typeface="+mn-cs"/>
              </a:rPr>
              <a:t> modelu na </a:t>
            </a:r>
            <a:r>
              <a:rPr lang="pl-PL" sz="1200" b="1" i="1" kern="1200" dirty="0" err="1" smtClean="0">
                <a:solidFill>
                  <a:schemeClr val="tx1"/>
                </a:solidFill>
                <a:effectLst/>
                <a:latin typeface="+mn-lt"/>
                <a:ea typeface="+mn-ea"/>
                <a:cs typeface="+mn-cs"/>
              </a:rPr>
              <a:t>porozumeni</a:t>
            </a:r>
            <a:r>
              <a:rPr lang="pl-PL" sz="1200" b="1" i="1" kern="1200" dirty="0" smtClean="0">
                <a:solidFill>
                  <a:schemeClr val="tx1"/>
                </a:solidFill>
                <a:effectLst/>
                <a:latin typeface="+mn-lt"/>
                <a:ea typeface="+mn-ea"/>
                <a:cs typeface="+mn-cs"/>
              </a:rPr>
              <a:t> procesu z </a:t>
            </a:r>
            <a:r>
              <a:rPr lang="pl-PL" sz="1200" b="1" i="1" kern="1200" dirty="0" err="1" smtClean="0">
                <a:solidFill>
                  <a:schemeClr val="tx1"/>
                </a:solidFill>
                <a:effectLst/>
                <a:latin typeface="+mn-lt"/>
                <a:ea typeface="+mn-ea"/>
                <a:cs typeface="+mn-cs"/>
              </a:rPr>
              <a:t>oblasti</a:t>
            </a:r>
            <a:r>
              <a:rPr lang="pl-PL" sz="1200" b="1" i="1" kern="1200" dirty="0" smtClean="0">
                <a:solidFill>
                  <a:schemeClr val="tx1"/>
                </a:solidFill>
                <a:effectLst/>
                <a:latin typeface="+mn-lt"/>
                <a:ea typeface="+mn-ea"/>
                <a:cs typeface="+mn-cs"/>
              </a:rPr>
              <a:t> </a:t>
            </a:r>
            <a:r>
              <a:rPr lang="pl-PL" sz="1200" b="1" i="1" kern="1200" dirty="0" err="1" smtClean="0">
                <a:solidFill>
                  <a:schemeClr val="tx1"/>
                </a:solidFill>
                <a:effectLst/>
                <a:latin typeface="+mn-lt"/>
                <a:ea typeface="+mn-ea"/>
                <a:cs typeface="+mn-cs"/>
              </a:rPr>
              <a:t>mikrosveta</a:t>
            </a:r>
            <a:r>
              <a:rPr lang="pl-PL" sz="1200" b="1" i="1" kern="1200" dirty="0" smtClean="0">
                <a:solidFill>
                  <a:schemeClr val="tx1"/>
                </a:solidFill>
                <a:effectLst/>
                <a:latin typeface="+mn-lt"/>
                <a:ea typeface="+mn-ea"/>
                <a:cs typeface="+mn-cs"/>
              </a:rPr>
              <a:t> u </a:t>
            </a:r>
            <a:r>
              <a:rPr lang="pl-PL" sz="1200" b="1" i="1" kern="1200" dirty="0" err="1" smtClean="0">
                <a:solidFill>
                  <a:schemeClr val="tx1"/>
                </a:solidFill>
                <a:effectLst/>
                <a:latin typeface="+mn-lt"/>
                <a:ea typeface="+mn-ea"/>
                <a:cs typeface="+mn-cs"/>
              </a:rPr>
              <a:t>zaku</a:t>
            </a:r>
            <a:r>
              <a:rPr lang="pl-PL" sz="1200" b="1" i="1" kern="1200" dirty="0" smtClean="0">
                <a:solidFill>
                  <a:schemeClr val="tx1"/>
                </a:solidFill>
                <a:effectLst/>
                <a:latin typeface="+mn-lt"/>
                <a:ea typeface="+mn-ea"/>
                <a:cs typeface="+mn-cs"/>
              </a:rPr>
              <a:t> </a:t>
            </a:r>
            <a:r>
              <a:rPr lang="pl-PL" sz="1200" b="1" i="1" kern="1200" dirty="0" err="1" smtClean="0">
                <a:solidFill>
                  <a:schemeClr val="tx1"/>
                </a:solidFill>
                <a:effectLst/>
                <a:latin typeface="+mn-lt"/>
                <a:ea typeface="+mn-ea"/>
                <a:cs typeface="+mn-cs"/>
              </a:rPr>
              <a:t>zemi</a:t>
            </a:r>
            <a:r>
              <a:rPr lang="pl-PL" sz="1200" b="1" i="1" kern="1200" dirty="0" smtClean="0">
                <a:solidFill>
                  <a:schemeClr val="tx1"/>
                </a:solidFill>
                <a:effectLst/>
                <a:latin typeface="+mn-lt"/>
                <a:ea typeface="+mn-ea"/>
                <a:cs typeface="+mn-cs"/>
              </a:rPr>
              <a:t> </a:t>
            </a:r>
            <a:r>
              <a:rPr lang="pl-PL" sz="1200" b="1" i="1" kern="1200" dirty="0" err="1" smtClean="0">
                <a:solidFill>
                  <a:schemeClr val="tx1"/>
                </a:solidFill>
                <a:effectLst/>
                <a:latin typeface="+mn-lt"/>
                <a:ea typeface="+mn-ea"/>
                <a:cs typeface="+mn-cs"/>
              </a:rPr>
              <a:t>visegradskeho</a:t>
            </a:r>
            <a:r>
              <a:rPr lang="pl-PL" sz="1200" b="1" i="1" kern="1200" dirty="0" smtClean="0">
                <a:solidFill>
                  <a:schemeClr val="tx1"/>
                </a:solidFill>
                <a:effectLst/>
                <a:latin typeface="+mn-lt"/>
                <a:ea typeface="+mn-ea"/>
                <a:cs typeface="+mn-cs"/>
              </a:rPr>
              <a:t> </a:t>
            </a:r>
            <a:r>
              <a:rPr lang="pl-PL" sz="1200" b="1" i="1" kern="1200" dirty="0" err="1" smtClean="0">
                <a:solidFill>
                  <a:schemeClr val="tx1"/>
                </a:solidFill>
                <a:effectLst/>
                <a:latin typeface="+mn-lt"/>
                <a:ea typeface="+mn-ea"/>
                <a:cs typeface="+mn-cs"/>
              </a:rPr>
              <a:t>trojuhelniku</a:t>
            </a:r>
            <a:r>
              <a:rPr lang="pl-PL" sz="1200" b="1" i="1" kern="1200" dirty="0" smtClean="0">
                <a:solidFill>
                  <a:schemeClr val="tx1"/>
                </a:solidFill>
                <a:effectLst/>
                <a:latin typeface="+mn-lt"/>
                <a:ea typeface="+mn-ea"/>
                <a:cs typeface="+mn-cs"/>
              </a:rPr>
              <a:t> - </a:t>
            </a:r>
            <a:r>
              <a:rPr lang="pl-PL" sz="1200" kern="1200" dirty="0" smtClean="0">
                <a:solidFill>
                  <a:schemeClr val="tx1"/>
                </a:solidFill>
                <a:effectLst/>
                <a:latin typeface="+mn-lt"/>
                <a:ea typeface="+mn-ea"/>
                <a:cs typeface="+mn-cs"/>
              </a:rPr>
              <a:t>Gaudeamus, Hradec Kralove;</a:t>
            </a:r>
            <a:endParaRPr lang="cs-CZ" sz="1200" kern="1200" dirty="0" smtClean="0">
              <a:solidFill>
                <a:schemeClr val="tx1"/>
              </a:solidFill>
              <a:effectLst/>
              <a:latin typeface="+mn-lt"/>
              <a:ea typeface="+mn-ea"/>
              <a:cs typeface="+mn-cs"/>
            </a:endParaRPr>
          </a:p>
          <a:p>
            <a:pPr lvl="0"/>
            <a:r>
              <a:rPr lang="pl-PL" sz="1200" kern="1200" dirty="0" smtClean="0">
                <a:solidFill>
                  <a:schemeClr val="tx1"/>
                </a:solidFill>
                <a:effectLst/>
                <a:latin typeface="+mn-lt"/>
                <a:ea typeface="+mn-ea"/>
                <a:cs typeface="+mn-cs"/>
              </a:rPr>
              <a:t>Paśko J.R., NODZYŃSKA M., Cieśla P., (2007</a:t>
            </a:r>
            <a:r>
              <a:rPr lang="pl-PL" sz="1200" b="1" kern="1200" dirty="0" smtClean="0">
                <a:solidFill>
                  <a:schemeClr val="tx1"/>
                </a:solidFill>
                <a:effectLst/>
                <a:latin typeface="+mn-lt"/>
                <a:ea typeface="+mn-ea"/>
                <a:cs typeface="+mn-cs"/>
              </a:rPr>
              <a:t>) </a:t>
            </a:r>
            <a:r>
              <a:rPr lang="pl-PL" sz="1200" b="1" i="1" kern="1200" dirty="0" smtClean="0">
                <a:solidFill>
                  <a:schemeClr val="tx1"/>
                </a:solidFill>
                <a:effectLst/>
                <a:latin typeface="+mn-lt"/>
                <a:ea typeface="+mn-ea"/>
                <a:cs typeface="+mn-cs"/>
              </a:rPr>
              <a:t>Komputerowe modele dynamiczne w nauczaniu przedmiotów przyrodniczych</a:t>
            </a:r>
            <a:r>
              <a:rPr lang="pl-PL" sz="1200" kern="1200" dirty="0" smtClean="0">
                <a:solidFill>
                  <a:schemeClr val="tx1"/>
                </a:solidFill>
                <a:effectLst/>
                <a:latin typeface="+mn-lt"/>
                <a:ea typeface="+mn-ea"/>
                <a:cs typeface="+mn-cs"/>
              </a:rPr>
              <a:t> 47 </a:t>
            </a:r>
            <a:r>
              <a:rPr lang="pl-PL" sz="1200" kern="1200" dirty="0" err="1" smtClean="0">
                <a:solidFill>
                  <a:schemeClr val="tx1"/>
                </a:solidFill>
                <a:effectLst/>
                <a:latin typeface="+mn-lt"/>
                <a:ea typeface="+mn-ea"/>
                <a:cs typeface="+mn-cs"/>
              </a:rPr>
              <a:t>str</a:t>
            </a:r>
            <a:r>
              <a:rPr lang="pl-PL"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Jaxa</a:t>
            </a:r>
            <a:r>
              <a:rPr lang="pl-PL" sz="1200" kern="1200" dirty="0" smtClean="0">
                <a:solidFill>
                  <a:schemeClr val="tx1"/>
                </a:solidFill>
                <a:effectLst/>
                <a:latin typeface="+mn-lt"/>
                <a:ea typeface="+mn-ea"/>
                <a:cs typeface="+mn-cs"/>
              </a:rPr>
              <a:t>, Kraków;</a:t>
            </a:r>
            <a:endParaRPr lang="cs-CZ" sz="1200" kern="1200" dirty="0" smtClean="0">
              <a:solidFill>
                <a:schemeClr val="tx1"/>
              </a:solidFill>
              <a:effectLst/>
              <a:latin typeface="+mn-lt"/>
              <a:ea typeface="+mn-ea"/>
              <a:cs typeface="+mn-cs"/>
            </a:endParaRPr>
          </a:p>
          <a:p>
            <a:pPr lvl="0"/>
            <a:r>
              <a:rPr lang="pl-PL" sz="1200" kern="1200" dirty="0" smtClean="0">
                <a:solidFill>
                  <a:schemeClr val="tx1"/>
                </a:solidFill>
                <a:effectLst/>
                <a:latin typeface="+mn-lt"/>
                <a:ea typeface="+mn-ea"/>
                <a:cs typeface="+mn-cs"/>
              </a:rPr>
              <a:t>Paśko J.R., NODZYŃSKA M., </a:t>
            </a:r>
            <a:r>
              <a:rPr lang="pl-PL" sz="1200" kern="1200" dirty="0" err="1" smtClean="0">
                <a:solidFill>
                  <a:schemeClr val="tx1"/>
                </a:solidFill>
                <a:effectLst/>
                <a:latin typeface="+mn-lt"/>
                <a:ea typeface="+mn-ea"/>
                <a:cs typeface="+mn-cs"/>
              </a:rPr>
              <a:t>Bílek</a:t>
            </a:r>
            <a:r>
              <a:rPr lang="pl-PL" sz="1200" kern="1200" dirty="0" smtClean="0">
                <a:solidFill>
                  <a:schemeClr val="tx1"/>
                </a:solidFill>
                <a:effectLst/>
                <a:latin typeface="+mn-lt"/>
                <a:ea typeface="+mn-ea"/>
                <a:cs typeface="+mn-cs"/>
              </a:rPr>
              <a:t> M., i inni, (2007) </a:t>
            </a:r>
            <a:r>
              <a:rPr lang="pl-PL" sz="1200" b="1" i="1" kern="1200" dirty="0" smtClean="0">
                <a:solidFill>
                  <a:schemeClr val="tx1"/>
                </a:solidFill>
                <a:effectLst/>
                <a:latin typeface="+mn-lt"/>
                <a:ea typeface="+mn-ea"/>
                <a:cs typeface="+mn-cs"/>
              </a:rPr>
              <a:t>Wpływ komputerowych modeli dynamicznych na rozumienie procesów zachodzących na poziomie mikroświata przez uczniów krajów Trójkąta Wyszehradzkiego </a:t>
            </a:r>
            <a:r>
              <a:rPr lang="pl-PL" sz="1200" kern="1200" dirty="0" smtClean="0">
                <a:solidFill>
                  <a:schemeClr val="tx1"/>
                </a:solidFill>
                <a:effectLst/>
                <a:latin typeface="+mn-lt"/>
                <a:ea typeface="+mn-ea"/>
                <a:cs typeface="+mn-cs"/>
              </a:rPr>
              <a:t>- Kraków;</a:t>
            </a:r>
            <a:endParaRPr lang="cs-CZ" sz="1200" kern="1200" dirty="0" smtClean="0">
              <a:solidFill>
                <a:schemeClr val="tx1"/>
              </a:solidFill>
              <a:effectLst/>
              <a:latin typeface="+mn-lt"/>
              <a:ea typeface="+mn-ea"/>
              <a:cs typeface="+mn-cs"/>
            </a:endParaRPr>
          </a:p>
          <a:p>
            <a:r>
              <a:rPr lang="pl-PL" sz="1200" b="1" i="1" u="none" strike="noStrike"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b="1"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158</a:t>
            </a:fld>
            <a:endParaRPr lang="en-US"/>
          </a:p>
        </p:txBody>
      </p:sp>
    </p:spTree>
    <p:extLst>
      <p:ext uri="{BB962C8B-B14F-4D97-AF65-F5344CB8AC3E}">
        <p14:creationId xmlns:p14="http://schemas.microsoft.com/office/powerpoint/2010/main" val="4471293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b="1" u="sng" kern="1200" dirty="0" smtClean="0">
                <a:solidFill>
                  <a:schemeClr val="tx1"/>
                </a:solidFill>
                <a:effectLst/>
                <a:latin typeface="+mn-lt"/>
                <a:ea typeface="+mn-ea"/>
                <a:cs typeface="+mn-cs"/>
              </a:rPr>
              <a:t>Monografie: </a:t>
            </a:r>
            <a:endParaRPr lang="cs-CZ" sz="1200" kern="1200" dirty="0" smtClean="0">
              <a:solidFill>
                <a:schemeClr val="tx1"/>
              </a:solidFill>
              <a:effectLst/>
              <a:latin typeface="+mn-lt"/>
              <a:ea typeface="+mn-ea"/>
              <a:cs typeface="+mn-cs"/>
            </a:endParaRPr>
          </a:p>
          <a:p>
            <a:r>
              <a:rPr lang="pl-PL" sz="1200" b="1"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pPr lvl="0"/>
            <a:r>
              <a:rPr lang="pl-PL" sz="1200" kern="1200" dirty="0" smtClean="0">
                <a:solidFill>
                  <a:schemeClr val="tx1"/>
                </a:solidFill>
                <a:effectLst/>
                <a:latin typeface="+mn-lt"/>
                <a:ea typeface="+mn-ea"/>
                <a:cs typeface="+mn-cs"/>
              </a:rPr>
              <a:t>NODZYŃSKA M.,  </a:t>
            </a:r>
            <a:r>
              <a:rPr lang="pl-PL" sz="1200" b="1" i="1" kern="1200" dirty="0" smtClean="0">
                <a:solidFill>
                  <a:schemeClr val="tx1"/>
                </a:solidFill>
                <a:effectLst/>
                <a:latin typeface="+mn-lt"/>
                <a:ea typeface="+mn-ea"/>
                <a:cs typeface="+mn-cs"/>
              </a:rPr>
              <a:t>Wizualizacja w chemii i nauczaniu chemii</a:t>
            </a:r>
            <a:r>
              <a:rPr lang="pl-PL" sz="1200" kern="1200" dirty="0" smtClean="0">
                <a:solidFill>
                  <a:schemeClr val="tx1"/>
                </a:solidFill>
                <a:effectLst/>
                <a:latin typeface="+mn-lt"/>
                <a:ea typeface="+mn-ea"/>
                <a:cs typeface="+mn-cs"/>
              </a:rPr>
              <a:t>, Wydawnictwo Naukowe Uniwersytetu Pedagogicznego, Kraków</a:t>
            </a:r>
            <a:endParaRPr lang="cs-CZ" sz="1200" kern="1200" dirty="0" smtClean="0">
              <a:solidFill>
                <a:schemeClr val="tx1"/>
              </a:solidFill>
              <a:effectLst/>
              <a:latin typeface="+mn-lt"/>
              <a:ea typeface="+mn-ea"/>
              <a:cs typeface="+mn-cs"/>
            </a:endParaRPr>
          </a:p>
          <a:p>
            <a:pPr lvl="0"/>
            <a:r>
              <a:rPr lang="pl-PL" sz="1200" kern="1200" dirty="0" err="1" smtClean="0">
                <a:solidFill>
                  <a:schemeClr val="tx1"/>
                </a:solidFill>
                <a:effectLst/>
                <a:latin typeface="+mn-lt"/>
                <a:ea typeface="+mn-ea"/>
                <a:cs typeface="+mn-cs"/>
              </a:rPr>
              <a:t>Bilek</a:t>
            </a:r>
            <a:r>
              <a:rPr lang="pl-PL" sz="1200" kern="1200" dirty="0" smtClean="0">
                <a:solidFill>
                  <a:schemeClr val="tx1"/>
                </a:solidFill>
                <a:effectLst/>
                <a:latin typeface="+mn-lt"/>
                <a:ea typeface="+mn-ea"/>
                <a:cs typeface="+mn-cs"/>
              </a:rPr>
              <a:t> M., NODZYŃSKA M., a kol. (2007) </a:t>
            </a:r>
            <a:r>
              <a:rPr lang="pl-PL" sz="1200" b="1" i="1" kern="1200" dirty="0" err="1" smtClean="0">
                <a:solidFill>
                  <a:schemeClr val="tx1"/>
                </a:solidFill>
                <a:effectLst/>
                <a:latin typeface="+mn-lt"/>
                <a:ea typeface="+mn-ea"/>
                <a:cs typeface="+mn-cs"/>
              </a:rPr>
              <a:t>Vliv</a:t>
            </a:r>
            <a:r>
              <a:rPr lang="pl-PL" sz="1200" b="1" i="1" kern="1200" dirty="0" smtClean="0">
                <a:solidFill>
                  <a:schemeClr val="tx1"/>
                </a:solidFill>
                <a:effectLst/>
                <a:latin typeface="+mn-lt"/>
                <a:ea typeface="+mn-ea"/>
                <a:cs typeface="+mn-cs"/>
              </a:rPr>
              <a:t> </a:t>
            </a:r>
            <a:r>
              <a:rPr lang="pl-PL" sz="1200" b="1" i="1" kern="1200" dirty="0" err="1" smtClean="0">
                <a:solidFill>
                  <a:schemeClr val="tx1"/>
                </a:solidFill>
                <a:effectLst/>
                <a:latin typeface="+mn-lt"/>
                <a:ea typeface="+mn-ea"/>
                <a:cs typeface="+mn-cs"/>
              </a:rPr>
              <a:t>dynamickych</a:t>
            </a:r>
            <a:r>
              <a:rPr lang="pl-PL" sz="1200" b="1" i="1" kern="1200" dirty="0" smtClean="0">
                <a:solidFill>
                  <a:schemeClr val="tx1"/>
                </a:solidFill>
                <a:effectLst/>
                <a:latin typeface="+mn-lt"/>
                <a:ea typeface="+mn-ea"/>
                <a:cs typeface="+mn-cs"/>
              </a:rPr>
              <a:t> </a:t>
            </a:r>
            <a:r>
              <a:rPr lang="pl-PL" sz="1200" b="1" i="1" kern="1200" dirty="0" err="1" smtClean="0">
                <a:solidFill>
                  <a:schemeClr val="tx1"/>
                </a:solidFill>
                <a:effectLst/>
                <a:latin typeface="+mn-lt"/>
                <a:ea typeface="+mn-ea"/>
                <a:cs typeface="+mn-cs"/>
              </a:rPr>
              <a:t>pocitacovych</a:t>
            </a:r>
            <a:r>
              <a:rPr lang="pl-PL" sz="1200" b="1" i="1" kern="1200" dirty="0" smtClean="0">
                <a:solidFill>
                  <a:schemeClr val="tx1"/>
                </a:solidFill>
                <a:effectLst/>
                <a:latin typeface="+mn-lt"/>
                <a:ea typeface="+mn-ea"/>
                <a:cs typeface="+mn-cs"/>
              </a:rPr>
              <a:t> modelu na </a:t>
            </a:r>
            <a:r>
              <a:rPr lang="pl-PL" sz="1200" b="1" i="1" kern="1200" dirty="0" err="1" smtClean="0">
                <a:solidFill>
                  <a:schemeClr val="tx1"/>
                </a:solidFill>
                <a:effectLst/>
                <a:latin typeface="+mn-lt"/>
                <a:ea typeface="+mn-ea"/>
                <a:cs typeface="+mn-cs"/>
              </a:rPr>
              <a:t>porozumeni</a:t>
            </a:r>
            <a:r>
              <a:rPr lang="pl-PL" sz="1200" b="1" i="1" kern="1200" dirty="0" smtClean="0">
                <a:solidFill>
                  <a:schemeClr val="tx1"/>
                </a:solidFill>
                <a:effectLst/>
                <a:latin typeface="+mn-lt"/>
                <a:ea typeface="+mn-ea"/>
                <a:cs typeface="+mn-cs"/>
              </a:rPr>
              <a:t> procesu z </a:t>
            </a:r>
            <a:r>
              <a:rPr lang="pl-PL" sz="1200" b="1" i="1" kern="1200" dirty="0" err="1" smtClean="0">
                <a:solidFill>
                  <a:schemeClr val="tx1"/>
                </a:solidFill>
                <a:effectLst/>
                <a:latin typeface="+mn-lt"/>
                <a:ea typeface="+mn-ea"/>
                <a:cs typeface="+mn-cs"/>
              </a:rPr>
              <a:t>oblasti</a:t>
            </a:r>
            <a:r>
              <a:rPr lang="pl-PL" sz="1200" b="1" i="1" kern="1200" dirty="0" smtClean="0">
                <a:solidFill>
                  <a:schemeClr val="tx1"/>
                </a:solidFill>
                <a:effectLst/>
                <a:latin typeface="+mn-lt"/>
                <a:ea typeface="+mn-ea"/>
                <a:cs typeface="+mn-cs"/>
              </a:rPr>
              <a:t> </a:t>
            </a:r>
            <a:r>
              <a:rPr lang="pl-PL" sz="1200" b="1" i="1" kern="1200" dirty="0" err="1" smtClean="0">
                <a:solidFill>
                  <a:schemeClr val="tx1"/>
                </a:solidFill>
                <a:effectLst/>
                <a:latin typeface="+mn-lt"/>
                <a:ea typeface="+mn-ea"/>
                <a:cs typeface="+mn-cs"/>
              </a:rPr>
              <a:t>mikrosveta</a:t>
            </a:r>
            <a:r>
              <a:rPr lang="pl-PL" sz="1200" b="1" i="1" kern="1200" dirty="0" smtClean="0">
                <a:solidFill>
                  <a:schemeClr val="tx1"/>
                </a:solidFill>
                <a:effectLst/>
                <a:latin typeface="+mn-lt"/>
                <a:ea typeface="+mn-ea"/>
                <a:cs typeface="+mn-cs"/>
              </a:rPr>
              <a:t> u </a:t>
            </a:r>
            <a:r>
              <a:rPr lang="pl-PL" sz="1200" b="1" i="1" kern="1200" dirty="0" err="1" smtClean="0">
                <a:solidFill>
                  <a:schemeClr val="tx1"/>
                </a:solidFill>
                <a:effectLst/>
                <a:latin typeface="+mn-lt"/>
                <a:ea typeface="+mn-ea"/>
                <a:cs typeface="+mn-cs"/>
              </a:rPr>
              <a:t>zaku</a:t>
            </a:r>
            <a:r>
              <a:rPr lang="pl-PL" sz="1200" b="1" i="1" kern="1200" dirty="0" smtClean="0">
                <a:solidFill>
                  <a:schemeClr val="tx1"/>
                </a:solidFill>
                <a:effectLst/>
                <a:latin typeface="+mn-lt"/>
                <a:ea typeface="+mn-ea"/>
                <a:cs typeface="+mn-cs"/>
              </a:rPr>
              <a:t> </a:t>
            </a:r>
            <a:r>
              <a:rPr lang="pl-PL" sz="1200" b="1" i="1" kern="1200" dirty="0" err="1" smtClean="0">
                <a:solidFill>
                  <a:schemeClr val="tx1"/>
                </a:solidFill>
                <a:effectLst/>
                <a:latin typeface="+mn-lt"/>
                <a:ea typeface="+mn-ea"/>
                <a:cs typeface="+mn-cs"/>
              </a:rPr>
              <a:t>zemi</a:t>
            </a:r>
            <a:r>
              <a:rPr lang="pl-PL" sz="1200" b="1" i="1" kern="1200" dirty="0" smtClean="0">
                <a:solidFill>
                  <a:schemeClr val="tx1"/>
                </a:solidFill>
                <a:effectLst/>
                <a:latin typeface="+mn-lt"/>
                <a:ea typeface="+mn-ea"/>
                <a:cs typeface="+mn-cs"/>
              </a:rPr>
              <a:t> </a:t>
            </a:r>
            <a:r>
              <a:rPr lang="pl-PL" sz="1200" b="1" i="1" kern="1200" dirty="0" err="1" smtClean="0">
                <a:solidFill>
                  <a:schemeClr val="tx1"/>
                </a:solidFill>
                <a:effectLst/>
                <a:latin typeface="+mn-lt"/>
                <a:ea typeface="+mn-ea"/>
                <a:cs typeface="+mn-cs"/>
              </a:rPr>
              <a:t>visegradskeho</a:t>
            </a:r>
            <a:r>
              <a:rPr lang="pl-PL" sz="1200" b="1" i="1" kern="1200" dirty="0" smtClean="0">
                <a:solidFill>
                  <a:schemeClr val="tx1"/>
                </a:solidFill>
                <a:effectLst/>
                <a:latin typeface="+mn-lt"/>
                <a:ea typeface="+mn-ea"/>
                <a:cs typeface="+mn-cs"/>
              </a:rPr>
              <a:t> </a:t>
            </a:r>
            <a:r>
              <a:rPr lang="pl-PL" sz="1200" b="1" i="1" kern="1200" dirty="0" err="1" smtClean="0">
                <a:solidFill>
                  <a:schemeClr val="tx1"/>
                </a:solidFill>
                <a:effectLst/>
                <a:latin typeface="+mn-lt"/>
                <a:ea typeface="+mn-ea"/>
                <a:cs typeface="+mn-cs"/>
              </a:rPr>
              <a:t>trojuhelniku</a:t>
            </a:r>
            <a:r>
              <a:rPr lang="pl-PL" sz="1200" b="1" i="1" kern="1200" dirty="0" smtClean="0">
                <a:solidFill>
                  <a:schemeClr val="tx1"/>
                </a:solidFill>
                <a:effectLst/>
                <a:latin typeface="+mn-lt"/>
                <a:ea typeface="+mn-ea"/>
                <a:cs typeface="+mn-cs"/>
              </a:rPr>
              <a:t> - </a:t>
            </a:r>
            <a:r>
              <a:rPr lang="pl-PL" sz="1200" kern="1200" dirty="0" smtClean="0">
                <a:solidFill>
                  <a:schemeClr val="tx1"/>
                </a:solidFill>
                <a:effectLst/>
                <a:latin typeface="+mn-lt"/>
                <a:ea typeface="+mn-ea"/>
                <a:cs typeface="+mn-cs"/>
              </a:rPr>
              <a:t>Gaudeamus, Hradec Kralove;</a:t>
            </a:r>
            <a:endParaRPr lang="cs-CZ" sz="1200" kern="1200" dirty="0" smtClean="0">
              <a:solidFill>
                <a:schemeClr val="tx1"/>
              </a:solidFill>
              <a:effectLst/>
              <a:latin typeface="+mn-lt"/>
              <a:ea typeface="+mn-ea"/>
              <a:cs typeface="+mn-cs"/>
            </a:endParaRPr>
          </a:p>
          <a:p>
            <a:pPr lvl="0"/>
            <a:r>
              <a:rPr lang="pl-PL" sz="1200" kern="1200" dirty="0" smtClean="0">
                <a:solidFill>
                  <a:schemeClr val="tx1"/>
                </a:solidFill>
                <a:effectLst/>
                <a:latin typeface="+mn-lt"/>
                <a:ea typeface="+mn-ea"/>
                <a:cs typeface="+mn-cs"/>
              </a:rPr>
              <a:t>Paśko J.R., NODZYŃSKA M., Cieśla P., (2007</a:t>
            </a:r>
            <a:r>
              <a:rPr lang="pl-PL" sz="1200" b="1" kern="1200" dirty="0" smtClean="0">
                <a:solidFill>
                  <a:schemeClr val="tx1"/>
                </a:solidFill>
                <a:effectLst/>
                <a:latin typeface="+mn-lt"/>
                <a:ea typeface="+mn-ea"/>
                <a:cs typeface="+mn-cs"/>
              </a:rPr>
              <a:t>) </a:t>
            </a:r>
            <a:r>
              <a:rPr lang="pl-PL" sz="1200" b="1" i="1" kern="1200" dirty="0" smtClean="0">
                <a:solidFill>
                  <a:schemeClr val="tx1"/>
                </a:solidFill>
                <a:effectLst/>
                <a:latin typeface="+mn-lt"/>
                <a:ea typeface="+mn-ea"/>
                <a:cs typeface="+mn-cs"/>
              </a:rPr>
              <a:t>Komputerowe modele dynamiczne w nauczaniu przedmiotów przyrodniczych</a:t>
            </a:r>
            <a:r>
              <a:rPr lang="pl-PL" sz="1200" kern="1200" dirty="0" smtClean="0">
                <a:solidFill>
                  <a:schemeClr val="tx1"/>
                </a:solidFill>
                <a:effectLst/>
                <a:latin typeface="+mn-lt"/>
                <a:ea typeface="+mn-ea"/>
                <a:cs typeface="+mn-cs"/>
              </a:rPr>
              <a:t> 47 </a:t>
            </a:r>
            <a:r>
              <a:rPr lang="pl-PL" sz="1200" kern="1200" dirty="0" err="1" smtClean="0">
                <a:solidFill>
                  <a:schemeClr val="tx1"/>
                </a:solidFill>
                <a:effectLst/>
                <a:latin typeface="+mn-lt"/>
                <a:ea typeface="+mn-ea"/>
                <a:cs typeface="+mn-cs"/>
              </a:rPr>
              <a:t>str</a:t>
            </a:r>
            <a:r>
              <a:rPr lang="pl-PL"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Jaxa</a:t>
            </a:r>
            <a:r>
              <a:rPr lang="pl-PL" sz="1200" kern="1200" dirty="0" smtClean="0">
                <a:solidFill>
                  <a:schemeClr val="tx1"/>
                </a:solidFill>
                <a:effectLst/>
                <a:latin typeface="+mn-lt"/>
                <a:ea typeface="+mn-ea"/>
                <a:cs typeface="+mn-cs"/>
              </a:rPr>
              <a:t>, Kraków;</a:t>
            </a:r>
            <a:endParaRPr lang="cs-CZ" sz="1200" kern="1200" dirty="0" smtClean="0">
              <a:solidFill>
                <a:schemeClr val="tx1"/>
              </a:solidFill>
              <a:effectLst/>
              <a:latin typeface="+mn-lt"/>
              <a:ea typeface="+mn-ea"/>
              <a:cs typeface="+mn-cs"/>
            </a:endParaRPr>
          </a:p>
          <a:p>
            <a:pPr lvl="0"/>
            <a:r>
              <a:rPr lang="pl-PL" sz="1200" kern="1200" dirty="0" smtClean="0">
                <a:solidFill>
                  <a:schemeClr val="tx1"/>
                </a:solidFill>
                <a:effectLst/>
                <a:latin typeface="+mn-lt"/>
                <a:ea typeface="+mn-ea"/>
                <a:cs typeface="+mn-cs"/>
              </a:rPr>
              <a:t>Paśko J.R., NODZYŃSKA M., </a:t>
            </a:r>
            <a:r>
              <a:rPr lang="pl-PL" sz="1200" kern="1200" dirty="0" err="1" smtClean="0">
                <a:solidFill>
                  <a:schemeClr val="tx1"/>
                </a:solidFill>
                <a:effectLst/>
                <a:latin typeface="+mn-lt"/>
                <a:ea typeface="+mn-ea"/>
                <a:cs typeface="+mn-cs"/>
              </a:rPr>
              <a:t>Bílek</a:t>
            </a:r>
            <a:r>
              <a:rPr lang="pl-PL" sz="1200" kern="1200" dirty="0" smtClean="0">
                <a:solidFill>
                  <a:schemeClr val="tx1"/>
                </a:solidFill>
                <a:effectLst/>
                <a:latin typeface="+mn-lt"/>
                <a:ea typeface="+mn-ea"/>
                <a:cs typeface="+mn-cs"/>
              </a:rPr>
              <a:t> M., i inni, (2007) </a:t>
            </a:r>
            <a:r>
              <a:rPr lang="pl-PL" sz="1200" b="1" i="1" kern="1200" dirty="0" smtClean="0">
                <a:solidFill>
                  <a:schemeClr val="tx1"/>
                </a:solidFill>
                <a:effectLst/>
                <a:latin typeface="+mn-lt"/>
                <a:ea typeface="+mn-ea"/>
                <a:cs typeface="+mn-cs"/>
              </a:rPr>
              <a:t>Wpływ komputerowych modeli dynamicznych na rozumienie procesów zachodzących na poziomie mikroświata przez uczniów krajów Trójkąta Wyszehradzkiego </a:t>
            </a:r>
            <a:r>
              <a:rPr lang="pl-PL" sz="1200" kern="1200" dirty="0" smtClean="0">
                <a:solidFill>
                  <a:schemeClr val="tx1"/>
                </a:solidFill>
                <a:effectLst/>
                <a:latin typeface="+mn-lt"/>
                <a:ea typeface="+mn-ea"/>
                <a:cs typeface="+mn-cs"/>
              </a:rPr>
              <a:t>- Kraków;</a:t>
            </a:r>
            <a:endParaRPr lang="cs-CZ" sz="1200" kern="1200" dirty="0" smtClean="0">
              <a:solidFill>
                <a:schemeClr val="tx1"/>
              </a:solidFill>
              <a:effectLst/>
              <a:latin typeface="+mn-lt"/>
              <a:ea typeface="+mn-ea"/>
              <a:cs typeface="+mn-cs"/>
            </a:endParaRPr>
          </a:p>
          <a:p>
            <a:r>
              <a:rPr lang="pl-PL" sz="1200" b="1" i="1" u="none" strike="noStrike"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b="1"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159</a:t>
            </a:fld>
            <a:endParaRPr lang="en-US"/>
          </a:p>
        </p:txBody>
      </p:sp>
    </p:spTree>
    <p:extLst>
      <p:ext uri="{BB962C8B-B14F-4D97-AF65-F5344CB8AC3E}">
        <p14:creationId xmlns:p14="http://schemas.microsoft.com/office/powerpoint/2010/main" val="447129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13</a:t>
            </a:fld>
            <a:endParaRPr lang="en-US"/>
          </a:p>
        </p:txBody>
      </p:sp>
    </p:spTree>
    <p:extLst>
      <p:ext uri="{BB962C8B-B14F-4D97-AF65-F5344CB8AC3E}">
        <p14:creationId xmlns:p14="http://schemas.microsoft.com/office/powerpoint/2010/main" val="41163507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Cílem průzkumů bylo zjištění, jestli používání učebních pomůcek (včetně vizuálních) ovlivňuje míru osvojování chemických poznatků. </a:t>
            </a:r>
          </a:p>
          <a:p>
            <a:r>
              <a:rPr lang="cs-CZ" dirty="0" smtClean="0"/>
              <a:t>V výzkumu zúčastnilo kolem 130 žáků z </a:t>
            </a:r>
            <a:r>
              <a:rPr lang="hu-HU" dirty="0" smtClean="0"/>
              <a:t>gymnázium</a:t>
            </a:r>
            <a:r>
              <a:rPr lang="cs-CZ" dirty="0" smtClean="0"/>
              <a:t>. </a:t>
            </a:r>
          </a:p>
          <a:p>
            <a:r>
              <a:rPr lang="cs-CZ" dirty="0" smtClean="0"/>
              <a:t>V rámci první fáze výzkumu byla prozkoumána úroveň jejich intelektuálních možností a schopností, které měli před přistoupením k experimentu. </a:t>
            </a:r>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160</a:t>
            </a:fld>
            <a:endParaRPr lang="en-US"/>
          </a:p>
        </p:txBody>
      </p:sp>
    </p:spTree>
    <p:extLst>
      <p:ext uri="{BB962C8B-B14F-4D97-AF65-F5344CB8AC3E}">
        <p14:creationId xmlns:p14="http://schemas.microsoft.com/office/powerpoint/2010/main" val="4471293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Dále žáci vyplňovali dotazník VARK, který ukázal, že ve všech třídách je porovnatelná úroveň jednotlivých modalit. </a:t>
            </a:r>
          </a:p>
          <a:p>
            <a:r>
              <a:rPr lang="cs-CZ" dirty="0" smtClean="0"/>
              <a:t>Proto byly také pro výzkumné účely náhodně přiděleny jednotlivým třídám modality: </a:t>
            </a:r>
          </a:p>
          <a:p>
            <a:pPr lvl="1"/>
            <a:r>
              <a:rPr lang="cs-CZ" dirty="0" smtClean="0"/>
              <a:t>V (vizuální), </a:t>
            </a:r>
          </a:p>
          <a:p>
            <a:pPr lvl="1"/>
            <a:r>
              <a:rPr lang="cs-CZ" dirty="0" smtClean="0"/>
              <a:t>A (sluchová), </a:t>
            </a:r>
          </a:p>
          <a:p>
            <a:pPr lvl="1"/>
            <a:r>
              <a:rPr lang="cs-CZ" dirty="0" err="1" smtClean="0"/>
              <a:t>R</a:t>
            </a:r>
            <a:r>
              <a:rPr lang="cs-CZ" dirty="0" smtClean="0"/>
              <a:t> (čtení / psaní) </a:t>
            </a:r>
          </a:p>
          <a:p>
            <a:pPr lvl="1"/>
            <a:r>
              <a:rPr lang="cs-CZ" dirty="0" smtClean="0"/>
              <a:t>a K (kinetická). </a:t>
            </a:r>
          </a:p>
          <a:p>
            <a:r>
              <a:rPr lang="cs-CZ" dirty="0" smtClean="0"/>
              <a:t>Pedagogický experiment byl realizován od října do ledna.</a:t>
            </a:r>
            <a:endParaRPr lang="pl-PL" dirty="0" smtClean="0"/>
          </a:p>
        </p:txBody>
      </p:sp>
      <p:sp>
        <p:nvSpPr>
          <p:cNvPr id="4" name="Slide Number Placeholder 3"/>
          <p:cNvSpPr>
            <a:spLocks noGrp="1"/>
          </p:cNvSpPr>
          <p:nvPr>
            <p:ph type="sldNum" sz="quarter" idx="10"/>
          </p:nvPr>
        </p:nvSpPr>
        <p:spPr/>
        <p:txBody>
          <a:bodyPr/>
          <a:lstStyle/>
          <a:p>
            <a:fld id="{36869618-24CC-1A47-8394-644629AAA0E6}" type="slidenum">
              <a:rPr lang="en-US" smtClean="0"/>
              <a:pPr/>
              <a:t>161</a:t>
            </a:fld>
            <a:endParaRPr lang="en-US"/>
          </a:p>
        </p:txBody>
      </p:sp>
    </p:spTree>
    <p:extLst>
      <p:ext uri="{BB962C8B-B14F-4D97-AF65-F5344CB8AC3E}">
        <p14:creationId xmlns:p14="http://schemas.microsoft.com/office/powerpoint/2010/main" val="25630144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Hlavním cílem realizovaného výzkumu bylo zjistit, jestli existuje rozdíl mezi výsledky žáků z </a:t>
            </a:r>
            <a:r>
              <a:rPr lang="cs-CZ" b="1" dirty="0" smtClean="0"/>
              <a:t>V</a:t>
            </a:r>
            <a:r>
              <a:rPr lang="cs-CZ" dirty="0" smtClean="0"/>
              <a:t> třídy (ve které se používaly vizuální učební pomůcky, včetně dříve popsaných počítačových dynamických modelů) a žáky ze zbývajících tříd, v nichž se používaly jiné učební pomůcky. </a:t>
            </a:r>
            <a:endParaRPr lang="pl-PL"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t>
            </a:r>
            <a:r>
              <a:rPr lang="cs-CZ" dirty="0" smtClean="0"/>
              <a:t>Připraveno 13 konspektů testovacích hodin. Konspekty jednotlivých lekcí byly identické pro všechny třídy, které se účastnily experimentu, a to jak obsahem, tak i pořadím jednotlivých částí vyučování. Jediným rozdílem byly učební pomůcky, které se používaly během dané lekce v jednotlivých třídách</a:t>
            </a:r>
            <a:endParaRPr lang="pl-PL" dirty="0" smtClean="0"/>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162</a:t>
            </a:fld>
            <a:endParaRPr lang="en-US"/>
          </a:p>
        </p:txBody>
      </p:sp>
    </p:spTree>
    <p:extLst>
      <p:ext uri="{BB962C8B-B14F-4D97-AF65-F5344CB8AC3E}">
        <p14:creationId xmlns:p14="http://schemas.microsoft.com/office/powerpoint/2010/main" val="38441260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cs-CZ" dirty="0" smtClean="0"/>
              <a:t>Po zakončení jednotlivých lekcí byl žákům dáván dotazník, který měl ověřit, nakolik si osvojili informace z hodiny. </a:t>
            </a:r>
          </a:p>
          <a:p>
            <a:pPr marL="457200" indent="-457200">
              <a:buFont typeface="+mj-lt"/>
              <a:buAutoNum type="arabicPeriod"/>
            </a:pPr>
            <a:r>
              <a:rPr lang="cs-CZ" dirty="0" smtClean="0"/>
              <a:t>Průběžně byly také dělány rozhovory s učitelem, který vedl experiment, a byly zapisovány jeho poznámky. </a:t>
            </a:r>
          </a:p>
          <a:p>
            <a:pPr marL="457200" indent="-457200">
              <a:buFont typeface="+mj-lt"/>
              <a:buAutoNum type="arabicPeriod"/>
            </a:pPr>
            <a:r>
              <a:rPr lang="cs-CZ" dirty="0" smtClean="0"/>
              <a:t>Na úplný konec cyklu vyučovacích hodin žáci dostali test. </a:t>
            </a:r>
          </a:p>
          <a:p>
            <a:pPr marL="457200" indent="-457200">
              <a:buFont typeface="+mj-lt"/>
              <a:buAutoNum type="arabicPeriod"/>
            </a:pPr>
            <a:r>
              <a:rPr lang="cs-CZ" dirty="0" smtClean="0"/>
              <a:t>V poslední fázi výzkumu byly monitorovány výsledky žáků během následujících dvou let, kdy ještě zůstávali v </a:t>
            </a:r>
            <a:r>
              <a:rPr lang="hu-HU" dirty="0" smtClean="0"/>
              <a:t>gymnázium</a:t>
            </a:r>
            <a:r>
              <a:rPr lang="cs-CZ" dirty="0" smtClean="0"/>
              <a:t>.</a:t>
            </a:r>
            <a:endParaRPr lang="pl-PL" dirty="0" smtClean="0"/>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163</a:t>
            </a:fld>
            <a:endParaRPr lang="en-US"/>
          </a:p>
        </p:txBody>
      </p:sp>
    </p:spTree>
    <p:extLst>
      <p:ext uri="{BB962C8B-B14F-4D97-AF65-F5344CB8AC3E}">
        <p14:creationId xmlns:p14="http://schemas.microsoft.com/office/powerpoint/2010/main" val="37717903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69618-24CC-1A47-8394-644629AAA0E6}" type="slidenum">
              <a:rPr lang="en-US" smtClean="0"/>
              <a:pPr/>
              <a:t>164</a:t>
            </a:fld>
            <a:endParaRPr lang="en-US"/>
          </a:p>
        </p:txBody>
      </p:sp>
    </p:spTree>
    <p:extLst>
      <p:ext uri="{BB962C8B-B14F-4D97-AF65-F5344CB8AC3E}">
        <p14:creationId xmlns:p14="http://schemas.microsoft.com/office/powerpoint/2010/main" val="42492497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 </a:t>
            </a:r>
            <a:r>
              <a:rPr lang="en-US" dirty="0" err="1" smtClean="0"/>
              <a:t>záv</a:t>
            </a:r>
            <a:r>
              <a:rPr lang="pl-PL" dirty="0" err="1" smtClean="0"/>
              <a:t>ěr</a:t>
            </a:r>
            <a:r>
              <a:rPr lang="pl-PL" dirty="0" smtClean="0"/>
              <a:t> </a:t>
            </a:r>
            <a:r>
              <a:rPr lang="pl-PL" dirty="0" err="1" smtClean="0"/>
              <a:t>experimentu</a:t>
            </a:r>
            <a:r>
              <a:rPr lang="pl-PL" dirty="0" smtClean="0"/>
              <a:t> </a:t>
            </a:r>
            <a:r>
              <a:rPr lang="pl-PL" dirty="0" err="1" smtClean="0"/>
              <a:t>byl</a:t>
            </a:r>
            <a:r>
              <a:rPr lang="pl-PL" dirty="0" smtClean="0"/>
              <a:t> </a:t>
            </a:r>
            <a:r>
              <a:rPr lang="pl-PL" dirty="0" err="1" smtClean="0"/>
              <a:t>zadán</a:t>
            </a:r>
            <a:r>
              <a:rPr lang="pl-PL" dirty="0" smtClean="0"/>
              <a:t> </a:t>
            </a:r>
            <a:r>
              <a:rPr lang="pl-PL" dirty="0" err="1" smtClean="0"/>
              <a:t>žákům</a:t>
            </a:r>
            <a:r>
              <a:rPr lang="pl-PL" dirty="0" smtClean="0"/>
              <a:t> </a:t>
            </a:r>
            <a:r>
              <a:rPr lang="pl-PL" dirty="0" err="1" smtClean="0"/>
              <a:t>závěrečný</a:t>
            </a:r>
            <a:r>
              <a:rPr lang="pl-PL" dirty="0" smtClean="0"/>
              <a:t> test. </a:t>
            </a:r>
          </a:p>
          <a:p>
            <a:r>
              <a:rPr lang="pl-PL" dirty="0" err="1" smtClean="0"/>
              <a:t>Tento</a:t>
            </a:r>
            <a:r>
              <a:rPr lang="pl-PL" dirty="0" smtClean="0"/>
              <a:t> test </a:t>
            </a:r>
            <a:r>
              <a:rPr lang="pl-PL" dirty="0" err="1" smtClean="0"/>
              <a:t>byl</a:t>
            </a:r>
            <a:r>
              <a:rPr lang="pl-PL" dirty="0" smtClean="0"/>
              <a:t> </a:t>
            </a:r>
            <a:r>
              <a:rPr lang="pl-PL" dirty="0" err="1" smtClean="0"/>
              <a:t>stejný</a:t>
            </a:r>
            <a:r>
              <a:rPr lang="pl-PL" dirty="0" smtClean="0"/>
              <a:t> pro </a:t>
            </a:r>
            <a:r>
              <a:rPr lang="pl-PL" dirty="0" err="1" smtClean="0"/>
              <a:t>všechny</a:t>
            </a:r>
            <a:r>
              <a:rPr lang="pl-PL" dirty="0" smtClean="0"/>
              <a:t> </a:t>
            </a:r>
            <a:r>
              <a:rPr lang="pl-PL" dirty="0" err="1" smtClean="0"/>
              <a:t>třídy</a:t>
            </a:r>
            <a:r>
              <a:rPr lang="pl-PL" dirty="0" smtClean="0"/>
              <a:t> a </a:t>
            </a:r>
            <a:r>
              <a:rPr lang="pl-PL" dirty="0" err="1" smtClean="0"/>
              <a:t>ověřoval</a:t>
            </a:r>
            <a:r>
              <a:rPr lang="pl-PL" dirty="0" smtClean="0"/>
              <a:t> </a:t>
            </a:r>
            <a:r>
              <a:rPr lang="pl-PL" dirty="0" err="1" smtClean="0"/>
              <a:t>všechny</a:t>
            </a:r>
            <a:r>
              <a:rPr lang="pl-PL" dirty="0" smtClean="0"/>
              <a:t> </a:t>
            </a:r>
            <a:r>
              <a:rPr lang="pl-PL" dirty="0" err="1" smtClean="0"/>
              <a:t>vědomosti</a:t>
            </a:r>
            <a:r>
              <a:rPr lang="pl-PL" dirty="0" smtClean="0"/>
              <a:t> po </a:t>
            </a:r>
            <a:r>
              <a:rPr lang="pl-PL" dirty="0" err="1" smtClean="0"/>
              <a:t>probrání</a:t>
            </a:r>
            <a:r>
              <a:rPr lang="pl-PL" dirty="0" smtClean="0"/>
              <a:t> 1. </a:t>
            </a:r>
            <a:r>
              <a:rPr lang="pl-PL" dirty="0" err="1" smtClean="0"/>
              <a:t>dílu</a:t>
            </a:r>
            <a:r>
              <a:rPr lang="pl-PL" dirty="0" smtClean="0"/>
              <a:t> </a:t>
            </a:r>
            <a:r>
              <a:rPr lang="pl-PL" dirty="0" err="1" smtClean="0"/>
              <a:t>učebnice</a:t>
            </a:r>
            <a:r>
              <a:rPr lang="pl-PL" dirty="0" smtClean="0"/>
              <a:t>. </a:t>
            </a:r>
          </a:p>
          <a:p>
            <a:r>
              <a:rPr lang="pl-PL" dirty="0" err="1" smtClean="0"/>
              <a:t>Proto</a:t>
            </a:r>
            <a:r>
              <a:rPr lang="pl-PL" dirty="0" smtClean="0"/>
              <a:t> </a:t>
            </a:r>
            <a:r>
              <a:rPr lang="pl-PL" dirty="0" err="1" smtClean="0"/>
              <a:t>se</a:t>
            </a:r>
            <a:r>
              <a:rPr lang="pl-PL" dirty="0" smtClean="0"/>
              <a:t> </a:t>
            </a:r>
            <a:r>
              <a:rPr lang="pl-PL" dirty="0" err="1" smtClean="0"/>
              <a:t>také</a:t>
            </a:r>
            <a:r>
              <a:rPr lang="pl-PL" dirty="0" smtClean="0"/>
              <a:t> </a:t>
            </a:r>
            <a:r>
              <a:rPr lang="pl-PL" dirty="0" err="1" smtClean="0"/>
              <a:t>pouze</a:t>
            </a:r>
            <a:r>
              <a:rPr lang="pl-PL" dirty="0" smtClean="0"/>
              <a:t> </a:t>
            </a:r>
            <a:r>
              <a:rPr lang="pl-PL" dirty="0" err="1" smtClean="0"/>
              <a:t>některé</a:t>
            </a:r>
            <a:r>
              <a:rPr lang="pl-PL" dirty="0" smtClean="0"/>
              <a:t> </a:t>
            </a:r>
            <a:r>
              <a:rPr lang="pl-PL" dirty="0" err="1" smtClean="0"/>
              <a:t>otázky</a:t>
            </a:r>
            <a:r>
              <a:rPr lang="pl-PL" dirty="0" smtClean="0"/>
              <a:t> </a:t>
            </a:r>
            <a:r>
              <a:rPr lang="pl-PL" dirty="0" err="1" smtClean="0"/>
              <a:t>mohly</a:t>
            </a:r>
            <a:r>
              <a:rPr lang="pl-PL" dirty="0" smtClean="0"/>
              <a:t> </a:t>
            </a:r>
            <a:r>
              <a:rPr lang="pl-PL" dirty="0" err="1" smtClean="0"/>
              <a:t>vztahovat</a:t>
            </a:r>
            <a:r>
              <a:rPr lang="pl-PL" dirty="0" smtClean="0"/>
              <a:t> k </a:t>
            </a:r>
            <a:r>
              <a:rPr lang="pl-PL" dirty="0" err="1" smtClean="0"/>
              <a:t>vizualizaci</a:t>
            </a:r>
            <a:r>
              <a:rPr lang="pl-PL" dirty="0" smtClean="0"/>
              <a:t> </a:t>
            </a:r>
            <a:r>
              <a:rPr lang="pl-PL" dirty="0" err="1" smtClean="0"/>
              <a:t>pojmů</a:t>
            </a:r>
            <a:r>
              <a:rPr lang="pl-PL" dirty="0" smtClean="0"/>
              <a:t>. </a:t>
            </a:r>
          </a:p>
          <a:p>
            <a:r>
              <a:rPr lang="pl-PL" dirty="0" smtClean="0"/>
              <a:t>Z 22 </a:t>
            </a:r>
            <a:r>
              <a:rPr lang="pl-PL" dirty="0" err="1" smtClean="0"/>
              <a:t>otázek</a:t>
            </a:r>
            <a:r>
              <a:rPr lang="pl-PL" dirty="0" smtClean="0"/>
              <a:t> </a:t>
            </a:r>
            <a:r>
              <a:rPr lang="pl-PL" dirty="0" err="1" smtClean="0"/>
              <a:t>se</a:t>
            </a:r>
            <a:r>
              <a:rPr lang="pl-PL" dirty="0" smtClean="0"/>
              <a:t> jen 5 </a:t>
            </a:r>
            <a:r>
              <a:rPr lang="pl-PL" dirty="0" err="1" smtClean="0"/>
              <a:t>přímo</a:t>
            </a:r>
            <a:r>
              <a:rPr lang="pl-PL" dirty="0" smtClean="0"/>
              <a:t> </a:t>
            </a:r>
            <a:r>
              <a:rPr lang="pl-PL" dirty="0" err="1" smtClean="0"/>
              <a:t>vztahovalo</a:t>
            </a:r>
            <a:r>
              <a:rPr lang="pl-PL" dirty="0" smtClean="0"/>
              <a:t> k </a:t>
            </a:r>
            <a:r>
              <a:rPr lang="pl-PL" dirty="0" err="1" smtClean="0"/>
              <a:t>vizualizacím</a:t>
            </a:r>
            <a:r>
              <a:rPr lang="pl-PL" dirty="0" smtClean="0"/>
              <a:t>, </a:t>
            </a:r>
            <a:r>
              <a:rPr lang="pl-PL" dirty="0" err="1" smtClean="0"/>
              <a:t>které</a:t>
            </a:r>
            <a:r>
              <a:rPr lang="pl-PL" dirty="0" smtClean="0"/>
              <a:t> </a:t>
            </a:r>
            <a:r>
              <a:rPr lang="pl-PL" dirty="0" err="1" smtClean="0"/>
              <a:t>žáci</a:t>
            </a:r>
            <a:r>
              <a:rPr lang="pl-PL" dirty="0" smtClean="0"/>
              <a:t> </a:t>
            </a:r>
            <a:r>
              <a:rPr lang="pl-PL" dirty="0" err="1" smtClean="0"/>
              <a:t>sledovali</a:t>
            </a:r>
            <a:r>
              <a:rPr lang="pl-PL" dirty="0" smtClean="0"/>
              <a:t>:</a:t>
            </a:r>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165</a:t>
            </a:fld>
            <a:endParaRPr lang="en-US"/>
          </a:p>
        </p:txBody>
      </p:sp>
    </p:spTree>
    <p:extLst>
      <p:ext uri="{BB962C8B-B14F-4D97-AF65-F5344CB8AC3E}">
        <p14:creationId xmlns:p14="http://schemas.microsoft.com/office/powerpoint/2010/main" val="31878581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Získané</a:t>
            </a:r>
            <a:r>
              <a:rPr lang="en-US" dirty="0" smtClean="0"/>
              <a:t> </a:t>
            </a:r>
            <a:r>
              <a:rPr lang="en-US" dirty="0" err="1" smtClean="0"/>
              <a:t>výsledky</a:t>
            </a:r>
            <a:r>
              <a:rPr lang="en-US" dirty="0" smtClean="0"/>
              <a:t> </a:t>
            </a:r>
            <a:r>
              <a:rPr lang="en-US" dirty="0" err="1" smtClean="0"/>
              <a:t>potvrdily</a:t>
            </a:r>
            <a:r>
              <a:rPr lang="en-US" dirty="0" smtClean="0"/>
              <a:t> </a:t>
            </a:r>
            <a:r>
              <a:rPr lang="en-US" dirty="0" err="1" smtClean="0"/>
              <a:t>smysl</a:t>
            </a:r>
            <a:r>
              <a:rPr lang="en-US" dirty="0" smtClean="0"/>
              <a:t> </a:t>
            </a:r>
            <a:r>
              <a:rPr lang="en-US" dirty="0" err="1" smtClean="0"/>
              <a:t>používání</a:t>
            </a:r>
            <a:r>
              <a:rPr lang="en-US" dirty="0" smtClean="0"/>
              <a:t> </a:t>
            </a:r>
            <a:r>
              <a:rPr lang="en-US" dirty="0" err="1" smtClean="0"/>
              <a:t>vizuálních</a:t>
            </a:r>
            <a:r>
              <a:rPr lang="en-US" dirty="0" smtClean="0"/>
              <a:t> model</a:t>
            </a:r>
            <a:r>
              <a:rPr lang="pl-PL" dirty="0" err="1" smtClean="0"/>
              <a:t>ů</a:t>
            </a:r>
            <a:r>
              <a:rPr lang="pl-PL" dirty="0" smtClean="0"/>
              <a:t> na </a:t>
            </a:r>
            <a:r>
              <a:rPr lang="pl-PL" dirty="0" err="1" smtClean="0"/>
              <a:t>hodinách</a:t>
            </a:r>
            <a:r>
              <a:rPr lang="pl-PL" dirty="0" smtClean="0"/>
              <a:t> chemie. </a:t>
            </a:r>
          </a:p>
          <a:p>
            <a:pPr marL="0" marR="0" indent="0" algn="l" defTabSz="457200" rtl="0" eaLnBrk="1" fontAlgn="auto" latinLnBrk="0" hangingPunct="1">
              <a:lnSpc>
                <a:spcPct val="100000"/>
              </a:lnSpc>
              <a:spcBef>
                <a:spcPts val="0"/>
              </a:spcBef>
              <a:spcAft>
                <a:spcPts val="0"/>
              </a:spcAft>
              <a:buClrTx/>
              <a:buSzTx/>
              <a:buFontTx/>
              <a:buNone/>
              <a:tabLst/>
              <a:defRPr/>
            </a:pPr>
            <a:endParaRPr lang="pl-PL"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pl-PL" dirty="0" err="1" smtClean="0"/>
              <a:t>Procento</a:t>
            </a:r>
            <a:r>
              <a:rPr lang="pl-PL" dirty="0" smtClean="0"/>
              <a:t> </a:t>
            </a:r>
            <a:r>
              <a:rPr lang="pl-PL" dirty="0" err="1" smtClean="0"/>
              <a:t>správných</a:t>
            </a:r>
            <a:r>
              <a:rPr lang="pl-PL" dirty="0" smtClean="0"/>
              <a:t> </a:t>
            </a:r>
            <a:r>
              <a:rPr lang="pl-PL" dirty="0" err="1" smtClean="0"/>
              <a:t>odpovědí</a:t>
            </a:r>
            <a:r>
              <a:rPr lang="pl-PL" dirty="0" smtClean="0"/>
              <a:t> na </a:t>
            </a:r>
            <a:r>
              <a:rPr lang="pl-PL" dirty="0" err="1" smtClean="0"/>
              <a:t>jednotlivé</a:t>
            </a:r>
            <a:r>
              <a:rPr lang="pl-PL" dirty="0" smtClean="0"/>
              <a:t> </a:t>
            </a:r>
            <a:r>
              <a:rPr lang="pl-PL" dirty="0" err="1" smtClean="0"/>
              <a:t>otázky</a:t>
            </a:r>
            <a:r>
              <a:rPr lang="pl-PL" dirty="0" smtClean="0"/>
              <a:t> </a:t>
            </a:r>
            <a:r>
              <a:rPr lang="pl-PL" dirty="0" err="1" smtClean="0"/>
              <a:t>ve</a:t>
            </a:r>
            <a:r>
              <a:rPr lang="pl-PL" dirty="0" smtClean="0"/>
              <a:t> </a:t>
            </a:r>
            <a:r>
              <a:rPr lang="pl-PL" dirty="0" err="1" smtClean="0"/>
              <a:t>všech</a:t>
            </a:r>
            <a:r>
              <a:rPr lang="pl-PL" dirty="0" smtClean="0"/>
              <a:t> </a:t>
            </a:r>
            <a:r>
              <a:rPr lang="pl-PL" dirty="0" err="1" smtClean="0"/>
              <a:t>zkoumaných</a:t>
            </a:r>
            <a:r>
              <a:rPr lang="pl-PL" dirty="0" smtClean="0"/>
              <a:t> </a:t>
            </a:r>
            <a:r>
              <a:rPr lang="pl-PL" dirty="0" err="1" smtClean="0"/>
              <a:t>třídách</a:t>
            </a:r>
            <a:r>
              <a:rPr lang="pl-PL" dirty="0" smtClean="0"/>
              <a:t> ukazuje </a:t>
            </a:r>
            <a:r>
              <a:rPr lang="pl-PL" dirty="0" err="1" smtClean="0"/>
              <a:t>tabulka</a:t>
            </a:r>
            <a:r>
              <a:rPr lang="pl-PL" dirty="0" smtClean="0"/>
              <a:t>:</a:t>
            </a:r>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167</a:t>
            </a:fld>
            <a:endParaRPr lang="en-US"/>
          </a:p>
        </p:txBody>
      </p:sp>
    </p:spTree>
    <p:extLst>
      <p:ext uri="{BB962C8B-B14F-4D97-AF65-F5344CB8AC3E}">
        <p14:creationId xmlns:p14="http://schemas.microsoft.com/office/powerpoint/2010/main" val="28049075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Avšak nejdůležitější se ukázaly efekty experimentu v delší časové perspektivě. </a:t>
            </a:r>
          </a:p>
          <a:p>
            <a:endParaRPr lang="cs-CZ" dirty="0" smtClean="0"/>
          </a:p>
          <a:p>
            <a:r>
              <a:rPr lang="cs-CZ" i="1" dirty="0" smtClean="0"/>
              <a:t>Po zakončení výzkumu byli žáci dále učeni stejným způsobem a stejným učitelem jako dříve. </a:t>
            </a:r>
          </a:p>
          <a:p>
            <a:r>
              <a:rPr lang="cs-CZ" i="1" dirty="0" smtClean="0"/>
              <a:t>Vyučující využíval standardní metody výuky a učební pomůcky. </a:t>
            </a:r>
          </a:p>
          <a:p>
            <a:endParaRPr lang="cs-CZ" i="1" dirty="0" smtClean="0"/>
          </a:p>
          <a:p>
            <a:r>
              <a:rPr lang="cs-CZ" dirty="0" smtClean="0"/>
              <a:t>Mohli jsme se domnívat, že po určitém čase zmizí pozitivní efekt používání dynamických modelů ve třídě </a:t>
            </a:r>
            <a:r>
              <a:rPr lang="cs-CZ" b="1" dirty="0" smtClean="0"/>
              <a:t>V</a:t>
            </a:r>
            <a:r>
              <a:rPr lang="cs-CZ" dirty="0" smtClean="0"/>
              <a:t>. K tomu ale nedošlo. </a:t>
            </a:r>
          </a:p>
          <a:p>
            <a:endParaRPr lang="cs-CZ" dirty="0" smtClean="0"/>
          </a:p>
          <a:p>
            <a:r>
              <a:rPr lang="cs-CZ" dirty="0" smtClean="0"/>
              <a:t>Tito žáci neměli během další výuky problémy s plynulým přecházením od jevů, které pozorovali v makrosvětě, k vysvětlování těchto jevů v mikrosvětě. </a:t>
            </a:r>
          </a:p>
          <a:p>
            <a:endParaRPr lang="cs-CZ" dirty="0" smtClean="0"/>
          </a:p>
          <a:p>
            <a:r>
              <a:rPr lang="cs-CZ" i="1" dirty="0" smtClean="0"/>
              <a:t>Svědčily o tom zápisy z provedených pokusů (viditelný svět), které samostatně zaznamenávali do svých sešitů, a závěry, ke kterým došli a pomocí nichž vysvětlovali probíhající procesy (mikrosvět). </a:t>
            </a:r>
          </a:p>
          <a:p>
            <a:r>
              <a:rPr lang="cs-CZ" i="1" dirty="0" smtClean="0"/>
              <a:t>Měli s tím naopak problémy žáci ze zbývajících tříd.</a:t>
            </a:r>
            <a:endParaRPr lang="pl-PL" i="1" dirty="0" smtClean="0"/>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168</a:t>
            </a:fld>
            <a:endParaRPr lang="en-US"/>
          </a:p>
        </p:txBody>
      </p:sp>
    </p:spTree>
    <p:extLst>
      <p:ext uri="{BB962C8B-B14F-4D97-AF65-F5344CB8AC3E}">
        <p14:creationId xmlns:p14="http://schemas.microsoft.com/office/powerpoint/2010/main" val="6524117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Žákům ze třídy </a:t>
            </a:r>
            <a:r>
              <a:rPr lang="cs-CZ" b="1" dirty="0" smtClean="0"/>
              <a:t>V</a:t>
            </a:r>
            <a:r>
              <a:rPr lang="cs-CZ" dirty="0" smtClean="0"/>
              <a:t> se také méně často než jejich spolužákům z ostatních tříd pletly pojmy atom / iont / molekula. </a:t>
            </a:r>
          </a:p>
          <a:p>
            <a:endParaRPr lang="cs-CZ" dirty="0" smtClean="0"/>
          </a:p>
          <a:p>
            <a:r>
              <a:rPr lang="cs-CZ" i="1" dirty="0" smtClean="0"/>
              <a:t>Vizualizace atomu jako jedné kuličky, molekuly jako útvaru ze spojených kuliček a iontů, na nichž je výrazně označený náboj, jim zjednodušila rozlišování pojmů z mikrosvěta, které patří do stejné kategorie: chemická individuální látka.</a:t>
            </a:r>
            <a:endParaRPr lang="pl-PL" i="1" dirty="0" smtClean="0"/>
          </a:p>
          <a:p>
            <a:endParaRPr lang="cs-CZ" dirty="0" smtClean="0"/>
          </a:p>
          <a:p>
            <a:r>
              <a:rPr lang="cs-CZ" dirty="0" smtClean="0"/>
              <a:t>Tito žáci také neměli problémy s nakreslením nejdříve modelů a potom strukturních vzorců chemických sloučenin s iontovou stavbou, s čímž měli problémy jejich spolužáci ze zbývajících tříd. </a:t>
            </a:r>
          </a:p>
          <a:p>
            <a:endParaRPr lang="cs-CZ" dirty="0" smtClean="0"/>
          </a:p>
          <a:p>
            <a:r>
              <a:rPr lang="cs-CZ" dirty="0" smtClean="0"/>
              <a:t>Tyto rozdíly se objevovaly i během realizování dalších témat: oxidů, hydroxidů a solí – známky z testů po hodinách věnovaných těmto tématům byly v případě žáků ze třídy </a:t>
            </a:r>
            <a:r>
              <a:rPr lang="cs-CZ" b="1" dirty="0" smtClean="0"/>
              <a:t>V</a:t>
            </a:r>
            <a:r>
              <a:rPr lang="cs-CZ" dirty="0" smtClean="0"/>
              <a:t> lepší než u žáků z ostatních tříd. </a:t>
            </a:r>
          </a:p>
          <a:p>
            <a:endParaRPr lang="cs-CZ" i="1" dirty="0" smtClean="0"/>
          </a:p>
          <a:p>
            <a:r>
              <a:rPr lang="cs-CZ" i="1" dirty="0" smtClean="0"/>
              <a:t>To vyplývalo právě z problémů s kreslením strukturních vzorců sloučenin s iontovou vazbou, které měli žáci ze třídy </a:t>
            </a:r>
            <a:r>
              <a:rPr lang="cs-CZ" b="1" i="1" dirty="0" smtClean="0"/>
              <a:t>A</a:t>
            </a:r>
            <a:r>
              <a:rPr lang="cs-CZ" i="1" dirty="0" smtClean="0"/>
              <a:t>, </a:t>
            </a:r>
            <a:r>
              <a:rPr lang="cs-CZ" b="1" i="1" dirty="0" err="1" smtClean="0"/>
              <a:t>R</a:t>
            </a:r>
            <a:r>
              <a:rPr lang="cs-CZ" i="1" dirty="0" smtClean="0"/>
              <a:t> a </a:t>
            </a:r>
            <a:r>
              <a:rPr lang="cs-CZ" b="1" i="1" dirty="0" smtClean="0"/>
              <a:t>K</a:t>
            </a:r>
            <a:r>
              <a:rPr lang="cs-CZ" i="1" dirty="0" smtClean="0"/>
              <a:t>.</a:t>
            </a:r>
            <a:endParaRPr lang="pl-PL" i="1" dirty="0" smtClean="0"/>
          </a:p>
        </p:txBody>
      </p:sp>
      <p:sp>
        <p:nvSpPr>
          <p:cNvPr id="4" name="Slide Number Placeholder 3"/>
          <p:cNvSpPr>
            <a:spLocks noGrp="1"/>
          </p:cNvSpPr>
          <p:nvPr>
            <p:ph type="sldNum" sz="quarter" idx="10"/>
          </p:nvPr>
        </p:nvSpPr>
        <p:spPr/>
        <p:txBody>
          <a:bodyPr/>
          <a:lstStyle/>
          <a:p>
            <a:fld id="{36869618-24CC-1A47-8394-644629AAA0E6}" type="slidenum">
              <a:rPr lang="en-US" smtClean="0"/>
              <a:pPr/>
              <a:t>169</a:t>
            </a:fld>
            <a:endParaRPr lang="en-US"/>
          </a:p>
        </p:txBody>
      </p:sp>
    </p:spTree>
    <p:extLst>
      <p:ext uri="{BB962C8B-B14F-4D97-AF65-F5344CB8AC3E}">
        <p14:creationId xmlns:p14="http://schemas.microsoft.com/office/powerpoint/2010/main" val="20517901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Lépe také řešili rovnice reakcí, aniž by se jim pletly dolní indexy se stechiometrickými  koeficienty. </a:t>
            </a:r>
          </a:p>
          <a:p>
            <a:pPr lvl="1"/>
            <a:r>
              <a:rPr lang="cs-CZ" dirty="0" smtClean="0"/>
              <a:t>Vysvětlovali tento fakt slovy: </a:t>
            </a:r>
            <a:r>
              <a:rPr lang="cs-CZ" i="1" dirty="0" smtClean="0"/>
              <a:t>je přece vidět, z kolika a jakých atomů se skládá daná molekula, a to není možné změnit, jediné, co mohu změnit, je počet molekul</a:t>
            </a:r>
            <a:r>
              <a:rPr lang="cs-CZ" dirty="0" smtClean="0"/>
              <a:t>. </a:t>
            </a:r>
          </a:p>
          <a:p>
            <a:endParaRPr lang="cs-CZ" dirty="0" smtClean="0"/>
          </a:p>
          <a:p>
            <a:r>
              <a:rPr lang="cs-CZ" b="1" i="1" dirty="0" smtClean="0"/>
              <a:t>Vizualizace pomohly žákům uvědomit si reálnost molekul a také fakt, že sumární vzorec není jen abstraktním zápisem, ale popisuje rovněž reálné kvantitativní a kvalitativní poměry, které se vyskytují v dané molekule. </a:t>
            </a:r>
          </a:p>
          <a:p>
            <a:endParaRPr lang="cs-CZ" dirty="0" smtClean="0"/>
          </a:p>
          <a:p>
            <a:r>
              <a:rPr lang="cs-CZ" dirty="0" smtClean="0"/>
              <a:t>V ostatních třídách během řešení reakčních rovnic žáci často přiřadili dolní index ke kvantitativním proporcím, např. </a:t>
            </a:r>
            <a:r>
              <a:rPr lang="cs-CZ" i="1" dirty="0" smtClean="0"/>
              <a:t>Na + O</a:t>
            </a:r>
            <a:r>
              <a:rPr lang="cs-CZ" i="1" baseline="-25000" dirty="0" smtClean="0"/>
              <a:t>2</a:t>
            </a:r>
            <a:r>
              <a:rPr lang="cs-CZ" i="1" dirty="0" smtClean="0"/>
              <a:t> </a:t>
            </a:r>
            <a:r>
              <a:rPr lang="cs-CZ" i="1" dirty="0" smtClean="0">
                <a:sym typeface="Wingdings"/>
              </a:rPr>
              <a:t></a:t>
            </a:r>
            <a:r>
              <a:rPr lang="cs-CZ" i="1" dirty="0" smtClean="0"/>
              <a:t> NaO</a:t>
            </a:r>
            <a:r>
              <a:rPr lang="cs-CZ" i="1" baseline="-25000" dirty="0" smtClean="0"/>
              <a:t>2</a:t>
            </a:r>
            <a:r>
              <a:rPr lang="cs-CZ" i="1" dirty="0" smtClean="0"/>
              <a:t>; S + O</a:t>
            </a:r>
            <a:r>
              <a:rPr lang="cs-CZ" i="1" baseline="-25000" dirty="0" smtClean="0"/>
              <a:t>3</a:t>
            </a:r>
            <a:r>
              <a:rPr lang="cs-CZ" i="1" dirty="0" smtClean="0"/>
              <a:t> </a:t>
            </a:r>
            <a:r>
              <a:rPr lang="cs-CZ" i="1" dirty="0" smtClean="0">
                <a:sym typeface="Wingdings"/>
              </a:rPr>
              <a:t></a:t>
            </a:r>
            <a:r>
              <a:rPr lang="cs-CZ" i="1" dirty="0" smtClean="0"/>
              <a:t> SO</a:t>
            </a:r>
            <a:r>
              <a:rPr lang="cs-CZ" i="1" baseline="-25000" dirty="0" smtClean="0"/>
              <a:t>3</a:t>
            </a:r>
            <a:r>
              <a:rPr lang="cs-CZ" dirty="0" smtClean="0"/>
              <a:t>.</a:t>
            </a:r>
            <a:endParaRPr lang="pl-PL" dirty="0" smtClean="0"/>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170</a:t>
            </a:fld>
            <a:endParaRPr lang="en-US"/>
          </a:p>
        </p:txBody>
      </p:sp>
    </p:spTree>
    <p:extLst>
      <p:ext uri="{BB962C8B-B14F-4D97-AF65-F5344CB8AC3E}">
        <p14:creationId xmlns:p14="http://schemas.microsoft.com/office/powerpoint/2010/main" val="300632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Znázorňování obrazem se využívalo také při pokusech o představení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cs-CZ" dirty="0" smtClean="0"/>
              <a:t>vnitřní stavby sloučenin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cs-CZ" dirty="0" smtClean="0"/>
              <a:t>a vysvětlení </a:t>
            </a:r>
            <a:r>
              <a:rPr lang="cs-CZ" dirty="0" smtClean="0">
                <a:effectLst>
                  <a:outerShdw blurRad="38100" dist="38100" dir="2700000" algn="tl">
                    <a:srgbClr val="000000">
                      <a:alpha val="43137"/>
                    </a:srgbClr>
                  </a:outerShdw>
                </a:effectLst>
              </a:rPr>
              <a:t>pojmu valence</a:t>
            </a:r>
            <a:r>
              <a:rPr lang="cs-CZ" dirty="0" smtClean="0"/>
              <a: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cs-CZ" b="1" dirty="0" smtClean="0"/>
              <a:t>např. </a:t>
            </a:r>
            <a:r>
              <a:rPr lang="cs-CZ" b="1" dirty="0" smtClean="0">
                <a:effectLst>
                  <a:outerShdw blurRad="38100" dist="38100" dir="2700000" algn="tl">
                    <a:srgbClr val="000000">
                      <a:alpha val="43137"/>
                    </a:srgbClr>
                  </a:outerShdw>
                </a:effectLst>
              </a:rPr>
              <a:t>kreslením strukturních vzorců</a:t>
            </a:r>
            <a:r>
              <a:rPr lang="cs-CZ" b="1" dirty="0" smtClean="0"/>
              <a:t>.</a:t>
            </a:r>
            <a:endParaRPr lang="en-US" b="1" dirty="0" smtClean="0"/>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14</a:t>
            </a:fld>
            <a:endParaRPr lang="en-US"/>
          </a:p>
        </p:txBody>
      </p:sp>
    </p:spTree>
    <p:extLst>
      <p:ext uri="{BB962C8B-B14F-4D97-AF65-F5344CB8AC3E}">
        <p14:creationId xmlns:p14="http://schemas.microsoft.com/office/powerpoint/2010/main" val="33294031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cs-CZ" dirty="0" smtClean="0"/>
              <a:t>Žáci ze třídy </a:t>
            </a:r>
            <a:r>
              <a:rPr lang="cs-CZ" b="1" dirty="0" smtClean="0"/>
              <a:t>V</a:t>
            </a:r>
            <a:r>
              <a:rPr lang="cs-CZ" dirty="0" smtClean="0"/>
              <a:t> si mnohem pozorněji všímali tvaru molekul </a:t>
            </a:r>
          </a:p>
          <a:p>
            <a:pPr marL="301943" lvl="1" indent="0">
              <a:buNone/>
            </a:pPr>
            <a:r>
              <a:rPr lang="cs-CZ" dirty="0" smtClean="0"/>
              <a:t>proto také strukturní vzorce, které nakreslili, ve většině případů věrně zobrazovaly opravdový tvar molekul (např. úhlové molekuly vody a lineární molekuly oxidu uhličitého).</a:t>
            </a:r>
            <a:endParaRPr lang="pl-PL" dirty="0" smtClean="0"/>
          </a:p>
          <a:p>
            <a:endParaRPr lang="pl-PL" dirty="0"/>
          </a:p>
        </p:txBody>
      </p:sp>
      <p:sp>
        <p:nvSpPr>
          <p:cNvPr id="4" name="Symbol zastępczy numeru slajdu 3"/>
          <p:cNvSpPr>
            <a:spLocks noGrp="1"/>
          </p:cNvSpPr>
          <p:nvPr>
            <p:ph type="sldNum" sz="quarter" idx="10"/>
          </p:nvPr>
        </p:nvSpPr>
        <p:spPr/>
        <p:txBody>
          <a:bodyPr/>
          <a:lstStyle/>
          <a:p>
            <a:fld id="{36869618-24CC-1A47-8394-644629AAA0E6}" type="slidenum">
              <a:rPr lang="en-US" smtClean="0"/>
              <a:pPr/>
              <a:t>171</a:t>
            </a:fld>
            <a:endParaRPr lang="en-US"/>
          </a:p>
        </p:txBody>
      </p:sp>
    </p:spTree>
    <p:extLst>
      <p:ext uri="{BB962C8B-B14F-4D97-AF65-F5344CB8AC3E}">
        <p14:creationId xmlns:p14="http://schemas.microsoft.com/office/powerpoint/2010/main" val="14887548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cs-CZ" dirty="0" smtClean="0"/>
              <a:t>Efekt experimentu nezeslábl během následujících 3 let, tedy až do doby, kdy žáci ukončili </a:t>
            </a:r>
            <a:r>
              <a:rPr lang="hu-HU" dirty="0" smtClean="0"/>
              <a:t>gymnázium</a:t>
            </a:r>
            <a:r>
              <a:rPr lang="cs-CZ" dirty="0" smtClean="0"/>
              <a:t>. </a:t>
            </a:r>
          </a:p>
          <a:p>
            <a:r>
              <a:rPr lang="cs-CZ" dirty="0" smtClean="0"/>
              <a:t>Díky tomu byly jejich průměrné známky z chemie lepší než známky jejich spolužáků z ostatních tříd.</a:t>
            </a:r>
            <a:endParaRPr lang="pl-PL" dirty="0" smtClean="0"/>
          </a:p>
          <a:p>
            <a:endParaRPr lang="pl-PL" dirty="0"/>
          </a:p>
        </p:txBody>
      </p:sp>
      <p:sp>
        <p:nvSpPr>
          <p:cNvPr id="4" name="Symbol zastępczy numeru slajdu 3"/>
          <p:cNvSpPr>
            <a:spLocks noGrp="1"/>
          </p:cNvSpPr>
          <p:nvPr>
            <p:ph type="sldNum" sz="quarter" idx="10"/>
          </p:nvPr>
        </p:nvSpPr>
        <p:spPr/>
        <p:txBody>
          <a:bodyPr/>
          <a:lstStyle/>
          <a:p>
            <a:fld id="{36869618-24CC-1A47-8394-644629AAA0E6}" type="slidenum">
              <a:rPr lang="en-US" smtClean="0"/>
              <a:pPr/>
              <a:t>172</a:t>
            </a:fld>
            <a:endParaRPr lang="en-US"/>
          </a:p>
        </p:txBody>
      </p:sp>
    </p:spTree>
    <p:extLst>
      <p:ext uri="{BB962C8B-B14F-4D97-AF65-F5344CB8AC3E}">
        <p14:creationId xmlns:p14="http://schemas.microsoft.com/office/powerpoint/2010/main" val="14887548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Je tedy možné usoudit, že počítačové dynamické modely splnily svůj účel – zjednodušily žákům pochopení pojmů z mikrosvěta a díky tomu jim pomohly s osvojením dalších poznatků ze světa chemie.</a:t>
            </a:r>
            <a:endParaRPr lang="pl-PL" smtClean="0"/>
          </a:p>
          <a:p>
            <a:endParaRPr lang="pl-PL" dirty="0"/>
          </a:p>
        </p:txBody>
      </p:sp>
      <p:sp>
        <p:nvSpPr>
          <p:cNvPr id="4" name="Symbol zastępczy numeru slajdu 3"/>
          <p:cNvSpPr>
            <a:spLocks noGrp="1"/>
          </p:cNvSpPr>
          <p:nvPr>
            <p:ph type="sldNum" sz="quarter" idx="10"/>
          </p:nvPr>
        </p:nvSpPr>
        <p:spPr/>
        <p:txBody>
          <a:bodyPr/>
          <a:lstStyle/>
          <a:p>
            <a:fld id="{36869618-24CC-1A47-8394-644629AAA0E6}" type="slidenum">
              <a:rPr lang="en-US" smtClean="0"/>
              <a:pPr/>
              <a:t>173</a:t>
            </a:fld>
            <a:endParaRPr lang="en-US"/>
          </a:p>
        </p:txBody>
      </p:sp>
    </p:spTree>
    <p:extLst>
      <p:ext uri="{BB962C8B-B14F-4D97-AF65-F5344CB8AC3E}">
        <p14:creationId xmlns:p14="http://schemas.microsoft.com/office/powerpoint/2010/main" val="14887548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69618-24CC-1A47-8394-644629AAA0E6}" type="slidenum">
              <a:rPr lang="en-US" smtClean="0"/>
              <a:pPr/>
              <a:t>174</a:t>
            </a:fld>
            <a:endParaRPr lang="en-US"/>
          </a:p>
        </p:txBody>
      </p:sp>
    </p:spTree>
    <p:extLst>
      <p:ext uri="{BB962C8B-B14F-4D97-AF65-F5344CB8AC3E}">
        <p14:creationId xmlns:p14="http://schemas.microsoft.com/office/powerpoint/2010/main" val="2408178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Znázorňování obrazem se využívalo také při pokusech o představení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cs-CZ" dirty="0" smtClean="0"/>
              <a:t>vnitřní stavby sloučenin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cs-CZ" dirty="0" smtClean="0"/>
              <a:t>a vysvětlení </a:t>
            </a:r>
            <a:r>
              <a:rPr lang="cs-CZ" dirty="0" smtClean="0">
                <a:effectLst>
                  <a:outerShdw blurRad="38100" dist="38100" dir="2700000" algn="tl">
                    <a:srgbClr val="000000">
                      <a:alpha val="43137"/>
                    </a:srgbClr>
                  </a:outerShdw>
                </a:effectLst>
              </a:rPr>
              <a:t>pojmu valence</a:t>
            </a:r>
            <a:r>
              <a:rPr lang="cs-CZ" dirty="0" smtClean="0"/>
              <a: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cs-CZ" b="1" dirty="0" smtClean="0"/>
              <a:t>např. </a:t>
            </a:r>
            <a:r>
              <a:rPr lang="cs-CZ" b="1" dirty="0" smtClean="0">
                <a:effectLst>
                  <a:outerShdw blurRad="38100" dist="38100" dir="2700000" algn="tl">
                    <a:srgbClr val="000000">
                      <a:alpha val="43137"/>
                    </a:srgbClr>
                  </a:outerShdw>
                </a:effectLst>
              </a:rPr>
              <a:t>kreslením strukturních vzorců</a:t>
            </a:r>
            <a:r>
              <a:rPr lang="cs-CZ" b="1" dirty="0" smtClean="0"/>
              <a:t>.</a:t>
            </a:r>
            <a:endParaRPr lang="en-US" b="1" dirty="0" smtClean="0"/>
          </a:p>
          <a:p>
            <a:endParaRPr lang="en-US" dirty="0"/>
          </a:p>
        </p:txBody>
      </p:sp>
      <p:sp>
        <p:nvSpPr>
          <p:cNvPr id="4" name="Slide Number Placeholder 3"/>
          <p:cNvSpPr>
            <a:spLocks noGrp="1"/>
          </p:cNvSpPr>
          <p:nvPr>
            <p:ph type="sldNum" sz="quarter" idx="10"/>
          </p:nvPr>
        </p:nvSpPr>
        <p:spPr/>
        <p:txBody>
          <a:bodyPr/>
          <a:lstStyle/>
          <a:p>
            <a:fld id="{36869618-24CC-1A47-8394-644629AAA0E6}" type="slidenum">
              <a:rPr lang="en-US" smtClean="0"/>
              <a:pPr/>
              <a:t>15</a:t>
            </a:fld>
            <a:endParaRPr lang="en-US"/>
          </a:p>
        </p:txBody>
      </p:sp>
    </p:spTree>
    <p:extLst>
      <p:ext uri="{BB962C8B-B14F-4D97-AF65-F5344CB8AC3E}">
        <p14:creationId xmlns:p14="http://schemas.microsoft.com/office/powerpoint/2010/main" val="3329403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pl-PL"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27.09.2014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27.09.2014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27.09.2014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pl-PL"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27.09.2014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pl-PL"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pl-PL"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27.09.2014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Click to edit Master title style</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27.09.2014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27.09.2014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Click to edit Master title style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27.09.2014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27.09.2014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27.09.2014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pl-PL"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pl-PL"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27.09.2014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pl-PL"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27.09.2014</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5.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6.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7.e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8.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9.emf"/></Relationships>
</file>

<file path=ppt/slides/_rels/slide106.xml.rels><?xml version="1.0" encoding="UTF-8" standalone="yes"?>
<Relationships xmlns="http://schemas.openxmlformats.org/package/2006/relationships"><Relationship Id="rId3" Type="http://schemas.openxmlformats.org/officeDocument/2006/relationships/image" Target="../media/image231.png"/><Relationship Id="rId4" Type="http://schemas.openxmlformats.org/officeDocument/2006/relationships/image" Target="../media/image232.png"/><Relationship Id="rId1" Type="http://schemas.openxmlformats.org/officeDocument/2006/relationships/slideLayout" Target="../slideLayouts/slideLayout7.xml"/><Relationship Id="rId2" Type="http://schemas.openxmlformats.org/officeDocument/2006/relationships/image" Target="../media/image230.png"/></Relationships>
</file>

<file path=ppt/slides/_rels/slide107.xml.rels><?xml version="1.0" encoding="UTF-8" standalone="yes"?>
<Relationships xmlns="http://schemas.openxmlformats.org/package/2006/relationships"><Relationship Id="rId3" Type="http://schemas.openxmlformats.org/officeDocument/2006/relationships/image" Target="../media/image234.png"/><Relationship Id="rId4" Type="http://schemas.openxmlformats.org/officeDocument/2006/relationships/image" Target="../media/image235.png"/><Relationship Id="rId1" Type="http://schemas.openxmlformats.org/officeDocument/2006/relationships/slideLayout" Target="../slideLayouts/slideLayout2.xml"/><Relationship Id="rId2" Type="http://schemas.openxmlformats.org/officeDocument/2006/relationships/image" Target="../media/image23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6.e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9.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8.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9.png"/><Relationship Id="rId3" Type="http://schemas.openxmlformats.org/officeDocument/2006/relationships/image" Target="../media/image24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1.png"/><Relationship Id="rId3" Type="http://schemas.openxmlformats.org/officeDocument/2006/relationships/image" Target="../media/image24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3.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4.png"/><Relationship Id="rId3" Type="http://schemas.openxmlformats.org/officeDocument/2006/relationships/image" Target="../media/image245.png"/></Relationships>
</file>

<file path=ppt/slides/_rels/slide115.xml.rels><?xml version="1.0" encoding="UTF-8" standalone="yes"?>
<Relationships xmlns="http://schemas.openxmlformats.org/package/2006/relationships"><Relationship Id="rId3" Type="http://schemas.openxmlformats.org/officeDocument/2006/relationships/image" Target="../media/image247.emf"/><Relationship Id="rId4" Type="http://schemas.openxmlformats.org/officeDocument/2006/relationships/image" Target="../media/image248.emf"/><Relationship Id="rId5" Type="http://schemas.openxmlformats.org/officeDocument/2006/relationships/image" Target="../media/image249.emf"/><Relationship Id="rId1" Type="http://schemas.openxmlformats.org/officeDocument/2006/relationships/slideLayout" Target="../slideLayouts/slideLayout7.xml"/><Relationship Id="rId2" Type="http://schemas.openxmlformats.org/officeDocument/2006/relationships/image" Target="../media/image246.e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0.png"/><Relationship Id="rId3" Type="http://schemas.openxmlformats.org/officeDocument/2006/relationships/image" Target="../media/image251.png"/></Relationships>
</file>

<file path=ppt/slides/_rels/slide117.xml.rels><?xml version="1.0" encoding="UTF-8" standalone="yes"?>
<Relationships xmlns="http://schemas.openxmlformats.org/package/2006/relationships"><Relationship Id="rId3" Type="http://schemas.openxmlformats.org/officeDocument/2006/relationships/image" Target="../media/image253.emf"/><Relationship Id="rId4" Type="http://schemas.openxmlformats.org/officeDocument/2006/relationships/image" Target="../media/image254.emf"/><Relationship Id="rId5" Type="http://schemas.openxmlformats.org/officeDocument/2006/relationships/image" Target="../media/image255.png"/><Relationship Id="rId6" Type="http://schemas.openxmlformats.org/officeDocument/2006/relationships/image" Target="../media/image256.png"/><Relationship Id="rId1" Type="http://schemas.openxmlformats.org/officeDocument/2006/relationships/slideLayout" Target="../slideLayouts/slideLayout7.xml"/><Relationship Id="rId2" Type="http://schemas.openxmlformats.org/officeDocument/2006/relationships/image" Target="../media/image25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7.jpeg"/><Relationship Id="rId3" Type="http://schemas.openxmlformats.org/officeDocument/2006/relationships/image" Target="../media/image25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0.e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1.e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2.png"/></Relationships>
</file>

<file path=ppt/slides/_rels/slide123.xml.rels><?xml version="1.0" encoding="UTF-8" standalone="yes"?>
<Relationships xmlns="http://schemas.openxmlformats.org/package/2006/relationships"><Relationship Id="rId3" Type="http://schemas.openxmlformats.org/officeDocument/2006/relationships/image" Target="../media/image264.png"/><Relationship Id="rId4" Type="http://schemas.microsoft.com/office/2007/relationships/hdphoto" Target="../media/hdphoto7.wdp"/><Relationship Id="rId1" Type="http://schemas.openxmlformats.org/officeDocument/2006/relationships/slideLayout" Target="../slideLayouts/slideLayout5.xml"/><Relationship Id="rId2" Type="http://schemas.openxmlformats.org/officeDocument/2006/relationships/image" Target="../media/image26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5.e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6.em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7.em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8.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9.png"/></Relationships>
</file>

<file path=ppt/slides/_rels/slide129.xml.rels><?xml version="1.0" encoding="UTF-8" standalone="yes"?>
<Relationships xmlns="http://schemas.openxmlformats.org/package/2006/relationships"><Relationship Id="rId3" Type="http://schemas.openxmlformats.org/officeDocument/2006/relationships/image" Target="../media/image271.emf"/><Relationship Id="rId4" Type="http://schemas.openxmlformats.org/officeDocument/2006/relationships/image" Target="../media/image272.png"/><Relationship Id="rId1" Type="http://schemas.openxmlformats.org/officeDocument/2006/relationships/slideLayout" Target="../slideLayouts/slideLayout7.xml"/><Relationship Id="rId2" Type="http://schemas.openxmlformats.org/officeDocument/2006/relationships/image" Target="../media/image270.emf"/></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3.png"/></Relationships>
</file>

<file path=ppt/slides/_rels/slide131.xml.rels><?xml version="1.0" encoding="UTF-8" standalone="yes"?>
<Relationships xmlns="http://schemas.openxmlformats.org/package/2006/relationships"><Relationship Id="rId3" Type="http://schemas.openxmlformats.org/officeDocument/2006/relationships/image" Target="../media/image275.emf"/><Relationship Id="rId4" Type="http://schemas.openxmlformats.org/officeDocument/2006/relationships/image" Target="../media/image276.png"/><Relationship Id="rId5" Type="http://schemas.openxmlformats.org/officeDocument/2006/relationships/image" Target="../media/image277.png"/><Relationship Id="rId6" Type="http://schemas.openxmlformats.org/officeDocument/2006/relationships/image" Target="../media/image278.png"/><Relationship Id="rId1" Type="http://schemas.openxmlformats.org/officeDocument/2006/relationships/slideLayout" Target="../slideLayouts/slideLayout7.xml"/><Relationship Id="rId2" Type="http://schemas.openxmlformats.org/officeDocument/2006/relationships/image" Target="../media/image274.em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9.emf"/><Relationship Id="rId3" Type="http://schemas.openxmlformats.org/officeDocument/2006/relationships/image" Target="../media/image280.e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1.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 Id="rId3" Type="http://schemas.openxmlformats.org/officeDocument/2006/relationships/image" Target="../media/image282.png"/></Relationships>
</file>

<file path=ppt/slides/_rels/slide138.xml.rels><?xml version="1.0" encoding="UTF-8" standalone="yes"?>
<Relationships xmlns="http://schemas.openxmlformats.org/package/2006/relationships"><Relationship Id="rId3" Type="http://schemas.openxmlformats.org/officeDocument/2006/relationships/image" Target="../media/image283.png"/><Relationship Id="rId4" Type="http://schemas.openxmlformats.org/officeDocument/2006/relationships/hyperlink" Target="file:///F:\Hradec%252525202013\r05t01-Woda-stany%25252520skupienia.exe" TargetMode="External"/><Relationship Id="rId5" Type="http://schemas.openxmlformats.org/officeDocument/2006/relationships/image" Target="../media/image284.png"/><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139.xml.rels><?xml version="1.0" encoding="UTF-8" standalone="yes"?>
<Relationships xmlns="http://schemas.openxmlformats.org/package/2006/relationships"><Relationship Id="rId3" Type="http://schemas.openxmlformats.org/officeDocument/2006/relationships/image" Target="../media/image283.png"/><Relationship Id="rId4" Type="http://schemas.openxmlformats.org/officeDocument/2006/relationships/hyperlink" Target="file:///F:\Hradec%252525202013\MgO%25252520+%25252520blur.exe" TargetMode="External"/><Relationship Id="rId5" Type="http://schemas.openxmlformats.org/officeDocument/2006/relationships/image" Target="../media/image285.png"/><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png"/><Relationship Id="rId5" Type="http://schemas.openxmlformats.org/officeDocument/2006/relationships/image" Target="../media/image34.emf"/><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140.xml.rels><?xml version="1.0" encoding="UTF-8" standalone="yes"?>
<Relationships xmlns="http://schemas.openxmlformats.org/package/2006/relationships"><Relationship Id="rId3" Type="http://schemas.openxmlformats.org/officeDocument/2006/relationships/image" Target="../media/image283.png"/><Relationship Id="rId4" Type="http://schemas.openxmlformats.org/officeDocument/2006/relationships/image" Target="../media/image286.jpeg"/><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141.xml.rels><?xml version="1.0" encoding="UTF-8" standalone="yes"?>
<Relationships xmlns="http://schemas.openxmlformats.org/package/2006/relationships"><Relationship Id="rId3" Type="http://schemas.openxmlformats.org/officeDocument/2006/relationships/image" Target="../media/image283.png"/><Relationship Id="rId4" Type="http://schemas.openxmlformats.org/officeDocument/2006/relationships/hyperlink" Target="file:///F:\Hradec%252525202013\siarka%25252520i%25252520magnez.exe" TargetMode="External"/><Relationship Id="rId5" Type="http://schemas.openxmlformats.org/officeDocument/2006/relationships/image" Target="../media/image287.png"/><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142.xml.rels><?xml version="1.0" encoding="UTF-8" standalone="yes"?>
<Relationships xmlns="http://schemas.openxmlformats.org/package/2006/relationships"><Relationship Id="rId3" Type="http://schemas.openxmlformats.org/officeDocument/2006/relationships/image" Target="../media/image283.png"/><Relationship Id="rId4" Type="http://schemas.openxmlformats.org/officeDocument/2006/relationships/hyperlink" Target="rozp-1.swf" TargetMode="External"/><Relationship Id="rId5" Type="http://schemas.openxmlformats.org/officeDocument/2006/relationships/image" Target="../media/image288.png"/><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image" Target="../media/image289.png"/></Relationships>
</file>

<file path=ppt/slides/_rels/slide144.xml.rels><?xml version="1.0" encoding="UTF-8" standalone="yes"?>
<Relationships xmlns="http://schemas.openxmlformats.org/package/2006/relationships"><Relationship Id="rId3" Type="http://schemas.openxmlformats.org/officeDocument/2006/relationships/image" Target="../media/image290.png"/><Relationship Id="rId4" Type="http://schemas.openxmlformats.org/officeDocument/2006/relationships/image" Target="../media/image291.png"/><Relationship Id="rId1" Type="http://schemas.openxmlformats.org/officeDocument/2006/relationships/slideLayout" Target="../slideLayouts/slideLayout10.xml"/><Relationship Id="rId2" Type="http://schemas.openxmlformats.org/officeDocument/2006/relationships/notesSlide" Target="../notesSlides/notesSlide54.xml"/></Relationships>
</file>

<file path=ppt/slides/_rels/slide145.xml.rels><?xml version="1.0" encoding="UTF-8" standalone="yes"?>
<Relationships xmlns="http://schemas.openxmlformats.org/package/2006/relationships"><Relationship Id="rId3" Type="http://schemas.openxmlformats.org/officeDocument/2006/relationships/image" Target="../media/image292.png"/><Relationship Id="rId4" Type="http://schemas.openxmlformats.org/officeDocument/2006/relationships/image" Target="../media/image293.png"/><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146.xml.rels><?xml version="1.0" encoding="UTF-8" standalone="yes"?>
<Relationships xmlns="http://schemas.openxmlformats.org/package/2006/relationships"><Relationship Id="rId3" Type="http://schemas.openxmlformats.org/officeDocument/2006/relationships/image" Target="../media/image294.png"/><Relationship Id="rId4" Type="http://schemas.openxmlformats.org/officeDocument/2006/relationships/image" Target="../media/image295.png"/><Relationship Id="rId5" Type="http://schemas.openxmlformats.org/officeDocument/2006/relationships/image" Target="../media/image296.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47.xml.rels><?xml version="1.0" encoding="UTF-8" standalone="yes"?>
<Relationships xmlns="http://schemas.openxmlformats.org/package/2006/relationships"><Relationship Id="rId3" Type="http://schemas.openxmlformats.org/officeDocument/2006/relationships/image" Target="../media/image283.png"/><Relationship Id="rId4" Type="http://schemas.openxmlformats.org/officeDocument/2006/relationships/hyperlink" Target="file:///F:\Hradec%252525202013\model%25252520SO3.exe" TargetMode="External"/><Relationship Id="rId5" Type="http://schemas.openxmlformats.org/officeDocument/2006/relationships/image" Target="../media/image297.png"/><Relationship Id="rId6" Type="http://schemas.openxmlformats.org/officeDocument/2006/relationships/image" Target="../media/image294.png"/><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148.xml.rels><?xml version="1.0" encoding="UTF-8" standalone="yes"?>
<Relationships xmlns="http://schemas.openxmlformats.org/package/2006/relationships"><Relationship Id="rId3" Type="http://schemas.openxmlformats.org/officeDocument/2006/relationships/image" Target="../media/image283.png"/><Relationship Id="rId4" Type="http://schemas.openxmlformats.org/officeDocument/2006/relationships/hyperlink" Target="file:///F:\Hradec%252525202013\strukturaNaI.exe" TargetMode="External"/><Relationship Id="rId5" Type="http://schemas.openxmlformats.org/officeDocument/2006/relationships/image" Target="../media/image298.png"/><Relationship Id="rId6" Type="http://schemas.openxmlformats.org/officeDocument/2006/relationships/image" Target="../media/image294.png"/><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299.png"/></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png"/><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_rels/slide150.xml.rels><?xml version="1.0" encoding="UTF-8" standalone="yes"?>
<Relationships xmlns="http://schemas.openxmlformats.org/package/2006/relationships"><Relationship Id="rId3" Type="http://schemas.openxmlformats.org/officeDocument/2006/relationships/image" Target="../media/image283.png"/><Relationship Id="rId4" Type="http://schemas.openxmlformats.org/officeDocument/2006/relationships/image" Target="../media/image299.png"/><Relationship Id="rId5" Type="http://schemas.openxmlformats.org/officeDocument/2006/relationships/hyperlink" Target="file:///F:\Hradec%252525202013\r08t05-otrz-alkohol.exe" TargetMode="External"/><Relationship Id="rId6" Type="http://schemas.openxmlformats.org/officeDocument/2006/relationships/image" Target="../media/image300.png"/><Relationship Id="rId1" Type="http://schemas.openxmlformats.org/officeDocument/2006/relationships/slideLayout" Target="../slideLayouts/slideLayout10.xml"/><Relationship Id="rId2" Type="http://schemas.openxmlformats.org/officeDocument/2006/relationships/notesSlide" Target="../notesSlides/notesSlide60.xml"/></Relationships>
</file>

<file path=ppt/slides/_rels/slide151.xml.rels><?xml version="1.0" encoding="UTF-8" standalone="yes"?>
<Relationships xmlns="http://schemas.openxmlformats.org/package/2006/relationships"><Relationship Id="rId3" Type="http://schemas.openxmlformats.org/officeDocument/2006/relationships/image" Target="../media/image299.png"/><Relationship Id="rId4" Type="http://schemas.openxmlformats.org/officeDocument/2006/relationships/hyperlink" Target="r02t05-dodatk-SO2a.exe" TargetMode="External"/><Relationship Id="rId5" Type="http://schemas.openxmlformats.org/officeDocument/2006/relationships/image" Target="../media/image301.png"/><Relationship Id="rId6" Type="http://schemas.openxmlformats.org/officeDocument/2006/relationships/image" Target="../media/image302.png"/><Relationship Id="rId7" Type="http://schemas.openxmlformats.org/officeDocument/2006/relationships/hyperlink" Target="https://www.youtube.com/channel/UCYNhMO2w5DluV_1npdozzAA" TargetMode="External"/><Relationship Id="rId8" Type="http://schemas.openxmlformats.org/officeDocument/2006/relationships/image" Target="../media/image303.png"/><Relationship Id="rId1" Type="http://schemas.openxmlformats.org/officeDocument/2006/relationships/slideLayout" Target="../slideLayouts/slideLayout10.xml"/><Relationship Id="rId2" Type="http://schemas.openxmlformats.org/officeDocument/2006/relationships/notesSlide" Target="../notesSlides/notesSlide6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s>
</file>

<file path=ppt/slides/_rels/slide156.xml.rels><?xml version="1.0" encoding="UTF-8" standalone="yes"?>
<Relationships xmlns="http://schemas.openxmlformats.org/package/2006/relationships"><Relationship Id="rId3" Type="http://schemas.openxmlformats.org/officeDocument/2006/relationships/image" Target="../media/image304.jpeg"/><Relationship Id="rId4" Type="http://schemas.openxmlformats.org/officeDocument/2006/relationships/image" Target="../media/image305.jpeg"/><Relationship Id="rId1" Type="http://schemas.openxmlformats.org/officeDocument/2006/relationships/slideLayout" Target="../slideLayouts/slideLayout10.xml"/><Relationship Id="rId2" Type="http://schemas.openxmlformats.org/officeDocument/2006/relationships/notesSlide" Target="../notesSlides/notesSlide66.xml"/></Relationships>
</file>

<file path=ppt/slides/_rels/slide157.xml.rels><?xml version="1.0" encoding="UTF-8" standalone="yes"?>
<Relationships xmlns="http://schemas.openxmlformats.org/package/2006/relationships"><Relationship Id="rId3" Type="http://schemas.openxmlformats.org/officeDocument/2006/relationships/image" Target="../media/image306.png"/><Relationship Id="rId4" Type="http://schemas.openxmlformats.org/officeDocument/2006/relationships/image" Target="../media/image307.png"/><Relationship Id="rId5" Type="http://schemas.openxmlformats.org/officeDocument/2006/relationships/image" Target="../media/image308.png"/><Relationship Id="rId6" Type="http://schemas.openxmlformats.org/officeDocument/2006/relationships/image" Target="../media/image309.png"/><Relationship Id="rId1" Type="http://schemas.openxmlformats.org/officeDocument/2006/relationships/slideLayout" Target="../slideLayouts/slideLayout10.xml"/><Relationship Id="rId2" Type="http://schemas.openxmlformats.org/officeDocument/2006/relationships/notesSlide" Target="../notesSlides/notesSlide67.xml"/></Relationships>
</file>

<file path=ppt/slides/_rels/slide158.xml.rels><?xml version="1.0" encoding="UTF-8" standalone="yes"?>
<Relationships xmlns="http://schemas.openxmlformats.org/package/2006/relationships"><Relationship Id="rId3" Type="http://schemas.openxmlformats.org/officeDocument/2006/relationships/image" Target="../media/image310.png"/><Relationship Id="rId4" Type="http://schemas.openxmlformats.org/officeDocument/2006/relationships/image" Target="../media/image311.jpeg"/><Relationship Id="rId1" Type="http://schemas.openxmlformats.org/officeDocument/2006/relationships/slideLayout" Target="../slideLayouts/slideLayout10.xml"/><Relationship Id="rId2" Type="http://schemas.openxmlformats.org/officeDocument/2006/relationships/notesSlide" Target="../notesSlides/notesSlide68.xml"/></Relationships>
</file>

<file path=ppt/slides/_rels/slide159.xml.rels><?xml version="1.0" encoding="UTF-8" standalone="yes"?>
<Relationships xmlns="http://schemas.openxmlformats.org/package/2006/relationships"><Relationship Id="rId3" Type="http://schemas.openxmlformats.org/officeDocument/2006/relationships/image" Target="../media/image312.png"/><Relationship Id="rId4" Type="http://schemas.openxmlformats.org/officeDocument/2006/relationships/image" Target="../media/image313.jpeg"/><Relationship Id="rId1" Type="http://schemas.openxmlformats.org/officeDocument/2006/relationships/slideLayout" Target="../slideLayouts/slideLayout10.xml"/><Relationship Id="rId2" Type="http://schemas.openxmlformats.org/officeDocument/2006/relationships/notesSlide" Target="../notesSlides/notesSlide69.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emf"/><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0.xml"/><Relationship Id="rId3" Type="http://schemas.openxmlformats.org/officeDocument/2006/relationships/image" Target="../media/image314.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1.xml"/><Relationship Id="rId3" Type="http://schemas.openxmlformats.org/officeDocument/2006/relationships/image" Target="../media/image315.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2.xml"/><Relationship Id="rId3" Type="http://schemas.openxmlformats.org/officeDocument/2006/relationships/image" Target="../media/image316.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5.xml"/><Relationship Id="rId3" Type="http://schemas.openxmlformats.org/officeDocument/2006/relationships/image" Target="../media/image317.jpeg"/></Relationships>
</file>

<file path=ppt/slides/_rels/slide16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18.png"/><Relationship Id="rId1" Type="http://schemas.openxmlformats.org/officeDocument/2006/relationships/vmlDrawing" Target="../drawings/vmlDrawing3.vml"/><Relationship Id="rId2"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7.xml"/><Relationship Id="rId3" Type="http://schemas.openxmlformats.org/officeDocument/2006/relationships/image" Target="../media/image319.gif"/></Relationships>
</file>

<file path=ppt/slides/_rels/slide169.xml.rels><?xml version="1.0" encoding="UTF-8" standalone="yes"?>
<Relationships xmlns="http://schemas.openxmlformats.org/package/2006/relationships"><Relationship Id="rId3" Type="http://schemas.openxmlformats.org/officeDocument/2006/relationships/image" Target="../media/image320.png"/><Relationship Id="rId4" Type="http://schemas.microsoft.com/office/2007/relationships/hdphoto" Target="../media/hdphoto8.wdp"/><Relationship Id="rId5" Type="http://schemas.openxmlformats.org/officeDocument/2006/relationships/image" Target="../media/image321.png"/><Relationship Id="rId1" Type="http://schemas.openxmlformats.org/officeDocument/2006/relationships/slideLayout" Target="../slideLayouts/slideLayout10.xml"/><Relationship Id="rId2" Type="http://schemas.openxmlformats.org/officeDocument/2006/relationships/notesSlide" Target="../notesSlides/notesSlide78.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png"/><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9.xml"/><Relationship Id="rId3" Type="http://schemas.openxmlformats.org/officeDocument/2006/relationships/image" Target="../media/image322.jpeg"/></Relationships>
</file>

<file path=ppt/slides/_rels/slide171.xml.rels><?xml version="1.0" encoding="UTF-8" standalone="yes"?>
<Relationships xmlns="http://schemas.openxmlformats.org/package/2006/relationships"><Relationship Id="rId3" Type="http://schemas.openxmlformats.org/officeDocument/2006/relationships/image" Target="../media/image323.jpeg"/><Relationship Id="rId4" Type="http://schemas.openxmlformats.org/officeDocument/2006/relationships/image" Target="../media/image324.jpeg"/><Relationship Id="rId1" Type="http://schemas.openxmlformats.org/officeDocument/2006/relationships/slideLayout" Target="../slideLayouts/slideLayout10.xml"/><Relationship Id="rId2" Type="http://schemas.openxmlformats.org/officeDocument/2006/relationships/notesSlide" Target="../notesSlides/notesSlide8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1.xml"/><Relationship Id="rId3" Type="http://schemas.openxmlformats.org/officeDocument/2006/relationships/image" Target="../media/image325.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2.xml"/><Relationship Id="rId3" Type="http://schemas.openxmlformats.org/officeDocument/2006/relationships/image" Target="../media/image326.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3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41.emf"/></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0.xml"/><Relationship Id="rId2"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6.png"/><Relationship Id="rId3"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48.emf"/></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jpe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e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e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jpeg"/><Relationship Id="rId5" Type="http://schemas.openxmlformats.org/officeDocument/2006/relationships/image" Target="../media/image73.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3.png"/><Relationship Id="rId5" Type="http://schemas.openxmlformats.org/officeDocument/2006/relationships/image" Target="../media/image75.png"/><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emf"/><Relationship Id="rId5" Type="http://schemas.openxmlformats.org/officeDocument/2006/relationships/image" Target="../media/image73.png"/><Relationship Id="rId6" Type="http://schemas.openxmlformats.org/officeDocument/2006/relationships/image" Target="../media/image75.png"/><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5.png"/><Relationship Id="rId1" Type="http://schemas.openxmlformats.org/officeDocument/2006/relationships/slideLayout" Target="../slideLayouts/slideLayout10.xml"/><Relationship Id="rId2" Type="http://schemas.openxmlformats.org/officeDocument/2006/relationships/image" Target="../media/image78.emf"/></Relationships>
</file>

<file path=ppt/slides/_rels/slide37.x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image" Target="../media/image73.png"/><Relationship Id="rId5" Type="http://schemas.openxmlformats.org/officeDocument/2006/relationships/image" Target="../media/image75.png"/><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73.png"/><Relationship Id="rId5" Type="http://schemas.openxmlformats.org/officeDocument/2006/relationships/image" Target="../media/image75.png"/><Relationship Id="rId1" Type="http://schemas.openxmlformats.org/officeDocument/2006/relationships/slideLayout" Target="../slideLayouts/slideLayout10.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10.xml"/><Relationship Id="rId2" Type="http://schemas.openxmlformats.org/officeDocument/2006/relationships/image" Target="../media/image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4.png"/><Relationship Id="rId3" Type="http://schemas.openxmlformats.org/officeDocument/2006/relationships/image" Target="../media/image8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5.xml"/><Relationship Id="rId2"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10.xml"/><Relationship Id="rId2" Type="http://schemas.openxmlformats.org/officeDocument/2006/relationships/notesSlide" Target="../notesSlides/notesSlide31.xml"/></Relationships>
</file>

<file path=ppt/slides/_rels/slide47.xml.rels><?xml version="1.0" encoding="UTF-8" standalone="yes"?>
<Relationships xmlns="http://schemas.openxmlformats.org/package/2006/relationships"><Relationship Id="rId11" Type="http://schemas.openxmlformats.org/officeDocument/2006/relationships/image" Target="../media/image102.png"/><Relationship Id="rId12" Type="http://schemas.openxmlformats.org/officeDocument/2006/relationships/image" Target="../media/image103.png"/><Relationship Id="rId13" Type="http://schemas.openxmlformats.org/officeDocument/2006/relationships/image" Target="../media/image104.png"/><Relationship Id="rId14" Type="http://schemas.openxmlformats.org/officeDocument/2006/relationships/image" Target="../media/image105.png"/><Relationship Id="rId15" Type="http://schemas.openxmlformats.org/officeDocument/2006/relationships/image" Target="../media/image106.png"/><Relationship Id="rId16" Type="http://schemas.openxmlformats.org/officeDocument/2006/relationships/image" Target="../media/image107.png"/><Relationship Id="rId17" Type="http://schemas.openxmlformats.org/officeDocument/2006/relationships/image" Target="../media/image108.emf"/><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9.png"/><Relationship Id="rId9" Type="http://schemas.openxmlformats.org/officeDocument/2006/relationships/image" Target="../media/image100.png"/><Relationship Id="rId10" Type="http://schemas.openxmlformats.org/officeDocument/2006/relationships/image" Target="../media/image10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10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0.emf"/><Relationship Id="rId3" Type="http://schemas.openxmlformats.org/officeDocument/2006/relationships/image" Target="../media/image11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1" Type="http://schemas.openxmlformats.org/officeDocument/2006/relationships/slideLayout" Target="../slideLayouts/slideLayout5.xml"/><Relationship Id="rId2" Type="http://schemas.openxmlformats.org/officeDocument/2006/relationships/image" Target="../media/image11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image" Target="../media/image116.png"/><Relationship Id="rId5" Type="http://schemas.openxmlformats.org/officeDocument/2006/relationships/image" Target="../media/image117.png"/><Relationship Id="rId1" Type="http://schemas.microsoft.com/office/2007/relationships/media" Target="../media/media1.gif"/><Relationship Id="rId2" Type="http://schemas.openxmlformats.org/officeDocument/2006/relationships/video" Target="../media/media1.gif"/></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png"/><Relationship Id="rId3" Type="http://schemas.openxmlformats.org/officeDocument/2006/relationships/image" Target="../media/image119.png"/></Relationships>
</file>

<file path=ppt/slides/_rels/slide54.xml.rels><?xml version="1.0" encoding="UTF-8" standalone="yes"?>
<Relationships xmlns="http://schemas.openxmlformats.org/package/2006/relationships"><Relationship Id="rId3" Type="http://schemas.openxmlformats.org/officeDocument/2006/relationships/oleObject" Target="%5CUsers%5Cmagosian%5CDesktop%5CHabilitacja%20-%20Obrona%5CHabilitacja%20-%20Obrona%5CPRAGA%202013%5Cwyklad%20-%201h%5CDocument2!OLE_LINK4" TargetMode="External"/><Relationship Id="rId4" Type="http://schemas.openxmlformats.org/officeDocument/2006/relationships/image" Target="../media/image120.emf"/><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oleObject" Target="file:///\\localhost\Volumes\MALGORZATA\Habilitacja%20-%20Obrona\prezentacja\Macintosh%20HD:Users:magosian:Documents:PRACA:AP:Habilitacja%20-%20Obrona:wizualizacja%20-%20cz-cale-pop%20VII.docx!OLE_LINK3" TargetMode="External"/><Relationship Id="rId4" Type="http://schemas.openxmlformats.org/officeDocument/2006/relationships/image" Target="../media/image121.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4.png"/></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10.xml"/><Relationship Id="rId2" Type="http://schemas.openxmlformats.org/officeDocument/2006/relationships/diagramData" Target="../diagrams/data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10.xml"/><Relationship Id="rId2" Type="http://schemas.openxmlformats.org/officeDocument/2006/relationships/notesSlide" Target="../notesSlides/notesSlide34.xml"/></Relationships>
</file>

<file path=ppt/slides/_rels/slide63.xml.rels><?xml version="1.0" encoding="UTF-8" standalone="yes"?>
<Relationships xmlns="http://schemas.openxmlformats.org/package/2006/relationships"><Relationship Id="rId3" Type="http://schemas.openxmlformats.org/officeDocument/2006/relationships/image" Target="../media/image126.emf"/><Relationship Id="rId4" Type="http://schemas.openxmlformats.org/officeDocument/2006/relationships/image" Target="../media/image127.png"/><Relationship Id="rId1" Type="http://schemas.openxmlformats.org/officeDocument/2006/relationships/slideLayout" Target="../slideLayouts/slideLayout7.xml"/><Relationship Id="rId2" Type="http://schemas.openxmlformats.org/officeDocument/2006/relationships/image" Target="../media/image125.emf"/></Relationships>
</file>

<file path=ppt/slides/_rels/slide64.xml.rels><?xml version="1.0" encoding="UTF-8" standalone="yes"?>
<Relationships xmlns="http://schemas.openxmlformats.org/package/2006/relationships"><Relationship Id="rId3" Type="http://schemas.openxmlformats.org/officeDocument/2006/relationships/image" Target="../media/image126.emf"/><Relationship Id="rId4" Type="http://schemas.openxmlformats.org/officeDocument/2006/relationships/image" Target="../media/image127.png"/><Relationship Id="rId1" Type="http://schemas.openxmlformats.org/officeDocument/2006/relationships/slideLayout" Target="../slideLayouts/slideLayout7.xml"/><Relationship Id="rId2" Type="http://schemas.openxmlformats.org/officeDocument/2006/relationships/image" Target="../media/image125.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8.emf"/><Relationship Id="rId3" Type="http://schemas.openxmlformats.org/officeDocument/2006/relationships/image" Target="../media/image129.png"/></Relationships>
</file>

<file path=ppt/slides/_rels/slide66.xml.rels><?xml version="1.0" encoding="UTF-8" standalone="yes"?>
<Relationships xmlns="http://schemas.openxmlformats.org/package/2006/relationships"><Relationship Id="rId3" Type="http://schemas.openxmlformats.org/officeDocument/2006/relationships/image" Target="../media/image131.emf"/><Relationship Id="rId4" Type="http://schemas.openxmlformats.org/officeDocument/2006/relationships/image" Target="../media/image132.emf"/><Relationship Id="rId5" Type="http://schemas.openxmlformats.org/officeDocument/2006/relationships/image" Target="../media/image133.png"/><Relationship Id="rId6" Type="http://schemas.openxmlformats.org/officeDocument/2006/relationships/image" Target="../media/image134.png"/><Relationship Id="rId7" Type="http://schemas.openxmlformats.org/officeDocument/2006/relationships/image" Target="../media/image135.png"/><Relationship Id="rId1" Type="http://schemas.openxmlformats.org/officeDocument/2006/relationships/slideLayout" Target="../slideLayouts/slideLayout7.xml"/><Relationship Id="rId2" Type="http://schemas.openxmlformats.org/officeDocument/2006/relationships/image" Target="../media/image130.emf"/></Relationships>
</file>

<file path=ppt/slides/_rels/slide67.xml.rels><?xml version="1.0" encoding="UTF-8" standalone="yes"?>
<Relationships xmlns="http://schemas.openxmlformats.org/package/2006/relationships"><Relationship Id="rId3" Type="http://schemas.openxmlformats.org/officeDocument/2006/relationships/image" Target="../media/image131.emf"/><Relationship Id="rId4" Type="http://schemas.openxmlformats.org/officeDocument/2006/relationships/image" Target="../media/image132.emf"/><Relationship Id="rId5" Type="http://schemas.openxmlformats.org/officeDocument/2006/relationships/image" Target="../media/image133.png"/><Relationship Id="rId6" Type="http://schemas.openxmlformats.org/officeDocument/2006/relationships/image" Target="../media/image134.png"/><Relationship Id="rId7" Type="http://schemas.openxmlformats.org/officeDocument/2006/relationships/image" Target="../media/image135.png"/><Relationship Id="rId1" Type="http://schemas.openxmlformats.org/officeDocument/2006/relationships/slideLayout" Target="../slideLayouts/slideLayout7.xml"/><Relationship Id="rId2" Type="http://schemas.openxmlformats.org/officeDocument/2006/relationships/image" Target="../media/image130.emf"/></Relationships>
</file>

<file path=ppt/slides/_rels/slide68.xml.rels><?xml version="1.0" encoding="UTF-8" standalone="yes"?>
<Relationships xmlns="http://schemas.openxmlformats.org/package/2006/relationships"><Relationship Id="rId3" Type="http://schemas.openxmlformats.org/officeDocument/2006/relationships/image" Target="../media/image131.emf"/><Relationship Id="rId4" Type="http://schemas.openxmlformats.org/officeDocument/2006/relationships/image" Target="../media/image132.emf"/><Relationship Id="rId5" Type="http://schemas.openxmlformats.org/officeDocument/2006/relationships/image" Target="../media/image133.png"/><Relationship Id="rId6" Type="http://schemas.openxmlformats.org/officeDocument/2006/relationships/image" Target="../media/image134.png"/><Relationship Id="rId7" Type="http://schemas.openxmlformats.org/officeDocument/2006/relationships/image" Target="../media/image135.png"/><Relationship Id="rId1" Type="http://schemas.openxmlformats.org/officeDocument/2006/relationships/slideLayout" Target="../slideLayouts/slideLayout7.xml"/><Relationship Id="rId2" Type="http://schemas.openxmlformats.org/officeDocument/2006/relationships/image" Target="../media/image130.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6.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7.emf"/><Relationship Id="rId3" Type="http://schemas.openxmlformats.org/officeDocument/2006/relationships/image" Target="../media/image138.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9.emf"/><Relationship Id="rId3" Type="http://schemas.openxmlformats.org/officeDocument/2006/relationships/image" Target="../media/image140.emf"/></Relationships>
</file>

<file path=ppt/slides/_rels/slide72.xml.rels><?xml version="1.0" encoding="UTF-8" standalone="yes"?>
<Relationships xmlns="http://schemas.openxmlformats.org/package/2006/relationships"><Relationship Id="rId3" Type="http://schemas.openxmlformats.org/officeDocument/2006/relationships/image" Target="../media/image141.emf"/><Relationship Id="rId4" Type="http://schemas.openxmlformats.org/officeDocument/2006/relationships/image" Target="../media/image142.emf"/><Relationship Id="rId5" Type="http://schemas.openxmlformats.org/officeDocument/2006/relationships/image" Target="../media/image143.emf"/><Relationship Id="rId6" Type="http://schemas.openxmlformats.org/officeDocument/2006/relationships/image" Target="../media/image144.emf"/><Relationship Id="rId7" Type="http://schemas.openxmlformats.org/officeDocument/2006/relationships/image" Target="../media/image145.emf"/><Relationship Id="rId8" Type="http://schemas.openxmlformats.org/officeDocument/2006/relationships/image" Target="../media/image146.emf"/><Relationship Id="rId1" Type="http://schemas.openxmlformats.org/officeDocument/2006/relationships/slideLayout" Target="../slideLayouts/slideLayout10.xml"/><Relationship Id="rId2" Type="http://schemas.openxmlformats.org/officeDocument/2006/relationships/notesSlide" Target="../notesSlides/notesSlide3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8.png"/><Relationship Id="rId3" Type="http://schemas.openxmlformats.org/officeDocument/2006/relationships/image" Target="../media/image149.png"/></Relationships>
</file>

<file path=ppt/slides/_rels/slide75.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53.png"/><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76.xml.rels><?xml version="1.0" encoding="UTF-8" standalone="yes"?>
<Relationships xmlns="http://schemas.openxmlformats.org/package/2006/relationships"><Relationship Id="rId3" Type="http://schemas.openxmlformats.org/officeDocument/2006/relationships/image" Target="../media/image155.emf"/><Relationship Id="rId4" Type="http://schemas.openxmlformats.org/officeDocument/2006/relationships/image" Target="../media/image156.emf"/><Relationship Id="rId5" Type="http://schemas.openxmlformats.org/officeDocument/2006/relationships/image" Target="../media/image157.emf"/><Relationship Id="rId6" Type="http://schemas.openxmlformats.org/officeDocument/2006/relationships/image" Target="../media/image158.emf"/><Relationship Id="rId7" Type="http://schemas.openxmlformats.org/officeDocument/2006/relationships/image" Target="../media/image159.png"/><Relationship Id="rId1" Type="http://schemas.openxmlformats.org/officeDocument/2006/relationships/slideLayout" Target="../slideLayouts/slideLayout10.xml"/><Relationship Id="rId2" Type="http://schemas.openxmlformats.org/officeDocument/2006/relationships/image" Target="../media/image154.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0.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1.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2.emf"/><Relationship Id="rId3" Type="http://schemas.openxmlformats.org/officeDocument/2006/relationships/image" Target="../media/image16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65.emf"/><Relationship Id="rId4" Type="http://schemas.openxmlformats.org/officeDocument/2006/relationships/image" Target="../media/image166.emf"/><Relationship Id="rId5" Type="http://schemas.openxmlformats.org/officeDocument/2006/relationships/image" Target="../media/image167.emf"/><Relationship Id="rId6" Type="http://schemas.openxmlformats.org/officeDocument/2006/relationships/image" Target="../media/image168.emf"/><Relationship Id="rId7" Type="http://schemas.openxmlformats.org/officeDocument/2006/relationships/image" Target="../media/image169.emf"/><Relationship Id="rId1" Type="http://schemas.openxmlformats.org/officeDocument/2006/relationships/slideLayout" Target="../slideLayouts/slideLayout10.xml"/><Relationship Id="rId2" Type="http://schemas.openxmlformats.org/officeDocument/2006/relationships/image" Target="../media/image164.emf"/></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170.png"/><Relationship Id="rId9" Type="http://schemas.openxmlformats.org/officeDocument/2006/relationships/image" Target="../media/image171.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172.png"/></Relationships>
</file>

<file path=ppt/slides/_rels/slide83.xml.rels><?xml version="1.0" encoding="UTF-8" standalone="yes"?>
<Relationships xmlns="http://schemas.openxmlformats.org/package/2006/relationships"><Relationship Id="rId11" Type="http://schemas.openxmlformats.org/officeDocument/2006/relationships/image" Target="../media/image179.png"/><Relationship Id="rId12" Type="http://schemas.openxmlformats.org/officeDocument/2006/relationships/image" Target="../media/image180.png"/><Relationship Id="rId13" Type="http://schemas.openxmlformats.org/officeDocument/2006/relationships/image" Target="../media/image181.png"/><Relationship Id="rId1" Type="http://schemas.microsoft.com/office/2007/relationships/media" Target="../media/media2.gif"/><Relationship Id="rId2" Type="http://schemas.openxmlformats.org/officeDocument/2006/relationships/video" Target="../media/media2.gif"/><Relationship Id="rId3" Type="http://schemas.openxmlformats.org/officeDocument/2006/relationships/slideLayout" Target="../slideLayouts/slideLayout10.xml"/><Relationship Id="rId4" Type="http://schemas.openxmlformats.org/officeDocument/2006/relationships/notesSlide" Target="../notesSlides/notesSlide39.xml"/><Relationship Id="rId5" Type="http://schemas.openxmlformats.org/officeDocument/2006/relationships/image" Target="../media/image173.png"/><Relationship Id="rId6" Type="http://schemas.openxmlformats.org/officeDocument/2006/relationships/image" Target="../media/image174.png"/><Relationship Id="rId7" Type="http://schemas.openxmlformats.org/officeDocument/2006/relationships/image" Target="../media/image175.png"/><Relationship Id="rId8" Type="http://schemas.openxmlformats.org/officeDocument/2006/relationships/image" Target="../media/image176.png"/><Relationship Id="rId9" Type="http://schemas.openxmlformats.org/officeDocument/2006/relationships/image" Target="../media/image177.png"/><Relationship Id="rId10" Type="http://schemas.openxmlformats.org/officeDocument/2006/relationships/image" Target="../media/image178.png"/></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10.xml"/><Relationship Id="rId2" Type="http://schemas.openxmlformats.org/officeDocument/2006/relationships/notesSlide" Target="../notesSlides/notesSlide4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image" Target="../media/image182.png"/></Relationships>
</file>

<file path=ppt/slides/_rels/slide87.xml.rels><?xml version="1.0" encoding="UTF-8" standalone="yes"?>
<Relationships xmlns="http://schemas.openxmlformats.org/package/2006/relationships"><Relationship Id="rId3" Type="http://schemas.openxmlformats.org/officeDocument/2006/relationships/image" Target="../media/image183.emf"/><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1" Type="http://schemas.openxmlformats.org/officeDocument/2006/relationships/slideLayout" Target="../slideLayouts/slideLayout10.xml"/><Relationship Id="rId2" Type="http://schemas.openxmlformats.org/officeDocument/2006/relationships/notesSlide" Target="../notesSlides/notesSlide42.xml"/></Relationships>
</file>

<file path=ppt/slides/_rels/slide88.xml.rels><?xml version="1.0" encoding="UTF-8" standalone="yes"?>
<Relationships xmlns="http://schemas.openxmlformats.org/package/2006/relationships"><Relationship Id="rId3" Type="http://schemas.openxmlformats.org/officeDocument/2006/relationships/image" Target="../media/image188.png"/><Relationship Id="rId4" Type="http://schemas.openxmlformats.org/officeDocument/2006/relationships/image" Target="../media/image189.png"/><Relationship Id="rId5" Type="http://schemas.openxmlformats.org/officeDocument/2006/relationships/image" Target="../media/image190.png"/><Relationship Id="rId1" Type="http://schemas.openxmlformats.org/officeDocument/2006/relationships/slideLayout" Target="../slideLayouts/slideLayout7.xml"/><Relationship Id="rId2" Type="http://schemas.openxmlformats.org/officeDocument/2006/relationships/image" Target="../media/image187.png"/></Relationships>
</file>

<file path=ppt/slides/_rels/slide89.xml.rels><?xml version="1.0" encoding="UTF-8" standalone="yes"?>
<Relationships xmlns="http://schemas.openxmlformats.org/package/2006/relationships"><Relationship Id="rId3" Type="http://schemas.openxmlformats.org/officeDocument/2006/relationships/image" Target="../media/image192.tiff"/><Relationship Id="rId4" Type="http://schemas.openxmlformats.org/officeDocument/2006/relationships/image" Target="../media/image193.png"/><Relationship Id="rId5" Type="http://schemas.openxmlformats.org/officeDocument/2006/relationships/image" Target="../media/image194.png"/><Relationship Id="rId1" Type="http://schemas.openxmlformats.org/officeDocument/2006/relationships/slideLayout" Target="../slideLayouts/slideLayout10.xml"/><Relationship Id="rId2" Type="http://schemas.openxmlformats.org/officeDocument/2006/relationships/image" Target="../media/image191.tif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195.gif"/><Relationship Id="rId4" Type="http://schemas.openxmlformats.org/officeDocument/2006/relationships/chart" Target="../charts/chart1.xml"/><Relationship Id="rId1" Type="http://schemas.openxmlformats.org/officeDocument/2006/relationships/slideLayout" Target="../slideLayouts/slideLayout10.xml"/><Relationship Id="rId2" Type="http://schemas.openxmlformats.org/officeDocument/2006/relationships/notesSlide" Target="../notesSlides/notesSlide4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5.gif"/><Relationship Id="rId3" Type="http://schemas.openxmlformats.org/officeDocument/2006/relationships/image" Target="../media/image196.png"/></Relationships>
</file>

<file path=ppt/slides/_rels/slide92.xml.rels><?xml version="1.0" encoding="UTF-8" standalone="yes"?>
<Relationships xmlns="http://schemas.openxmlformats.org/package/2006/relationships"><Relationship Id="rId3" Type="http://schemas.openxmlformats.org/officeDocument/2006/relationships/image" Target="../media/image197.png"/><Relationship Id="rId4" Type="http://schemas.openxmlformats.org/officeDocument/2006/relationships/image" Target="../media/image198.png"/><Relationship Id="rId5" Type="http://schemas.openxmlformats.org/officeDocument/2006/relationships/image" Target="../media/image199.png"/><Relationship Id="rId6" Type="http://schemas.openxmlformats.org/officeDocument/2006/relationships/image" Target="../media/image200.png"/><Relationship Id="rId1" Type="http://schemas.openxmlformats.org/officeDocument/2006/relationships/slideLayout" Target="../slideLayouts/slideLayout10.xml"/><Relationship Id="rId2" Type="http://schemas.openxmlformats.org/officeDocument/2006/relationships/notesSlide" Target="../notesSlides/notesSlide44.xml"/></Relationships>
</file>

<file path=ppt/slides/_rels/slide93.xml.rels><?xml version="1.0" encoding="UTF-8" standalone="yes"?>
<Relationships xmlns="http://schemas.openxmlformats.org/package/2006/relationships"><Relationship Id="rId11" Type="http://schemas.openxmlformats.org/officeDocument/2006/relationships/image" Target="../media/image207.png"/><Relationship Id="rId12" Type="http://schemas.openxmlformats.org/officeDocument/2006/relationships/image" Target="../media/image208.png"/><Relationship Id="rId13" Type="http://schemas.microsoft.com/office/2007/relationships/hdphoto" Target="../media/hdphoto5.wdp"/><Relationship Id="rId14" Type="http://schemas.openxmlformats.org/officeDocument/2006/relationships/image" Target="../media/image209.png"/><Relationship Id="rId15" Type="http://schemas.microsoft.com/office/2007/relationships/hdphoto" Target="../media/hdphoto6.wdp"/><Relationship Id="rId16" Type="http://schemas.openxmlformats.org/officeDocument/2006/relationships/image" Target="../media/image210.png"/><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201.png"/><Relationship Id="rId4" Type="http://schemas.microsoft.com/office/2007/relationships/hdphoto" Target="../media/hdphoto3.wdp"/><Relationship Id="rId5" Type="http://schemas.openxmlformats.org/officeDocument/2006/relationships/image" Target="../media/image202.png"/><Relationship Id="rId6" Type="http://schemas.openxmlformats.org/officeDocument/2006/relationships/image" Target="../media/image203.png"/><Relationship Id="rId7" Type="http://schemas.openxmlformats.org/officeDocument/2006/relationships/image" Target="../media/image204.png"/><Relationship Id="rId8" Type="http://schemas.openxmlformats.org/officeDocument/2006/relationships/image" Target="../media/image205.png"/><Relationship Id="rId9" Type="http://schemas.microsoft.com/office/2007/relationships/hdphoto" Target="../media/hdphoto4.wdp"/><Relationship Id="rId10" Type="http://schemas.openxmlformats.org/officeDocument/2006/relationships/image" Target="../media/image206.png"/></Relationships>
</file>

<file path=ppt/slides/_rels/slide94.xml.rels><?xml version="1.0" encoding="UTF-8" standalone="yes"?>
<Relationships xmlns="http://schemas.openxmlformats.org/package/2006/relationships"><Relationship Id="rId3" Type="http://schemas.openxmlformats.org/officeDocument/2006/relationships/image" Target="../media/image212.png"/><Relationship Id="rId4" Type="http://schemas.openxmlformats.org/officeDocument/2006/relationships/image" Target="../media/image213.png"/><Relationship Id="rId5" Type="http://schemas.openxmlformats.org/officeDocument/2006/relationships/image" Target="../media/image214.png"/><Relationship Id="rId6" Type="http://schemas.openxmlformats.org/officeDocument/2006/relationships/image" Target="../media/image215.png"/><Relationship Id="rId7" Type="http://schemas.openxmlformats.org/officeDocument/2006/relationships/image" Target="../media/image216.png"/><Relationship Id="rId8" Type="http://schemas.openxmlformats.org/officeDocument/2006/relationships/image" Target="../media/image217.png"/><Relationship Id="rId9" Type="http://schemas.openxmlformats.org/officeDocument/2006/relationships/image" Target="../media/image218.png"/><Relationship Id="rId1" Type="http://schemas.openxmlformats.org/officeDocument/2006/relationships/slideLayout" Target="../slideLayouts/slideLayout10.xml"/><Relationship Id="rId2" Type="http://schemas.openxmlformats.org/officeDocument/2006/relationships/image" Target="../media/image21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9.emf"/><Relationship Id="rId3" Type="http://schemas.openxmlformats.org/officeDocument/2006/relationships/image" Target="../media/image22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1.e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2.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3.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cs-CZ" dirty="0"/>
              <a:t>Vizualizace </a:t>
            </a:r>
            <a:r>
              <a:rPr lang="cs-CZ" dirty="0">
                <a:solidFill>
                  <a:schemeClr val="bg1"/>
                </a:solidFill>
              </a:rPr>
              <a:t>v chemii </a:t>
            </a:r>
            <a:r>
              <a:rPr lang="cs-CZ" dirty="0" smtClean="0"/>
              <a:t/>
            </a:r>
            <a:br>
              <a:rPr lang="cs-CZ" dirty="0" smtClean="0"/>
            </a:br>
            <a:r>
              <a:rPr lang="cs-CZ" dirty="0" smtClean="0"/>
              <a:t>a</a:t>
            </a:r>
            <a:r>
              <a:rPr lang="cs-CZ" dirty="0"/>
              <a:t> ve výuce </a:t>
            </a:r>
            <a:r>
              <a:rPr lang="cs-CZ" dirty="0" smtClean="0"/>
              <a:t>chemie</a:t>
            </a:r>
            <a:endParaRPr lang="en-US" dirty="0"/>
          </a:p>
        </p:txBody>
      </p:sp>
      <p:sp>
        <p:nvSpPr>
          <p:cNvPr id="3" name="Subtitle 2"/>
          <p:cNvSpPr>
            <a:spLocks noGrp="1"/>
          </p:cNvSpPr>
          <p:nvPr>
            <p:ph type="subTitle" idx="1"/>
          </p:nvPr>
        </p:nvSpPr>
        <p:spPr>
          <a:xfrm>
            <a:off x="1371600" y="3948441"/>
            <a:ext cx="6400800" cy="1080760"/>
          </a:xfrm>
        </p:spPr>
        <p:txBody>
          <a:bodyPr/>
          <a:lstStyle/>
          <a:p>
            <a:r>
              <a:rPr lang="cs-CZ" dirty="0" err="1" smtClean="0"/>
              <a:t>Małgorzata</a:t>
            </a:r>
            <a:r>
              <a:rPr lang="cs-CZ" dirty="0" smtClean="0"/>
              <a:t> Nodzyńska</a:t>
            </a:r>
            <a:endParaRPr lang="en-US" dirty="0" smtClean="0"/>
          </a:p>
        </p:txBody>
      </p:sp>
      <p:pic>
        <p:nvPicPr>
          <p:cNvPr id="4" name="Picture 3"/>
          <p:cNvPicPr>
            <a:picLocks noChangeAspect="1"/>
          </p:cNvPicPr>
          <p:nvPr/>
        </p:nvPicPr>
        <p:blipFill>
          <a:blip r:embed="rId3" cstate="print"/>
          <a:stretch>
            <a:fillRect/>
          </a:stretch>
        </p:blipFill>
        <p:spPr>
          <a:xfrm>
            <a:off x="847014" y="5474442"/>
            <a:ext cx="1245501" cy="1245501"/>
          </a:xfrm>
          <a:prstGeom prst="rect">
            <a:avLst/>
          </a:prstGeom>
        </p:spPr>
      </p:pic>
      <p:pic>
        <p:nvPicPr>
          <p:cNvPr id="15362" name="Picture 2" descr="http://upload.wikimedia.org/wikipedia/commons/thumb/4/41/POL_Krak%C3%B3w_COA.svg/100px-POL_Krak%C3%B3w_COA.svg.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20843" y="314390"/>
            <a:ext cx="834941" cy="1285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1313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3" presetClass="emph" presetSubtype="2" fill="hold" grpId="0" nodeType="withEffect">
                                  <p:stCondLst>
                                    <p:cond delay="0"/>
                                  </p:stCondLst>
                                  <p:childTnLst>
                                    <p:animClr clrSpc="rgb" dir="cw">
                                      <p:cBhvr override="childStyle">
                                        <p:cTn id="9" dur="2000" fill="hold"/>
                                        <p:tgtEl>
                                          <p:spTgt spid="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stretch>
            <a:fillRect/>
          </a:stretch>
        </p:blipFill>
        <p:spPr>
          <a:xfrm>
            <a:off x="3980300" y="2592247"/>
            <a:ext cx="5673790" cy="4255342"/>
          </a:xfrm>
          <a:prstGeom prst="rect">
            <a:avLst/>
          </a:prstGeom>
        </p:spPr>
      </p:pic>
      <p:pic>
        <p:nvPicPr>
          <p:cNvPr id="9" name="Picture 8"/>
          <p:cNvPicPr>
            <a:picLocks noChangeAspect="1"/>
          </p:cNvPicPr>
          <p:nvPr/>
        </p:nvPicPr>
        <p:blipFill>
          <a:blip r:embed="rId3" cstate="print"/>
          <a:stretch>
            <a:fillRect/>
          </a:stretch>
        </p:blipFill>
        <p:spPr>
          <a:xfrm>
            <a:off x="-218610" y="2477729"/>
            <a:ext cx="5840360" cy="4380270"/>
          </a:xfrm>
          <a:prstGeom prst="rect">
            <a:avLst/>
          </a:prstGeom>
        </p:spPr>
      </p:pic>
      <p:sp>
        <p:nvSpPr>
          <p:cNvPr id="3" name="Title 2"/>
          <p:cNvSpPr>
            <a:spLocks noGrp="1"/>
          </p:cNvSpPr>
          <p:nvPr>
            <p:ph type="title"/>
          </p:nvPr>
        </p:nvSpPr>
        <p:spPr/>
        <p:txBody>
          <a:bodyPr/>
          <a:lstStyle/>
          <a:p>
            <a:r>
              <a:rPr lang="cs-CZ" dirty="0" smtClean="0"/>
              <a:t>Obraz v alchemii</a:t>
            </a:r>
            <a:endParaRPr lang="en-US" dirty="0"/>
          </a:p>
        </p:txBody>
      </p:sp>
      <p:pic>
        <p:nvPicPr>
          <p:cNvPr id="4" name="Picture 3"/>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612968" y="4133014"/>
            <a:ext cx="1757680" cy="2357120"/>
          </a:xfrm>
          <a:prstGeom prst="rect">
            <a:avLst/>
          </a:prstGeom>
          <a:noFill/>
          <a:ln>
            <a:noFill/>
          </a:ln>
        </p:spPr>
      </p:pic>
      <p:pic>
        <p:nvPicPr>
          <p:cNvPr id="5" name="Picture 4"/>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67772" y="2064726"/>
            <a:ext cx="1564411" cy="2193220"/>
          </a:xfrm>
          <a:prstGeom prst="rect">
            <a:avLst/>
          </a:prstGeom>
          <a:noFill/>
          <a:ln>
            <a:noFill/>
          </a:ln>
        </p:spPr>
      </p:pic>
      <p:pic>
        <p:nvPicPr>
          <p:cNvPr id="6" name="Picture 5"/>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035612" y="3998865"/>
            <a:ext cx="1889007" cy="1975658"/>
          </a:xfrm>
          <a:prstGeom prst="rect">
            <a:avLst/>
          </a:prstGeom>
          <a:noFill/>
          <a:ln>
            <a:noFill/>
          </a:ln>
        </p:spPr>
      </p:pic>
      <p:pic>
        <p:nvPicPr>
          <p:cNvPr id="7" name="Picture 6"/>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443245" y="2741623"/>
            <a:ext cx="1487638" cy="2130550"/>
          </a:xfrm>
          <a:prstGeom prst="rect">
            <a:avLst/>
          </a:prstGeom>
          <a:noFill/>
          <a:ln>
            <a:noFill/>
          </a:ln>
        </p:spPr>
      </p:pic>
      <p:pic>
        <p:nvPicPr>
          <p:cNvPr id="8" name="Picture 7"/>
          <p:cNvPicPr>
            <a:picLocks noChangeAspect="1"/>
          </p:cNvPicPr>
          <p:nvPr/>
        </p:nvPicPr>
        <p:blipFill>
          <a:blip r:embed="rId8" cstate="print"/>
          <a:stretch>
            <a:fillRect/>
          </a:stretch>
        </p:blipFill>
        <p:spPr>
          <a:xfrm>
            <a:off x="2340483" y="2311158"/>
            <a:ext cx="3005428" cy="1527759"/>
          </a:xfrm>
          <a:prstGeom prst="rect">
            <a:avLst/>
          </a:prstGeom>
        </p:spPr>
      </p:pic>
    </p:spTree>
    <p:extLst>
      <p:ext uri="{BB962C8B-B14F-4D97-AF65-F5344CB8AC3E}">
        <p14:creationId xmlns:p14="http://schemas.microsoft.com/office/powerpoint/2010/main" val="1428786284"/>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cstate="print"/>
          <a:srcRect l="2883" r="2883"/>
          <a:stretch>
            <a:fillRect/>
          </a:stretch>
        </p:blipFill>
        <p:spPr>
          <a:xfrm>
            <a:off x="0" y="1723427"/>
            <a:ext cx="4953000" cy="4402737"/>
          </a:xfrm>
          <a:prstGeom prst="ellipse">
            <a:avLst/>
          </a:prstGeom>
          <a:ln>
            <a:noFill/>
          </a:ln>
          <a:effectLst>
            <a:softEdge rad="112500"/>
          </a:effectLst>
        </p:spPr>
      </p:pic>
      <p:sp>
        <p:nvSpPr>
          <p:cNvPr id="6" name="Content Placeholder 5"/>
          <p:cNvSpPr>
            <a:spLocks noGrp="1"/>
          </p:cNvSpPr>
          <p:nvPr>
            <p:ph sz="quarter" idx="4294967295"/>
          </p:nvPr>
        </p:nvSpPr>
        <p:spPr>
          <a:xfrm>
            <a:off x="4732867" y="2982913"/>
            <a:ext cx="4411133" cy="3595687"/>
          </a:xfrm>
        </p:spPr>
        <p:txBody>
          <a:bodyPr>
            <a:noAutofit/>
          </a:bodyPr>
          <a:lstStyle/>
          <a:p>
            <a:pPr algn="just">
              <a:spcBef>
                <a:spcPts val="0"/>
              </a:spcBef>
            </a:pPr>
            <a:r>
              <a:rPr lang="cs-CZ" sz="1600" dirty="0" smtClean="0">
                <a:latin typeface="Arial"/>
                <a:cs typeface="Arial"/>
              </a:rPr>
              <a:t>Tento </a:t>
            </a:r>
            <a:r>
              <a:rPr lang="cs-CZ" sz="1600" dirty="0">
                <a:latin typeface="Arial"/>
                <a:cs typeface="Arial"/>
              </a:rPr>
              <a:t>model sugeruje</a:t>
            </a:r>
            <a:r>
              <a:rPr lang="cs-CZ" sz="1600" dirty="0" smtClean="0">
                <a:latin typeface="Arial"/>
                <a:cs typeface="Arial"/>
              </a:rPr>
              <a:t>:</a:t>
            </a:r>
          </a:p>
          <a:p>
            <a:pPr algn="just">
              <a:spcBef>
                <a:spcPts val="0"/>
              </a:spcBef>
            </a:pPr>
            <a:endParaRPr lang="cs-CZ" sz="1600" dirty="0">
              <a:latin typeface="Arial"/>
              <a:cs typeface="Arial"/>
            </a:endParaRPr>
          </a:p>
          <a:p>
            <a:pPr lvl="1" algn="just">
              <a:spcBef>
                <a:spcPts val="0"/>
              </a:spcBef>
            </a:pPr>
            <a:r>
              <a:rPr lang="cs-CZ" sz="1400" dirty="0" smtClean="0">
                <a:latin typeface="Arial"/>
                <a:cs typeface="Arial"/>
              </a:rPr>
              <a:t>atom </a:t>
            </a:r>
            <a:r>
              <a:rPr lang="cs-CZ" sz="1400" dirty="0">
                <a:latin typeface="Arial"/>
                <a:cs typeface="Arial"/>
              </a:rPr>
              <a:t>je pevnou kuličkou s výraznou hranicí</a:t>
            </a:r>
            <a:r>
              <a:rPr lang="cs-CZ" sz="1400" dirty="0" smtClean="0">
                <a:latin typeface="Arial"/>
                <a:cs typeface="Arial"/>
              </a:rPr>
              <a:t>,</a:t>
            </a:r>
          </a:p>
          <a:p>
            <a:pPr lvl="1" algn="just">
              <a:spcBef>
                <a:spcPts val="0"/>
              </a:spcBef>
            </a:pPr>
            <a:endParaRPr lang="cs-CZ" sz="1400" dirty="0">
              <a:latin typeface="Arial"/>
              <a:cs typeface="Arial"/>
            </a:endParaRPr>
          </a:p>
          <a:p>
            <a:pPr lvl="1" algn="just">
              <a:spcBef>
                <a:spcPts val="0"/>
              </a:spcBef>
            </a:pPr>
            <a:r>
              <a:rPr lang="cs-CZ" sz="1400" dirty="0" smtClean="0">
                <a:latin typeface="Arial"/>
                <a:cs typeface="Arial"/>
              </a:rPr>
              <a:t>elektronový </a:t>
            </a:r>
            <a:r>
              <a:rPr lang="cs-CZ" sz="1400" dirty="0">
                <a:latin typeface="Arial"/>
                <a:cs typeface="Arial"/>
              </a:rPr>
              <a:t>mrak se skládá z vrstev s víceméně stejnou šířkou. </a:t>
            </a:r>
          </a:p>
        </p:txBody>
      </p:sp>
      <p:sp>
        <p:nvSpPr>
          <p:cNvPr id="7" name="Vertical Text Placeholder 2"/>
          <p:cNvSpPr txBox="1">
            <a:spLocks/>
          </p:cNvSpPr>
          <p:nvPr/>
        </p:nvSpPr>
        <p:spPr>
          <a:xfrm>
            <a:off x="880534" y="233362"/>
            <a:ext cx="8042275" cy="750888"/>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Ukázky obrázků </a:t>
            </a:r>
            <a:r>
              <a:rPr lang="cs-CZ" sz="1800" b="1" smtClean="0">
                <a:solidFill>
                  <a:srgbClr val="FF0000"/>
                </a:solidFill>
                <a:latin typeface="Arial"/>
                <a:cs typeface="Arial"/>
              </a:rPr>
              <a:t>atomu</a:t>
            </a:r>
            <a:r>
              <a:rPr lang="cs-CZ" sz="1800" b="1" smtClean="0">
                <a:latin typeface="Arial"/>
                <a:cs typeface="Arial"/>
              </a:rPr>
              <a:t> z polských učebnic chemie, </a:t>
            </a:r>
          </a:p>
          <a:p>
            <a:pPr marL="0" indent="0" algn="r">
              <a:spcBef>
                <a:spcPts val="600"/>
              </a:spcBef>
              <a:buFont typeface="Symbol" pitchFamily="18" charset="2"/>
              <a:buNone/>
            </a:pPr>
            <a:r>
              <a:rPr lang="cs-CZ" sz="1800" b="1" smtClean="0">
                <a:latin typeface="Arial"/>
                <a:cs typeface="Arial"/>
              </a:rPr>
              <a:t>které obsahují negativní analogie</a:t>
            </a:r>
            <a:endParaRPr lang="cs-CZ" sz="1800" b="1" dirty="0">
              <a:latin typeface="Arial"/>
              <a:cs typeface="Arial"/>
            </a:endParaRPr>
          </a:p>
        </p:txBody>
      </p:sp>
    </p:spTree>
    <p:extLst>
      <p:ext uri="{BB962C8B-B14F-4D97-AF65-F5344CB8AC3E}">
        <p14:creationId xmlns:p14="http://schemas.microsoft.com/office/powerpoint/2010/main" val="33938431"/>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cstate="print"/>
          <a:srcRect l="13688" r="13688"/>
          <a:stretch>
            <a:fillRect/>
          </a:stretch>
        </p:blipFill>
        <p:spPr>
          <a:xfrm>
            <a:off x="0" y="1910575"/>
            <a:ext cx="5303838" cy="4215590"/>
          </a:xfrm>
          <a:prstGeom prst="rect">
            <a:avLst/>
          </a:prstGeom>
          <a:ln>
            <a:noFill/>
          </a:ln>
          <a:effectLst>
            <a:softEdge rad="112500"/>
          </a:effectLst>
        </p:spPr>
      </p:pic>
      <p:sp>
        <p:nvSpPr>
          <p:cNvPr id="6" name="Content Placeholder 5"/>
          <p:cNvSpPr>
            <a:spLocks noGrp="1"/>
          </p:cNvSpPr>
          <p:nvPr>
            <p:ph sz="quarter" idx="4294967295"/>
          </p:nvPr>
        </p:nvSpPr>
        <p:spPr>
          <a:xfrm>
            <a:off x="5303838" y="2566988"/>
            <a:ext cx="3840162" cy="3597275"/>
          </a:xfrm>
        </p:spPr>
        <p:txBody>
          <a:bodyPr>
            <a:noAutofit/>
          </a:bodyPr>
          <a:lstStyle/>
          <a:p>
            <a:pPr algn="just">
              <a:spcBef>
                <a:spcPts val="0"/>
              </a:spcBef>
            </a:pPr>
            <a:r>
              <a:rPr lang="cs-CZ" sz="1600" dirty="0" smtClean="0">
                <a:latin typeface="Arial"/>
                <a:cs typeface="Arial"/>
              </a:rPr>
              <a:t>Tento </a:t>
            </a:r>
            <a:r>
              <a:rPr lang="cs-CZ" sz="1600" dirty="0">
                <a:latin typeface="Arial"/>
                <a:cs typeface="Arial"/>
              </a:rPr>
              <a:t>obrázek se pokouší znázornit trojrozměrný model atomu vodíku s rozmazaným elektronovým mrakem, ale velikosti protonu a elektronu jsou identické. </a:t>
            </a:r>
            <a:endParaRPr lang="cs-CZ" sz="1600" dirty="0" smtClean="0">
              <a:latin typeface="Arial"/>
              <a:cs typeface="Arial"/>
            </a:endParaRPr>
          </a:p>
          <a:p>
            <a:pPr algn="just">
              <a:spcBef>
                <a:spcPts val="0"/>
              </a:spcBef>
            </a:pPr>
            <a:endParaRPr lang="cs-CZ" sz="1600" dirty="0" smtClean="0">
              <a:latin typeface="Arial"/>
              <a:cs typeface="Arial"/>
            </a:endParaRPr>
          </a:p>
          <a:p>
            <a:pPr algn="just">
              <a:spcBef>
                <a:spcPts val="0"/>
              </a:spcBef>
            </a:pPr>
            <a:r>
              <a:rPr lang="cs-CZ" sz="1600" dirty="0" smtClean="0">
                <a:latin typeface="Arial"/>
                <a:cs typeface="Arial"/>
              </a:rPr>
              <a:t>Kromě </a:t>
            </a:r>
            <a:r>
              <a:rPr lang="cs-CZ" sz="1600" dirty="0">
                <a:latin typeface="Arial"/>
                <a:cs typeface="Arial"/>
              </a:rPr>
              <a:t>toho nevíme, co znamená modrá šmouha za elektronem</a:t>
            </a:r>
            <a:r>
              <a:rPr lang="cs-CZ" sz="1600" dirty="0" smtClean="0">
                <a:latin typeface="Arial"/>
                <a:cs typeface="Arial"/>
              </a:rPr>
              <a:t>.</a:t>
            </a:r>
            <a:endParaRPr lang="cs-CZ" sz="1600" dirty="0">
              <a:latin typeface="Arial"/>
              <a:cs typeface="Arial"/>
            </a:endParaRPr>
          </a:p>
        </p:txBody>
      </p:sp>
      <p:sp>
        <p:nvSpPr>
          <p:cNvPr id="7" name="Vertical Text Placeholder 2"/>
          <p:cNvSpPr txBox="1">
            <a:spLocks/>
          </p:cNvSpPr>
          <p:nvPr/>
        </p:nvSpPr>
        <p:spPr>
          <a:xfrm>
            <a:off x="880534" y="233362"/>
            <a:ext cx="8042275" cy="750888"/>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Ukázky obrázků </a:t>
            </a:r>
            <a:r>
              <a:rPr lang="cs-CZ" sz="1800" b="1" smtClean="0">
                <a:solidFill>
                  <a:srgbClr val="FF0000"/>
                </a:solidFill>
                <a:latin typeface="Arial"/>
                <a:cs typeface="Arial"/>
              </a:rPr>
              <a:t>atomu</a:t>
            </a:r>
            <a:r>
              <a:rPr lang="cs-CZ" sz="1800" b="1" smtClean="0">
                <a:latin typeface="Arial"/>
                <a:cs typeface="Arial"/>
              </a:rPr>
              <a:t> z polských učebnic chemie, </a:t>
            </a:r>
          </a:p>
          <a:p>
            <a:pPr marL="0" indent="0" algn="r">
              <a:spcBef>
                <a:spcPts val="600"/>
              </a:spcBef>
              <a:buFont typeface="Symbol" pitchFamily="18" charset="2"/>
              <a:buNone/>
            </a:pPr>
            <a:r>
              <a:rPr lang="cs-CZ" sz="1800" b="1" smtClean="0">
                <a:latin typeface="Arial"/>
                <a:cs typeface="Arial"/>
              </a:rPr>
              <a:t>které obsahují negativní analogie</a:t>
            </a:r>
            <a:endParaRPr lang="cs-CZ" sz="1800" b="1" dirty="0">
              <a:latin typeface="Arial"/>
              <a:cs typeface="Arial"/>
            </a:endParaRPr>
          </a:p>
        </p:txBody>
      </p:sp>
    </p:spTree>
    <p:extLst>
      <p:ext uri="{BB962C8B-B14F-4D97-AF65-F5344CB8AC3E}">
        <p14:creationId xmlns:p14="http://schemas.microsoft.com/office/powerpoint/2010/main" val="776619642"/>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cstate="print"/>
          <a:srcRect l="4681" r="4681"/>
          <a:stretch>
            <a:fillRect/>
          </a:stretch>
        </p:blipFill>
        <p:spPr>
          <a:xfrm>
            <a:off x="0" y="1852751"/>
            <a:ext cx="4936067" cy="4273413"/>
          </a:xfrm>
          <a:prstGeom prst="rect">
            <a:avLst/>
          </a:prstGeom>
          <a:ln>
            <a:noFill/>
          </a:ln>
          <a:effectLst>
            <a:softEdge rad="112500"/>
          </a:effectLst>
        </p:spPr>
      </p:pic>
      <p:sp>
        <p:nvSpPr>
          <p:cNvPr id="6" name="Content Placeholder 5"/>
          <p:cNvSpPr>
            <a:spLocks noGrp="1"/>
          </p:cNvSpPr>
          <p:nvPr>
            <p:ph sz="quarter" idx="4294967295"/>
          </p:nvPr>
        </p:nvSpPr>
        <p:spPr>
          <a:xfrm>
            <a:off x="5037667" y="2347913"/>
            <a:ext cx="4106333" cy="3595687"/>
          </a:xfrm>
        </p:spPr>
        <p:txBody>
          <a:bodyPr>
            <a:noAutofit/>
          </a:bodyPr>
          <a:lstStyle/>
          <a:p>
            <a:pPr>
              <a:spcBef>
                <a:spcPts val="0"/>
              </a:spcBef>
            </a:pPr>
            <a:r>
              <a:rPr lang="cs-CZ" sz="1600" dirty="0">
                <a:latin typeface="Arial"/>
                <a:cs typeface="Arial"/>
              </a:rPr>
              <a:t>O</a:t>
            </a:r>
            <a:r>
              <a:rPr lang="cs-CZ" sz="1600" dirty="0" smtClean="0">
                <a:latin typeface="Arial"/>
                <a:cs typeface="Arial"/>
              </a:rPr>
              <a:t>brázek </a:t>
            </a:r>
            <a:r>
              <a:rPr lang="cs-CZ" sz="1600" dirty="0">
                <a:latin typeface="Arial"/>
                <a:cs typeface="Arial"/>
              </a:rPr>
              <a:t>se pokouší představit model atomu vodíku s rozmazaným elektronovým mrakem a zároveň s elektronem jako částicí. </a:t>
            </a:r>
            <a:endParaRPr lang="cs-CZ" sz="1600" dirty="0" smtClean="0">
              <a:latin typeface="Arial"/>
              <a:cs typeface="Arial"/>
            </a:endParaRPr>
          </a:p>
          <a:p>
            <a:pPr>
              <a:spcBef>
                <a:spcPts val="0"/>
              </a:spcBef>
            </a:pPr>
            <a:endParaRPr lang="cs-CZ" sz="1600" dirty="0" smtClean="0">
              <a:latin typeface="Arial"/>
              <a:cs typeface="Arial"/>
            </a:endParaRPr>
          </a:p>
          <a:p>
            <a:pPr>
              <a:spcBef>
                <a:spcPts val="0"/>
              </a:spcBef>
            </a:pPr>
            <a:r>
              <a:rPr lang="cs-CZ" sz="1600" dirty="0" smtClean="0">
                <a:latin typeface="Arial"/>
                <a:cs typeface="Arial"/>
              </a:rPr>
              <a:t>Ale </a:t>
            </a:r>
            <a:r>
              <a:rPr lang="cs-CZ" sz="1600" dirty="0">
                <a:latin typeface="Arial"/>
                <a:cs typeface="Arial"/>
              </a:rPr>
              <a:t>dvojrozměrnost obrázku může sugerovat, že se elektrony pohybují kolem jádra po kruhových drahách v jedné rovině.</a:t>
            </a:r>
          </a:p>
          <a:p>
            <a:pPr marL="0" indent="0">
              <a:spcBef>
                <a:spcPts val="0"/>
              </a:spcBef>
              <a:buNone/>
            </a:pPr>
            <a:endParaRPr lang="cs-CZ" sz="1600" dirty="0">
              <a:latin typeface="Arial"/>
              <a:cs typeface="Arial"/>
            </a:endParaRPr>
          </a:p>
        </p:txBody>
      </p:sp>
      <p:sp>
        <p:nvSpPr>
          <p:cNvPr id="7" name="Vertical Text Placeholder 2"/>
          <p:cNvSpPr txBox="1">
            <a:spLocks/>
          </p:cNvSpPr>
          <p:nvPr/>
        </p:nvSpPr>
        <p:spPr>
          <a:xfrm>
            <a:off x="880534" y="216428"/>
            <a:ext cx="8042275" cy="750888"/>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Ukázky obrázků </a:t>
            </a:r>
            <a:r>
              <a:rPr lang="cs-CZ" sz="1800" b="1" smtClean="0">
                <a:solidFill>
                  <a:srgbClr val="FF0000"/>
                </a:solidFill>
                <a:latin typeface="Arial"/>
                <a:cs typeface="Arial"/>
              </a:rPr>
              <a:t>atomu</a:t>
            </a:r>
            <a:r>
              <a:rPr lang="cs-CZ" sz="1800" b="1" smtClean="0">
                <a:latin typeface="Arial"/>
                <a:cs typeface="Arial"/>
              </a:rPr>
              <a:t> z polských učebnic chemie, </a:t>
            </a:r>
          </a:p>
          <a:p>
            <a:pPr marL="0" indent="0" algn="r">
              <a:spcBef>
                <a:spcPts val="600"/>
              </a:spcBef>
              <a:buFont typeface="Symbol" pitchFamily="18" charset="2"/>
              <a:buNone/>
            </a:pPr>
            <a:r>
              <a:rPr lang="cs-CZ" sz="1800" b="1" smtClean="0">
                <a:latin typeface="Arial"/>
                <a:cs typeface="Arial"/>
              </a:rPr>
              <a:t>které obsahují negativní analogie</a:t>
            </a:r>
            <a:endParaRPr lang="cs-CZ" sz="1800" b="1" dirty="0">
              <a:latin typeface="Arial"/>
              <a:cs typeface="Arial"/>
            </a:endParaRPr>
          </a:p>
        </p:txBody>
      </p:sp>
    </p:spTree>
    <p:extLst>
      <p:ext uri="{BB962C8B-B14F-4D97-AF65-F5344CB8AC3E}">
        <p14:creationId xmlns:p14="http://schemas.microsoft.com/office/powerpoint/2010/main" val="49923776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cstate="print"/>
          <a:srcRect l="5918" r="5918"/>
          <a:stretch>
            <a:fillRect/>
          </a:stretch>
        </p:blipFill>
        <p:spPr>
          <a:xfrm>
            <a:off x="0" y="1786467"/>
            <a:ext cx="4958563" cy="4339697"/>
          </a:xfrm>
          <a:prstGeom prst="ellipse">
            <a:avLst/>
          </a:prstGeom>
          <a:ln>
            <a:noFill/>
          </a:ln>
          <a:effectLst>
            <a:softEdge rad="112500"/>
          </a:effectLst>
        </p:spPr>
      </p:pic>
      <p:sp>
        <p:nvSpPr>
          <p:cNvPr id="6" name="Content Placeholder 5"/>
          <p:cNvSpPr>
            <a:spLocks noGrp="1"/>
          </p:cNvSpPr>
          <p:nvPr>
            <p:ph sz="quarter" idx="4294967295"/>
          </p:nvPr>
        </p:nvSpPr>
        <p:spPr>
          <a:xfrm>
            <a:off x="4631267" y="2110837"/>
            <a:ext cx="4512733" cy="3595687"/>
          </a:xfrm>
        </p:spPr>
        <p:txBody>
          <a:bodyPr>
            <a:noAutofit/>
          </a:bodyPr>
          <a:lstStyle/>
          <a:p>
            <a:pPr>
              <a:spcBef>
                <a:spcPts val="0"/>
              </a:spcBef>
            </a:pPr>
            <a:r>
              <a:rPr lang="cs-CZ" sz="1600" dirty="0" smtClean="0">
                <a:latin typeface="Arial"/>
                <a:cs typeface="Arial"/>
              </a:rPr>
              <a:t>Tento </a:t>
            </a:r>
            <a:r>
              <a:rPr lang="cs-CZ" sz="1600" dirty="0">
                <a:latin typeface="Arial"/>
                <a:cs typeface="Arial"/>
              </a:rPr>
              <a:t>obrázek se pokouší představit model atomu vodíku s rozmazaným elektronovým mrakem a zároveň s elektronem jako částicí</a:t>
            </a:r>
            <a:r>
              <a:rPr lang="cs-CZ" sz="1600" dirty="0" smtClean="0">
                <a:latin typeface="Arial"/>
                <a:cs typeface="Arial"/>
              </a:rPr>
              <a:t>.</a:t>
            </a:r>
          </a:p>
          <a:p>
            <a:pPr marL="0" indent="0">
              <a:spcBef>
                <a:spcPts val="0"/>
              </a:spcBef>
              <a:buNone/>
            </a:pPr>
            <a:r>
              <a:rPr lang="cs-CZ" sz="1600" dirty="0" smtClean="0">
                <a:latin typeface="Arial"/>
                <a:cs typeface="Arial"/>
              </a:rPr>
              <a:t> </a:t>
            </a:r>
          </a:p>
          <a:p>
            <a:pPr>
              <a:spcBef>
                <a:spcPts val="0"/>
              </a:spcBef>
            </a:pPr>
            <a:r>
              <a:rPr lang="cs-CZ" sz="1600" dirty="0" smtClean="0">
                <a:latin typeface="Arial"/>
                <a:cs typeface="Arial"/>
              </a:rPr>
              <a:t>Ale </a:t>
            </a:r>
            <a:r>
              <a:rPr lang="cs-CZ" sz="1600" dirty="0">
                <a:latin typeface="Arial"/>
                <a:cs typeface="Arial"/>
              </a:rPr>
              <a:t>dvojrozměrnost obrázku může sugerovat, že se elektrony pohybují kolem jádra po kruhových drahách v jedné rovině</a:t>
            </a:r>
            <a:r>
              <a:rPr lang="cs-CZ" sz="1600" dirty="0" smtClean="0">
                <a:latin typeface="Arial"/>
                <a:cs typeface="Arial"/>
              </a:rPr>
              <a:t>.</a:t>
            </a:r>
          </a:p>
          <a:p>
            <a:pPr>
              <a:spcBef>
                <a:spcPts val="0"/>
              </a:spcBef>
            </a:pPr>
            <a:endParaRPr lang="cs-CZ" sz="1600" dirty="0" smtClean="0">
              <a:latin typeface="Arial"/>
              <a:cs typeface="Arial"/>
            </a:endParaRPr>
          </a:p>
          <a:p>
            <a:pPr>
              <a:spcBef>
                <a:spcPts val="0"/>
              </a:spcBef>
            </a:pPr>
            <a:r>
              <a:rPr lang="cs-CZ" sz="1600" dirty="0">
                <a:latin typeface="Arial"/>
                <a:cs typeface="Arial"/>
              </a:rPr>
              <a:t>Umístění elektronu na vnějším obrysu mraku ale sugeruje, že zrovna v tomto místě se elektron nachází nejčastěji, což je v rozporu se současnými poznatky o elektronové hustotě v atomu. </a:t>
            </a:r>
            <a:endParaRPr lang="cs-CZ" sz="1600" dirty="0" smtClean="0">
              <a:latin typeface="Arial"/>
              <a:cs typeface="Arial"/>
            </a:endParaRPr>
          </a:p>
          <a:p>
            <a:pPr>
              <a:spcBef>
                <a:spcPts val="0"/>
              </a:spcBef>
            </a:pPr>
            <a:endParaRPr lang="cs-CZ" sz="1600" dirty="0">
              <a:latin typeface="Arial"/>
              <a:cs typeface="Arial"/>
            </a:endParaRPr>
          </a:p>
          <a:p>
            <a:pPr>
              <a:spcBef>
                <a:spcPts val="0"/>
              </a:spcBef>
            </a:pPr>
            <a:r>
              <a:rPr lang="cs-CZ" sz="1600" dirty="0">
                <a:latin typeface="Arial"/>
                <a:cs typeface="Arial"/>
              </a:rPr>
              <a:t>Obrázek jádra je také příliš velký vzhledem k celému atomu. </a:t>
            </a:r>
            <a:endParaRPr lang="cs-CZ" sz="1600" dirty="0" smtClean="0">
              <a:latin typeface="Arial"/>
              <a:cs typeface="Arial"/>
            </a:endParaRPr>
          </a:p>
          <a:p>
            <a:pPr>
              <a:spcBef>
                <a:spcPts val="0"/>
              </a:spcBef>
            </a:pPr>
            <a:endParaRPr lang="cs-CZ" sz="1600" dirty="0">
              <a:latin typeface="Arial"/>
              <a:cs typeface="Arial"/>
            </a:endParaRPr>
          </a:p>
          <a:p>
            <a:pPr>
              <a:spcBef>
                <a:spcPts val="0"/>
              </a:spcBef>
            </a:pPr>
            <a:r>
              <a:rPr lang="cs-CZ" sz="1600" dirty="0">
                <a:latin typeface="Arial"/>
                <a:cs typeface="Arial"/>
              </a:rPr>
              <a:t>Chybí zde také volný prostor kolem jádra</a:t>
            </a:r>
            <a:r>
              <a:rPr lang="cs-CZ" sz="1600" dirty="0" smtClean="0">
                <a:latin typeface="Arial"/>
                <a:cs typeface="Arial"/>
              </a:rPr>
              <a:t>.</a:t>
            </a:r>
            <a:endParaRPr lang="cs-CZ" sz="1600" dirty="0">
              <a:latin typeface="Arial"/>
              <a:cs typeface="Arial"/>
            </a:endParaRPr>
          </a:p>
          <a:p>
            <a:pPr marL="0" indent="0">
              <a:spcBef>
                <a:spcPts val="0"/>
              </a:spcBef>
              <a:buNone/>
            </a:pPr>
            <a:endParaRPr lang="cs-CZ" sz="1600" dirty="0">
              <a:latin typeface="Arial"/>
              <a:cs typeface="Arial"/>
            </a:endParaRPr>
          </a:p>
        </p:txBody>
      </p:sp>
      <p:sp>
        <p:nvSpPr>
          <p:cNvPr id="7" name="Vertical Text Placeholder 2"/>
          <p:cNvSpPr txBox="1">
            <a:spLocks/>
          </p:cNvSpPr>
          <p:nvPr/>
        </p:nvSpPr>
        <p:spPr>
          <a:xfrm>
            <a:off x="880534" y="233362"/>
            <a:ext cx="8042275" cy="750888"/>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Ukázky obrázků </a:t>
            </a:r>
            <a:r>
              <a:rPr lang="cs-CZ" sz="1800" b="1" smtClean="0">
                <a:solidFill>
                  <a:srgbClr val="FF0000"/>
                </a:solidFill>
                <a:latin typeface="Arial"/>
                <a:cs typeface="Arial"/>
              </a:rPr>
              <a:t>atomu</a:t>
            </a:r>
            <a:r>
              <a:rPr lang="cs-CZ" sz="1800" b="1" smtClean="0">
                <a:latin typeface="Arial"/>
                <a:cs typeface="Arial"/>
              </a:rPr>
              <a:t> z polských učebnic chemie, </a:t>
            </a:r>
          </a:p>
          <a:p>
            <a:pPr marL="0" indent="0" algn="r">
              <a:spcBef>
                <a:spcPts val="600"/>
              </a:spcBef>
              <a:buFont typeface="Symbol" pitchFamily="18" charset="2"/>
              <a:buNone/>
            </a:pPr>
            <a:r>
              <a:rPr lang="cs-CZ" sz="1800" b="1" smtClean="0">
                <a:latin typeface="Arial"/>
                <a:cs typeface="Arial"/>
              </a:rPr>
              <a:t>které obsahují negativní analogie</a:t>
            </a:r>
            <a:endParaRPr lang="cs-CZ" sz="1800" b="1" dirty="0">
              <a:latin typeface="Arial"/>
              <a:cs typeface="Arial"/>
            </a:endParaRPr>
          </a:p>
        </p:txBody>
      </p:sp>
    </p:spTree>
    <p:extLst>
      <p:ext uri="{BB962C8B-B14F-4D97-AF65-F5344CB8AC3E}">
        <p14:creationId xmlns:p14="http://schemas.microsoft.com/office/powerpoint/2010/main" val="294557118"/>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cstate="print"/>
          <a:srcRect l="2221" r="2221"/>
          <a:stretch>
            <a:fillRect/>
          </a:stretch>
        </p:blipFill>
        <p:spPr>
          <a:xfrm>
            <a:off x="0" y="2492284"/>
            <a:ext cx="4546600" cy="3633879"/>
          </a:xfrm>
          <a:prstGeom prst="ellipse">
            <a:avLst/>
          </a:prstGeom>
          <a:ln>
            <a:noFill/>
          </a:ln>
          <a:effectLst>
            <a:softEdge rad="112500"/>
          </a:effectLst>
        </p:spPr>
      </p:pic>
      <p:sp>
        <p:nvSpPr>
          <p:cNvPr id="6" name="Content Placeholder 5"/>
          <p:cNvSpPr>
            <a:spLocks noGrp="1"/>
          </p:cNvSpPr>
          <p:nvPr>
            <p:ph sz="quarter" idx="4294967295"/>
          </p:nvPr>
        </p:nvSpPr>
        <p:spPr>
          <a:xfrm>
            <a:off x="4936067" y="1989656"/>
            <a:ext cx="4207933" cy="2697163"/>
          </a:xfrm>
        </p:spPr>
        <p:txBody>
          <a:bodyPr>
            <a:noAutofit/>
          </a:bodyPr>
          <a:lstStyle/>
          <a:p>
            <a:pPr>
              <a:spcBef>
                <a:spcPts val="0"/>
              </a:spcBef>
            </a:pPr>
            <a:r>
              <a:rPr lang="cs-CZ" sz="1600" dirty="0">
                <a:latin typeface="Arial"/>
                <a:cs typeface="Arial"/>
              </a:rPr>
              <a:t>M</a:t>
            </a:r>
            <a:r>
              <a:rPr lang="cs-CZ" sz="1600" dirty="0" smtClean="0">
                <a:latin typeface="Arial"/>
                <a:cs typeface="Arial"/>
              </a:rPr>
              <a:t>odel atomu fosforu.</a:t>
            </a:r>
          </a:p>
          <a:p>
            <a:pPr>
              <a:spcBef>
                <a:spcPts val="0"/>
              </a:spcBef>
            </a:pPr>
            <a:endParaRPr lang="cs-CZ" sz="1600" dirty="0">
              <a:latin typeface="Arial"/>
              <a:cs typeface="Arial"/>
            </a:endParaRPr>
          </a:p>
          <a:p>
            <a:pPr>
              <a:spcBef>
                <a:spcPts val="0"/>
              </a:spcBef>
            </a:pPr>
            <a:r>
              <a:rPr lang="cs-CZ" sz="1600" dirty="0">
                <a:latin typeface="Arial"/>
                <a:cs typeface="Arial"/>
              </a:rPr>
              <a:t>Sugeruje chybné proporce mezi atomovým jádrem a jeho velikostí a mezi nukleony a elektrony</a:t>
            </a:r>
            <a:r>
              <a:rPr lang="cs-CZ" sz="1600" dirty="0" smtClean="0">
                <a:latin typeface="Arial"/>
                <a:cs typeface="Arial"/>
              </a:rPr>
              <a:t>.</a:t>
            </a:r>
          </a:p>
          <a:p>
            <a:pPr>
              <a:spcBef>
                <a:spcPts val="0"/>
              </a:spcBef>
            </a:pPr>
            <a:endParaRPr lang="cs-CZ" sz="1600" dirty="0">
              <a:latin typeface="Arial"/>
              <a:cs typeface="Arial"/>
            </a:endParaRPr>
          </a:p>
          <a:p>
            <a:pPr>
              <a:spcBef>
                <a:spcPts val="0"/>
              </a:spcBef>
            </a:pPr>
            <a:r>
              <a:rPr lang="cs-CZ" sz="1600" dirty="0">
                <a:latin typeface="Arial"/>
                <a:cs typeface="Arial"/>
              </a:rPr>
              <a:t>Stínování elektronového mraku a nerovnoměrné rozložení elektronů v mraku by bylo správné v případě atomu vodíku nebo </a:t>
            </a:r>
            <a:r>
              <a:rPr lang="cs-CZ" sz="1600" dirty="0" smtClean="0">
                <a:latin typeface="Arial"/>
                <a:cs typeface="Arial"/>
              </a:rPr>
              <a:t>helia.</a:t>
            </a:r>
          </a:p>
          <a:p>
            <a:pPr>
              <a:spcBef>
                <a:spcPts val="0"/>
              </a:spcBef>
            </a:pPr>
            <a:endParaRPr lang="cs-CZ" sz="1600" dirty="0">
              <a:latin typeface="Arial"/>
              <a:cs typeface="Arial"/>
            </a:endParaRPr>
          </a:p>
          <a:p>
            <a:pPr>
              <a:spcBef>
                <a:spcPts val="0"/>
              </a:spcBef>
            </a:pPr>
            <a:r>
              <a:rPr lang="cs-CZ" sz="1600" dirty="0">
                <a:latin typeface="Arial"/>
                <a:cs typeface="Arial"/>
              </a:rPr>
              <a:t>V případě atomů druhé periody by měly na obrázku být dvě maxima hustoty. </a:t>
            </a:r>
            <a:endParaRPr lang="cs-CZ" sz="1600" dirty="0" smtClean="0">
              <a:latin typeface="Arial"/>
              <a:cs typeface="Arial"/>
            </a:endParaRPr>
          </a:p>
          <a:p>
            <a:pPr>
              <a:spcBef>
                <a:spcPts val="0"/>
              </a:spcBef>
            </a:pPr>
            <a:endParaRPr lang="cs-CZ" sz="1600" dirty="0">
              <a:latin typeface="Arial"/>
              <a:cs typeface="Arial"/>
            </a:endParaRPr>
          </a:p>
          <a:p>
            <a:pPr>
              <a:spcBef>
                <a:spcPts val="0"/>
              </a:spcBef>
            </a:pPr>
            <a:r>
              <a:rPr lang="cs-CZ" sz="1600" dirty="0">
                <a:latin typeface="Arial"/>
                <a:cs typeface="Arial"/>
              </a:rPr>
              <a:t>Obrázek také sugeruje stejnou hodnotu všech </a:t>
            </a:r>
            <a:r>
              <a:rPr lang="cs-CZ" sz="1600" dirty="0" smtClean="0">
                <a:latin typeface="Arial"/>
                <a:cs typeface="Arial"/>
              </a:rPr>
              <a:t>elektronů </a:t>
            </a:r>
            <a:r>
              <a:rPr lang="cs-CZ" sz="1600" dirty="0">
                <a:latin typeface="Arial"/>
                <a:cs typeface="Arial"/>
              </a:rPr>
              <a:t>v atomu</a:t>
            </a:r>
            <a:r>
              <a:rPr lang="cs-CZ" sz="1600" dirty="0" smtClean="0">
                <a:latin typeface="Arial"/>
                <a:cs typeface="Arial"/>
              </a:rPr>
              <a:t>.</a:t>
            </a:r>
            <a:endParaRPr lang="cs-CZ" sz="1600" dirty="0">
              <a:latin typeface="Arial"/>
              <a:cs typeface="Arial"/>
            </a:endParaRPr>
          </a:p>
        </p:txBody>
      </p:sp>
      <p:sp>
        <p:nvSpPr>
          <p:cNvPr id="7" name="Vertical Text Placeholder 2"/>
          <p:cNvSpPr txBox="1">
            <a:spLocks/>
          </p:cNvSpPr>
          <p:nvPr/>
        </p:nvSpPr>
        <p:spPr>
          <a:xfrm>
            <a:off x="880534" y="233362"/>
            <a:ext cx="8042275" cy="750888"/>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Ukázky obrázků </a:t>
            </a:r>
            <a:r>
              <a:rPr lang="cs-CZ" sz="1800" b="1" smtClean="0">
                <a:solidFill>
                  <a:srgbClr val="FF0000"/>
                </a:solidFill>
                <a:latin typeface="Arial"/>
                <a:cs typeface="Arial"/>
              </a:rPr>
              <a:t>atomu</a:t>
            </a:r>
            <a:r>
              <a:rPr lang="cs-CZ" sz="1800" b="1" smtClean="0">
                <a:latin typeface="Arial"/>
                <a:cs typeface="Arial"/>
              </a:rPr>
              <a:t> z polských učebnic chemie, </a:t>
            </a:r>
          </a:p>
          <a:p>
            <a:pPr marL="0" indent="0" algn="r">
              <a:spcBef>
                <a:spcPts val="600"/>
              </a:spcBef>
              <a:buFont typeface="Symbol" pitchFamily="18" charset="2"/>
              <a:buNone/>
            </a:pPr>
            <a:r>
              <a:rPr lang="cs-CZ" sz="1800" b="1" smtClean="0">
                <a:latin typeface="Arial"/>
                <a:cs typeface="Arial"/>
              </a:rPr>
              <a:t>které obsahují negativní analogie</a:t>
            </a:r>
            <a:endParaRPr lang="cs-CZ" sz="1800" b="1" dirty="0">
              <a:latin typeface="Arial"/>
              <a:cs typeface="Arial"/>
            </a:endParaRPr>
          </a:p>
        </p:txBody>
      </p:sp>
    </p:spTree>
    <p:extLst>
      <p:ext uri="{BB962C8B-B14F-4D97-AF65-F5344CB8AC3E}">
        <p14:creationId xmlns:p14="http://schemas.microsoft.com/office/powerpoint/2010/main" val="3093761736"/>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cstate="print"/>
          <a:srcRect l="6024" r="6024"/>
          <a:stretch>
            <a:fillRect/>
          </a:stretch>
        </p:blipFill>
        <p:spPr>
          <a:xfrm>
            <a:off x="0" y="2119221"/>
            <a:ext cx="4512733" cy="4006944"/>
          </a:xfrm>
          <a:prstGeom prst="ellipse">
            <a:avLst/>
          </a:prstGeom>
          <a:ln>
            <a:noFill/>
          </a:ln>
          <a:effectLst>
            <a:softEdge rad="112500"/>
          </a:effectLst>
        </p:spPr>
      </p:pic>
      <p:sp>
        <p:nvSpPr>
          <p:cNvPr id="6" name="Content Placeholder 5"/>
          <p:cNvSpPr>
            <a:spLocks noGrp="1"/>
          </p:cNvSpPr>
          <p:nvPr>
            <p:ph sz="quarter" idx="4294967295"/>
          </p:nvPr>
        </p:nvSpPr>
        <p:spPr>
          <a:xfrm>
            <a:off x="4751388" y="1964267"/>
            <a:ext cx="4392612" cy="3979333"/>
          </a:xfrm>
        </p:spPr>
        <p:txBody>
          <a:bodyPr>
            <a:noAutofit/>
          </a:bodyPr>
          <a:lstStyle/>
          <a:p>
            <a:pPr>
              <a:spcBef>
                <a:spcPts val="0"/>
              </a:spcBef>
            </a:pPr>
            <a:r>
              <a:rPr lang="cs-CZ" sz="1600" dirty="0">
                <a:latin typeface="Arial"/>
                <a:cs typeface="Arial"/>
              </a:rPr>
              <a:t>M</a:t>
            </a:r>
            <a:r>
              <a:rPr lang="cs-CZ" sz="1600" dirty="0" smtClean="0">
                <a:latin typeface="Arial"/>
                <a:cs typeface="Arial"/>
              </a:rPr>
              <a:t>odel </a:t>
            </a:r>
            <a:r>
              <a:rPr lang="cs-CZ" sz="1600" dirty="0">
                <a:latin typeface="Arial"/>
                <a:cs typeface="Arial"/>
              </a:rPr>
              <a:t>atomu uhlíku. </a:t>
            </a:r>
            <a:endParaRPr lang="cs-CZ" sz="1600" dirty="0" smtClean="0">
              <a:latin typeface="Arial"/>
              <a:cs typeface="Arial"/>
            </a:endParaRPr>
          </a:p>
          <a:p>
            <a:pPr>
              <a:spcBef>
                <a:spcPts val="0"/>
              </a:spcBef>
            </a:pPr>
            <a:endParaRPr lang="cs-CZ" sz="1600" dirty="0" smtClean="0">
              <a:latin typeface="Arial"/>
              <a:cs typeface="Arial"/>
            </a:endParaRPr>
          </a:p>
          <a:p>
            <a:pPr>
              <a:spcBef>
                <a:spcPts val="0"/>
              </a:spcBef>
            </a:pPr>
            <a:r>
              <a:rPr lang="cs-CZ" sz="1600" dirty="0" smtClean="0">
                <a:latin typeface="Arial"/>
                <a:cs typeface="Arial"/>
              </a:rPr>
              <a:t>Sugeruje </a:t>
            </a:r>
            <a:r>
              <a:rPr lang="cs-CZ" sz="1600" dirty="0">
                <a:latin typeface="Arial"/>
                <a:cs typeface="Arial"/>
              </a:rPr>
              <a:t>chybné proporce </a:t>
            </a:r>
            <a:r>
              <a:rPr lang="cs-CZ" sz="1600" dirty="0" smtClean="0">
                <a:latin typeface="Arial"/>
                <a:cs typeface="Arial"/>
              </a:rPr>
              <a:t>mezi:</a:t>
            </a:r>
          </a:p>
          <a:p>
            <a:pPr lvl="1">
              <a:spcBef>
                <a:spcPts val="0"/>
              </a:spcBef>
            </a:pPr>
            <a:r>
              <a:rPr lang="cs-CZ" sz="1400" dirty="0" smtClean="0">
                <a:latin typeface="Arial"/>
                <a:cs typeface="Arial"/>
              </a:rPr>
              <a:t>velikostí </a:t>
            </a:r>
            <a:r>
              <a:rPr lang="cs-CZ" sz="1400" dirty="0">
                <a:latin typeface="Arial"/>
                <a:cs typeface="Arial"/>
              </a:rPr>
              <a:t>atomového jádra a celým </a:t>
            </a:r>
            <a:r>
              <a:rPr lang="cs-CZ" sz="1400" dirty="0" smtClean="0">
                <a:latin typeface="Arial"/>
                <a:cs typeface="Arial"/>
              </a:rPr>
              <a:t>atomem,</a:t>
            </a:r>
          </a:p>
          <a:p>
            <a:pPr lvl="1">
              <a:spcBef>
                <a:spcPts val="0"/>
              </a:spcBef>
            </a:pPr>
            <a:r>
              <a:rPr lang="cs-CZ" sz="1400" dirty="0" smtClean="0">
                <a:latin typeface="Arial"/>
                <a:cs typeface="Arial"/>
              </a:rPr>
              <a:t>nukleony </a:t>
            </a:r>
            <a:r>
              <a:rPr lang="cs-CZ" sz="1400" dirty="0">
                <a:latin typeface="Arial"/>
                <a:cs typeface="Arial"/>
              </a:rPr>
              <a:t>a </a:t>
            </a:r>
            <a:r>
              <a:rPr lang="cs-CZ" sz="1400" dirty="0" smtClean="0">
                <a:latin typeface="Arial"/>
                <a:cs typeface="Arial"/>
              </a:rPr>
              <a:t>elektrony</a:t>
            </a:r>
            <a:r>
              <a:rPr lang="cs-CZ" sz="1400" dirty="0">
                <a:latin typeface="Arial"/>
                <a:cs typeface="Arial"/>
              </a:rPr>
              <a:t> </a:t>
            </a:r>
            <a:r>
              <a:rPr lang="en-US" sz="1400" dirty="0" smtClean="0">
                <a:latin typeface="Arial"/>
                <a:cs typeface="Arial"/>
              </a:rPr>
              <a:t>–</a:t>
            </a:r>
            <a:r>
              <a:rPr lang="cs-CZ" sz="1400" dirty="0">
                <a:latin typeface="Arial"/>
                <a:cs typeface="Arial"/>
              </a:rPr>
              <a:t> </a:t>
            </a:r>
            <a:r>
              <a:rPr lang="cs-CZ" sz="1400" i="1" dirty="0" smtClean="0">
                <a:solidFill>
                  <a:schemeClr val="bg2">
                    <a:lumMod val="25000"/>
                  </a:schemeClr>
                </a:solidFill>
                <a:latin typeface="Arial"/>
                <a:cs typeface="Arial"/>
              </a:rPr>
              <a:t>elektrony </a:t>
            </a:r>
            <a:r>
              <a:rPr lang="cs-CZ" sz="1400" i="1" dirty="0">
                <a:solidFill>
                  <a:schemeClr val="bg2">
                    <a:lumMod val="25000"/>
                  </a:schemeClr>
                </a:solidFill>
                <a:latin typeface="Arial"/>
                <a:cs typeface="Arial"/>
              </a:rPr>
              <a:t>jsou několikrát větší než protony a neutrony! </a:t>
            </a:r>
            <a:endParaRPr lang="cs-CZ" sz="1400" i="1" dirty="0" smtClean="0">
              <a:solidFill>
                <a:schemeClr val="bg2">
                  <a:lumMod val="25000"/>
                </a:schemeClr>
              </a:solidFill>
              <a:latin typeface="Arial"/>
              <a:cs typeface="Arial"/>
            </a:endParaRPr>
          </a:p>
          <a:p>
            <a:pPr lvl="1">
              <a:spcBef>
                <a:spcPts val="0"/>
              </a:spcBef>
            </a:pPr>
            <a:endParaRPr lang="cs-CZ" sz="1400" i="1" dirty="0" smtClean="0">
              <a:solidFill>
                <a:schemeClr val="bg2">
                  <a:lumMod val="25000"/>
                </a:schemeClr>
              </a:solidFill>
              <a:latin typeface="Arial"/>
              <a:cs typeface="Arial"/>
            </a:endParaRPr>
          </a:p>
          <a:p>
            <a:pPr>
              <a:spcBef>
                <a:spcPts val="0"/>
              </a:spcBef>
            </a:pPr>
            <a:r>
              <a:rPr lang="cs-CZ" sz="1600" dirty="0" smtClean="0">
                <a:latin typeface="Arial"/>
                <a:cs typeface="Arial"/>
              </a:rPr>
              <a:t>Nevíme</a:t>
            </a:r>
            <a:r>
              <a:rPr lang="cs-CZ" sz="1600" dirty="0">
                <a:latin typeface="Arial"/>
                <a:cs typeface="Arial"/>
              </a:rPr>
              <a:t>, co znamená žlutá šmouha za elektronem. </a:t>
            </a:r>
            <a:endParaRPr lang="cs-CZ" sz="1600" dirty="0" smtClean="0">
              <a:latin typeface="Arial"/>
              <a:cs typeface="Arial"/>
            </a:endParaRPr>
          </a:p>
          <a:p>
            <a:pPr>
              <a:spcBef>
                <a:spcPts val="0"/>
              </a:spcBef>
            </a:pPr>
            <a:endParaRPr lang="cs-CZ" sz="1600" dirty="0" smtClean="0">
              <a:latin typeface="Arial"/>
              <a:cs typeface="Arial"/>
            </a:endParaRPr>
          </a:p>
          <a:p>
            <a:pPr>
              <a:spcBef>
                <a:spcPts val="0"/>
              </a:spcBef>
            </a:pPr>
            <a:r>
              <a:rPr lang="cs-CZ" sz="1600" dirty="0" smtClean="0">
                <a:latin typeface="Arial"/>
                <a:cs typeface="Arial"/>
              </a:rPr>
              <a:t>Nevíme </a:t>
            </a:r>
            <a:r>
              <a:rPr lang="cs-CZ" sz="1600" dirty="0">
                <a:latin typeface="Arial"/>
                <a:cs typeface="Arial"/>
              </a:rPr>
              <a:t>jestli elektrony na jednotlivých orbitalech obíhají elektron ve stejném směru. </a:t>
            </a:r>
            <a:endParaRPr lang="cs-CZ" sz="1600" dirty="0" smtClean="0">
              <a:latin typeface="Arial"/>
              <a:cs typeface="Arial"/>
            </a:endParaRPr>
          </a:p>
          <a:p>
            <a:pPr>
              <a:spcBef>
                <a:spcPts val="0"/>
              </a:spcBef>
            </a:pPr>
            <a:endParaRPr lang="cs-CZ" sz="1600" dirty="0" smtClean="0">
              <a:latin typeface="Arial"/>
              <a:cs typeface="Arial"/>
            </a:endParaRPr>
          </a:p>
          <a:p>
            <a:pPr>
              <a:spcBef>
                <a:spcPts val="0"/>
              </a:spcBef>
            </a:pPr>
            <a:r>
              <a:rPr lang="cs-CZ" sz="1600" dirty="0" smtClean="0">
                <a:latin typeface="Arial"/>
                <a:cs typeface="Arial"/>
              </a:rPr>
              <a:t>Obrázek </a:t>
            </a:r>
            <a:r>
              <a:rPr lang="cs-CZ" sz="1600" dirty="0">
                <a:latin typeface="Arial"/>
                <a:cs typeface="Arial"/>
              </a:rPr>
              <a:t>také sugeruje stejné vzdálenosti mezi jednotlivými orbitaly</a:t>
            </a:r>
            <a:r>
              <a:rPr lang="cs-CZ" sz="1600" dirty="0" smtClean="0">
                <a:latin typeface="Arial"/>
                <a:cs typeface="Arial"/>
              </a:rPr>
              <a:t>.</a:t>
            </a:r>
            <a:endParaRPr lang="cs-CZ" sz="1600" dirty="0">
              <a:latin typeface="Arial"/>
              <a:cs typeface="Arial"/>
            </a:endParaRPr>
          </a:p>
          <a:p>
            <a:pPr marL="0" indent="0">
              <a:spcBef>
                <a:spcPts val="0"/>
              </a:spcBef>
              <a:buNone/>
            </a:pPr>
            <a:endParaRPr lang="cs-CZ" sz="1600" dirty="0">
              <a:latin typeface="Arial"/>
              <a:cs typeface="Arial"/>
            </a:endParaRPr>
          </a:p>
        </p:txBody>
      </p:sp>
      <p:sp>
        <p:nvSpPr>
          <p:cNvPr id="7" name="Vertical Text Placeholder 2"/>
          <p:cNvSpPr txBox="1">
            <a:spLocks/>
          </p:cNvSpPr>
          <p:nvPr/>
        </p:nvSpPr>
        <p:spPr>
          <a:xfrm>
            <a:off x="880534" y="233362"/>
            <a:ext cx="8042275" cy="750888"/>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Ukázky obrázků </a:t>
            </a:r>
            <a:r>
              <a:rPr lang="cs-CZ" sz="1800" b="1" smtClean="0">
                <a:solidFill>
                  <a:srgbClr val="FF0000"/>
                </a:solidFill>
                <a:latin typeface="Arial"/>
                <a:cs typeface="Arial"/>
              </a:rPr>
              <a:t>atomu</a:t>
            </a:r>
            <a:r>
              <a:rPr lang="cs-CZ" sz="1800" b="1" smtClean="0">
                <a:latin typeface="Arial"/>
                <a:cs typeface="Arial"/>
              </a:rPr>
              <a:t> z polských učebnic chemie, </a:t>
            </a:r>
          </a:p>
          <a:p>
            <a:pPr marL="0" indent="0" algn="r">
              <a:spcBef>
                <a:spcPts val="600"/>
              </a:spcBef>
              <a:buFont typeface="Symbol" pitchFamily="18" charset="2"/>
              <a:buNone/>
            </a:pPr>
            <a:r>
              <a:rPr lang="cs-CZ" sz="1800" b="1" smtClean="0">
                <a:latin typeface="Arial"/>
                <a:cs typeface="Arial"/>
              </a:rPr>
              <a:t>které obsahují negativní analogie</a:t>
            </a:r>
            <a:endParaRPr lang="cs-CZ" sz="1800" b="1" dirty="0">
              <a:latin typeface="Arial"/>
              <a:cs typeface="Arial"/>
            </a:endParaRPr>
          </a:p>
        </p:txBody>
      </p:sp>
    </p:spTree>
    <p:extLst>
      <p:ext uri="{BB962C8B-B14F-4D97-AF65-F5344CB8AC3E}">
        <p14:creationId xmlns:p14="http://schemas.microsoft.com/office/powerpoint/2010/main" val="2781077728"/>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160867" y="4072462"/>
            <a:ext cx="8983133" cy="1544638"/>
          </a:xfrm>
        </p:spPr>
        <p:txBody>
          <a:bodyPr>
            <a:noAutofit/>
          </a:bodyPr>
          <a:lstStyle/>
          <a:p>
            <a:pPr algn="just">
              <a:spcBef>
                <a:spcPts val="0"/>
              </a:spcBef>
            </a:pPr>
            <a:r>
              <a:rPr lang="cs-CZ" sz="1600" dirty="0">
                <a:latin typeface="Arial"/>
                <a:cs typeface="Arial"/>
              </a:rPr>
              <a:t>M</a:t>
            </a:r>
            <a:r>
              <a:rPr lang="cs-CZ" sz="1600" dirty="0" smtClean="0">
                <a:latin typeface="Arial"/>
                <a:cs typeface="Arial"/>
              </a:rPr>
              <a:t>odely </a:t>
            </a:r>
            <a:r>
              <a:rPr lang="cs-CZ" sz="1600" dirty="0">
                <a:latin typeface="Arial"/>
                <a:cs typeface="Arial"/>
              </a:rPr>
              <a:t>atomů kyslíku, síry a vápníku sugerují, že atomy jsou barevné. </a:t>
            </a:r>
            <a:endParaRPr lang="cs-CZ" sz="1600" dirty="0" smtClean="0">
              <a:latin typeface="Arial"/>
              <a:cs typeface="Arial"/>
            </a:endParaRPr>
          </a:p>
          <a:p>
            <a:pPr algn="just">
              <a:spcBef>
                <a:spcPts val="0"/>
              </a:spcBef>
            </a:pPr>
            <a:endParaRPr lang="cs-CZ" sz="1600" dirty="0" smtClean="0">
              <a:latin typeface="Arial"/>
              <a:cs typeface="Arial"/>
            </a:endParaRPr>
          </a:p>
          <a:p>
            <a:pPr algn="just">
              <a:spcBef>
                <a:spcPts val="0"/>
              </a:spcBef>
            </a:pPr>
            <a:r>
              <a:rPr lang="cs-CZ" sz="1600" dirty="0" smtClean="0">
                <a:latin typeface="Arial"/>
                <a:cs typeface="Arial"/>
              </a:rPr>
              <a:t>Prostorové </a:t>
            </a:r>
            <a:r>
              <a:rPr lang="cs-CZ" sz="1600" dirty="0">
                <a:latin typeface="Arial"/>
                <a:cs typeface="Arial"/>
              </a:rPr>
              <a:t>znázornění jádra a „ploché“ znázornění elektronů na orbitalech může žákům vnucovat představu, že elektrony se kolem jádra pohybují po kruhových drahách v jedné rovině. </a:t>
            </a:r>
            <a:endParaRPr lang="cs-CZ" sz="1600" dirty="0" smtClean="0">
              <a:latin typeface="Arial"/>
              <a:cs typeface="Arial"/>
            </a:endParaRPr>
          </a:p>
          <a:p>
            <a:pPr algn="just">
              <a:spcBef>
                <a:spcPts val="0"/>
              </a:spcBef>
            </a:pPr>
            <a:endParaRPr lang="cs-CZ" sz="1600" dirty="0" smtClean="0">
              <a:latin typeface="Arial"/>
              <a:cs typeface="Arial"/>
            </a:endParaRPr>
          </a:p>
          <a:p>
            <a:pPr algn="just">
              <a:spcBef>
                <a:spcPts val="0"/>
              </a:spcBef>
            </a:pPr>
            <a:r>
              <a:rPr lang="cs-CZ" sz="1600" dirty="0" smtClean="0">
                <a:latin typeface="Arial"/>
                <a:cs typeface="Arial"/>
              </a:rPr>
              <a:t>Obrázek </a:t>
            </a:r>
            <a:r>
              <a:rPr lang="cs-CZ" sz="1600" dirty="0">
                <a:latin typeface="Arial"/>
                <a:cs typeface="Arial"/>
              </a:rPr>
              <a:t>sugeruje stejné vzdálenosti mezi jednotlivými orbitaly</a:t>
            </a:r>
            <a:r>
              <a:rPr lang="cs-CZ" sz="1600" dirty="0" smtClean="0">
                <a:latin typeface="Arial"/>
                <a:cs typeface="Arial"/>
              </a:rPr>
              <a:t>.</a:t>
            </a:r>
          </a:p>
          <a:p>
            <a:pPr marL="0" indent="0" algn="just">
              <a:spcBef>
                <a:spcPts val="0"/>
              </a:spcBef>
              <a:buNone/>
            </a:pPr>
            <a:r>
              <a:rPr lang="cs-CZ" sz="1600" dirty="0" smtClean="0">
                <a:latin typeface="Arial"/>
                <a:cs typeface="Arial"/>
              </a:rPr>
              <a:t> </a:t>
            </a:r>
          </a:p>
          <a:p>
            <a:pPr algn="just">
              <a:spcBef>
                <a:spcPts val="0"/>
              </a:spcBef>
            </a:pPr>
            <a:r>
              <a:rPr lang="cs-CZ" sz="1600" dirty="0" smtClean="0">
                <a:latin typeface="Arial"/>
                <a:cs typeface="Arial"/>
              </a:rPr>
              <a:t>Nevíme</a:t>
            </a:r>
            <a:r>
              <a:rPr lang="cs-CZ" sz="1600" dirty="0">
                <a:latin typeface="Arial"/>
                <a:cs typeface="Arial"/>
              </a:rPr>
              <a:t>, co znamená černá šmouha za elektronem. </a:t>
            </a:r>
            <a:endParaRPr lang="cs-CZ" sz="1600" dirty="0" smtClean="0">
              <a:latin typeface="Arial"/>
              <a:cs typeface="Arial"/>
            </a:endParaRPr>
          </a:p>
          <a:p>
            <a:pPr algn="just">
              <a:spcBef>
                <a:spcPts val="0"/>
              </a:spcBef>
            </a:pPr>
            <a:endParaRPr lang="cs-CZ" sz="1600" dirty="0" smtClean="0">
              <a:latin typeface="Arial"/>
              <a:cs typeface="Arial"/>
            </a:endParaRPr>
          </a:p>
          <a:p>
            <a:pPr algn="just">
              <a:spcBef>
                <a:spcPts val="0"/>
              </a:spcBef>
            </a:pPr>
            <a:r>
              <a:rPr lang="cs-CZ" sz="1600" dirty="0">
                <a:latin typeface="Arial"/>
                <a:cs typeface="Arial"/>
              </a:rPr>
              <a:t>N</a:t>
            </a:r>
            <a:r>
              <a:rPr lang="cs-CZ" sz="1600" dirty="0" smtClean="0">
                <a:latin typeface="Arial"/>
                <a:cs typeface="Arial"/>
              </a:rPr>
              <a:t>evíme </a:t>
            </a:r>
            <a:r>
              <a:rPr lang="cs-CZ" sz="1600" dirty="0">
                <a:latin typeface="Arial"/>
                <a:cs typeface="Arial"/>
              </a:rPr>
              <a:t>jestli elektrony na jednotlivých orbitalech obíhají elektron ve stejném směru. </a:t>
            </a:r>
          </a:p>
        </p:txBody>
      </p:sp>
      <p:pic>
        <p:nvPicPr>
          <p:cNvPr id="4097" name="Picture 294"/>
          <p:cNvPicPr>
            <a:picLocks noChangeAspect="1" noChangeArrowheads="1"/>
          </p:cNvPicPr>
          <p:nvPr/>
        </p:nvPicPr>
        <p:blipFill>
          <a:blip r:embed="rId2" cstate="email">
            <a:extLst>
              <a:ext uri="{28A0092B-C50C-407E-A947-70E740481C1C}">
                <a14:useLocalDpi xmlns:a14="http://schemas.microsoft.com/office/drawing/2010/main" val="0"/>
              </a:ext>
            </a:extLst>
          </a:blip>
          <a:srcRect l="60857" t="5374" r="5128" b="7494"/>
          <a:stretch>
            <a:fillRect/>
          </a:stretch>
        </p:blipFill>
        <p:spPr bwMode="auto">
          <a:xfrm>
            <a:off x="634836" y="2285274"/>
            <a:ext cx="1329431" cy="13469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96"/>
          <p:cNvPicPr>
            <a:picLocks noChangeAspect="1" noChangeArrowheads="1"/>
          </p:cNvPicPr>
          <p:nvPr/>
        </p:nvPicPr>
        <p:blipFill>
          <a:blip r:embed="rId3" cstate="email">
            <a:extLst>
              <a:ext uri="{28A0092B-C50C-407E-A947-70E740481C1C}">
                <a14:useLocalDpi xmlns:a14="http://schemas.microsoft.com/office/drawing/2010/main" val="0"/>
              </a:ext>
            </a:extLst>
          </a:blip>
          <a:srcRect l="62315" t="4352" r="1816"/>
          <a:stretch>
            <a:fillRect/>
          </a:stretch>
        </p:blipFill>
        <p:spPr bwMode="auto">
          <a:xfrm>
            <a:off x="2971800" y="1659864"/>
            <a:ext cx="2514600" cy="24915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9" name="Picture 295"/>
          <p:cNvPicPr>
            <a:picLocks noChangeAspect="1" noChangeArrowheads="1"/>
          </p:cNvPicPr>
          <p:nvPr/>
        </p:nvPicPr>
        <p:blipFill>
          <a:blip r:embed="rId4" cstate="email">
            <a:extLst>
              <a:ext uri="{28A0092B-C50C-407E-A947-70E740481C1C}">
                <a14:useLocalDpi xmlns:a14="http://schemas.microsoft.com/office/drawing/2010/main" val="0"/>
              </a:ext>
            </a:extLst>
          </a:blip>
          <a:srcRect t="4747" r="63551"/>
          <a:stretch>
            <a:fillRect/>
          </a:stretch>
        </p:blipFill>
        <p:spPr bwMode="auto">
          <a:xfrm>
            <a:off x="6350014" y="1838322"/>
            <a:ext cx="2185843" cy="212208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Vertical Text Placeholder 2"/>
          <p:cNvSpPr txBox="1">
            <a:spLocks/>
          </p:cNvSpPr>
          <p:nvPr/>
        </p:nvSpPr>
        <p:spPr>
          <a:xfrm>
            <a:off x="880534" y="233362"/>
            <a:ext cx="8042275" cy="750888"/>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Ukázky obrázků </a:t>
            </a:r>
            <a:r>
              <a:rPr lang="cs-CZ" sz="1800" b="1" smtClean="0">
                <a:solidFill>
                  <a:srgbClr val="FF0000"/>
                </a:solidFill>
                <a:latin typeface="Arial"/>
                <a:cs typeface="Arial"/>
              </a:rPr>
              <a:t>atomu</a:t>
            </a:r>
            <a:r>
              <a:rPr lang="cs-CZ" sz="1800" b="1" smtClean="0">
                <a:latin typeface="Arial"/>
                <a:cs typeface="Arial"/>
              </a:rPr>
              <a:t> z polských učebnic chemie, </a:t>
            </a:r>
          </a:p>
          <a:p>
            <a:pPr marL="0" indent="0" algn="r">
              <a:spcBef>
                <a:spcPts val="600"/>
              </a:spcBef>
              <a:buFont typeface="Symbol" pitchFamily="18" charset="2"/>
              <a:buNone/>
            </a:pPr>
            <a:r>
              <a:rPr lang="cs-CZ" sz="1800" b="1" smtClean="0">
                <a:latin typeface="Arial"/>
                <a:cs typeface="Arial"/>
              </a:rPr>
              <a:t>které obsahují negativní analogie</a:t>
            </a:r>
            <a:endParaRPr lang="cs-CZ" sz="1800" b="1" dirty="0">
              <a:latin typeface="Arial"/>
              <a:cs typeface="Arial"/>
            </a:endParaRPr>
          </a:p>
        </p:txBody>
      </p:sp>
    </p:spTree>
    <p:extLst>
      <p:ext uri="{BB962C8B-B14F-4D97-AF65-F5344CB8AC3E}">
        <p14:creationId xmlns:p14="http://schemas.microsoft.com/office/powerpoint/2010/main" val="985500600"/>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Autofit/>
          </a:bodyPr>
          <a:lstStyle/>
          <a:p>
            <a:pPr marL="0" indent="0" algn="ctr">
              <a:spcBef>
                <a:spcPts val="0"/>
              </a:spcBef>
              <a:buNone/>
            </a:pPr>
            <a:endParaRPr lang="cs-CZ" sz="1800" dirty="0" smtClean="0">
              <a:latin typeface="Arial"/>
              <a:cs typeface="Arial"/>
            </a:endParaRPr>
          </a:p>
          <a:p>
            <a:pPr marL="0" indent="0" algn="ctr">
              <a:spcBef>
                <a:spcPts val="0"/>
              </a:spcBef>
              <a:buNone/>
            </a:pPr>
            <a:r>
              <a:rPr lang="cs-CZ" sz="1800" dirty="0" smtClean="0">
                <a:latin typeface="Arial"/>
                <a:cs typeface="Arial"/>
              </a:rPr>
              <a:t>Nepřesné </a:t>
            </a:r>
            <a:r>
              <a:rPr lang="cs-CZ" sz="1800" dirty="0">
                <a:latin typeface="Arial"/>
                <a:cs typeface="Arial"/>
              </a:rPr>
              <a:t>obrázky atomů mohou vyvolat chybné představy </a:t>
            </a:r>
            <a:r>
              <a:rPr lang="cs-CZ" sz="1800" dirty="0" smtClean="0">
                <a:latin typeface="Arial"/>
                <a:cs typeface="Arial"/>
              </a:rPr>
              <a:t> </a:t>
            </a:r>
            <a:r>
              <a:rPr lang="cs-CZ" sz="1800" dirty="0">
                <a:latin typeface="Arial"/>
                <a:cs typeface="Arial"/>
              </a:rPr>
              <a:t>žáků, </a:t>
            </a:r>
            <a:endParaRPr lang="cs-CZ" sz="1800" dirty="0" smtClean="0">
              <a:latin typeface="Arial"/>
              <a:cs typeface="Arial"/>
            </a:endParaRPr>
          </a:p>
          <a:p>
            <a:pPr marL="0" indent="0" algn="ctr">
              <a:spcBef>
                <a:spcPts val="0"/>
              </a:spcBef>
              <a:buNone/>
            </a:pPr>
            <a:r>
              <a:rPr lang="cs-CZ" sz="1800" dirty="0" smtClean="0">
                <a:latin typeface="Arial"/>
                <a:cs typeface="Arial"/>
              </a:rPr>
              <a:t>což </a:t>
            </a:r>
            <a:r>
              <a:rPr lang="cs-CZ" sz="1800" dirty="0">
                <a:latin typeface="Arial"/>
                <a:cs typeface="Arial"/>
              </a:rPr>
              <a:t>ztěžuje správnou vizualizaci procesu vznikání iontů, </a:t>
            </a:r>
            <a:endParaRPr lang="cs-CZ" sz="1800" dirty="0" smtClean="0">
              <a:latin typeface="Arial"/>
              <a:cs typeface="Arial"/>
            </a:endParaRPr>
          </a:p>
          <a:p>
            <a:pPr marL="0" indent="0" algn="ctr">
              <a:spcBef>
                <a:spcPts val="0"/>
              </a:spcBef>
              <a:buNone/>
            </a:pPr>
            <a:r>
              <a:rPr lang="cs-CZ" sz="1800" dirty="0" smtClean="0">
                <a:latin typeface="Arial"/>
                <a:cs typeface="Arial"/>
              </a:rPr>
              <a:t>stavby </a:t>
            </a:r>
            <a:r>
              <a:rPr lang="cs-CZ" sz="1800" dirty="0">
                <a:latin typeface="Arial"/>
                <a:cs typeface="Arial"/>
              </a:rPr>
              <a:t>molekul chemické sloučeniny </a:t>
            </a:r>
            <a:endParaRPr lang="cs-CZ" sz="1800" dirty="0" smtClean="0">
              <a:latin typeface="Arial"/>
              <a:cs typeface="Arial"/>
            </a:endParaRPr>
          </a:p>
          <a:p>
            <a:pPr marL="0" indent="0" algn="ctr">
              <a:spcBef>
                <a:spcPts val="0"/>
              </a:spcBef>
              <a:buNone/>
            </a:pPr>
            <a:r>
              <a:rPr lang="cs-CZ" sz="1800" dirty="0" smtClean="0">
                <a:latin typeface="Arial"/>
                <a:cs typeface="Arial"/>
              </a:rPr>
              <a:t>nebo </a:t>
            </a:r>
            <a:r>
              <a:rPr lang="cs-CZ" sz="1800" dirty="0">
                <a:latin typeface="Arial"/>
                <a:cs typeface="Arial"/>
              </a:rPr>
              <a:t>vizualizaci průběhu chemické reakce</a:t>
            </a:r>
            <a:r>
              <a:rPr lang="cs-CZ" sz="1800" dirty="0" smtClean="0">
                <a:latin typeface="Arial"/>
                <a:cs typeface="Arial"/>
              </a:rPr>
              <a:t>.</a:t>
            </a:r>
            <a:endParaRPr lang="cs-CZ" sz="1800" dirty="0">
              <a:latin typeface="Arial"/>
              <a:cs typeface="Arial"/>
            </a:endParaRPr>
          </a:p>
        </p:txBody>
      </p:sp>
      <p:pic>
        <p:nvPicPr>
          <p:cNvPr id="5" name="Picture 4"/>
          <p:cNvPicPr>
            <a:picLocks noChangeAspect="1"/>
          </p:cNvPicPr>
          <p:nvPr/>
        </p:nvPicPr>
        <p:blipFill>
          <a:blip r:embed="rId2" cstate="print"/>
          <a:stretch>
            <a:fillRect/>
          </a:stretch>
        </p:blipFill>
        <p:spPr>
          <a:xfrm>
            <a:off x="2555625" y="4880799"/>
            <a:ext cx="4100836" cy="796630"/>
          </a:xfrm>
          <a:prstGeom prst="rect">
            <a:avLst/>
          </a:prstGeom>
        </p:spPr>
      </p:pic>
      <p:pic>
        <p:nvPicPr>
          <p:cNvPr id="4" name="Picture 3"/>
          <p:cNvPicPr>
            <a:picLocks noChangeAspect="1"/>
          </p:cNvPicPr>
          <p:nvPr/>
        </p:nvPicPr>
        <p:blipFill>
          <a:blip r:embed="rId3" cstate="print"/>
          <a:stretch>
            <a:fillRect/>
          </a:stretch>
        </p:blipFill>
        <p:spPr>
          <a:xfrm>
            <a:off x="808182" y="3875963"/>
            <a:ext cx="1240367" cy="1078337"/>
          </a:xfrm>
          <a:prstGeom prst="rect">
            <a:avLst/>
          </a:prstGeom>
        </p:spPr>
      </p:pic>
      <p:pic>
        <p:nvPicPr>
          <p:cNvPr id="7" name="Picture 6"/>
          <p:cNvPicPr>
            <a:picLocks noChangeAspect="1"/>
          </p:cNvPicPr>
          <p:nvPr/>
        </p:nvPicPr>
        <p:blipFill rotWithShape="1">
          <a:blip r:embed="rId4"/>
          <a:srcRect l="20704" t="29831" r="20037" b="28459"/>
          <a:stretch/>
        </p:blipFill>
        <p:spPr>
          <a:xfrm>
            <a:off x="6874934" y="3918668"/>
            <a:ext cx="1515533" cy="1035632"/>
          </a:xfrm>
          <a:prstGeom prst="rect">
            <a:avLst/>
          </a:prstGeom>
        </p:spPr>
      </p:pic>
    </p:spTree>
    <p:extLst>
      <p:ext uri="{BB962C8B-B14F-4D97-AF65-F5344CB8AC3E}">
        <p14:creationId xmlns:p14="http://schemas.microsoft.com/office/powerpoint/2010/main" val="3797318256"/>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idx="4294967295"/>
          </p:nvPr>
        </p:nvSpPr>
        <p:spPr>
          <a:xfrm>
            <a:off x="899583" y="233363"/>
            <a:ext cx="8042275" cy="750887"/>
          </a:xfrm>
        </p:spPr>
        <p:txBody>
          <a:bodyPr vert="horz">
            <a:noAutofit/>
          </a:bodyPr>
          <a:lstStyle/>
          <a:p>
            <a:pPr marL="0" indent="0" algn="r">
              <a:spcBef>
                <a:spcPts val="600"/>
              </a:spcBef>
              <a:buNone/>
            </a:pPr>
            <a:r>
              <a:rPr lang="cs-CZ" sz="1800" b="1" dirty="0">
                <a:latin typeface="Arial"/>
                <a:cs typeface="Arial"/>
              </a:rPr>
              <a:t>Ukázky obrázků, které znázorňují </a:t>
            </a:r>
            <a:r>
              <a:rPr lang="cs-CZ" sz="1800" b="1" dirty="0">
                <a:solidFill>
                  <a:srgbClr val="FF0000"/>
                </a:solidFill>
                <a:latin typeface="Arial"/>
                <a:cs typeface="Arial"/>
              </a:rPr>
              <a:t>vznik iontů z atomů </a:t>
            </a:r>
            <a:r>
              <a:rPr lang="cs-CZ" sz="1800" b="1" dirty="0">
                <a:latin typeface="Arial"/>
                <a:cs typeface="Arial"/>
              </a:rPr>
              <a:t>z polské učebnice chemie, která obsahuje negativní analogie – chlorid </a:t>
            </a:r>
            <a:r>
              <a:rPr lang="cs-CZ" sz="1800" b="1" dirty="0" smtClean="0">
                <a:latin typeface="Arial"/>
                <a:cs typeface="Arial"/>
              </a:rPr>
              <a:t>sodný</a:t>
            </a:r>
            <a:endParaRPr lang="cs-CZ" sz="1800" b="1" dirty="0">
              <a:latin typeface="Arial"/>
              <a:cs typeface="Arial"/>
            </a:endParaRPr>
          </a:p>
        </p:txBody>
      </p:sp>
      <p:pic>
        <p:nvPicPr>
          <p:cNvPr id="5" name="Content Placeholder 4"/>
          <p:cNvPicPr>
            <a:picLocks noGrp="1" noChangeAspect="1"/>
          </p:cNvPicPr>
          <p:nvPr>
            <p:ph sz="half" idx="4294967295"/>
          </p:nvPr>
        </p:nvPicPr>
        <p:blipFill rotWithShape="1">
          <a:blip r:embed="rId2" cstate="print"/>
          <a:srcRect t="-336" b="-1152"/>
          <a:stretch/>
        </p:blipFill>
        <p:spPr>
          <a:xfrm>
            <a:off x="0" y="2129353"/>
            <a:ext cx="5046133" cy="2972609"/>
          </a:xfrm>
          <a:prstGeom prst="rect">
            <a:avLst/>
          </a:prstGeom>
          <a:ln>
            <a:noFill/>
          </a:ln>
          <a:effectLst>
            <a:softEdge rad="112500"/>
          </a:effectLst>
        </p:spPr>
      </p:pic>
      <p:sp>
        <p:nvSpPr>
          <p:cNvPr id="6" name="Content Placeholder 5"/>
          <p:cNvSpPr>
            <a:spLocks noGrp="1"/>
          </p:cNvSpPr>
          <p:nvPr>
            <p:ph sz="quarter" idx="4294967295"/>
          </p:nvPr>
        </p:nvSpPr>
        <p:spPr>
          <a:xfrm>
            <a:off x="4978400" y="2236776"/>
            <a:ext cx="4165600" cy="3597275"/>
          </a:xfrm>
        </p:spPr>
        <p:txBody>
          <a:bodyPr>
            <a:noAutofit/>
          </a:bodyPr>
          <a:lstStyle/>
          <a:p>
            <a:pPr algn="just">
              <a:spcBef>
                <a:spcPts val="600"/>
              </a:spcBef>
            </a:pPr>
            <a:r>
              <a:rPr lang="cs-CZ" sz="1600" dirty="0" smtClean="0">
                <a:latin typeface="Arial"/>
                <a:cs typeface="Arial"/>
              </a:rPr>
              <a:t>Obrázek </a:t>
            </a:r>
            <a:r>
              <a:rPr lang="cs-CZ" sz="1600" dirty="0">
                <a:latin typeface="Arial"/>
                <a:cs typeface="Arial"/>
              </a:rPr>
              <a:t>znázorňuje přenesení elektronů z atomu sodíku na atom </a:t>
            </a:r>
            <a:r>
              <a:rPr lang="cs-CZ" sz="1600" dirty="0" smtClean="0">
                <a:latin typeface="Arial"/>
                <a:cs typeface="Arial"/>
              </a:rPr>
              <a:t>chlóru:</a:t>
            </a:r>
          </a:p>
          <a:p>
            <a:pPr algn="just">
              <a:spcBef>
                <a:spcPts val="600"/>
              </a:spcBef>
            </a:pPr>
            <a:endParaRPr lang="cs-CZ" sz="1600" dirty="0" smtClean="0">
              <a:latin typeface="Arial"/>
              <a:cs typeface="Arial"/>
            </a:endParaRPr>
          </a:p>
          <a:p>
            <a:pPr marL="622300" lvl="1" indent="-285750" algn="just">
              <a:spcBef>
                <a:spcPts val="0"/>
              </a:spcBef>
              <a:buFontTx/>
              <a:buChar char="-"/>
            </a:pPr>
            <a:r>
              <a:rPr lang="cs-CZ" sz="1600" dirty="0" smtClean="0">
                <a:latin typeface="Arial"/>
                <a:cs typeface="Arial"/>
              </a:rPr>
              <a:t>sugeruje </a:t>
            </a:r>
            <a:r>
              <a:rPr lang="cs-CZ" sz="1600" dirty="0">
                <a:latin typeface="Arial"/>
                <a:cs typeface="Arial"/>
              </a:rPr>
              <a:t>zmenšení velikosti kationu sodíku vzhledem k atomu, ze kterého vznikl, </a:t>
            </a:r>
            <a:endParaRPr lang="cs-CZ" sz="1600" dirty="0" smtClean="0">
              <a:latin typeface="Arial"/>
              <a:cs typeface="Arial"/>
            </a:endParaRPr>
          </a:p>
          <a:p>
            <a:pPr marL="622300" lvl="1" indent="-285750" algn="just">
              <a:spcBef>
                <a:spcPts val="0"/>
              </a:spcBef>
              <a:buFontTx/>
              <a:buChar char="-"/>
            </a:pPr>
            <a:endParaRPr lang="cs-CZ" sz="1600" dirty="0" smtClean="0">
              <a:latin typeface="Arial"/>
              <a:cs typeface="Arial"/>
            </a:endParaRPr>
          </a:p>
          <a:p>
            <a:pPr marL="336550" lvl="1" indent="0" algn="just">
              <a:spcBef>
                <a:spcPts val="0"/>
              </a:spcBef>
              <a:buNone/>
            </a:pPr>
            <a:r>
              <a:rPr lang="cs-CZ" sz="1600" dirty="0" smtClean="0">
                <a:latin typeface="Arial"/>
                <a:cs typeface="Arial"/>
              </a:rPr>
              <a:t>- ale </a:t>
            </a:r>
            <a:r>
              <a:rPr lang="cs-CZ" sz="1600" dirty="0">
                <a:latin typeface="Arial"/>
                <a:cs typeface="Arial"/>
              </a:rPr>
              <a:t>velikost iontu chlóru zůstává vzhledem k atomu beze změn</a:t>
            </a:r>
            <a:r>
              <a:rPr lang="cs-CZ" sz="1600" dirty="0" smtClean="0">
                <a:latin typeface="Arial"/>
                <a:cs typeface="Arial"/>
              </a:rPr>
              <a:t>!</a:t>
            </a:r>
            <a:endParaRPr lang="cs-CZ" sz="1600" dirty="0">
              <a:latin typeface="Arial"/>
              <a:cs typeface="Arial"/>
            </a:endParaRPr>
          </a:p>
        </p:txBody>
      </p:sp>
    </p:spTree>
    <p:extLst>
      <p:ext uri="{BB962C8B-B14F-4D97-AF65-F5344CB8AC3E}">
        <p14:creationId xmlns:p14="http://schemas.microsoft.com/office/powerpoint/2010/main" val="1527543649"/>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cstate="print"/>
          <a:srcRect t="-6943" b="-6943"/>
          <a:stretch>
            <a:fillRect/>
          </a:stretch>
        </p:blipFill>
        <p:spPr>
          <a:xfrm>
            <a:off x="0" y="1676370"/>
            <a:ext cx="4574887" cy="3687763"/>
          </a:xfrm>
          <a:prstGeom prst="rect">
            <a:avLst/>
          </a:prstGeom>
          <a:ln>
            <a:noFill/>
          </a:ln>
          <a:effectLst>
            <a:softEdge rad="112500"/>
          </a:effectLst>
        </p:spPr>
      </p:pic>
      <p:sp>
        <p:nvSpPr>
          <p:cNvPr id="6" name="Content Placeholder 5"/>
          <p:cNvSpPr>
            <a:spLocks noGrp="1"/>
          </p:cNvSpPr>
          <p:nvPr>
            <p:ph sz="quarter" idx="4294967295"/>
          </p:nvPr>
        </p:nvSpPr>
        <p:spPr>
          <a:xfrm>
            <a:off x="4622801" y="2032000"/>
            <a:ext cx="4521200" cy="3589338"/>
          </a:xfrm>
        </p:spPr>
        <p:txBody>
          <a:bodyPr>
            <a:noAutofit/>
          </a:bodyPr>
          <a:lstStyle/>
          <a:p>
            <a:pPr>
              <a:spcBef>
                <a:spcPts val="600"/>
              </a:spcBef>
            </a:pPr>
            <a:r>
              <a:rPr lang="cs-CZ" sz="1600" dirty="0" smtClean="0">
                <a:latin typeface="Arial"/>
                <a:cs typeface="Arial"/>
              </a:rPr>
              <a:t>Obrázek </a:t>
            </a:r>
            <a:r>
              <a:rPr lang="cs-CZ" sz="1600" dirty="0">
                <a:latin typeface="Arial"/>
                <a:cs typeface="Arial"/>
              </a:rPr>
              <a:t>se snaží dodržet skutečné proporce mezi atomy a ionty, které z nich vznikají. </a:t>
            </a:r>
            <a:endParaRPr lang="cs-CZ" sz="1600" dirty="0" smtClean="0">
              <a:latin typeface="Arial"/>
              <a:cs typeface="Arial"/>
            </a:endParaRPr>
          </a:p>
          <a:p>
            <a:pPr marL="0" indent="0">
              <a:spcBef>
                <a:spcPts val="600"/>
              </a:spcBef>
              <a:buNone/>
            </a:pPr>
            <a:r>
              <a:rPr lang="cs-CZ" sz="1600" dirty="0" smtClean="0">
                <a:latin typeface="Arial"/>
                <a:cs typeface="Arial"/>
              </a:rPr>
              <a:t> </a:t>
            </a:r>
          </a:p>
          <a:p>
            <a:pPr>
              <a:spcBef>
                <a:spcPts val="600"/>
              </a:spcBef>
            </a:pPr>
            <a:r>
              <a:rPr lang="cs-CZ" sz="1600" dirty="0">
                <a:latin typeface="Arial"/>
                <a:cs typeface="Arial"/>
              </a:rPr>
              <a:t>M</a:t>
            </a:r>
            <a:r>
              <a:rPr lang="cs-CZ" sz="1600" dirty="0" smtClean="0">
                <a:latin typeface="Arial"/>
                <a:cs typeface="Arial"/>
              </a:rPr>
              <a:t>usíme </a:t>
            </a:r>
            <a:r>
              <a:rPr lang="cs-CZ" sz="1600" dirty="0">
                <a:latin typeface="Arial"/>
                <a:cs typeface="Arial"/>
              </a:rPr>
              <a:t>si položit otázku</a:t>
            </a:r>
            <a:r>
              <a:rPr lang="cs-CZ" sz="1600" dirty="0" smtClean="0">
                <a:latin typeface="Arial"/>
                <a:cs typeface="Arial"/>
              </a:rPr>
              <a:t>:</a:t>
            </a:r>
          </a:p>
          <a:p>
            <a:pPr>
              <a:spcBef>
                <a:spcPts val="600"/>
              </a:spcBef>
            </a:pPr>
            <a:endParaRPr lang="cs-CZ" sz="1600" dirty="0">
              <a:latin typeface="Arial"/>
              <a:cs typeface="Arial"/>
            </a:endParaRPr>
          </a:p>
          <a:p>
            <a:pPr lvl="1"/>
            <a:r>
              <a:rPr lang="cs-CZ" sz="1400" dirty="0" smtClean="0">
                <a:latin typeface="Arial"/>
                <a:cs typeface="Arial"/>
              </a:rPr>
              <a:t>proč </a:t>
            </a:r>
            <a:r>
              <a:rPr lang="cs-CZ" sz="1400" dirty="0">
                <a:latin typeface="Arial"/>
                <a:cs typeface="Arial"/>
              </a:rPr>
              <a:t>jsou vzdálenosti mezi orbitaly v představených modelech atomu sodíku a chlóru tak různé</a:t>
            </a:r>
            <a:r>
              <a:rPr lang="cs-CZ" sz="1400" dirty="0" smtClean="0">
                <a:latin typeface="Arial"/>
                <a:cs typeface="Arial"/>
              </a:rPr>
              <a:t>?</a:t>
            </a:r>
          </a:p>
          <a:p>
            <a:pPr lvl="1"/>
            <a:endParaRPr lang="cs-CZ" sz="1400" dirty="0">
              <a:latin typeface="Arial"/>
              <a:cs typeface="Arial"/>
            </a:endParaRPr>
          </a:p>
          <a:p>
            <a:pPr lvl="1"/>
            <a:r>
              <a:rPr lang="cs-CZ" sz="1400" dirty="0" smtClean="0">
                <a:latin typeface="Arial"/>
                <a:cs typeface="Arial"/>
              </a:rPr>
              <a:t>je </a:t>
            </a:r>
            <a:r>
              <a:rPr lang="cs-CZ" sz="1400" dirty="0">
                <a:latin typeface="Arial"/>
                <a:cs typeface="Arial"/>
              </a:rPr>
              <a:t>energie orbitalů 1s a 2s v atomu sodíku a kationtu sodíku jiná? Stejný problém se týká i atomu a iontu chlóru</a:t>
            </a:r>
            <a:r>
              <a:rPr lang="cs-CZ" sz="1400" dirty="0" smtClean="0">
                <a:latin typeface="Arial"/>
                <a:cs typeface="Arial"/>
              </a:rPr>
              <a:t>.</a:t>
            </a:r>
            <a:endParaRPr lang="cs-CZ" sz="1400" dirty="0">
              <a:latin typeface="Arial"/>
              <a:cs typeface="Arial"/>
            </a:endParaRPr>
          </a:p>
        </p:txBody>
      </p:sp>
      <p:cxnSp>
        <p:nvCxnSpPr>
          <p:cNvPr id="7" name="Straight Arrow Connector 6"/>
          <p:cNvCxnSpPr/>
          <p:nvPr/>
        </p:nvCxnSpPr>
        <p:spPr>
          <a:xfrm flipH="1" flipV="1">
            <a:off x="4182533" y="2726267"/>
            <a:ext cx="804334" cy="18880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3204633" y="4241800"/>
            <a:ext cx="1782234" cy="3725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27000" y="2726267"/>
            <a:ext cx="396878" cy="14816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27000" y="4207932"/>
            <a:ext cx="1515533" cy="338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523878" y="5690103"/>
            <a:ext cx="8137522" cy="830997"/>
          </a:xfrm>
          <a:prstGeom prst="rect">
            <a:avLst/>
          </a:prstGeom>
        </p:spPr>
        <p:txBody>
          <a:bodyPr wrap="square">
            <a:spAutoFit/>
          </a:bodyPr>
          <a:lstStyle/>
          <a:p>
            <a:pPr marL="349250" lvl="0" indent="-349250" algn="just">
              <a:spcBef>
                <a:spcPts val="600"/>
              </a:spcBef>
              <a:buClr>
                <a:srgbClr val="2C7C9F">
                  <a:lumMod val="60000"/>
                  <a:lumOff val="40000"/>
                </a:srgbClr>
              </a:buClr>
              <a:buSzPct val="110000"/>
              <a:buFont typeface="Wingdings 2" pitchFamily="18" charset="2"/>
              <a:buChar char=""/>
            </a:pPr>
            <a:r>
              <a:rPr lang="cs-CZ" sz="1600" dirty="0">
                <a:solidFill>
                  <a:prstClr val="black">
                    <a:lumMod val="65000"/>
                    <a:lumOff val="35000"/>
                  </a:prstClr>
                </a:solidFill>
                <a:latin typeface="Arial"/>
                <a:cs typeface="Arial"/>
              </a:rPr>
              <a:t>Obrázek působí dojmem, že ionty nebyly nakresleny na základě skutečných údajů týkajících se energetických hladin, ale byly vytvořeny z atomů jejich grafickým zvětšením nebo zmenšením.</a:t>
            </a:r>
          </a:p>
        </p:txBody>
      </p:sp>
      <p:cxnSp>
        <p:nvCxnSpPr>
          <p:cNvPr id="10" name="Curved Connector 9"/>
          <p:cNvCxnSpPr/>
          <p:nvPr/>
        </p:nvCxnSpPr>
        <p:spPr>
          <a:xfrm>
            <a:off x="924983" y="2463801"/>
            <a:ext cx="869950" cy="152399"/>
          </a:xfrm>
          <a:prstGeom prst="curved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2" name="Vertical Text Placeholder 2"/>
          <p:cNvSpPr txBox="1">
            <a:spLocks/>
          </p:cNvSpPr>
          <p:nvPr/>
        </p:nvSpPr>
        <p:spPr>
          <a:xfrm>
            <a:off x="899583" y="233363"/>
            <a:ext cx="8042275" cy="75088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Ukázky obrázků, které znázorňují </a:t>
            </a:r>
            <a:r>
              <a:rPr lang="cs-CZ" sz="1800" b="1" smtClean="0">
                <a:solidFill>
                  <a:srgbClr val="FF0000"/>
                </a:solidFill>
                <a:latin typeface="Arial"/>
                <a:cs typeface="Arial"/>
              </a:rPr>
              <a:t>vznik iontů z atomů </a:t>
            </a:r>
            <a:r>
              <a:rPr lang="cs-CZ" sz="1800" b="1" smtClean="0">
                <a:latin typeface="Arial"/>
                <a:cs typeface="Arial"/>
              </a:rPr>
              <a:t>z polské učebnice chemie, která obsahuje negativní analogie – chlorid sodný</a:t>
            </a:r>
            <a:endParaRPr lang="cs-CZ" sz="1800" b="1" dirty="0">
              <a:latin typeface="Arial"/>
              <a:cs typeface="Arial"/>
            </a:endParaRPr>
          </a:p>
        </p:txBody>
      </p:sp>
    </p:spTree>
    <p:extLst>
      <p:ext uri="{BB962C8B-B14F-4D97-AF65-F5344CB8AC3E}">
        <p14:creationId xmlns:p14="http://schemas.microsoft.com/office/powerpoint/2010/main" val="4241611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5403153" y="2675467"/>
            <a:ext cx="3508617" cy="3414702"/>
          </a:xfrm>
          <a:ln>
            <a:noFill/>
          </a:ln>
        </p:spPr>
        <p:txBody>
          <a:bodyPr>
            <a:normAutofit lnSpcReduction="10000"/>
          </a:bodyPr>
          <a:lstStyle/>
          <a:p>
            <a:pPr algn="ctr">
              <a:buNone/>
            </a:pPr>
            <a:r>
              <a:rPr lang="cs-CZ" sz="1800" dirty="0" smtClean="0"/>
              <a:t>Do tradice výuky s pomocí obrazu se zapsal také </a:t>
            </a:r>
          </a:p>
          <a:p>
            <a:pPr algn="ctr">
              <a:spcBef>
                <a:spcPts val="0"/>
              </a:spcBef>
              <a:buNone/>
            </a:pPr>
            <a:r>
              <a:rPr lang="cs-CZ" sz="1800" dirty="0" smtClean="0"/>
              <a:t>Jan Ámos Komenský, </a:t>
            </a:r>
          </a:p>
          <a:p>
            <a:pPr algn="ctr">
              <a:spcBef>
                <a:spcPts val="0"/>
              </a:spcBef>
              <a:buNone/>
            </a:pPr>
            <a:r>
              <a:rPr lang="cs-CZ" sz="1800" dirty="0" smtClean="0"/>
              <a:t>který v roce 1658 napsal </a:t>
            </a:r>
            <a:r>
              <a:rPr lang="cs-CZ" sz="1800" i="1" dirty="0" smtClean="0"/>
              <a:t>Orbis sensualium pictus</a:t>
            </a:r>
            <a:r>
              <a:rPr lang="cs-CZ" sz="1800" dirty="0" smtClean="0"/>
              <a:t>. </a:t>
            </a:r>
          </a:p>
          <a:p>
            <a:pPr algn="ctr">
              <a:spcBef>
                <a:spcPts val="0"/>
              </a:spcBef>
              <a:buNone/>
            </a:pPr>
            <a:r>
              <a:rPr lang="cs-CZ" sz="1800" dirty="0" smtClean="0"/>
              <a:t>Jednalo se o ilustrovanou „encyklopedii“, rozdělenou do 150 kapitol se 150 dřevoryty. </a:t>
            </a:r>
          </a:p>
          <a:p>
            <a:pPr algn="ctr">
              <a:spcBef>
                <a:spcPts val="0"/>
              </a:spcBef>
              <a:buNone/>
            </a:pPr>
            <a:r>
              <a:rPr lang="cs-CZ" sz="1800" dirty="0" smtClean="0"/>
              <a:t>Svět v obrazech ukazoval a pojmenovával všechny věci duchovního a materiálního světa,  které byly dětem potřebné. </a:t>
            </a:r>
          </a:p>
        </p:txBody>
      </p:sp>
      <p:sp>
        <p:nvSpPr>
          <p:cNvPr id="3" name="Tytuł 2"/>
          <p:cNvSpPr>
            <a:spLocks noGrp="1"/>
          </p:cNvSpPr>
          <p:nvPr>
            <p:ph type="title"/>
          </p:nvPr>
        </p:nvSpPr>
        <p:spPr/>
        <p:txBody>
          <a:bodyPr/>
          <a:lstStyle/>
          <a:p>
            <a:r>
              <a:rPr lang="cs-CZ" dirty="0" smtClean="0"/>
              <a:t>Výuka s pomocí obrazu</a:t>
            </a:r>
            <a:endParaRPr lang="pl-PL" dirty="0"/>
          </a:p>
        </p:txBody>
      </p:sp>
      <p:pic>
        <p:nvPicPr>
          <p:cNvPr id="114694" name="Picture 6" descr="http://3.bp.blogspot.com/_dV0C1f05PwY/TA5xjrP4rSI/AAAAAAAACME/OXKEJzp8W48/s400/comenius-orbis-sensualium-pictus-edicion-inglesa-1659.jpg"/>
          <p:cNvPicPr>
            <a:picLocks noChangeAspect="1" noChangeArrowheads="1"/>
          </p:cNvPicPr>
          <p:nvPr/>
        </p:nvPicPr>
        <p:blipFill>
          <a:blip r:embed="rId3"/>
          <a:srcRect/>
          <a:stretch>
            <a:fillRect/>
          </a:stretch>
        </p:blipFill>
        <p:spPr bwMode="auto">
          <a:xfrm>
            <a:off x="254003" y="2369907"/>
            <a:ext cx="5149151" cy="372026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5124450" y="2507714"/>
            <a:ext cx="4019550" cy="3597275"/>
          </a:xfrm>
        </p:spPr>
        <p:txBody>
          <a:bodyPr>
            <a:noAutofit/>
          </a:bodyPr>
          <a:lstStyle/>
          <a:p>
            <a:pPr algn="just">
              <a:spcBef>
                <a:spcPts val="600"/>
              </a:spcBef>
            </a:pPr>
            <a:r>
              <a:rPr lang="cs-CZ" sz="1600" dirty="0" smtClean="0">
                <a:latin typeface="Arial"/>
                <a:cs typeface="Arial"/>
              </a:rPr>
              <a:t>Obrázek </a:t>
            </a:r>
            <a:r>
              <a:rPr lang="cs-CZ" sz="1600" dirty="0">
                <a:latin typeface="Arial"/>
                <a:cs typeface="Arial"/>
              </a:rPr>
              <a:t>správně znázorňuje předání elektronu (jako částice) atomu sodíku a tím pádem zmenšení jeho velikosti o poslední povlak. </a:t>
            </a:r>
            <a:endParaRPr lang="cs-CZ" sz="1600" dirty="0" smtClean="0">
              <a:latin typeface="Arial"/>
              <a:cs typeface="Arial"/>
            </a:endParaRPr>
          </a:p>
          <a:p>
            <a:pPr algn="just">
              <a:spcBef>
                <a:spcPts val="600"/>
              </a:spcBef>
            </a:pPr>
            <a:endParaRPr lang="cs-CZ" sz="1600" dirty="0" smtClean="0">
              <a:latin typeface="Arial"/>
              <a:cs typeface="Arial"/>
            </a:endParaRPr>
          </a:p>
          <a:p>
            <a:pPr algn="just">
              <a:spcBef>
                <a:spcPts val="600"/>
              </a:spcBef>
            </a:pPr>
            <a:r>
              <a:rPr lang="cs-CZ" sz="1600" dirty="0" smtClean="0">
                <a:latin typeface="Arial"/>
                <a:cs typeface="Arial"/>
              </a:rPr>
              <a:t>Ale </a:t>
            </a:r>
            <a:r>
              <a:rPr lang="cs-CZ" sz="1600" dirty="0">
                <a:latin typeface="Arial"/>
                <a:cs typeface="Arial"/>
              </a:rPr>
              <a:t>zvětšení iontu chlóru je zobrazeno chybně (celý obrázek byl </a:t>
            </a:r>
            <a:r>
              <a:rPr lang="cs-CZ" sz="1600" dirty="0" smtClean="0">
                <a:latin typeface="Arial"/>
                <a:cs typeface="Arial"/>
              </a:rPr>
              <a:t>zvětšen).</a:t>
            </a:r>
            <a:endParaRPr lang="cs-CZ" sz="1600" dirty="0">
              <a:latin typeface="Arial"/>
              <a:cs typeface="Arial"/>
            </a:endParaRPr>
          </a:p>
        </p:txBody>
      </p:sp>
      <p:pic>
        <p:nvPicPr>
          <p:cNvPr id="7" name="Content Placeholder 6"/>
          <p:cNvPicPr>
            <a:picLocks noGrp="1" noChangeAspect="1"/>
          </p:cNvPicPr>
          <p:nvPr>
            <p:ph sz="half" idx="4294967295"/>
          </p:nvPr>
        </p:nvPicPr>
        <p:blipFill rotWithShape="1">
          <a:blip r:embed="rId2" cstate="print"/>
          <a:srcRect t="-220" b="-1110"/>
          <a:stretch/>
        </p:blipFill>
        <p:spPr>
          <a:xfrm>
            <a:off x="0" y="2277533"/>
            <a:ext cx="5289124" cy="2319867"/>
          </a:xfrm>
          <a:prstGeom prst="rect">
            <a:avLst/>
          </a:prstGeom>
          <a:ln>
            <a:noFill/>
          </a:ln>
          <a:effectLst>
            <a:softEdge rad="112500"/>
          </a:effectLst>
        </p:spPr>
      </p:pic>
      <p:sp>
        <p:nvSpPr>
          <p:cNvPr id="8" name="Vertical Text Placeholder 2"/>
          <p:cNvSpPr txBox="1">
            <a:spLocks/>
          </p:cNvSpPr>
          <p:nvPr/>
        </p:nvSpPr>
        <p:spPr>
          <a:xfrm>
            <a:off x="899583" y="233363"/>
            <a:ext cx="8042275" cy="75088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Ukázky obrázků, které znázorňují </a:t>
            </a:r>
            <a:r>
              <a:rPr lang="cs-CZ" sz="1800" b="1" smtClean="0">
                <a:solidFill>
                  <a:srgbClr val="FF0000"/>
                </a:solidFill>
                <a:latin typeface="Arial"/>
                <a:cs typeface="Arial"/>
              </a:rPr>
              <a:t>vznik iontů z atomů </a:t>
            </a:r>
            <a:r>
              <a:rPr lang="cs-CZ" sz="1800" b="1" smtClean="0">
                <a:latin typeface="Arial"/>
                <a:cs typeface="Arial"/>
              </a:rPr>
              <a:t>z polské učebnice chemie, která obsahuje negativní analogie – chlorid sodný</a:t>
            </a:r>
            <a:endParaRPr lang="cs-CZ" sz="1800" b="1" dirty="0">
              <a:latin typeface="Arial"/>
              <a:cs typeface="Arial"/>
            </a:endParaRPr>
          </a:p>
        </p:txBody>
      </p:sp>
    </p:spTree>
    <p:extLst>
      <p:ext uri="{BB962C8B-B14F-4D97-AF65-F5344CB8AC3E}">
        <p14:creationId xmlns:p14="http://schemas.microsoft.com/office/powerpoint/2010/main" val="2091440712"/>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1198563" y="2347913"/>
            <a:ext cx="7945437" cy="3595687"/>
          </a:xfrm>
        </p:spPr>
        <p:txBody>
          <a:bodyPr>
            <a:noAutofit/>
          </a:bodyPr>
          <a:lstStyle/>
          <a:p>
            <a:pPr marL="0" indent="0" algn="ctr">
              <a:spcBef>
                <a:spcPts val="600"/>
              </a:spcBef>
              <a:buNone/>
            </a:pPr>
            <a:r>
              <a:rPr lang="cs-CZ" sz="1800" dirty="0" smtClean="0">
                <a:latin typeface="Arial"/>
                <a:cs typeface="Arial"/>
              </a:rPr>
              <a:t>Modely</a:t>
            </a:r>
            <a:r>
              <a:rPr lang="cs-CZ" sz="1800" dirty="0">
                <a:latin typeface="Arial"/>
                <a:cs typeface="Arial"/>
              </a:rPr>
              <a:t>, které zobrazují vznik iontů a sloučenin s iontovými vazbami, </a:t>
            </a:r>
            <a:endParaRPr lang="cs-CZ" sz="1800" dirty="0" smtClean="0">
              <a:latin typeface="Arial"/>
              <a:cs typeface="Arial"/>
            </a:endParaRPr>
          </a:p>
          <a:p>
            <a:pPr marL="0" indent="0" algn="ctr">
              <a:spcBef>
                <a:spcPts val="0"/>
              </a:spcBef>
              <a:buNone/>
            </a:pPr>
            <a:r>
              <a:rPr lang="cs-CZ" sz="1800" dirty="0" smtClean="0">
                <a:latin typeface="Arial"/>
                <a:cs typeface="Arial"/>
              </a:rPr>
              <a:t>nejsou </a:t>
            </a:r>
            <a:r>
              <a:rPr lang="cs-CZ" sz="1800" dirty="0">
                <a:latin typeface="Arial"/>
                <a:cs typeface="Arial"/>
              </a:rPr>
              <a:t>v učebnicích příliš oblíbené </a:t>
            </a:r>
            <a:endParaRPr lang="cs-CZ" sz="1800" dirty="0" smtClean="0">
              <a:latin typeface="Arial"/>
              <a:cs typeface="Arial"/>
            </a:endParaRPr>
          </a:p>
          <a:p>
            <a:pPr marL="0" indent="0" algn="ctr">
              <a:spcBef>
                <a:spcPts val="0"/>
              </a:spcBef>
              <a:buNone/>
            </a:pPr>
            <a:r>
              <a:rPr lang="cs-CZ" sz="1800" dirty="0" smtClean="0">
                <a:latin typeface="Arial"/>
                <a:cs typeface="Arial"/>
              </a:rPr>
              <a:t>– </a:t>
            </a:r>
            <a:r>
              <a:rPr lang="cs-CZ" sz="1800" dirty="0">
                <a:latin typeface="Arial"/>
                <a:cs typeface="Arial"/>
              </a:rPr>
              <a:t>nejčastěji se jedná o dříve uvedený chlorid sodný. </a:t>
            </a:r>
            <a:endParaRPr lang="cs-CZ" sz="1800" dirty="0" smtClean="0">
              <a:latin typeface="Arial"/>
              <a:cs typeface="Arial"/>
            </a:endParaRPr>
          </a:p>
          <a:p>
            <a:pPr marL="0" indent="0" algn="ctr">
              <a:spcBef>
                <a:spcPts val="0"/>
              </a:spcBef>
              <a:buNone/>
            </a:pPr>
            <a:endParaRPr lang="cs-CZ" sz="1800" dirty="0">
              <a:latin typeface="Arial"/>
              <a:cs typeface="Arial"/>
            </a:endParaRPr>
          </a:p>
          <a:p>
            <a:pPr marL="0" indent="0" algn="ctr">
              <a:spcBef>
                <a:spcPts val="0"/>
              </a:spcBef>
              <a:buNone/>
            </a:pPr>
            <a:endParaRPr lang="cs-CZ" sz="1800" dirty="0" smtClean="0">
              <a:latin typeface="Arial"/>
              <a:cs typeface="Arial"/>
            </a:endParaRPr>
          </a:p>
          <a:p>
            <a:pPr marL="0" indent="0" algn="ctr">
              <a:spcBef>
                <a:spcPts val="0"/>
              </a:spcBef>
              <a:buNone/>
            </a:pPr>
            <a:endParaRPr lang="cs-CZ" sz="1800" dirty="0">
              <a:latin typeface="Arial"/>
              <a:cs typeface="Arial"/>
            </a:endParaRPr>
          </a:p>
          <a:p>
            <a:pPr marL="0" indent="0" algn="ctr">
              <a:spcBef>
                <a:spcPts val="0"/>
              </a:spcBef>
              <a:buNone/>
            </a:pPr>
            <a:endParaRPr lang="cs-CZ" sz="1800" dirty="0" smtClean="0">
              <a:latin typeface="Arial"/>
              <a:cs typeface="Arial"/>
            </a:endParaRPr>
          </a:p>
          <a:p>
            <a:pPr marL="0" indent="0" algn="ctr">
              <a:spcBef>
                <a:spcPts val="600"/>
              </a:spcBef>
              <a:buNone/>
            </a:pPr>
            <a:endParaRPr lang="cs-CZ" sz="1800" dirty="0" smtClean="0">
              <a:latin typeface="Arial"/>
              <a:cs typeface="Arial"/>
            </a:endParaRPr>
          </a:p>
          <a:p>
            <a:pPr marL="0" indent="0" algn="ctr">
              <a:spcBef>
                <a:spcPts val="600"/>
              </a:spcBef>
              <a:buNone/>
            </a:pPr>
            <a:r>
              <a:rPr lang="cs-CZ" sz="1800" dirty="0" smtClean="0">
                <a:latin typeface="Arial"/>
                <a:cs typeface="Arial"/>
              </a:rPr>
              <a:t>Zřídkakdy </a:t>
            </a:r>
            <a:r>
              <a:rPr lang="cs-CZ" sz="1800" dirty="0">
                <a:latin typeface="Arial"/>
                <a:cs typeface="Arial"/>
              </a:rPr>
              <a:t>se můžeme setkat s obrázky jiných sloučenin s iontovou vazbou</a:t>
            </a:r>
            <a:r>
              <a:rPr lang="cs-CZ" sz="1800" dirty="0" smtClean="0">
                <a:latin typeface="Arial"/>
                <a:cs typeface="Arial"/>
              </a:rPr>
              <a:t>.</a:t>
            </a:r>
            <a:endParaRPr lang="cs-CZ" sz="1800" dirty="0">
              <a:latin typeface="Arial"/>
              <a:cs typeface="Arial"/>
            </a:endParaRPr>
          </a:p>
        </p:txBody>
      </p:sp>
      <p:pic>
        <p:nvPicPr>
          <p:cNvPr id="4" name="Picture 3"/>
          <p:cNvPicPr>
            <a:picLocks noChangeAspect="1"/>
          </p:cNvPicPr>
          <p:nvPr/>
        </p:nvPicPr>
        <p:blipFill>
          <a:blip r:embed="rId2"/>
          <a:stretch>
            <a:fillRect/>
          </a:stretch>
        </p:blipFill>
        <p:spPr>
          <a:xfrm>
            <a:off x="3200400" y="3251204"/>
            <a:ext cx="2887133" cy="1427347"/>
          </a:xfrm>
          <a:prstGeom prst="rect">
            <a:avLst/>
          </a:prstGeom>
        </p:spPr>
      </p:pic>
      <p:pic>
        <p:nvPicPr>
          <p:cNvPr id="5" name="Picture 4"/>
          <p:cNvPicPr>
            <a:picLocks noChangeAspect="1"/>
          </p:cNvPicPr>
          <p:nvPr/>
        </p:nvPicPr>
        <p:blipFill>
          <a:blip r:embed="rId3"/>
          <a:stretch>
            <a:fillRect/>
          </a:stretch>
        </p:blipFill>
        <p:spPr>
          <a:xfrm>
            <a:off x="1756840" y="5200648"/>
            <a:ext cx="5592230" cy="1345592"/>
          </a:xfrm>
          <a:prstGeom prst="rect">
            <a:avLst/>
          </a:prstGeom>
        </p:spPr>
      </p:pic>
      <p:sp>
        <p:nvSpPr>
          <p:cNvPr id="7" name="Vertical Text Placeholder 2"/>
          <p:cNvSpPr txBox="1">
            <a:spLocks/>
          </p:cNvSpPr>
          <p:nvPr/>
        </p:nvSpPr>
        <p:spPr>
          <a:xfrm>
            <a:off x="899583" y="233363"/>
            <a:ext cx="8042275" cy="75088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dirty="0" smtClean="0">
                <a:latin typeface="Arial"/>
                <a:cs typeface="Arial"/>
              </a:rPr>
              <a:t>Ukázky obrázků, které znázorňují </a:t>
            </a:r>
            <a:r>
              <a:rPr lang="cs-CZ" sz="1800" b="1" dirty="0" smtClean="0">
                <a:solidFill>
                  <a:srgbClr val="FF0000"/>
                </a:solidFill>
                <a:latin typeface="Arial"/>
                <a:cs typeface="Arial"/>
              </a:rPr>
              <a:t>vznik iontů z atomů </a:t>
            </a:r>
            <a:r>
              <a:rPr lang="cs-CZ" sz="1800" b="1" dirty="0" smtClean="0">
                <a:latin typeface="Arial"/>
                <a:cs typeface="Arial"/>
              </a:rPr>
              <a:t>z polské učebnice chemie, která obsahuje negativní analogie </a:t>
            </a:r>
            <a:endParaRPr lang="cs-CZ" sz="1800" b="1" dirty="0">
              <a:latin typeface="Arial"/>
              <a:cs typeface="Arial"/>
            </a:endParaRPr>
          </a:p>
        </p:txBody>
      </p:sp>
    </p:spTree>
    <p:extLst>
      <p:ext uri="{BB962C8B-B14F-4D97-AF65-F5344CB8AC3E}">
        <p14:creationId xmlns:p14="http://schemas.microsoft.com/office/powerpoint/2010/main" val="3319568364"/>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4741333" y="2439988"/>
            <a:ext cx="4402667" cy="3597275"/>
          </a:xfrm>
        </p:spPr>
        <p:txBody>
          <a:bodyPr>
            <a:normAutofit/>
          </a:bodyPr>
          <a:lstStyle/>
          <a:p>
            <a:pPr>
              <a:spcBef>
                <a:spcPts val="600"/>
              </a:spcBef>
            </a:pPr>
            <a:r>
              <a:rPr lang="cs-CZ" sz="1600" dirty="0" smtClean="0">
                <a:latin typeface="Arial"/>
                <a:cs typeface="Arial"/>
              </a:rPr>
              <a:t>Model </a:t>
            </a:r>
            <a:r>
              <a:rPr lang="cs-CZ" sz="1600" b="1" dirty="0">
                <a:latin typeface="Arial"/>
                <a:cs typeface="Arial"/>
              </a:rPr>
              <a:t>sulfidu železnatého </a:t>
            </a:r>
            <a:r>
              <a:rPr lang="cs-CZ" sz="1600" dirty="0">
                <a:latin typeface="Arial"/>
                <a:cs typeface="Arial"/>
              </a:rPr>
              <a:t>– </a:t>
            </a:r>
            <a:r>
              <a:rPr lang="cs-CZ" sz="1600" dirty="0" smtClean="0">
                <a:latin typeface="Arial"/>
                <a:cs typeface="Arial"/>
              </a:rPr>
              <a:t>na obrázku:</a:t>
            </a:r>
          </a:p>
          <a:p>
            <a:pPr>
              <a:spcBef>
                <a:spcPts val="600"/>
              </a:spcBef>
            </a:pPr>
            <a:endParaRPr lang="cs-CZ" sz="1600" dirty="0" smtClean="0">
              <a:latin typeface="Arial"/>
              <a:cs typeface="Arial"/>
            </a:endParaRPr>
          </a:p>
          <a:p>
            <a:pPr marL="336550" lvl="1" indent="0">
              <a:buNone/>
            </a:pPr>
            <a:r>
              <a:rPr lang="cs-CZ" sz="1600" dirty="0" smtClean="0">
                <a:latin typeface="Arial"/>
                <a:cs typeface="Arial"/>
              </a:rPr>
              <a:t>- je </a:t>
            </a:r>
            <a:r>
              <a:rPr lang="cs-CZ" sz="1600" dirty="0">
                <a:latin typeface="Arial"/>
                <a:cs typeface="Arial"/>
              </a:rPr>
              <a:t>opominuta změna velikosti iontů vzhledem k atomům, ze kterých vznikly, </a:t>
            </a:r>
            <a:endParaRPr lang="cs-CZ" sz="1600" dirty="0" smtClean="0">
              <a:latin typeface="Arial"/>
              <a:cs typeface="Arial"/>
            </a:endParaRPr>
          </a:p>
          <a:p>
            <a:pPr marL="336550" lvl="1" indent="0">
              <a:buNone/>
            </a:pPr>
            <a:endParaRPr lang="cs-CZ" sz="1600" dirty="0" smtClean="0">
              <a:latin typeface="Arial"/>
              <a:cs typeface="Arial"/>
            </a:endParaRPr>
          </a:p>
          <a:p>
            <a:pPr marL="336550" lvl="1" indent="0">
              <a:buNone/>
            </a:pPr>
            <a:r>
              <a:rPr lang="cs-CZ" sz="1600" dirty="0" smtClean="0">
                <a:latin typeface="Arial"/>
                <a:cs typeface="Arial"/>
              </a:rPr>
              <a:t>- jsou </a:t>
            </a:r>
            <a:r>
              <a:rPr lang="cs-CZ" sz="1600" dirty="0">
                <a:latin typeface="Arial"/>
                <a:cs typeface="Arial"/>
              </a:rPr>
              <a:t>označeny pouze valenční elektrony</a:t>
            </a:r>
            <a:r>
              <a:rPr lang="cs-CZ" sz="1600" dirty="0" smtClean="0">
                <a:latin typeface="Arial"/>
                <a:cs typeface="Arial"/>
              </a:rPr>
              <a:t>!</a:t>
            </a:r>
            <a:endParaRPr lang="cs-CZ" sz="1600" dirty="0">
              <a:latin typeface="Arial"/>
              <a:cs typeface="Arial"/>
            </a:endParaRPr>
          </a:p>
        </p:txBody>
      </p:sp>
      <p:grpSp>
        <p:nvGrpSpPr>
          <p:cNvPr id="5" name="Group 4"/>
          <p:cNvGrpSpPr/>
          <p:nvPr/>
        </p:nvGrpSpPr>
        <p:grpSpPr>
          <a:xfrm>
            <a:off x="0" y="2277544"/>
            <a:ext cx="5080000" cy="2284755"/>
            <a:chOff x="339616" y="2440249"/>
            <a:chExt cx="4548286" cy="1842639"/>
          </a:xfrm>
        </p:grpSpPr>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21603"/>
            <a:stretch/>
          </p:blipFill>
          <p:spPr bwMode="auto">
            <a:xfrm>
              <a:off x="339616" y="3353329"/>
              <a:ext cx="4467976" cy="929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Obraz 51"/>
            <p:cNvPicPr/>
            <p:nvPr/>
          </p:nvPicPr>
          <p:blipFill rotWithShape="1">
            <a:blip r:embed="rId3" cstate="print"/>
            <a:srcRect b="19064"/>
            <a:stretch/>
          </p:blipFill>
          <p:spPr bwMode="auto">
            <a:xfrm>
              <a:off x="339616" y="2480588"/>
              <a:ext cx="4482954" cy="880974"/>
            </a:xfrm>
            <a:prstGeom prst="rect">
              <a:avLst/>
            </a:prstGeom>
            <a:noFill/>
            <a:ln w="9525">
              <a:noFill/>
              <a:miter lim="800000"/>
              <a:headEnd/>
              <a:tailEnd/>
            </a:ln>
          </p:spPr>
        </p:pic>
        <p:sp>
          <p:nvSpPr>
            <p:cNvPr id="4" name="TextBox 3"/>
            <p:cNvSpPr txBox="1"/>
            <p:nvPr/>
          </p:nvSpPr>
          <p:spPr>
            <a:xfrm>
              <a:off x="1419387" y="2440249"/>
              <a:ext cx="454046" cy="369332"/>
            </a:xfrm>
            <a:prstGeom prst="rect">
              <a:avLst/>
            </a:prstGeom>
            <a:noFill/>
          </p:spPr>
          <p:txBody>
            <a:bodyPr wrap="none" rtlCol="0">
              <a:spAutoFit/>
            </a:bodyPr>
            <a:lstStyle/>
            <a:p>
              <a:r>
                <a:rPr lang="en-US" dirty="0" smtClean="0">
                  <a:latin typeface="Arial"/>
                  <a:cs typeface="Arial"/>
                </a:rPr>
                <a:t>Fe</a:t>
              </a:r>
              <a:endParaRPr lang="en-US" dirty="0">
                <a:latin typeface="Arial"/>
                <a:cs typeface="Arial"/>
              </a:endParaRPr>
            </a:p>
          </p:txBody>
        </p:sp>
        <p:sp>
          <p:nvSpPr>
            <p:cNvPr id="9" name="TextBox 8"/>
            <p:cNvSpPr txBox="1"/>
            <p:nvPr/>
          </p:nvSpPr>
          <p:spPr>
            <a:xfrm>
              <a:off x="3265082" y="2440249"/>
              <a:ext cx="629499" cy="369332"/>
            </a:xfrm>
            <a:prstGeom prst="rect">
              <a:avLst/>
            </a:prstGeom>
            <a:noFill/>
          </p:spPr>
          <p:txBody>
            <a:bodyPr wrap="none" rtlCol="0">
              <a:spAutoFit/>
            </a:bodyPr>
            <a:lstStyle/>
            <a:p>
              <a:r>
                <a:rPr lang="en-US" dirty="0" smtClean="0">
                  <a:latin typeface="Arial"/>
                  <a:cs typeface="Arial"/>
                </a:rPr>
                <a:t>Fe</a:t>
              </a:r>
              <a:r>
                <a:rPr lang="en-US" baseline="30000" dirty="0" smtClean="0">
                  <a:latin typeface="Arial"/>
                  <a:cs typeface="Arial"/>
                </a:rPr>
                <a:t>2+</a:t>
              </a:r>
              <a:endParaRPr lang="en-US" baseline="30000" dirty="0">
                <a:latin typeface="Arial"/>
                <a:cs typeface="Arial"/>
              </a:endParaRPr>
            </a:p>
          </p:txBody>
        </p:sp>
        <p:sp>
          <p:nvSpPr>
            <p:cNvPr id="10" name="TextBox 9"/>
            <p:cNvSpPr txBox="1"/>
            <p:nvPr/>
          </p:nvSpPr>
          <p:spPr>
            <a:xfrm>
              <a:off x="1419387" y="3293163"/>
              <a:ext cx="338629" cy="369332"/>
            </a:xfrm>
            <a:prstGeom prst="rect">
              <a:avLst/>
            </a:prstGeom>
            <a:noFill/>
          </p:spPr>
          <p:txBody>
            <a:bodyPr wrap="none" rtlCol="0">
              <a:spAutoFit/>
            </a:bodyPr>
            <a:lstStyle/>
            <a:p>
              <a:r>
                <a:rPr lang="en-US" dirty="0">
                  <a:latin typeface="Arial"/>
                  <a:cs typeface="Arial"/>
                </a:rPr>
                <a:t>S</a:t>
              </a:r>
            </a:p>
          </p:txBody>
        </p:sp>
        <p:sp>
          <p:nvSpPr>
            <p:cNvPr id="11" name="TextBox 10"/>
            <p:cNvSpPr txBox="1"/>
            <p:nvPr/>
          </p:nvSpPr>
          <p:spPr>
            <a:xfrm>
              <a:off x="4412441" y="3293163"/>
              <a:ext cx="475461" cy="369332"/>
            </a:xfrm>
            <a:prstGeom prst="rect">
              <a:avLst/>
            </a:prstGeom>
            <a:noFill/>
          </p:spPr>
          <p:txBody>
            <a:bodyPr wrap="none" rtlCol="0">
              <a:spAutoFit/>
            </a:bodyPr>
            <a:lstStyle/>
            <a:p>
              <a:r>
                <a:rPr lang="en-US" dirty="0" smtClean="0">
                  <a:latin typeface="Arial"/>
                  <a:cs typeface="Arial"/>
                </a:rPr>
                <a:t>S</a:t>
              </a:r>
              <a:r>
                <a:rPr lang="en-US" baseline="30000" dirty="0" smtClean="0">
                  <a:latin typeface="Arial"/>
                  <a:cs typeface="Arial"/>
                </a:rPr>
                <a:t>2-</a:t>
              </a:r>
              <a:endParaRPr lang="en-US" baseline="30000" dirty="0">
                <a:latin typeface="Arial"/>
                <a:cs typeface="Arial"/>
              </a:endParaRPr>
            </a:p>
          </p:txBody>
        </p:sp>
      </p:grpSp>
      <p:sp>
        <p:nvSpPr>
          <p:cNvPr id="12" name="Vertical Text Placeholder 2"/>
          <p:cNvSpPr txBox="1">
            <a:spLocks/>
          </p:cNvSpPr>
          <p:nvPr/>
        </p:nvSpPr>
        <p:spPr>
          <a:xfrm>
            <a:off x="899583" y="233363"/>
            <a:ext cx="8042275" cy="75088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dirty="0" smtClean="0">
                <a:latin typeface="Arial"/>
                <a:cs typeface="Arial"/>
              </a:rPr>
              <a:t>Ukázky obrázků, které znázorňují </a:t>
            </a:r>
            <a:r>
              <a:rPr lang="cs-CZ" sz="1800" b="1" dirty="0" smtClean="0">
                <a:solidFill>
                  <a:srgbClr val="FF0000"/>
                </a:solidFill>
                <a:latin typeface="Arial"/>
                <a:cs typeface="Arial"/>
              </a:rPr>
              <a:t>vznik iontů z atomů </a:t>
            </a:r>
            <a:r>
              <a:rPr lang="cs-CZ" sz="1800" b="1" dirty="0" smtClean="0">
                <a:latin typeface="Arial"/>
                <a:cs typeface="Arial"/>
              </a:rPr>
              <a:t>z polské učebnice chemie, která obsahuje negativní analogie </a:t>
            </a:r>
            <a:endParaRPr lang="cs-CZ" sz="1800" b="1" dirty="0">
              <a:latin typeface="Arial"/>
              <a:cs typeface="Arial"/>
            </a:endParaRPr>
          </a:p>
        </p:txBody>
      </p:sp>
    </p:spTree>
    <p:extLst>
      <p:ext uri="{BB962C8B-B14F-4D97-AF65-F5344CB8AC3E}">
        <p14:creationId xmlns:p14="http://schemas.microsoft.com/office/powerpoint/2010/main" val="3179921845"/>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rotWithShape="1">
          <a:blip r:embed="rId2" cstate="print"/>
          <a:srcRect t="256" b="-214"/>
          <a:stretch/>
        </p:blipFill>
        <p:spPr>
          <a:xfrm>
            <a:off x="-1" y="1888068"/>
            <a:ext cx="5290743" cy="2510896"/>
          </a:xfrm>
        </p:spPr>
      </p:pic>
      <p:sp>
        <p:nvSpPr>
          <p:cNvPr id="6" name="Content Placeholder 5"/>
          <p:cNvSpPr>
            <a:spLocks noGrp="1"/>
          </p:cNvSpPr>
          <p:nvPr>
            <p:ph sz="quarter" idx="4294967295"/>
          </p:nvPr>
        </p:nvSpPr>
        <p:spPr>
          <a:xfrm>
            <a:off x="5303838" y="2347913"/>
            <a:ext cx="3840162" cy="1622954"/>
          </a:xfrm>
        </p:spPr>
        <p:txBody>
          <a:bodyPr>
            <a:noAutofit/>
          </a:bodyPr>
          <a:lstStyle/>
          <a:p>
            <a:pPr>
              <a:spcBef>
                <a:spcPts val="600"/>
              </a:spcBef>
            </a:pPr>
            <a:endParaRPr lang="cs-CZ" sz="1600" dirty="0" smtClean="0">
              <a:latin typeface="Arial"/>
              <a:cs typeface="Arial"/>
            </a:endParaRPr>
          </a:p>
          <a:p>
            <a:pPr algn="just">
              <a:spcBef>
                <a:spcPts val="600"/>
              </a:spcBef>
            </a:pPr>
            <a:r>
              <a:rPr lang="cs-CZ" sz="1600" dirty="0" smtClean="0">
                <a:latin typeface="Arial"/>
                <a:cs typeface="Arial"/>
              </a:rPr>
              <a:t>Model </a:t>
            </a:r>
            <a:r>
              <a:rPr lang="cs-CZ" sz="1600" b="1" dirty="0">
                <a:latin typeface="Arial"/>
                <a:cs typeface="Arial"/>
              </a:rPr>
              <a:t>chloridu hořečnatého </a:t>
            </a:r>
            <a:r>
              <a:rPr lang="cs-CZ" sz="1600" dirty="0">
                <a:latin typeface="Arial"/>
                <a:cs typeface="Arial"/>
              </a:rPr>
              <a:t>– stejné poznámky jako v případě chloridu </a:t>
            </a:r>
            <a:r>
              <a:rPr lang="cs-CZ" sz="1600" dirty="0" smtClean="0">
                <a:latin typeface="Arial"/>
                <a:cs typeface="Arial"/>
              </a:rPr>
              <a:t>sodného</a:t>
            </a:r>
            <a:r>
              <a:rPr lang="cs-CZ" sz="1600" dirty="0">
                <a:latin typeface="Arial"/>
                <a:cs typeface="Arial"/>
              </a:rPr>
              <a:t>.</a:t>
            </a:r>
          </a:p>
        </p:txBody>
      </p:sp>
      <p:sp>
        <p:nvSpPr>
          <p:cNvPr id="4" name="Rectangle 3"/>
          <p:cNvSpPr/>
          <p:nvPr/>
        </p:nvSpPr>
        <p:spPr>
          <a:xfrm>
            <a:off x="262467" y="4450204"/>
            <a:ext cx="8492066" cy="2046714"/>
          </a:xfrm>
          <a:prstGeom prst="rect">
            <a:avLst/>
          </a:prstGeom>
        </p:spPr>
        <p:txBody>
          <a:bodyPr wrap="square">
            <a:spAutoFit/>
          </a:bodyPr>
          <a:lstStyle/>
          <a:p>
            <a:pPr algn="just">
              <a:spcBef>
                <a:spcPts val="600"/>
              </a:spcBef>
            </a:pPr>
            <a:r>
              <a:rPr lang="cs-CZ" sz="1600" i="1" dirty="0">
                <a:latin typeface="Arial"/>
                <a:cs typeface="Arial"/>
              </a:rPr>
              <a:t>Obrázek se snaží dodržet skutečné proporce mezi atomy a ionty, které z nich vznikají.  Pokud se ovšem pozorně podíváme na obrázky, musíme si položit otázku:</a:t>
            </a:r>
          </a:p>
          <a:p>
            <a:pPr lvl="1" algn="just"/>
            <a:r>
              <a:rPr lang="cs-CZ" sz="1400" i="1" dirty="0" smtClean="0">
                <a:latin typeface="Arial"/>
                <a:cs typeface="Arial"/>
              </a:rPr>
              <a:t>- proč </a:t>
            </a:r>
            <a:r>
              <a:rPr lang="cs-CZ" sz="1400" i="1" dirty="0">
                <a:latin typeface="Arial"/>
                <a:cs typeface="Arial"/>
              </a:rPr>
              <a:t>jsou vzdálenosti mezi orbitaly v představených modelech atomu sodíku a chlóru tak různé?</a:t>
            </a:r>
          </a:p>
          <a:p>
            <a:pPr lvl="1" algn="just"/>
            <a:r>
              <a:rPr lang="cs-CZ" sz="1400" i="1" dirty="0" smtClean="0">
                <a:latin typeface="Arial"/>
                <a:cs typeface="Arial"/>
              </a:rPr>
              <a:t>- je </a:t>
            </a:r>
            <a:r>
              <a:rPr lang="cs-CZ" sz="1400" i="1" dirty="0">
                <a:latin typeface="Arial"/>
                <a:cs typeface="Arial"/>
              </a:rPr>
              <a:t>energie orbitalů 1s a 2s v atomu sodíku a kationtu sodíku jiná? Stejný problém se týká i atomu a iontu chlóru.</a:t>
            </a:r>
          </a:p>
          <a:p>
            <a:pPr algn="just">
              <a:spcBef>
                <a:spcPts val="600"/>
              </a:spcBef>
            </a:pPr>
            <a:r>
              <a:rPr lang="cs-CZ" sz="1600" i="1" dirty="0">
                <a:latin typeface="Arial"/>
                <a:cs typeface="Arial"/>
              </a:rPr>
              <a:t>Obrázek působí dojmem, že ionty nebyly nakresleny na základě skutečných údajů týkajících se energetických hladin, ale byly vytvořeny z atomů jejich grafickým zvětšením nebo zmenšením.</a:t>
            </a:r>
          </a:p>
        </p:txBody>
      </p:sp>
      <p:sp>
        <p:nvSpPr>
          <p:cNvPr id="7" name="Vertical Text Placeholder 2"/>
          <p:cNvSpPr txBox="1">
            <a:spLocks/>
          </p:cNvSpPr>
          <p:nvPr/>
        </p:nvSpPr>
        <p:spPr>
          <a:xfrm>
            <a:off x="899583" y="233363"/>
            <a:ext cx="8042275" cy="75088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dirty="0" smtClean="0">
                <a:latin typeface="Arial"/>
                <a:cs typeface="Arial"/>
              </a:rPr>
              <a:t>Ukázky obrázků, které znázorňují </a:t>
            </a:r>
            <a:r>
              <a:rPr lang="cs-CZ" sz="1800" b="1" dirty="0" smtClean="0">
                <a:solidFill>
                  <a:srgbClr val="FF0000"/>
                </a:solidFill>
                <a:latin typeface="Arial"/>
                <a:cs typeface="Arial"/>
              </a:rPr>
              <a:t>vznik iontů z atomů </a:t>
            </a:r>
            <a:r>
              <a:rPr lang="cs-CZ" sz="1800" b="1" dirty="0" smtClean="0">
                <a:latin typeface="Arial"/>
                <a:cs typeface="Arial"/>
              </a:rPr>
              <a:t>z polské učebnice chemie, která obsahuje negativní analogie </a:t>
            </a:r>
            <a:endParaRPr lang="cs-CZ" sz="1800" b="1" dirty="0">
              <a:latin typeface="Arial"/>
              <a:cs typeface="Arial"/>
            </a:endParaRPr>
          </a:p>
        </p:txBody>
      </p:sp>
    </p:spTree>
    <p:extLst>
      <p:ext uri="{BB962C8B-B14F-4D97-AF65-F5344CB8AC3E}">
        <p14:creationId xmlns:p14="http://schemas.microsoft.com/office/powerpoint/2010/main" val="3222127603"/>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0" y="2347913"/>
            <a:ext cx="9084733" cy="3595687"/>
          </a:xfrm>
        </p:spPr>
        <p:txBody>
          <a:bodyPr>
            <a:normAutofit/>
          </a:bodyPr>
          <a:lstStyle/>
          <a:p>
            <a:pPr marL="0" indent="0" algn="ctr">
              <a:spcBef>
                <a:spcPts val="600"/>
              </a:spcBef>
              <a:buNone/>
            </a:pPr>
            <a:r>
              <a:rPr lang="cs-CZ" sz="1800" dirty="0" smtClean="0">
                <a:latin typeface="Arial"/>
                <a:cs typeface="Arial"/>
              </a:rPr>
              <a:t>Opomíjení </a:t>
            </a:r>
            <a:r>
              <a:rPr lang="cs-CZ" sz="1800" dirty="0">
                <a:latin typeface="Arial"/>
                <a:cs typeface="Arial"/>
              </a:rPr>
              <a:t>iontových vazeb v grafickém aparátu učebnice vede k chybně pojatým obrázkům sloučenin s iontovými vazbami. </a:t>
            </a:r>
            <a:endParaRPr lang="cs-CZ" sz="1800" dirty="0" smtClean="0">
              <a:latin typeface="Arial"/>
              <a:cs typeface="Arial"/>
            </a:endParaRPr>
          </a:p>
          <a:p>
            <a:pPr marL="0" indent="0" algn="ctr">
              <a:spcBef>
                <a:spcPts val="600"/>
              </a:spcBef>
              <a:buNone/>
            </a:pPr>
            <a:r>
              <a:rPr lang="cs-CZ" sz="1800" dirty="0" smtClean="0">
                <a:latin typeface="Arial"/>
                <a:cs typeface="Arial"/>
              </a:rPr>
              <a:t>Ve </a:t>
            </a:r>
            <a:r>
              <a:rPr lang="cs-CZ" sz="1800" dirty="0">
                <a:latin typeface="Arial"/>
                <a:cs typeface="Arial"/>
              </a:rPr>
              <a:t>většině učebnic jsou tyto látky kresleny tak, jako by měly atomové vazby. </a:t>
            </a:r>
            <a:endParaRPr lang="cs-CZ" sz="1800" dirty="0" smtClean="0">
              <a:latin typeface="Arial"/>
              <a:cs typeface="Arial"/>
            </a:endParaRPr>
          </a:p>
          <a:p>
            <a:pPr marL="0" indent="0" algn="ctr">
              <a:spcBef>
                <a:spcPts val="600"/>
              </a:spcBef>
              <a:buNone/>
            </a:pPr>
            <a:endParaRPr lang="cs-CZ" sz="1800" dirty="0" smtClean="0">
              <a:latin typeface="Arial"/>
              <a:cs typeface="Arial"/>
            </a:endParaRPr>
          </a:p>
          <a:p>
            <a:pPr marL="0" indent="0" algn="ctr">
              <a:spcBef>
                <a:spcPts val="600"/>
              </a:spcBef>
              <a:buNone/>
            </a:pPr>
            <a:endParaRPr lang="cs-CZ" sz="1800" dirty="0">
              <a:latin typeface="Arial"/>
              <a:cs typeface="Arial"/>
            </a:endParaRPr>
          </a:p>
          <a:p>
            <a:pPr marL="0" indent="0" algn="ctr">
              <a:spcBef>
                <a:spcPts val="600"/>
              </a:spcBef>
              <a:buNone/>
            </a:pPr>
            <a:endParaRPr lang="cs-CZ" sz="1800" dirty="0" smtClean="0">
              <a:latin typeface="Arial"/>
              <a:cs typeface="Arial"/>
            </a:endParaRPr>
          </a:p>
          <a:p>
            <a:pPr marL="0" indent="0" algn="ctr">
              <a:spcBef>
                <a:spcPts val="600"/>
              </a:spcBef>
              <a:buNone/>
            </a:pPr>
            <a:endParaRPr lang="cs-CZ" sz="1800" dirty="0" smtClean="0">
              <a:latin typeface="Arial"/>
              <a:cs typeface="Arial"/>
            </a:endParaRPr>
          </a:p>
          <a:p>
            <a:pPr marL="0" indent="0" algn="ctr">
              <a:spcBef>
                <a:spcPts val="600"/>
              </a:spcBef>
              <a:buNone/>
            </a:pPr>
            <a:endParaRPr lang="cs-CZ" sz="1800" dirty="0">
              <a:latin typeface="Arial"/>
              <a:cs typeface="Arial"/>
            </a:endParaRPr>
          </a:p>
          <a:p>
            <a:pPr marL="0" indent="0" algn="ctr">
              <a:spcBef>
                <a:spcPts val="600"/>
              </a:spcBef>
              <a:buNone/>
            </a:pPr>
            <a:r>
              <a:rPr lang="cs-CZ" sz="1800" dirty="0" smtClean="0">
                <a:latin typeface="Arial"/>
                <a:cs typeface="Arial"/>
              </a:rPr>
              <a:t>To </a:t>
            </a:r>
            <a:r>
              <a:rPr lang="cs-CZ" sz="1800" dirty="0">
                <a:latin typeface="Arial"/>
                <a:cs typeface="Arial"/>
              </a:rPr>
              <a:t>vede k proaktivní a retroaktivní interferenci, čili k jevům, </a:t>
            </a:r>
            <a:endParaRPr lang="cs-CZ" sz="1800" dirty="0" smtClean="0">
              <a:latin typeface="Arial"/>
              <a:cs typeface="Arial"/>
            </a:endParaRPr>
          </a:p>
          <a:p>
            <a:pPr marL="0" indent="0" algn="ctr">
              <a:spcBef>
                <a:spcPts val="600"/>
              </a:spcBef>
              <a:buNone/>
            </a:pPr>
            <a:r>
              <a:rPr lang="cs-CZ" sz="1800" dirty="0" smtClean="0">
                <a:latin typeface="Arial"/>
                <a:cs typeface="Arial"/>
              </a:rPr>
              <a:t>které </a:t>
            </a:r>
            <a:r>
              <a:rPr lang="cs-CZ" sz="1800" dirty="0">
                <a:latin typeface="Arial"/>
                <a:cs typeface="Arial"/>
              </a:rPr>
              <a:t>známe z psychologie a které znesnadňují žákům učení</a:t>
            </a:r>
            <a:r>
              <a:rPr lang="cs-CZ" sz="1800" dirty="0" smtClean="0">
                <a:latin typeface="Arial"/>
                <a:cs typeface="Arial"/>
              </a:rPr>
              <a:t>.</a:t>
            </a:r>
            <a:endParaRPr lang="cs-CZ" sz="1800" dirty="0">
              <a:latin typeface="Arial"/>
              <a:cs typeface="Arial"/>
            </a:endParaRPr>
          </a:p>
        </p:txBody>
      </p:sp>
      <p:pic>
        <p:nvPicPr>
          <p:cNvPr id="4" name="Picture 3"/>
          <p:cNvPicPr>
            <a:picLocks noChangeAspect="1"/>
          </p:cNvPicPr>
          <p:nvPr/>
        </p:nvPicPr>
        <p:blipFill>
          <a:blip r:embed="rId2"/>
          <a:stretch>
            <a:fillRect/>
          </a:stretch>
        </p:blipFill>
        <p:spPr>
          <a:xfrm>
            <a:off x="1972736" y="3596225"/>
            <a:ext cx="2309877" cy="1198033"/>
          </a:xfrm>
          <a:prstGeom prst="rect">
            <a:avLst/>
          </a:prstGeom>
        </p:spPr>
      </p:pic>
      <p:pic>
        <p:nvPicPr>
          <p:cNvPr id="7" name="Picture 6"/>
          <p:cNvPicPr>
            <a:picLocks noChangeAspect="1"/>
          </p:cNvPicPr>
          <p:nvPr/>
        </p:nvPicPr>
        <p:blipFill rotWithShape="1">
          <a:blip r:embed="rId3"/>
          <a:srcRect l="14741" t="61417" r="57407"/>
          <a:stretch/>
        </p:blipFill>
        <p:spPr>
          <a:xfrm>
            <a:off x="5105401" y="3145367"/>
            <a:ext cx="1591733" cy="1960033"/>
          </a:xfrm>
          <a:prstGeom prst="rect">
            <a:avLst/>
          </a:prstGeom>
        </p:spPr>
      </p:pic>
      <p:sp>
        <p:nvSpPr>
          <p:cNvPr id="5" name="Rectangle 4"/>
          <p:cNvSpPr/>
          <p:nvPr/>
        </p:nvSpPr>
        <p:spPr>
          <a:xfrm>
            <a:off x="2216076" y="4042602"/>
            <a:ext cx="529312" cy="400110"/>
          </a:xfrm>
          <a:prstGeom prst="rect">
            <a:avLst/>
          </a:prstGeom>
          <a:noFill/>
        </p:spPr>
        <p:txBody>
          <a:bodyPr wrap="none" lIns="91440" tIns="45720" rIns="91440" bIns="45720">
            <a:spAutoFit/>
          </a:bodyPr>
          <a:lstStyle/>
          <a:p>
            <a:pPr algn="ctr"/>
            <a:r>
              <a:rPr lang="pl-PL"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a:t>
            </a:r>
            <a:endParaRPr lang="pl-PL"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ectangle 7"/>
          <p:cNvSpPr/>
          <p:nvPr/>
        </p:nvSpPr>
        <p:spPr>
          <a:xfrm>
            <a:off x="3384420" y="3648671"/>
            <a:ext cx="377026" cy="400110"/>
          </a:xfrm>
          <a:prstGeom prst="rect">
            <a:avLst/>
          </a:prstGeom>
          <a:noFill/>
        </p:spPr>
        <p:txBody>
          <a:bodyPr wrap="none" lIns="91440" tIns="45720" rIns="91440" bIns="45720">
            <a:spAutoFit/>
          </a:bodyPr>
          <a:lstStyle/>
          <a:p>
            <a:pPr algn="ctr"/>
            <a:r>
              <a:rPr lang="pl-PL"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a:t>
            </a:r>
            <a:endParaRPr lang="pl-PL"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Rectangle 8"/>
          <p:cNvSpPr/>
          <p:nvPr/>
        </p:nvSpPr>
        <p:spPr>
          <a:xfrm>
            <a:off x="3947714" y="3919604"/>
            <a:ext cx="377026" cy="400110"/>
          </a:xfrm>
          <a:prstGeom prst="rect">
            <a:avLst/>
          </a:prstGeom>
          <a:noFill/>
        </p:spPr>
        <p:txBody>
          <a:bodyPr wrap="none" lIns="91440" tIns="45720" rIns="91440" bIns="45720">
            <a:spAutoFit/>
          </a:bodyPr>
          <a:lstStyle/>
          <a:p>
            <a:pPr algn="ctr"/>
            <a:r>
              <a:rPr lang="pl-PL"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a:t>
            </a:r>
            <a:endParaRPr lang="pl-PL"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Vertical Text Placeholder 2"/>
          <p:cNvSpPr txBox="1">
            <a:spLocks/>
          </p:cNvSpPr>
          <p:nvPr/>
        </p:nvSpPr>
        <p:spPr>
          <a:xfrm>
            <a:off x="889002" y="233357"/>
            <a:ext cx="8042275" cy="75088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Obrázky </a:t>
            </a:r>
            <a:r>
              <a:rPr lang="cs-CZ" sz="1800" b="1" smtClean="0">
                <a:solidFill>
                  <a:srgbClr val="FF0000"/>
                </a:solidFill>
                <a:latin typeface="Arial"/>
                <a:cs typeface="Arial"/>
              </a:rPr>
              <a:t>„molekul“ sloučenin s iontovou vazbou </a:t>
            </a:r>
            <a:r>
              <a:rPr lang="cs-CZ" sz="1800" b="1" smtClean="0">
                <a:latin typeface="Arial"/>
                <a:cs typeface="Arial"/>
              </a:rPr>
              <a:t>z polských učebnic chemie, které obsahují negativní analogie</a:t>
            </a:r>
            <a:endParaRPr lang="cs-CZ" sz="1800" dirty="0">
              <a:latin typeface="Arial"/>
              <a:cs typeface="Arial"/>
            </a:endParaRPr>
          </a:p>
        </p:txBody>
      </p:sp>
    </p:spTree>
    <p:extLst>
      <p:ext uri="{BB962C8B-B14F-4D97-AF65-F5344CB8AC3E}">
        <p14:creationId xmlns:p14="http://schemas.microsoft.com/office/powerpoint/2010/main" val="221127799"/>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idx="4294967295"/>
          </p:nvPr>
        </p:nvSpPr>
        <p:spPr>
          <a:xfrm>
            <a:off x="889002" y="233357"/>
            <a:ext cx="8042275" cy="750887"/>
          </a:xfrm>
        </p:spPr>
        <p:txBody>
          <a:bodyPr vert="horz">
            <a:noAutofit/>
          </a:bodyPr>
          <a:lstStyle/>
          <a:p>
            <a:pPr marL="0" indent="0" algn="r">
              <a:spcBef>
                <a:spcPts val="600"/>
              </a:spcBef>
              <a:buNone/>
            </a:pPr>
            <a:r>
              <a:rPr lang="cs-CZ" sz="1800" b="1" dirty="0">
                <a:latin typeface="Arial"/>
                <a:cs typeface="Arial"/>
              </a:rPr>
              <a:t>Obrázky </a:t>
            </a:r>
            <a:r>
              <a:rPr lang="cs-CZ" sz="1800" b="1" dirty="0">
                <a:solidFill>
                  <a:srgbClr val="FF0000"/>
                </a:solidFill>
                <a:latin typeface="Arial"/>
                <a:cs typeface="Arial"/>
              </a:rPr>
              <a:t>„molekul“ sloučenin s iontovou vazbou </a:t>
            </a:r>
            <a:r>
              <a:rPr lang="cs-CZ" sz="1800" b="1" dirty="0">
                <a:latin typeface="Arial"/>
                <a:cs typeface="Arial"/>
              </a:rPr>
              <a:t>z polských učebnic chemie, které obsahují negativní analogie</a:t>
            </a:r>
            <a:endParaRPr lang="cs-CZ" sz="1800" dirty="0">
              <a:latin typeface="Arial"/>
              <a:cs typeface="Arial"/>
            </a:endParaRPr>
          </a:p>
        </p:txBody>
      </p:sp>
      <p:sp>
        <p:nvSpPr>
          <p:cNvPr id="6" name="Content Placeholder 5"/>
          <p:cNvSpPr>
            <a:spLocks noGrp="1"/>
          </p:cNvSpPr>
          <p:nvPr>
            <p:ph sz="quarter" idx="4294967295"/>
          </p:nvPr>
        </p:nvSpPr>
        <p:spPr>
          <a:xfrm>
            <a:off x="0" y="1710268"/>
            <a:ext cx="8746067" cy="4858808"/>
          </a:xfrm>
        </p:spPr>
        <p:txBody>
          <a:bodyPr>
            <a:noAutofit/>
          </a:bodyPr>
          <a:lstStyle/>
          <a:p>
            <a:pPr marL="0" indent="0" algn="ctr">
              <a:spcBef>
                <a:spcPts val="600"/>
              </a:spcBef>
              <a:buNone/>
            </a:pPr>
            <a:r>
              <a:rPr lang="cs-CZ" sz="1600" dirty="0" smtClean="0">
                <a:latin typeface="Arial"/>
                <a:cs typeface="Arial"/>
              </a:rPr>
              <a:t>Ukázky </a:t>
            </a:r>
            <a:r>
              <a:rPr lang="cs-CZ" sz="1600" dirty="0">
                <a:latin typeface="Arial"/>
                <a:cs typeface="Arial"/>
              </a:rPr>
              <a:t>„molekul“ látek s iontovými vazbami: </a:t>
            </a:r>
            <a:endParaRPr lang="cs-CZ" sz="1600" dirty="0" smtClean="0">
              <a:latin typeface="Arial"/>
              <a:cs typeface="Arial"/>
            </a:endParaRPr>
          </a:p>
          <a:p>
            <a:pPr marL="0" indent="0" algn="ctr">
              <a:spcBef>
                <a:spcPts val="600"/>
              </a:spcBef>
              <a:buNone/>
            </a:pPr>
            <a:endParaRPr lang="cs-CZ" sz="1600" dirty="0" smtClean="0">
              <a:latin typeface="Arial"/>
              <a:cs typeface="Arial"/>
            </a:endParaRPr>
          </a:p>
          <a:p>
            <a:pPr marL="0" indent="0" algn="ctr">
              <a:spcBef>
                <a:spcPts val="600"/>
              </a:spcBef>
              <a:buNone/>
            </a:pPr>
            <a:endParaRPr lang="cs-CZ" sz="1600" dirty="0" smtClean="0">
              <a:latin typeface="Arial"/>
              <a:cs typeface="Arial"/>
            </a:endParaRPr>
          </a:p>
          <a:p>
            <a:pPr marL="0" indent="0" algn="ctr">
              <a:spcBef>
                <a:spcPts val="600"/>
              </a:spcBef>
              <a:buNone/>
            </a:pPr>
            <a:endParaRPr lang="cs-CZ" sz="1600" dirty="0">
              <a:latin typeface="Arial"/>
              <a:cs typeface="Arial"/>
            </a:endParaRPr>
          </a:p>
          <a:p>
            <a:pPr marL="0" indent="0" algn="ctr">
              <a:spcBef>
                <a:spcPts val="600"/>
              </a:spcBef>
              <a:buNone/>
            </a:pPr>
            <a:endParaRPr lang="cs-CZ" sz="1600" dirty="0" smtClean="0">
              <a:latin typeface="Arial"/>
              <a:cs typeface="Arial"/>
            </a:endParaRPr>
          </a:p>
          <a:p>
            <a:pPr marL="0" indent="0" algn="ctr">
              <a:spcBef>
                <a:spcPts val="600"/>
              </a:spcBef>
              <a:buNone/>
            </a:pPr>
            <a:endParaRPr lang="cs-CZ" sz="1600" dirty="0" smtClean="0">
              <a:latin typeface="Arial"/>
              <a:cs typeface="Arial"/>
            </a:endParaRPr>
          </a:p>
          <a:p>
            <a:pPr>
              <a:spcBef>
                <a:spcPts val="600"/>
              </a:spcBef>
            </a:pPr>
            <a:r>
              <a:rPr lang="cs-CZ" sz="1600" i="1" dirty="0" smtClean="0">
                <a:latin typeface="Arial"/>
                <a:cs typeface="Arial"/>
              </a:rPr>
              <a:t>hydroxid </a:t>
            </a:r>
            <a:r>
              <a:rPr lang="cs-CZ" sz="1600" i="1" dirty="0">
                <a:latin typeface="Arial"/>
                <a:cs typeface="Arial"/>
              </a:rPr>
              <a:t>sodný, hydroxid hořečnatý a uhličitan </a:t>
            </a:r>
            <a:r>
              <a:rPr lang="cs-CZ" sz="1600" i="1" dirty="0" smtClean="0">
                <a:latin typeface="Arial"/>
                <a:cs typeface="Arial"/>
              </a:rPr>
              <a:t>vápenatý;</a:t>
            </a:r>
            <a:endParaRPr lang="cs-CZ" sz="1600" i="1" dirty="0">
              <a:latin typeface="Arial"/>
              <a:cs typeface="Arial"/>
            </a:endParaRPr>
          </a:p>
          <a:p>
            <a:pPr>
              <a:spcBef>
                <a:spcPts val="600"/>
              </a:spcBef>
            </a:pPr>
            <a:endParaRPr lang="cs-CZ" sz="1600" i="1" dirty="0" smtClean="0">
              <a:latin typeface="Arial"/>
              <a:cs typeface="Arial"/>
            </a:endParaRPr>
          </a:p>
          <a:p>
            <a:pPr>
              <a:spcBef>
                <a:spcPts val="600"/>
              </a:spcBef>
            </a:pPr>
            <a:endParaRPr lang="cs-CZ" sz="1600" i="1" dirty="0">
              <a:latin typeface="Arial"/>
              <a:cs typeface="Arial"/>
            </a:endParaRPr>
          </a:p>
          <a:p>
            <a:pPr marL="0" indent="0">
              <a:spcBef>
                <a:spcPts val="600"/>
              </a:spcBef>
              <a:buNone/>
            </a:pPr>
            <a:endParaRPr lang="cs-CZ" sz="1600" i="1" dirty="0" smtClean="0">
              <a:latin typeface="Arial"/>
              <a:cs typeface="Arial"/>
            </a:endParaRPr>
          </a:p>
          <a:p>
            <a:pPr>
              <a:spcBef>
                <a:spcPts val="600"/>
              </a:spcBef>
            </a:pPr>
            <a:endParaRPr lang="cs-CZ" sz="1600" i="1" dirty="0" smtClean="0">
              <a:latin typeface="Arial"/>
              <a:cs typeface="Arial"/>
            </a:endParaRPr>
          </a:p>
          <a:p>
            <a:pPr>
              <a:spcBef>
                <a:spcPts val="600"/>
              </a:spcBef>
            </a:pPr>
            <a:endParaRPr lang="cs-CZ" sz="1600" i="1" dirty="0" smtClean="0">
              <a:latin typeface="Arial"/>
              <a:cs typeface="Arial"/>
            </a:endParaRPr>
          </a:p>
          <a:p>
            <a:pPr>
              <a:spcBef>
                <a:spcPts val="600"/>
              </a:spcBef>
            </a:pPr>
            <a:r>
              <a:rPr lang="cs-CZ" sz="1600" i="1" dirty="0">
                <a:latin typeface="Arial"/>
                <a:cs typeface="Arial"/>
              </a:rPr>
              <a:t>o</a:t>
            </a:r>
            <a:r>
              <a:rPr lang="cs-CZ" sz="1600" i="1" dirty="0" smtClean="0">
                <a:latin typeface="Arial"/>
                <a:cs typeface="Arial"/>
              </a:rPr>
              <a:t>xid hlinitý;</a:t>
            </a:r>
            <a:endParaRPr lang="cs-CZ" sz="1600" i="1" dirty="0">
              <a:latin typeface="Arial"/>
              <a:cs typeface="Arial"/>
            </a:endParaRPr>
          </a:p>
          <a:p>
            <a:pPr marL="0" indent="0" algn="r">
              <a:spcBef>
                <a:spcPts val="600"/>
              </a:spcBef>
              <a:buNone/>
            </a:pPr>
            <a:endParaRPr lang="cs-CZ" sz="1600" i="1" dirty="0" smtClean="0">
              <a:latin typeface="Arial"/>
              <a:cs typeface="Arial"/>
            </a:endParaRPr>
          </a:p>
          <a:p>
            <a:pPr algn="r">
              <a:spcBef>
                <a:spcPts val="600"/>
              </a:spcBef>
            </a:pPr>
            <a:r>
              <a:rPr lang="cs-CZ" sz="1600" i="1" dirty="0">
                <a:latin typeface="Arial"/>
                <a:cs typeface="Arial"/>
              </a:rPr>
              <a:t>o</a:t>
            </a:r>
            <a:r>
              <a:rPr lang="cs-CZ" sz="1600" i="1" dirty="0" smtClean="0">
                <a:latin typeface="Arial"/>
                <a:cs typeface="Arial"/>
              </a:rPr>
              <a:t>xid železitý – </a:t>
            </a:r>
            <a:r>
              <a:rPr lang="cs-CZ" sz="1600" i="1" dirty="0">
                <a:latin typeface="Arial"/>
                <a:cs typeface="Arial"/>
              </a:rPr>
              <a:t>„ručičky“ symbolizují atomové vazby</a:t>
            </a:r>
            <a:r>
              <a:rPr lang="cs-CZ" sz="1600" dirty="0" smtClean="0">
                <a:latin typeface="Arial"/>
                <a:cs typeface="Arial"/>
              </a:rPr>
              <a:t>.</a:t>
            </a:r>
            <a:endParaRPr lang="cs-CZ" sz="1600" dirty="0">
              <a:latin typeface="Arial"/>
              <a:cs typeface="Arial"/>
            </a:endParaRPr>
          </a:p>
        </p:txBody>
      </p:sp>
      <p:grpSp>
        <p:nvGrpSpPr>
          <p:cNvPr id="10" name="Group 9"/>
          <p:cNvGrpSpPr/>
          <p:nvPr/>
        </p:nvGrpSpPr>
        <p:grpSpPr>
          <a:xfrm>
            <a:off x="549274" y="2324474"/>
            <a:ext cx="6123997" cy="1270000"/>
            <a:chOff x="549274" y="2620819"/>
            <a:chExt cx="6123997" cy="1270000"/>
          </a:xfrm>
        </p:grpSpPr>
        <p:pic>
          <p:nvPicPr>
            <p:cNvPr id="5" name="Picture 4"/>
            <p:cNvPicPr>
              <a:picLocks noChangeAspect="1"/>
            </p:cNvPicPr>
            <p:nvPr/>
          </p:nvPicPr>
          <p:blipFill>
            <a:blip r:embed="rId2" cstate="print"/>
            <a:stretch>
              <a:fillRect/>
            </a:stretch>
          </p:blipFill>
          <p:spPr>
            <a:xfrm>
              <a:off x="549274" y="2620819"/>
              <a:ext cx="4089400" cy="1270000"/>
            </a:xfrm>
            <a:prstGeom prst="rect">
              <a:avLst/>
            </a:prstGeom>
          </p:spPr>
        </p:pic>
        <p:pic>
          <p:nvPicPr>
            <p:cNvPr id="7" name="Picture 6"/>
            <p:cNvPicPr>
              <a:picLocks noChangeAspect="1"/>
            </p:cNvPicPr>
            <p:nvPr/>
          </p:nvPicPr>
          <p:blipFill>
            <a:blip r:embed="rId3" cstate="print"/>
            <a:stretch>
              <a:fillRect/>
            </a:stretch>
          </p:blipFill>
          <p:spPr>
            <a:xfrm rot="5400000">
              <a:off x="5218308" y="2332521"/>
              <a:ext cx="1052838" cy="1857089"/>
            </a:xfrm>
            <a:prstGeom prst="rect">
              <a:avLst/>
            </a:prstGeom>
          </p:spPr>
        </p:pic>
      </p:grpSp>
      <p:pic>
        <p:nvPicPr>
          <p:cNvPr id="8" name="Picture 7"/>
          <p:cNvPicPr>
            <a:picLocks noChangeAspect="1"/>
          </p:cNvPicPr>
          <p:nvPr/>
        </p:nvPicPr>
        <p:blipFill rotWithShape="1">
          <a:blip r:embed="rId4" cstate="print"/>
          <a:srcRect l="7519"/>
          <a:stretch/>
        </p:blipFill>
        <p:spPr>
          <a:xfrm rot="16200000">
            <a:off x="1247198" y="4001366"/>
            <a:ext cx="1256722" cy="1778000"/>
          </a:xfrm>
          <a:prstGeom prst="rect">
            <a:avLst/>
          </a:prstGeom>
        </p:spPr>
      </p:pic>
      <p:pic>
        <p:nvPicPr>
          <p:cNvPr id="9" name="Picture 8"/>
          <p:cNvPicPr>
            <a:picLocks noChangeAspect="1"/>
          </p:cNvPicPr>
          <p:nvPr/>
        </p:nvPicPr>
        <p:blipFill>
          <a:blip r:embed="rId5" cstate="print"/>
          <a:stretch>
            <a:fillRect/>
          </a:stretch>
        </p:blipFill>
        <p:spPr>
          <a:xfrm>
            <a:off x="6993467" y="3211230"/>
            <a:ext cx="1573574" cy="2919395"/>
          </a:xfrm>
          <a:prstGeom prst="rect">
            <a:avLst/>
          </a:prstGeom>
        </p:spPr>
      </p:pic>
      <p:sp>
        <p:nvSpPr>
          <p:cNvPr id="4" name="TextBox 3"/>
          <p:cNvSpPr txBox="1"/>
          <p:nvPr/>
        </p:nvSpPr>
        <p:spPr>
          <a:xfrm>
            <a:off x="5300133" y="3360335"/>
            <a:ext cx="633507" cy="261610"/>
          </a:xfrm>
          <a:prstGeom prst="rect">
            <a:avLst/>
          </a:prstGeom>
          <a:noFill/>
        </p:spPr>
        <p:txBody>
          <a:bodyPr wrap="none" rtlCol="0">
            <a:spAutoFit/>
          </a:bodyPr>
          <a:lstStyle/>
          <a:p>
            <a:r>
              <a:rPr lang="en-US" sz="1100" b="1" dirty="0" smtClean="0"/>
              <a:t>CaCO</a:t>
            </a:r>
            <a:r>
              <a:rPr lang="en-US" sz="1100" b="1" baseline="-25000" dirty="0"/>
              <a:t>3</a:t>
            </a:r>
          </a:p>
        </p:txBody>
      </p:sp>
      <p:sp>
        <p:nvSpPr>
          <p:cNvPr id="11" name="TextBox 10"/>
          <p:cNvSpPr txBox="1"/>
          <p:nvPr/>
        </p:nvSpPr>
        <p:spPr>
          <a:xfrm>
            <a:off x="1413932" y="5025343"/>
            <a:ext cx="327108" cy="261610"/>
          </a:xfrm>
          <a:prstGeom prst="rect">
            <a:avLst/>
          </a:prstGeom>
          <a:noFill/>
        </p:spPr>
        <p:txBody>
          <a:bodyPr wrap="none" rtlCol="0">
            <a:spAutoFit/>
          </a:bodyPr>
          <a:lstStyle/>
          <a:p>
            <a:r>
              <a:rPr lang="en-US" sz="1100" b="1" dirty="0" smtClean="0"/>
              <a:t>Al</a:t>
            </a:r>
            <a:endParaRPr lang="en-US" sz="1100" b="1" baseline="-25000" dirty="0"/>
          </a:p>
        </p:txBody>
      </p:sp>
      <p:sp>
        <p:nvSpPr>
          <p:cNvPr id="12" name="TextBox 11"/>
          <p:cNvSpPr txBox="1"/>
          <p:nvPr/>
        </p:nvSpPr>
        <p:spPr>
          <a:xfrm>
            <a:off x="2074331" y="5025343"/>
            <a:ext cx="327108" cy="261610"/>
          </a:xfrm>
          <a:prstGeom prst="rect">
            <a:avLst/>
          </a:prstGeom>
          <a:noFill/>
        </p:spPr>
        <p:txBody>
          <a:bodyPr wrap="none" rtlCol="0">
            <a:spAutoFit/>
          </a:bodyPr>
          <a:lstStyle/>
          <a:p>
            <a:r>
              <a:rPr lang="en-US" sz="1100" b="1" dirty="0" smtClean="0"/>
              <a:t>Al</a:t>
            </a:r>
            <a:endParaRPr lang="en-US" sz="1100" b="1" baseline="-25000" dirty="0"/>
          </a:p>
        </p:txBody>
      </p:sp>
      <p:sp>
        <p:nvSpPr>
          <p:cNvPr id="13" name="TextBox 12"/>
          <p:cNvSpPr txBox="1"/>
          <p:nvPr/>
        </p:nvSpPr>
        <p:spPr>
          <a:xfrm>
            <a:off x="1142996" y="4432677"/>
            <a:ext cx="290464" cy="261610"/>
          </a:xfrm>
          <a:prstGeom prst="rect">
            <a:avLst/>
          </a:prstGeom>
          <a:noFill/>
        </p:spPr>
        <p:txBody>
          <a:bodyPr wrap="none" rtlCol="0">
            <a:spAutoFit/>
          </a:bodyPr>
          <a:lstStyle/>
          <a:p>
            <a:r>
              <a:rPr lang="en-US" sz="1100" b="1" dirty="0"/>
              <a:t>O</a:t>
            </a:r>
            <a:endParaRPr lang="en-US" sz="1100" b="1" baseline="-25000" dirty="0"/>
          </a:p>
        </p:txBody>
      </p:sp>
      <p:sp>
        <p:nvSpPr>
          <p:cNvPr id="14" name="TextBox 13"/>
          <p:cNvSpPr txBox="1"/>
          <p:nvPr/>
        </p:nvSpPr>
        <p:spPr>
          <a:xfrm>
            <a:off x="1735167" y="4432677"/>
            <a:ext cx="290464" cy="261610"/>
          </a:xfrm>
          <a:prstGeom prst="rect">
            <a:avLst/>
          </a:prstGeom>
          <a:noFill/>
        </p:spPr>
        <p:txBody>
          <a:bodyPr wrap="none" rtlCol="0">
            <a:spAutoFit/>
          </a:bodyPr>
          <a:lstStyle/>
          <a:p>
            <a:r>
              <a:rPr lang="en-US" sz="1100" b="1" dirty="0"/>
              <a:t>O</a:t>
            </a:r>
            <a:endParaRPr lang="en-US" sz="1100" b="1" baseline="-25000" dirty="0"/>
          </a:p>
        </p:txBody>
      </p:sp>
      <p:sp>
        <p:nvSpPr>
          <p:cNvPr id="15" name="TextBox 14"/>
          <p:cNvSpPr txBox="1"/>
          <p:nvPr/>
        </p:nvSpPr>
        <p:spPr>
          <a:xfrm>
            <a:off x="2359103" y="4432677"/>
            <a:ext cx="290464" cy="261610"/>
          </a:xfrm>
          <a:prstGeom prst="rect">
            <a:avLst/>
          </a:prstGeom>
          <a:noFill/>
        </p:spPr>
        <p:txBody>
          <a:bodyPr wrap="none" rtlCol="0">
            <a:spAutoFit/>
          </a:bodyPr>
          <a:lstStyle/>
          <a:p>
            <a:r>
              <a:rPr lang="en-US" sz="1100" b="1" dirty="0"/>
              <a:t>O</a:t>
            </a:r>
            <a:endParaRPr lang="en-US" sz="1100" b="1" baseline="-25000" dirty="0"/>
          </a:p>
        </p:txBody>
      </p:sp>
    </p:spTree>
    <p:extLst>
      <p:ext uri="{BB962C8B-B14F-4D97-AF65-F5344CB8AC3E}">
        <p14:creationId xmlns:p14="http://schemas.microsoft.com/office/powerpoint/2010/main" val="1276674801"/>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0" y="1642533"/>
            <a:ext cx="9050867" cy="4301067"/>
          </a:xfrm>
        </p:spPr>
        <p:txBody>
          <a:bodyPr>
            <a:noAutofit/>
          </a:bodyPr>
          <a:lstStyle/>
          <a:p>
            <a:pPr marL="0" indent="0" algn="ctr">
              <a:spcBef>
                <a:spcPts val="600"/>
              </a:spcBef>
              <a:buNone/>
            </a:pPr>
            <a:r>
              <a:rPr lang="cs-CZ" sz="1600" dirty="0" smtClean="0">
                <a:latin typeface="Arial"/>
                <a:cs typeface="Arial"/>
              </a:rPr>
              <a:t>Tak </a:t>
            </a:r>
            <a:r>
              <a:rPr lang="cs-CZ" sz="1600" dirty="0">
                <a:latin typeface="Arial"/>
                <a:cs typeface="Arial"/>
              </a:rPr>
              <a:t>sugestivní ukázání iontových vazeb </a:t>
            </a:r>
            <a:r>
              <a:rPr lang="cs-CZ" sz="1600" dirty="0" smtClean="0">
                <a:latin typeface="Arial"/>
                <a:cs typeface="Arial"/>
              </a:rPr>
              <a:t>jako </a:t>
            </a:r>
            <a:r>
              <a:rPr lang="cs-CZ" sz="1600" dirty="0">
                <a:latin typeface="Arial"/>
                <a:cs typeface="Arial"/>
              </a:rPr>
              <a:t>vazby atomové </a:t>
            </a:r>
            <a:endParaRPr lang="cs-CZ" sz="1600" dirty="0" smtClean="0">
              <a:latin typeface="Arial"/>
              <a:cs typeface="Arial"/>
            </a:endParaRPr>
          </a:p>
          <a:p>
            <a:pPr marL="0" indent="0" algn="ctr">
              <a:spcBef>
                <a:spcPts val="600"/>
              </a:spcBef>
              <a:buNone/>
            </a:pPr>
            <a:endParaRPr lang="cs-CZ" sz="1600" dirty="0">
              <a:latin typeface="Arial"/>
              <a:cs typeface="Arial"/>
            </a:endParaRPr>
          </a:p>
          <a:p>
            <a:pPr marL="0" indent="0" algn="ctr">
              <a:spcBef>
                <a:spcPts val="600"/>
              </a:spcBef>
              <a:buNone/>
            </a:pPr>
            <a:endParaRPr lang="cs-CZ" sz="1600" dirty="0" smtClean="0">
              <a:latin typeface="Arial"/>
              <a:cs typeface="Arial"/>
            </a:endParaRPr>
          </a:p>
          <a:p>
            <a:pPr marL="0" indent="0" algn="ctr">
              <a:spcBef>
                <a:spcPts val="600"/>
              </a:spcBef>
              <a:buNone/>
            </a:pPr>
            <a:endParaRPr lang="cs-CZ" sz="1600" dirty="0" smtClean="0">
              <a:latin typeface="Arial"/>
              <a:cs typeface="Arial"/>
            </a:endParaRPr>
          </a:p>
          <a:p>
            <a:pPr marL="0" indent="0" algn="ctr">
              <a:spcBef>
                <a:spcPts val="600"/>
              </a:spcBef>
              <a:buNone/>
            </a:pPr>
            <a:r>
              <a:rPr lang="cs-CZ" sz="1600" dirty="0" smtClean="0">
                <a:latin typeface="Arial"/>
                <a:cs typeface="Arial"/>
              </a:rPr>
              <a:t>způsobuje </a:t>
            </a:r>
            <a:r>
              <a:rPr lang="cs-CZ" sz="1600" dirty="0">
                <a:latin typeface="Arial"/>
                <a:cs typeface="Arial"/>
              </a:rPr>
              <a:t>negativní transfer na pozdějších úrovních vzdělávání </a:t>
            </a:r>
            <a:endParaRPr lang="cs-CZ" sz="1600" dirty="0" smtClean="0">
              <a:latin typeface="Arial"/>
              <a:cs typeface="Arial"/>
            </a:endParaRPr>
          </a:p>
          <a:p>
            <a:pPr marL="0" indent="0" algn="ctr">
              <a:spcBef>
                <a:spcPts val="600"/>
              </a:spcBef>
              <a:buNone/>
            </a:pPr>
            <a:r>
              <a:rPr lang="cs-CZ" sz="1600" dirty="0" smtClean="0">
                <a:latin typeface="Arial"/>
                <a:cs typeface="Arial"/>
              </a:rPr>
              <a:t>a </a:t>
            </a:r>
            <a:r>
              <a:rPr lang="cs-CZ" sz="1600" dirty="0">
                <a:latin typeface="Arial"/>
                <a:cs typeface="Arial"/>
              </a:rPr>
              <a:t>blokuje další informace, </a:t>
            </a:r>
            <a:endParaRPr lang="cs-CZ" sz="1600" dirty="0" smtClean="0">
              <a:latin typeface="Arial"/>
              <a:cs typeface="Arial"/>
            </a:endParaRPr>
          </a:p>
          <a:p>
            <a:pPr marL="0" indent="0" algn="ctr">
              <a:spcBef>
                <a:spcPts val="600"/>
              </a:spcBef>
              <a:buNone/>
            </a:pPr>
            <a:r>
              <a:rPr lang="cs-CZ" sz="1600" dirty="0" smtClean="0">
                <a:latin typeface="Arial"/>
                <a:cs typeface="Arial"/>
              </a:rPr>
              <a:t>které </a:t>
            </a:r>
            <a:r>
              <a:rPr lang="cs-CZ" sz="1600" dirty="0">
                <a:latin typeface="Arial"/>
                <a:cs typeface="Arial"/>
              </a:rPr>
              <a:t>se týkají specifičnosti iontových vazeb </a:t>
            </a:r>
            <a:endParaRPr lang="cs-CZ" sz="1600" dirty="0" smtClean="0">
              <a:latin typeface="Arial"/>
              <a:cs typeface="Arial"/>
            </a:endParaRPr>
          </a:p>
          <a:p>
            <a:pPr marL="0" indent="0" algn="ctr">
              <a:spcBef>
                <a:spcPts val="600"/>
              </a:spcBef>
              <a:buNone/>
            </a:pPr>
            <a:r>
              <a:rPr lang="cs-CZ" sz="1600" dirty="0" smtClean="0">
                <a:latin typeface="Arial"/>
                <a:cs typeface="Arial"/>
              </a:rPr>
              <a:t>(</a:t>
            </a:r>
            <a:r>
              <a:rPr lang="cs-CZ" sz="1600" i="1" dirty="0">
                <a:latin typeface="Arial"/>
                <a:cs typeface="Arial"/>
              </a:rPr>
              <a:t>např. chybějící směr těchto vazeb – iont sodíku není spojen iontovými vazbami pouze s jedním iontem chlóru, ale funguje s 6 ionty chlóru, které ho obklopují</a:t>
            </a:r>
            <a:r>
              <a:rPr lang="cs-CZ" sz="1600" dirty="0">
                <a:latin typeface="Arial"/>
                <a:cs typeface="Arial"/>
              </a:rPr>
              <a:t>).</a:t>
            </a:r>
          </a:p>
          <a:p>
            <a:pPr marL="0" indent="0">
              <a:spcBef>
                <a:spcPts val="600"/>
              </a:spcBef>
              <a:buNone/>
            </a:pPr>
            <a:endParaRPr lang="cs-CZ" sz="1600" dirty="0">
              <a:latin typeface="Arial"/>
              <a:cs typeface="Arial"/>
            </a:endParaRPr>
          </a:p>
        </p:txBody>
      </p:sp>
      <p:pic>
        <p:nvPicPr>
          <p:cNvPr id="4" name="Picture 3"/>
          <p:cNvPicPr>
            <a:picLocks noChangeAspect="1"/>
          </p:cNvPicPr>
          <p:nvPr/>
        </p:nvPicPr>
        <p:blipFill rotWithShape="1">
          <a:blip r:embed="rId2"/>
          <a:srcRect t="22445" b="22445"/>
          <a:stretch/>
        </p:blipFill>
        <p:spPr>
          <a:xfrm>
            <a:off x="3404740" y="2023533"/>
            <a:ext cx="2191773" cy="905933"/>
          </a:xfrm>
          <a:prstGeom prst="rect">
            <a:avLst/>
          </a:prstGeom>
          <a:ln>
            <a:noFill/>
          </a:ln>
          <a:effectLst>
            <a:softEdge rad="112500"/>
          </a:effectLst>
        </p:spPr>
      </p:pic>
      <p:pic>
        <p:nvPicPr>
          <p:cNvPr id="9" name="Picture 8"/>
          <p:cNvPicPr>
            <a:picLocks noChangeAspect="1"/>
          </p:cNvPicPr>
          <p:nvPr/>
        </p:nvPicPr>
        <p:blipFill>
          <a:blip r:embed="rId3" cstate="print"/>
          <a:stretch>
            <a:fillRect/>
          </a:stretch>
        </p:blipFill>
        <p:spPr>
          <a:xfrm>
            <a:off x="3293536" y="4478858"/>
            <a:ext cx="2777064" cy="2379141"/>
          </a:xfrm>
          <a:prstGeom prst="rect">
            <a:avLst/>
          </a:prstGeom>
          <a:ln>
            <a:noFill/>
          </a:ln>
          <a:effectLst>
            <a:softEdge rad="112500"/>
          </a:effectLst>
        </p:spPr>
      </p:pic>
      <p:sp>
        <p:nvSpPr>
          <p:cNvPr id="7" name="Vertical Text Placeholder 2"/>
          <p:cNvSpPr txBox="1">
            <a:spLocks/>
          </p:cNvSpPr>
          <p:nvPr/>
        </p:nvSpPr>
        <p:spPr>
          <a:xfrm>
            <a:off x="889002" y="233357"/>
            <a:ext cx="8042275" cy="75088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Obrázky </a:t>
            </a:r>
            <a:r>
              <a:rPr lang="cs-CZ" sz="1800" b="1" smtClean="0">
                <a:solidFill>
                  <a:srgbClr val="FF0000"/>
                </a:solidFill>
                <a:latin typeface="Arial"/>
                <a:cs typeface="Arial"/>
              </a:rPr>
              <a:t>„molekul“ sloučenin s iontovou vazbou </a:t>
            </a:r>
            <a:r>
              <a:rPr lang="cs-CZ" sz="1800" b="1" smtClean="0">
                <a:latin typeface="Arial"/>
                <a:cs typeface="Arial"/>
              </a:rPr>
              <a:t>z polských učebnic chemie, které obsahují negativní analogie</a:t>
            </a:r>
            <a:endParaRPr lang="cs-CZ" sz="1800" dirty="0">
              <a:latin typeface="Arial"/>
              <a:cs typeface="Arial"/>
            </a:endParaRPr>
          </a:p>
        </p:txBody>
      </p:sp>
    </p:spTree>
    <p:extLst>
      <p:ext uri="{BB962C8B-B14F-4D97-AF65-F5344CB8AC3E}">
        <p14:creationId xmlns:p14="http://schemas.microsoft.com/office/powerpoint/2010/main" val="3139611556"/>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b="11975"/>
          <a:stretch/>
        </p:blipFill>
        <p:spPr>
          <a:xfrm>
            <a:off x="1693333" y="4251704"/>
            <a:ext cx="2362200" cy="2278882"/>
          </a:xfrm>
          <a:prstGeom prst="rect">
            <a:avLst/>
          </a:prstGeom>
        </p:spPr>
      </p:pic>
      <p:sp>
        <p:nvSpPr>
          <p:cNvPr id="3" name="Vertical Text Placeholder 2"/>
          <p:cNvSpPr>
            <a:spLocks noGrp="1"/>
          </p:cNvSpPr>
          <p:nvPr>
            <p:ph type="body" idx="4294967295"/>
          </p:nvPr>
        </p:nvSpPr>
        <p:spPr>
          <a:xfrm>
            <a:off x="889004" y="224896"/>
            <a:ext cx="8042275" cy="750887"/>
          </a:xfrm>
        </p:spPr>
        <p:txBody>
          <a:bodyPr vert="horz">
            <a:noAutofit/>
          </a:bodyPr>
          <a:lstStyle/>
          <a:p>
            <a:pPr marL="0" indent="0" algn="r">
              <a:spcBef>
                <a:spcPts val="600"/>
              </a:spcBef>
              <a:buNone/>
            </a:pPr>
            <a:r>
              <a:rPr lang="cs-CZ" sz="1800" b="1" dirty="0">
                <a:latin typeface="Arial"/>
                <a:cs typeface="Arial"/>
              </a:rPr>
              <a:t>Příklady obrázků </a:t>
            </a:r>
            <a:r>
              <a:rPr lang="cs-CZ" sz="1800" b="1" dirty="0">
                <a:solidFill>
                  <a:srgbClr val="FF0000"/>
                </a:solidFill>
                <a:latin typeface="Arial"/>
                <a:cs typeface="Arial"/>
              </a:rPr>
              <a:t>krystalu </a:t>
            </a:r>
            <a:r>
              <a:rPr lang="cs-CZ" sz="1800" b="1" dirty="0" err="1">
                <a:solidFill>
                  <a:srgbClr val="FF0000"/>
                </a:solidFill>
                <a:latin typeface="Arial"/>
                <a:cs typeface="Arial"/>
              </a:rPr>
              <a:t>NaCl</a:t>
            </a:r>
            <a:r>
              <a:rPr lang="cs-CZ" sz="1800" b="1" dirty="0">
                <a:solidFill>
                  <a:srgbClr val="FF0000"/>
                </a:solidFill>
                <a:latin typeface="Arial"/>
                <a:cs typeface="Arial"/>
              </a:rPr>
              <a:t> </a:t>
            </a:r>
            <a:r>
              <a:rPr lang="cs-CZ" sz="1800" b="1" dirty="0">
                <a:latin typeface="Arial"/>
                <a:cs typeface="Arial"/>
              </a:rPr>
              <a:t>z polské učebnice chemie</a:t>
            </a:r>
            <a:endParaRPr lang="cs-CZ" sz="1800" dirty="0">
              <a:latin typeface="Arial"/>
              <a:cs typeface="Arial"/>
            </a:endParaRPr>
          </a:p>
        </p:txBody>
      </p:sp>
      <p:sp>
        <p:nvSpPr>
          <p:cNvPr id="6" name="Content Placeholder 5"/>
          <p:cNvSpPr>
            <a:spLocks noGrp="1"/>
          </p:cNvSpPr>
          <p:nvPr>
            <p:ph sz="quarter" idx="4294967295"/>
          </p:nvPr>
        </p:nvSpPr>
        <p:spPr>
          <a:xfrm>
            <a:off x="-35359" y="1599671"/>
            <a:ext cx="9144000" cy="1536700"/>
          </a:xfrm>
        </p:spPr>
        <p:txBody>
          <a:bodyPr>
            <a:noAutofit/>
          </a:bodyPr>
          <a:lstStyle/>
          <a:p>
            <a:pPr algn="just">
              <a:spcBef>
                <a:spcPts val="600"/>
              </a:spcBef>
            </a:pPr>
            <a:r>
              <a:rPr lang="cs-CZ" sz="1600" dirty="0">
                <a:latin typeface="Arial"/>
                <a:cs typeface="Arial"/>
              </a:rPr>
              <a:t>V situaci, </a:t>
            </a:r>
            <a:r>
              <a:rPr lang="cs-CZ" sz="1600" dirty="0" smtClean="0">
                <a:latin typeface="Arial"/>
                <a:cs typeface="Arial"/>
              </a:rPr>
              <a:t>když </a:t>
            </a:r>
            <a:r>
              <a:rPr lang="cs-CZ" sz="1600" dirty="0">
                <a:latin typeface="Arial"/>
                <a:cs typeface="Arial"/>
              </a:rPr>
              <a:t>se do učebnice kreslí celý iontový krystal (ve většině případů se to týká pouze chloridu sodného), autoři obrázků neberou v úvahu správné proporce iontů.  </a:t>
            </a:r>
          </a:p>
        </p:txBody>
      </p:sp>
      <p:pic>
        <p:nvPicPr>
          <p:cNvPr id="7" name="Picture 6"/>
          <p:cNvPicPr>
            <a:picLocks noChangeAspect="1"/>
          </p:cNvPicPr>
          <p:nvPr/>
        </p:nvPicPr>
        <p:blipFill>
          <a:blip r:embed="rId3" cstate="print"/>
          <a:stretch>
            <a:fillRect/>
          </a:stretch>
        </p:blipFill>
        <p:spPr>
          <a:xfrm>
            <a:off x="5173148" y="4134184"/>
            <a:ext cx="2309920" cy="2649614"/>
          </a:xfrm>
          <a:prstGeom prst="rect">
            <a:avLst/>
          </a:prstGeom>
          <a:ln>
            <a:noFill/>
          </a:ln>
          <a:effectLst>
            <a:softEdge rad="112500"/>
          </a:effectLst>
        </p:spPr>
      </p:pic>
      <p:pic>
        <p:nvPicPr>
          <p:cNvPr id="8" name="Picture 7"/>
          <p:cNvPicPr>
            <a:picLocks noChangeAspect="1"/>
          </p:cNvPicPr>
          <p:nvPr/>
        </p:nvPicPr>
        <p:blipFill>
          <a:blip r:embed="rId4" cstate="print"/>
          <a:stretch>
            <a:fillRect/>
          </a:stretch>
        </p:blipFill>
        <p:spPr>
          <a:xfrm>
            <a:off x="4037729" y="2826225"/>
            <a:ext cx="1438728" cy="1408545"/>
          </a:xfrm>
          <a:prstGeom prst="rect">
            <a:avLst/>
          </a:prstGeom>
        </p:spPr>
      </p:pic>
      <p:pic>
        <p:nvPicPr>
          <p:cNvPr id="9" name="Picture 8"/>
          <p:cNvPicPr>
            <a:picLocks noChangeAspect="1"/>
          </p:cNvPicPr>
          <p:nvPr/>
        </p:nvPicPr>
        <p:blipFill>
          <a:blip r:embed="rId5" cstate="print"/>
          <a:stretch>
            <a:fillRect/>
          </a:stretch>
        </p:blipFill>
        <p:spPr>
          <a:xfrm>
            <a:off x="0" y="2693779"/>
            <a:ext cx="2050472" cy="1838354"/>
          </a:xfrm>
          <a:prstGeom prst="rect">
            <a:avLst/>
          </a:prstGeom>
        </p:spPr>
      </p:pic>
      <p:sp>
        <p:nvSpPr>
          <p:cNvPr id="10" name="TextBox 9"/>
          <p:cNvSpPr txBox="1"/>
          <p:nvPr/>
        </p:nvSpPr>
        <p:spPr>
          <a:xfrm>
            <a:off x="889004" y="4008590"/>
            <a:ext cx="569612" cy="369332"/>
          </a:xfrm>
          <a:prstGeom prst="rect">
            <a:avLst/>
          </a:prstGeom>
          <a:noFill/>
        </p:spPr>
        <p:txBody>
          <a:bodyPr wrap="none" rtlCol="0">
            <a:spAutoFit/>
          </a:bodyPr>
          <a:lstStyle/>
          <a:p>
            <a:r>
              <a:rPr lang="en-US" dirty="0" smtClean="0">
                <a:latin typeface="Arial"/>
                <a:cs typeface="Arial"/>
              </a:rPr>
              <a:t>Na</a:t>
            </a:r>
            <a:r>
              <a:rPr lang="en-US" baseline="30000" dirty="0" smtClean="0">
                <a:latin typeface="Arial"/>
                <a:cs typeface="Arial"/>
              </a:rPr>
              <a:t>+</a:t>
            </a:r>
            <a:endParaRPr lang="en-US" baseline="30000" dirty="0">
              <a:latin typeface="Arial"/>
              <a:cs typeface="Arial"/>
            </a:endParaRPr>
          </a:p>
        </p:txBody>
      </p:sp>
      <p:sp>
        <p:nvSpPr>
          <p:cNvPr id="11" name="TextBox 10"/>
          <p:cNvSpPr txBox="1"/>
          <p:nvPr/>
        </p:nvSpPr>
        <p:spPr>
          <a:xfrm>
            <a:off x="946733" y="3463643"/>
            <a:ext cx="453858" cy="369332"/>
          </a:xfrm>
          <a:prstGeom prst="rect">
            <a:avLst/>
          </a:prstGeom>
          <a:noFill/>
        </p:spPr>
        <p:txBody>
          <a:bodyPr wrap="none" rtlCol="0">
            <a:spAutoFit/>
          </a:bodyPr>
          <a:lstStyle/>
          <a:p>
            <a:r>
              <a:rPr lang="en-US" dirty="0" err="1" smtClean="0"/>
              <a:t>Cl</a:t>
            </a:r>
            <a:r>
              <a:rPr lang="en-US" baseline="30000" dirty="0" smtClean="0"/>
              <a:t>-</a:t>
            </a:r>
            <a:endParaRPr lang="en-US" baseline="30000" dirty="0"/>
          </a:p>
        </p:txBody>
      </p:sp>
      <p:pic>
        <p:nvPicPr>
          <p:cNvPr id="5" name="Picture 4"/>
          <p:cNvPicPr>
            <a:picLocks noChangeAspect="1"/>
          </p:cNvPicPr>
          <p:nvPr/>
        </p:nvPicPr>
        <p:blipFill>
          <a:blip r:embed="rId6"/>
          <a:stretch>
            <a:fillRect/>
          </a:stretch>
        </p:blipFill>
        <p:spPr>
          <a:xfrm>
            <a:off x="7008925" y="2693779"/>
            <a:ext cx="1828800" cy="1701800"/>
          </a:xfrm>
          <a:prstGeom prst="rect">
            <a:avLst/>
          </a:prstGeom>
        </p:spPr>
      </p:pic>
    </p:spTree>
    <p:extLst>
      <p:ext uri="{BB962C8B-B14F-4D97-AF65-F5344CB8AC3E}">
        <p14:creationId xmlns:p14="http://schemas.microsoft.com/office/powerpoint/2010/main" val="2120736526"/>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idx="4294967295"/>
          </p:nvPr>
        </p:nvSpPr>
        <p:spPr>
          <a:xfrm>
            <a:off x="880534" y="233363"/>
            <a:ext cx="8042275" cy="750887"/>
          </a:xfrm>
        </p:spPr>
        <p:txBody>
          <a:bodyPr vert="horz">
            <a:noAutofit/>
          </a:bodyPr>
          <a:lstStyle/>
          <a:p>
            <a:pPr marL="0" indent="0" algn="r">
              <a:spcBef>
                <a:spcPts val="600"/>
              </a:spcBef>
              <a:buNone/>
            </a:pPr>
            <a:r>
              <a:rPr lang="cs-CZ" sz="1800" b="1" dirty="0">
                <a:latin typeface="Arial"/>
                <a:cs typeface="Arial"/>
              </a:rPr>
              <a:t>Ukázky zobrazení vzniku </a:t>
            </a:r>
            <a:r>
              <a:rPr lang="cs-CZ" sz="1800" b="1" dirty="0">
                <a:solidFill>
                  <a:srgbClr val="FF0000"/>
                </a:solidFill>
                <a:latin typeface="Arial"/>
                <a:cs typeface="Arial"/>
              </a:rPr>
              <a:t>molekuly vodíku </a:t>
            </a:r>
            <a:r>
              <a:rPr lang="cs-CZ" sz="1800" b="1" dirty="0">
                <a:latin typeface="Arial"/>
                <a:cs typeface="Arial"/>
              </a:rPr>
              <a:t>z atomů </a:t>
            </a:r>
            <a:r>
              <a:rPr lang="cs-CZ" sz="1800" b="1" dirty="0" smtClean="0">
                <a:latin typeface="Arial"/>
                <a:cs typeface="Arial"/>
              </a:rPr>
              <a:t>z </a:t>
            </a:r>
            <a:r>
              <a:rPr lang="cs-CZ" sz="1800" b="1" dirty="0">
                <a:latin typeface="Arial"/>
                <a:cs typeface="Arial"/>
              </a:rPr>
              <a:t>polských učebnic chemie, které obsahují negativní analogie</a:t>
            </a:r>
            <a:endParaRPr lang="cs-CZ" sz="1800" dirty="0">
              <a:latin typeface="Arial"/>
              <a:cs typeface="Arial"/>
            </a:endParaRPr>
          </a:p>
        </p:txBody>
      </p:sp>
      <p:sp>
        <p:nvSpPr>
          <p:cNvPr id="6" name="Content Placeholder 5"/>
          <p:cNvSpPr>
            <a:spLocks noGrp="1"/>
          </p:cNvSpPr>
          <p:nvPr>
            <p:ph sz="quarter" idx="4294967295"/>
          </p:nvPr>
        </p:nvSpPr>
        <p:spPr>
          <a:xfrm>
            <a:off x="4114801" y="2347913"/>
            <a:ext cx="5029200" cy="3595687"/>
          </a:xfrm>
        </p:spPr>
        <p:txBody>
          <a:bodyPr>
            <a:noAutofit/>
          </a:bodyPr>
          <a:lstStyle/>
          <a:p>
            <a:pPr algn="just">
              <a:spcBef>
                <a:spcPts val="600"/>
              </a:spcBef>
            </a:pPr>
            <a:r>
              <a:rPr lang="cs-CZ" sz="1600" dirty="0" smtClean="0">
                <a:latin typeface="Arial"/>
                <a:cs typeface="Arial"/>
              </a:rPr>
              <a:t>Velmi </a:t>
            </a:r>
            <a:r>
              <a:rPr lang="cs-CZ" sz="1600" dirty="0">
                <a:latin typeface="Arial"/>
                <a:cs typeface="Arial"/>
              </a:rPr>
              <a:t>jednoduchý obrázek, který možná právě proto v sobě nese nejméně negativních konotací. </a:t>
            </a:r>
            <a:endParaRPr lang="cs-CZ" sz="1600" dirty="0" smtClean="0">
              <a:latin typeface="Arial"/>
              <a:cs typeface="Arial"/>
            </a:endParaRPr>
          </a:p>
          <a:p>
            <a:pPr algn="just">
              <a:spcBef>
                <a:spcPts val="600"/>
              </a:spcBef>
            </a:pPr>
            <a:endParaRPr lang="cs-CZ" sz="1600" dirty="0" smtClean="0">
              <a:latin typeface="Arial"/>
              <a:cs typeface="Arial"/>
            </a:endParaRPr>
          </a:p>
          <a:p>
            <a:pPr algn="just">
              <a:spcBef>
                <a:spcPts val="600"/>
              </a:spcBef>
            </a:pPr>
            <a:r>
              <a:rPr lang="cs-CZ" sz="1600" dirty="0" smtClean="0">
                <a:latin typeface="Arial"/>
                <a:cs typeface="Arial"/>
              </a:rPr>
              <a:t>Tvar </a:t>
            </a:r>
            <a:r>
              <a:rPr lang="cs-CZ" sz="1600" dirty="0">
                <a:latin typeface="Arial"/>
                <a:cs typeface="Arial"/>
              </a:rPr>
              <a:t>dvou spojených kuliček s „protnutím“ (</a:t>
            </a:r>
            <a:r>
              <a:rPr lang="cs-CZ" sz="1600" i="1" dirty="0">
                <a:latin typeface="Arial"/>
                <a:cs typeface="Arial"/>
              </a:rPr>
              <a:t>tam, kde je na obrázku elektronový pár</a:t>
            </a:r>
            <a:r>
              <a:rPr lang="cs-CZ" sz="1600" dirty="0">
                <a:latin typeface="Arial"/>
                <a:cs typeface="Arial"/>
              </a:rPr>
              <a:t>) neodpovídá faktickému rozložení elektronové hustoty – v tomto místě je největší (</a:t>
            </a:r>
            <a:r>
              <a:rPr lang="cs-CZ" sz="1600" dirty="0" smtClean="0">
                <a:latin typeface="Arial"/>
                <a:cs typeface="Arial"/>
              </a:rPr>
              <a:t>orbitalovi atomovému </a:t>
            </a:r>
            <a:r>
              <a:rPr lang="cs-CZ" sz="1600" dirty="0">
                <a:latin typeface="Arial"/>
                <a:cs typeface="Arial"/>
              </a:rPr>
              <a:t>1 σ)</a:t>
            </a:r>
            <a:r>
              <a:rPr lang="cs-CZ" sz="1600" dirty="0" smtClean="0">
                <a:latin typeface="Arial"/>
                <a:cs typeface="Arial"/>
              </a:rPr>
              <a:t>.</a:t>
            </a:r>
            <a:endParaRPr lang="cs-CZ" sz="1600" dirty="0">
              <a:latin typeface="Arial"/>
              <a:cs typeface="Arial"/>
            </a:endParaRPr>
          </a:p>
        </p:txBody>
      </p:sp>
      <p:pic>
        <p:nvPicPr>
          <p:cNvPr id="5122" name="Picture 311"/>
          <p:cNvPicPr>
            <a:picLocks noGrp="1" noChangeAspect="1" noChangeArrowheads="1"/>
          </p:cNvPicPr>
          <p:nvPr>
            <p:ph sz="half" idx="4294967295"/>
          </p:nvPr>
        </p:nvPicPr>
        <p:blipFill rotWithShape="1">
          <a:blip r:embed="rId2" cstate="print">
            <a:extLst>
              <a:ext uri="{28A0092B-C50C-407E-A947-70E740481C1C}">
                <a14:useLocalDpi xmlns:a14="http://schemas.microsoft.com/office/drawing/2010/main" val="0"/>
              </a:ext>
            </a:extLst>
          </a:blip>
          <a:srcRect t="490" b="127"/>
          <a:stretch/>
        </p:blipFill>
        <p:spPr bwMode="auto">
          <a:xfrm>
            <a:off x="0" y="2431521"/>
            <a:ext cx="3840163" cy="24907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563886" y="4859870"/>
            <a:ext cx="2648797" cy="1744131"/>
          </a:xfrm>
          <a:prstGeom prst="ellipse">
            <a:avLst/>
          </a:prstGeom>
          <a:ln>
            <a:noFill/>
          </a:ln>
          <a:effectLst>
            <a:softEdge rad="112500"/>
          </a:effectLst>
        </p:spPr>
      </p:pic>
    </p:spTree>
    <p:extLst>
      <p:ext uri="{BB962C8B-B14F-4D97-AF65-F5344CB8AC3E}">
        <p14:creationId xmlns:p14="http://schemas.microsoft.com/office/powerpoint/2010/main" val="2532359708"/>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cstate="print"/>
          <a:srcRect t="-113297" b="-113297"/>
          <a:stretch>
            <a:fillRect/>
          </a:stretch>
        </p:blipFill>
        <p:spPr>
          <a:xfrm>
            <a:off x="0" y="2065280"/>
            <a:ext cx="4995333" cy="3527461"/>
          </a:xfrm>
        </p:spPr>
      </p:pic>
      <p:sp>
        <p:nvSpPr>
          <p:cNvPr id="6" name="Content Placeholder 5"/>
          <p:cNvSpPr>
            <a:spLocks noGrp="1"/>
          </p:cNvSpPr>
          <p:nvPr>
            <p:ph sz="quarter" idx="4294967295"/>
          </p:nvPr>
        </p:nvSpPr>
        <p:spPr>
          <a:xfrm>
            <a:off x="5080000" y="2065280"/>
            <a:ext cx="4064000" cy="4060883"/>
          </a:xfrm>
        </p:spPr>
        <p:txBody>
          <a:bodyPr>
            <a:noAutofit/>
          </a:bodyPr>
          <a:lstStyle/>
          <a:p>
            <a:pPr algn="just">
              <a:spcBef>
                <a:spcPts val="600"/>
              </a:spcBef>
            </a:pPr>
            <a:r>
              <a:rPr lang="cs-CZ" sz="1600" dirty="0" smtClean="0">
                <a:latin typeface="Arial"/>
                <a:cs typeface="Arial"/>
              </a:rPr>
              <a:t>V tomto modelu molekuly jsou atomy </a:t>
            </a:r>
            <a:r>
              <a:rPr lang="cs-CZ" sz="1600" dirty="0">
                <a:latin typeface="Arial"/>
                <a:cs typeface="Arial"/>
              </a:rPr>
              <a:t>vodíku příliš daleko od sebe. </a:t>
            </a:r>
            <a:endParaRPr lang="cs-CZ" sz="1600" dirty="0" smtClean="0">
              <a:latin typeface="Arial"/>
              <a:cs typeface="Arial"/>
            </a:endParaRPr>
          </a:p>
          <a:p>
            <a:pPr algn="just">
              <a:spcBef>
                <a:spcPts val="600"/>
              </a:spcBef>
            </a:pPr>
            <a:endParaRPr lang="cs-CZ" sz="1600" dirty="0" smtClean="0">
              <a:latin typeface="Arial"/>
              <a:cs typeface="Arial"/>
            </a:endParaRPr>
          </a:p>
          <a:p>
            <a:pPr algn="just">
              <a:spcBef>
                <a:spcPts val="600"/>
              </a:spcBef>
            </a:pPr>
            <a:r>
              <a:rPr lang="cs-CZ" sz="1600" dirty="0" smtClean="0">
                <a:latin typeface="Arial"/>
                <a:cs typeface="Arial"/>
              </a:rPr>
              <a:t>Není </a:t>
            </a:r>
            <a:r>
              <a:rPr lang="cs-CZ" sz="1600" dirty="0">
                <a:latin typeface="Arial"/>
                <a:cs typeface="Arial"/>
              </a:rPr>
              <a:t>ukázané, jak se překrývají atomové orbitaly. </a:t>
            </a:r>
            <a:endParaRPr lang="cs-CZ" sz="1600" dirty="0" smtClean="0">
              <a:latin typeface="Arial"/>
              <a:cs typeface="Arial"/>
            </a:endParaRPr>
          </a:p>
          <a:p>
            <a:pPr algn="just">
              <a:spcBef>
                <a:spcPts val="600"/>
              </a:spcBef>
            </a:pPr>
            <a:endParaRPr lang="cs-CZ" sz="1600" dirty="0" smtClean="0">
              <a:latin typeface="Arial"/>
              <a:cs typeface="Arial"/>
            </a:endParaRPr>
          </a:p>
          <a:p>
            <a:pPr algn="just">
              <a:spcBef>
                <a:spcPts val="600"/>
              </a:spcBef>
            </a:pPr>
            <a:r>
              <a:rPr lang="cs-CZ" sz="1600" dirty="0" smtClean="0">
                <a:latin typeface="Arial"/>
                <a:cs typeface="Arial"/>
              </a:rPr>
              <a:t>Musíme </a:t>
            </a:r>
            <a:r>
              <a:rPr lang="cs-CZ" sz="1600" dirty="0">
                <a:latin typeface="Arial"/>
                <a:cs typeface="Arial"/>
              </a:rPr>
              <a:t>si položit otázku: </a:t>
            </a:r>
            <a:r>
              <a:rPr lang="cs-CZ" sz="1600" b="1" i="1" dirty="0">
                <a:latin typeface="Arial"/>
                <a:cs typeface="Arial"/>
              </a:rPr>
              <a:t>co znamená zelená smyčka? </a:t>
            </a:r>
            <a:endParaRPr lang="cs-CZ" sz="1600" b="1" i="1" dirty="0" smtClean="0">
              <a:latin typeface="Arial"/>
              <a:cs typeface="Arial"/>
            </a:endParaRPr>
          </a:p>
          <a:p>
            <a:pPr lvl="1" algn="just"/>
            <a:r>
              <a:rPr lang="cs-CZ" sz="1400" dirty="0" smtClean="0">
                <a:latin typeface="Arial"/>
                <a:cs typeface="Arial"/>
              </a:rPr>
              <a:t>Může </a:t>
            </a:r>
            <a:r>
              <a:rPr lang="cs-CZ" sz="1400" dirty="0">
                <a:latin typeface="Arial"/>
                <a:cs typeface="Arial"/>
              </a:rPr>
              <a:t>žákům sugerovat, že vazba je něčím oddělitelným od atomu </a:t>
            </a:r>
            <a:r>
              <a:rPr lang="cs-CZ" sz="1400" i="1" dirty="0">
                <a:latin typeface="Arial"/>
                <a:cs typeface="Arial"/>
              </a:rPr>
              <a:t>(tak jako se např. boty zavazují tkaničkou, která není součástí boty)</a:t>
            </a:r>
            <a:r>
              <a:rPr lang="cs-CZ" sz="1400" dirty="0">
                <a:latin typeface="Arial"/>
                <a:cs typeface="Arial"/>
              </a:rPr>
              <a:t>. </a:t>
            </a:r>
            <a:endParaRPr lang="cs-CZ" sz="1400" dirty="0" smtClean="0">
              <a:latin typeface="Arial"/>
              <a:cs typeface="Arial"/>
            </a:endParaRPr>
          </a:p>
          <a:p>
            <a:pPr lvl="1" algn="just"/>
            <a:endParaRPr lang="cs-CZ" sz="1400" dirty="0" smtClean="0">
              <a:latin typeface="Arial"/>
              <a:cs typeface="Arial"/>
            </a:endParaRPr>
          </a:p>
          <a:p>
            <a:pPr algn="just">
              <a:spcBef>
                <a:spcPts val="600"/>
              </a:spcBef>
            </a:pPr>
            <a:r>
              <a:rPr lang="cs-CZ" sz="1600" dirty="0" smtClean="0">
                <a:latin typeface="Arial"/>
                <a:cs typeface="Arial"/>
              </a:rPr>
              <a:t>Model </a:t>
            </a:r>
            <a:r>
              <a:rPr lang="cs-CZ" sz="1600" dirty="0">
                <a:latin typeface="Arial"/>
                <a:cs typeface="Arial"/>
              </a:rPr>
              <a:t>také nevysvětluje, kde a jak se pohybují elektrony v molekule H</a:t>
            </a:r>
            <a:r>
              <a:rPr lang="cs-CZ" sz="1600" baseline="-25000" dirty="0">
                <a:latin typeface="Arial"/>
                <a:cs typeface="Arial"/>
              </a:rPr>
              <a:t>2</a:t>
            </a:r>
            <a:r>
              <a:rPr lang="cs-CZ" sz="1600" dirty="0">
                <a:latin typeface="Arial"/>
                <a:cs typeface="Arial"/>
              </a:rPr>
              <a:t>. </a:t>
            </a:r>
          </a:p>
        </p:txBody>
      </p:sp>
      <p:cxnSp>
        <p:nvCxnSpPr>
          <p:cNvPr id="7" name="Straight Arrow Connector 6"/>
          <p:cNvCxnSpPr>
            <a:stCxn id="5" idx="2"/>
          </p:cNvCxnSpPr>
          <p:nvPr/>
        </p:nvCxnSpPr>
        <p:spPr>
          <a:xfrm flipH="1" flipV="1">
            <a:off x="2472269" y="3928517"/>
            <a:ext cx="25398" cy="16642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Vertical Text Placeholder 2"/>
          <p:cNvSpPr txBox="1">
            <a:spLocks/>
          </p:cNvSpPr>
          <p:nvPr/>
        </p:nvSpPr>
        <p:spPr>
          <a:xfrm>
            <a:off x="880534" y="233363"/>
            <a:ext cx="8042275" cy="75088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Ukázky zobrazení vzniku </a:t>
            </a:r>
            <a:r>
              <a:rPr lang="cs-CZ" sz="1800" b="1" smtClean="0">
                <a:solidFill>
                  <a:srgbClr val="FF0000"/>
                </a:solidFill>
                <a:latin typeface="Arial"/>
                <a:cs typeface="Arial"/>
              </a:rPr>
              <a:t>molekuly vodíku </a:t>
            </a:r>
            <a:r>
              <a:rPr lang="cs-CZ" sz="1800" b="1" smtClean="0">
                <a:latin typeface="Arial"/>
                <a:cs typeface="Arial"/>
              </a:rPr>
              <a:t>z atomů z polských učebnic chemie, které obsahují negativní analogie</a:t>
            </a:r>
            <a:endParaRPr lang="cs-CZ" sz="1800" dirty="0">
              <a:latin typeface="Arial"/>
              <a:cs typeface="Arial"/>
            </a:endParaRPr>
          </a:p>
        </p:txBody>
      </p:sp>
    </p:spTree>
    <p:extLst>
      <p:ext uri="{BB962C8B-B14F-4D97-AF65-F5344CB8AC3E}">
        <p14:creationId xmlns:p14="http://schemas.microsoft.com/office/powerpoint/2010/main" val="107266937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a:t>Role vizualizace </a:t>
            </a:r>
            <a:r>
              <a:rPr lang="cs-CZ" b="1" dirty="0" smtClean="0"/>
              <a:t>v chemii</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41697643"/>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0" y="4140190"/>
            <a:ext cx="9007624" cy="1531938"/>
          </a:xfrm>
        </p:spPr>
        <p:txBody>
          <a:bodyPr>
            <a:noAutofit/>
          </a:bodyPr>
          <a:lstStyle/>
          <a:p>
            <a:pPr marL="0" indent="0" algn="ctr">
              <a:spcBef>
                <a:spcPts val="600"/>
              </a:spcBef>
              <a:buNone/>
            </a:pPr>
            <a:r>
              <a:rPr lang="cs-CZ" sz="1600" dirty="0" smtClean="0">
                <a:latin typeface="Arial"/>
                <a:cs typeface="Arial"/>
              </a:rPr>
              <a:t>Řada </a:t>
            </a:r>
            <a:r>
              <a:rPr lang="cs-CZ" sz="1600" dirty="0">
                <a:latin typeface="Arial"/>
                <a:cs typeface="Arial"/>
              </a:rPr>
              <a:t>třech obrázků ukazuje fáze vznikání molekulového orbitalu. </a:t>
            </a:r>
            <a:endParaRPr lang="cs-CZ" sz="1600" dirty="0" smtClean="0">
              <a:latin typeface="Arial"/>
              <a:cs typeface="Arial"/>
            </a:endParaRPr>
          </a:p>
          <a:p>
            <a:pPr marL="0" indent="0" algn="ctr">
              <a:spcBef>
                <a:spcPts val="600"/>
              </a:spcBef>
              <a:buNone/>
            </a:pPr>
            <a:endParaRPr lang="cs-CZ" sz="1600" dirty="0" smtClean="0">
              <a:latin typeface="Arial"/>
              <a:cs typeface="Arial"/>
            </a:endParaRPr>
          </a:p>
          <a:p>
            <a:pPr marL="0" indent="0" algn="ctr">
              <a:spcBef>
                <a:spcPts val="600"/>
              </a:spcBef>
              <a:buNone/>
            </a:pPr>
            <a:r>
              <a:rPr lang="cs-CZ" sz="1600" dirty="0" smtClean="0">
                <a:latin typeface="Arial"/>
                <a:cs typeface="Arial"/>
              </a:rPr>
              <a:t>Tvar </a:t>
            </a:r>
            <a:r>
              <a:rPr lang="cs-CZ" sz="1600" dirty="0">
                <a:latin typeface="Arial"/>
                <a:cs typeface="Arial"/>
              </a:rPr>
              <a:t>molekuly vodíku je ale jiný než tvar orbitalu </a:t>
            </a:r>
            <a:r>
              <a:rPr lang="cs-CZ" sz="1600" b="1" dirty="0">
                <a:latin typeface="Arial"/>
                <a:cs typeface="Arial"/>
              </a:rPr>
              <a:t>1 </a:t>
            </a:r>
            <a:r>
              <a:rPr lang="cs-CZ" sz="1600" b="1" dirty="0" err="1">
                <a:latin typeface="Arial"/>
                <a:cs typeface="Arial"/>
              </a:rPr>
              <a:t>σ</a:t>
            </a:r>
            <a:r>
              <a:rPr lang="cs-CZ" sz="1600" dirty="0">
                <a:latin typeface="Arial"/>
                <a:cs typeface="Arial"/>
              </a:rPr>
              <a:t> </a:t>
            </a:r>
            <a:endParaRPr lang="cs-CZ" sz="1600" dirty="0" smtClean="0">
              <a:latin typeface="Arial"/>
              <a:cs typeface="Arial"/>
            </a:endParaRPr>
          </a:p>
          <a:p>
            <a:pPr marL="0" indent="0" algn="ctr">
              <a:spcBef>
                <a:spcPts val="0"/>
              </a:spcBef>
              <a:buNone/>
            </a:pPr>
            <a:r>
              <a:rPr lang="cs-CZ" sz="1600" dirty="0" smtClean="0">
                <a:latin typeface="Arial"/>
                <a:cs typeface="Arial"/>
              </a:rPr>
              <a:t>a </a:t>
            </a:r>
            <a:r>
              <a:rPr lang="cs-CZ" sz="1600" dirty="0">
                <a:latin typeface="Arial"/>
                <a:cs typeface="Arial"/>
              </a:rPr>
              <a:t>nakreslený tvar elektronového mraku v molekulách vodíku sugeruje, </a:t>
            </a:r>
            <a:endParaRPr lang="cs-CZ" sz="1600" dirty="0" smtClean="0">
              <a:latin typeface="Arial"/>
              <a:cs typeface="Arial"/>
            </a:endParaRPr>
          </a:p>
          <a:p>
            <a:pPr marL="0" indent="0" algn="ctr">
              <a:spcBef>
                <a:spcPts val="0"/>
              </a:spcBef>
              <a:buNone/>
            </a:pPr>
            <a:r>
              <a:rPr lang="cs-CZ" sz="1600" dirty="0" smtClean="0">
                <a:latin typeface="Arial"/>
                <a:cs typeface="Arial"/>
              </a:rPr>
              <a:t>že </a:t>
            </a:r>
            <a:r>
              <a:rPr lang="cs-CZ" sz="1600" dirty="0">
                <a:latin typeface="Arial"/>
                <a:cs typeface="Arial"/>
              </a:rPr>
              <a:t>se elektrony pohybují po dráhách ve tvaru osmičky</a:t>
            </a:r>
            <a:r>
              <a:rPr lang="cs-CZ" sz="1600" dirty="0" smtClean="0">
                <a:latin typeface="Arial"/>
                <a:cs typeface="Arial"/>
              </a:rPr>
              <a:t>.</a:t>
            </a:r>
            <a:endParaRPr lang="cs-CZ" sz="1600" dirty="0">
              <a:latin typeface="Arial"/>
              <a:cs typeface="Arial"/>
            </a:endParaRPr>
          </a:p>
        </p:txBody>
      </p:sp>
      <p:pic>
        <p:nvPicPr>
          <p:cNvPr id="8" name="Picture 7"/>
          <p:cNvPicPr>
            <a:picLocks noChangeAspect="1"/>
          </p:cNvPicPr>
          <p:nvPr/>
        </p:nvPicPr>
        <p:blipFill>
          <a:blip r:embed="rId2" cstate="print"/>
          <a:stretch>
            <a:fillRect/>
          </a:stretch>
        </p:blipFill>
        <p:spPr>
          <a:xfrm>
            <a:off x="214668" y="2057400"/>
            <a:ext cx="8792956" cy="1788763"/>
          </a:xfrm>
          <a:prstGeom prst="rect">
            <a:avLst/>
          </a:prstGeom>
        </p:spPr>
      </p:pic>
      <p:sp>
        <p:nvSpPr>
          <p:cNvPr id="7" name="Vertical Text Placeholder 2"/>
          <p:cNvSpPr txBox="1">
            <a:spLocks/>
          </p:cNvSpPr>
          <p:nvPr/>
        </p:nvSpPr>
        <p:spPr>
          <a:xfrm>
            <a:off x="880534" y="233363"/>
            <a:ext cx="8042275" cy="75088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Ukázky zobrazení vzniku </a:t>
            </a:r>
            <a:r>
              <a:rPr lang="cs-CZ" sz="1800" b="1" smtClean="0">
                <a:solidFill>
                  <a:srgbClr val="FF0000"/>
                </a:solidFill>
                <a:latin typeface="Arial"/>
                <a:cs typeface="Arial"/>
              </a:rPr>
              <a:t>molekuly vodíku </a:t>
            </a:r>
            <a:r>
              <a:rPr lang="cs-CZ" sz="1800" b="1" smtClean="0">
                <a:latin typeface="Arial"/>
                <a:cs typeface="Arial"/>
              </a:rPr>
              <a:t>z atomů z polských učebnic chemie, které obsahují negativní analogie</a:t>
            </a:r>
            <a:endParaRPr lang="cs-CZ" sz="1800" dirty="0">
              <a:latin typeface="Arial"/>
              <a:cs typeface="Arial"/>
            </a:endParaRPr>
          </a:p>
        </p:txBody>
      </p:sp>
    </p:spTree>
    <p:extLst>
      <p:ext uri="{BB962C8B-B14F-4D97-AF65-F5344CB8AC3E}">
        <p14:creationId xmlns:p14="http://schemas.microsoft.com/office/powerpoint/2010/main" val="1020001371"/>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1" y="3886200"/>
            <a:ext cx="9144000" cy="2057400"/>
          </a:xfrm>
        </p:spPr>
        <p:txBody>
          <a:bodyPr>
            <a:noAutofit/>
          </a:bodyPr>
          <a:lstStyle/>
          <a:p>
            <a:pPr marL="0" indent="0" algn="ctr">
              <a:spcBef>
                <a:spcPts val="600"/>
              </a:spcBef>
              <a:buNone/>
            </a:pPr>
            <a:r>
              <a:rPr lang="cs-CZ" sz="1600" dirty="0">
                <a:latin typeface="Arial"/>
                <a:cs typeface="Arial"/>
              </a:rPr>
              <a:t>O</a:t>
            </a:r>
            <a:r>
              <a:rPr lang="cs-CZ" sz="1600" dirty="0" smtClean="0">
                <a:latin typeface="Arial"/>
                <a:cs typeface="Arial"/>
              </a:rPr>
              <a:t>brázek </a:t>
            </a:r>
            <a:r>
              <a:rPr lang="cs-CZ" sz="1600" dirty="0">
                <a:latin typeface="Arial"/>
                <a:cs typeface="Arial"/>
              </a:rPr>
              <a:t>molekuly </a:t>
            </a:r>
            <a:r>
              <a:rPr lang="cs-CZ" sz="1600" dirty="0" smtClean="0">
                <a:latin typeface="Arial"/>
                <a:cs typeface="Arial"/>
              </a:rPr>
              <a:t>vodíku nejpřesněji ze všech </a:t>
            </a:r>
            <a:r>
              <a:rPr lang="cs-CZ" sz="1600" dirty="0">
                <a:latin typeface="Arial"/>
                <a:cs typeface="Arial"/>
              </a:rPr>
              <a:t>zobrazuje tvar molekulového orbitalu</a:t>
            </a:r>
            <a:r>
              <a:rPr lang="cs-CZ" sz="1600" dirty="0" smtClean="0">
                <a:latin typeface="Arial"/>
                <a:cs typeface="Arial"/>
              </a:rPr>
              <a:t>.</a:t>
            </a:r>
          </a:p>
          <a:p>
            <a:pPr marL="0" indent="0" algn="ctr">
              <a:spcBef>
                <a:spcPts val="600"/>
              </a:spcBef>
              <a:buNone/>
            </a:pPr>
            <a:r>
              <a:rPr lang="cs-CZ" sz="1600" dirty="0" smtClean="0">
                <a:latin typeface="Arial"/>
                <a:cs typeface="Arial"/>
              </a:rPr>
              <a:t> </a:t>
            </a:r>
          </a:p>
          <a:p>
            <a:pPr marL="0" indent="0" algn="ctr">
              <a:spcBef>
                <a:spcPts val="600"/>
              </a:spcBef>
              <a:buNone/>
            </a:pPr>
            <a:r>
              <a:rPr lang="cs-CZ" sz="1600" dirty="0">
                <a:latin typeface="Arial"/>
                <a:cs typeface="Arial"/>
              </a:rPr>
              <a:t>P</a:t>
            </a:r>
            <a:r>
              <a:rPr lang="cs-CZ" sz="1600" dirty="0" smtClean="0">
                <a:latin typeface="Arial"/>
                <a:cs typeface="Arial"/>
              </a:rPr>
              <a:t>ravděpodobnost </a:t>
            </a:r>
            <a:r>
              <a:rPr lang="cs-CZ" sz="1600" dirty="0">
                <a:latin typeface="Arial"/>
                <a:cs typeface="Arial"/>
              </a:rPr>
              <a:t>nalezení elektronu je největší v prostoru mezi jádry atomů, </a:t>
            </a:r>
            <a:endParaRPr lang="cs-CZ" sz="1600" dirty="0" smtClean="0">
              <a:latin typeface="Arial"/>
              <a:cs typeface="Arial"/>
            </a:endParaRPr>
          </a:p>
          <a:p>
            <a:pPr marL="0" indent="0" algn="ctr">
              <a:spcBef>
                <a:spcPts val="0"/>
              </a:spcBef>
              <a:buNone/>
            </a:pPr>
            <a:r>
              <a:rPr lang="cs-CZ" sz="1600" dirty="0" smtClean="0">
                <a:latin typeface="Arial"/>
                <a:cs typeface="Arial"/>
              </a:rPr>
              <a:t>ale </a:t>
            </a:r>
            <a:r>
              <a:rPr lang="cs-CZ" sz="1600" dirty="0">
                <a:latin typeface="Arial"/>
                <a:cs typeface="Arial"/>
              </a:rPr>
              <a:t>na obrázku jsou elektrony umístěny dost nešťastně – „ženou se“ na sebe, </a:t>
            </a:r>
            <a:endParaRPr lang="cs-CZ" sz="1600" dirty="0" smtClean="0">
              <a:latin typeface="Arial"/>
              <a:cs typeface="Arial"/>
            </a:endParaRPr>
          </a:p>
          <a:p>
            <a:pPr marL="0" indent="0" algn="ctr">
              <a:spcBef>
                <a:spcPts val="0"/>
              </a:spcBef>
              <a:buNone/>
            </a:pPr>
            <a:r>
              <a:rPr lang="cs-CZ" sz="1600" dirty="0" smtClean="0">
                <a:latin typeface="Arial"/>
                <a:cs typeface="Arial"/>
              </a:rPr>
              <a:t>jako </a:t>
            </a:r>
            <a:r>
              <a:rPr lang="cs-CZ" sz="1600" dirty="0">
                <a:latin typeface="Arial"/>
                <a:cs typeface="Arial"/>
              </a:rPr>
              <a:t>by mělo dojít k jejich srážce</a:t>
            </a:r>
            <a:r>
              <a:rPr lang="cs-CZ" sz="1600" dirty="0" smtClean="0">
                <a:latin typeface="Arial"/>
                <a:cs typeface="Arial"/>
              </a:rPr>
              <a:t>.</a:t>
            </a:r>
          </a:p>
          <a:p>
            <a:pPr marL="0" indent="0" algn="ctr">
              <a:spcBef>
                <a:spcPts val="0"/>
              </a:spcBef>
              <a:buNone/>
            </a:pPr>
            <a:r>
              <a:rPr lang="cs-CZ" sz="1600" dirty="0" smtClean="0">
                <a:latin typeface="Arial"/>
                <a:cs typeface="Arial"/>
              </a:rPr>
              <a:t> </a:t>
            </a:r>
          </a:p>
          <a:p>
            <a:pPr marL="0" indent="0" algn="ctr">
              <a:spcBef>
                <a:spcPts val="600"/>
              </a:spcBef>
              <a:buNone/>
            </a:pPr>
            <a:r>
              <a:rPr lang="cs-CZ" sz="1600" dirty="0" smtClean="0">
                <a:latin typeface="Arial"/>
                <a:cs typeface="Arial"/>
              </a:rPr>
              <a:t>Přijetí </a:t>
            </a:r>
            <a:r>
              <a:rPr lang="cs-CZ" sz="1600" dirty="0">
                <a:latin typeface="Arial"/>
                <a:cs typeface="Arial"/>
              </a:rPr>
              <a:t>takové konvence umístění elektronů vede v modelech komplikovanějších molekul k chybám</a:t>
            </a:r>
            <a:r>
              <a:rPr lang="cs-CZ" sz="1600" dirty="0" smtClean="0">
                <a:latin typeface="Arial"/>
                <a:cs typeface="Arial"/>
              </a:rPr>
              <a:t>.</a:t>
            </a:r>
            <a:endParaRPr lang="cs-CZ" sz="1600" dirty="0">
              <a:latin typeface="Arial"/>
              <a:cs typeface="Arial"/>
            </a:endParaRPr>
          </a:p>
        </p:txBody>
      </p:sp>
      <p:pic>
        <p:nvPicPr>
          <p:cNvPr id="5" name="Picture 4"/>
          <p:cNvPicPr>
            <a:picLocks noChangeAspect="1"/>
          </p:cNvPicPr>
          <p:nvPr/>
        </p:nvPicPr>
        <p:blipFill>
          <a:blip r:embed="rId2" cstate="print"/>
          <a:stretch>
            <a:fillRect/>
          </a:stretch>
        </p:blipFill>
        <p:spPr>
          <a:xfrm>
            <a:off x="-25145" y="1981178"/>
            <a:ext cx="8980561" cy="1584805"/>
          </a:xfrm>
          <a:prstGeom prst="rect">
            <a:avLst/>
          </a:prstGeom>
        </p:spPr>
      </p:pic>
      <p:sp>
        <p:nvSpPr>
          <p:cNvPr id="7" name="Vertical Text Placeholder 2"/>
          <p:cNvSpPr txBox="1">
            <a:spLocks/>
          </p:cNvSpPr>
          <p:nvPr/>
        </p:nvSpPr>
        <p:spPr>
          <a:xfrm>
            <a:off x="880534" y="233363"/>
            <a:ext cx="8042275" cy="75088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Ukázky zobrazení vzniku </a:t>
            </a:r>
            <a:r>
              <a:rPr lang="cs-CZ" sz="1800" b="1" smtClean="0">
                <a:solidFill>
                  <a:srgbClr val="FF0000"/>
                </a:solidFill>
                <a:latin typeface="Arial"/>
                <a:cs typeface="Arial"/>
              </a:rPr>
              <a:t>molekuly vodíku </a:t>
            </a:r>
            <a:r>
              <a:rPr lang="cs-CZ" sz="1800" b="1" smtClean="0">
                <a:latin typeface="Arial"/>
                <a:cs typeface="Arial"/>
              </a:rPr>
              <a:t>z atomů z polských učebnic chemie, které obsahují negativní analogie</a:t>
            </a:r>
            <a:endParaRPr lang="cs-CZ" sz="1800" dirty="0">
              <a:latin typeface="Arial"/>
              <a:cs typeface="Arial"/>
            </a:endParaRPr>
          </a:p>
        </p:txBody>
      </p:sp>
    </p:spTree>
    <p:extLst>
      <p:ext uri="{BB962C8B-B14F-4D97-AF65-F5344CB8AC3E}">
        <p14:creationId xmlns:p14="http://schemas.microsoft.com/office/powerpoint/2010/main" val="1366010753"/>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5185834" y="2080418"/>
            <a:ext cx="3822700" cy="2697163"/>
          </a:xfrm>
        </p:spPr>
        <p:txBody>
          <a:bodyPr>
            <a:noAutofit/>
          </a:bodyPr>
          <a:lstStyle/>
          <a:p>
            <a:pPr algn="just">
              <a:spcBef>
                <a:spcPts val="600"/>
              </a:spcBef>
            </a:pPr>
            <a:endParaRPr lang="cs-CZ" sz="1600" dirty="0" smtClean="0">
              <a:latin typeface="Arial"/>
              <a:cs typeface="Arial"/>
            </a:endParaRPr>
          </a:p>
          <a:p>
            <a:pPr algn="just">
              <a:spcBef>
                <a:spcPts val="600"/>
              </a:spcBef>
            </a:pPr>
            <a:endParaRPr lang="cs-CZ" sz="1600" dirty="0">
              <a:latin typeface="Arial"/>
              <a:cs typeface="Arial"/>
            </a:endParaRPr>
          </a:p>
          <a:p>
            <a:pPr algn="just">
              <a:spcBef>
                <a:spcPts val="600"/>
              </a:spcBef>
            </a:pPr>
            <a:r>
              <a:rPr lang="cs-CZ" sz="1600" dirty="0" smtClean="0">
                <a:latin typeface="Arial"/>
                <a:cs typeface="Arial"/>
              </a:rPr>
              <a:t>„</a:t>
            </a:r>
            <a:r>
              <a:rPr lang="cs-CZ" sz="1600" dirty="0">
                <a:latin typeface="Arial"/>
                <a:cs typeface="Arial"/>
              </a:rPr>
              <a:t>Vtipný obrázek“, který znázorňuje molekulu vodíku. </a:t>
            </a:r>
            <a:endParaRPr lang="cs-CZ" sz="1600" dirty="0" smtClean="0">
              <a:latin typeface="Arial"/>
              <a:cs typeface="Arial"/>
            </a:endParaRPr>
          </a:p>
          <a:p>
            <a:pPr algn="just">
              <a:spcBef>
                <a:spcPts val="600"/>
              </a:spcBef>
            </a:pPr>
            <a:endParaRPr lang="cs-CZ" sz="1600" dirty="0" smtClean="0">
              <a:latin typeface="Arial"/>
              <a:cs typeface="Arial"/>
            </a:endParaRPr>
          </a:p>
          <a:p>
            <a:pPr algn="just">
              <a:spcBef>
                <a:spcPts val="600"/>
              </a:spcBef>
            </a:pPr>
            <a:r>
              <a:rPr lang="cs-CZ" sz="1600" dirty="0" smtClean="0">
                <a:latin typeface="Arial"/>
                <a:cs typeface="Arial"/>
              </a:rPr>
              <a:t>Jeho </a:t>
            </a:r>
            <a:r>
              <a:rPr lang="cs-CZ" sz="1600" dirty="0">
                <a:latin typeface="Arial"/>
                <a:cs typeface="Arial"/>
              </a:rPr>
              <a:t>vadou jsou příliš sugestivní ručičky, které symbolizují vazby. </a:t>
            </a:r>
          </a:p>
          <a:p>
            <a:pPr algn="just"/>
            <a:endParaRPr lang="en-US" sz="1600" dirty="0"/>
          </a:p>
        </p:txBody>
      </p:sp>
      <p:pic>
        <p:nvPicPr>
          <p:cNvPr id="6146" name="Picture 315"/>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l="5924" r="5924"/>
          <a:stretch>
            <a:fillRect/>
          </a:stretch>
        </p:blipFill>
        <p:spPr bwMode="auto">
          <a:xfrm>
            <a:off x="0" y="1871119"/>
            <a:ext cx="5006523" cy="38909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Vertical Text Placeholder 2"/>
          <p:cNvSpPr txBox="1">
            <a:spLocks/>
          </p:cNvSpPr>
          <p:nvPr/>
        </p:nvSpPr>
        <p:spPr>
          <a:xfrm>
            <a:off x="880534" y="233363"/>
            <a:ext cx="8042275" cy="75088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Ukázky zobrazení vzniku </a:t>
            </a:r>
            <a:r>
              <a:rPr lang="cs-CZ" sz="1800" b="1" smtClean="0">
                <a:solidFill>
                  <a:srgbClr val="FF0000"/>
                </a:solidFill>
                <a:latin typeface="Arial"/>
                <a:cs typeface="Arial"/>
              </a:rPr>
              <a:t>molekuly vodíku </a:t>
            </a:r>
            <a:r>
              <a:rPr lang="cs-CZ" sz="1800" b="1" smtClean="0">
                <a:latin typeface="Arial"/>
                <a:cs typeface="Arial"/>
              </a:rPr>
              <a:t>z atomů z polských učebnic chemie, které obsahují negativní analogie</a:t>
            </a:r>
            <a:endParaRPr lang="cs-CZ" sz="1800" dirty="0">
              <a:latin typeface="Arial"/>
              <a:cs typeface="Arial"/>
            </a:endParaRPr>
          </a:p>
        </p:txBody>
      </p:sp>
    </p:spTree>
    <p:extLst>
      <p:ext uri="{BB962C8B-B14F-4D97-AF65-F5344CB8AC3E}">
        <p14:creationId xmlns:p14="http://schemas.microsoft.com/office/powerpoint/2010/main" val="4080677361"/>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49274" y="3361267"/>
            <a:ext cx="8042276" cy="2582332"/>
          </a:xfrm>
        </p:spPr>
        <p:txBody>
          <a:bodyPr>
            <a:noAutofit/>
          </a:bodyPr>
          <a:lstStyle/>
          <a:p>
            <a:pPr marL="0" indent="0" algn="ctr">
              <a:spcBef>
                <a:spcPts val="600"/>
              </a:spcBef>
              <a:buNone/>
            </a:pPr>
            <a:r>
              <a:rPr lang="cs-CZ" sz="1800" dirty="0" smtClean="0">
                <a:latin typeface="Arial"/>
                <a:cs typeface="Arial"/>
              </a:rPr>
              <a:t>Pokud </a:t>
            </a:r>
            <a:r>
              <a:rPr lang="cs-CZ" sz="1800" dirty="0">
                <a:latin typeface="Arial"/>
                <a:cs typeface="Arial"/>
              </a:rPr>
              <a:t>se takové problémy objevují </a:t>
            </a:r>
            <a:endParaRPr lang="cs-CZ" sz="1800" dirty="0" smtClean="0">
              <a:latin typeface="Arial"/>
              <a:cs typeface="Arial"/>
            </a:endParaRPr>
          </a:p>
          <a:p>
            <a:pPr marL="0" indent="0" algn="ctr">
              <a:spcBef>
                <a:spcPts val="600"/>
              </a:spcBef>
              <a:buNone/>
            </a:pPr>
            <a:r>
              <a:rPr lang="cs-CZ" sz="1800" dirty="0" smtClean="0">
                <a:latin typeface="Arial"/>
                <a:cs typeface="Arial"/>
              </a:rPr>
              <a:t>při </a:t>
            </a:r>
            <a:r>
              <a:rPr lang="cs-CZ" sz="1800" dirty="0">
                <a:latin typeface="Arial"/>
                <a:cs typeface="Arial"/>
              </a:rPr>
              <a:t>kreslení modelu </a:t>
            </a:r>
            <a:r>
              <a:rPr lang="cs-CZ" sz="1800" dirty="0" smtClean="0">
                <a:latin typeface="Arial"/>
                <a:cs typeface="Arial"/>
              </a:rPr>
              <a:t>nejjednodušší molekuly </a:t>
            </a:r>
            <a:r>
              <a:rPr lang="cs-CZ" sz="1800" dirty="0">
                <a:latin typeface="Arial"/>
                <a:cs typeface="Arial"/>
              </a:rPr>
              <a:t>(molekula vodíku), </a:t>
            </a:r>
            <a:endParaRPr lang="cs-CZ" sz="1800" dirty="0" smtClean="0">
              <a:latin typeface="Arial"/>
              <a:cs typeface="Arial"/>
            </a:endParaRPr>
          </a:p>
          <a:p>
            <a:pPr marL="0" indent="0" algn="ctr">
              <a:spcBef>
                <a:spcPts val="600"/>
              </a:spcBef>
              <a:buNone/>
            </a:pPr>
            <a:r>
              <a:rPr lang="cs-CZ" sz="1800" dirty="0" smtClean="0">
                <a:latin typeface="Arial"/>
                <a:cs typeface="Arial"/>
              </a:rPr>
              <a:t>můžeme </a:t>
            </a:r>
            <a:r>
              <a:rPr lang="cs-CZ" sz="1800" dirty="0">
                <a:latin typeface="Arial"/>
                <a:cs typeface="Arial"/>
              </a:rPr>
              <a:t>si představit, </a:t>
            </a:r>
            <a:endParaRPr lang="cs-CZ" sz="1800" dirty="0" smtClean="0">
              <a:latin typeface="Arial"/>
              <a:cs typeface="Arial"/>
            </a:endParaRPr>
          </a:p>
          <a:p>
            <a:pPr marL="0" indent="0" algn="ctr">
              <a:spcBef>
                <a:spcPts val="600"/>
              </a:spcBef>
              <a:buNone/>
            </a:pPr>
            <a:r>
              <a:rPr lang="cs-CZ" sz="1800" dirty="0" smtClean="0">
                <a:latin typeface="Arial"/>
                <a:cs typeface="Arial"/>
              </a:rPr>
              <a:t>že </a:t>
            </a:r>
            <a:r>
              <a:rPr lang="cs-CZ" sz="1800" dirty="0">
                <a:latin typeface="Arial"/>
                <a:cs typeface="Arial"/>
              </a:rPr>
              <a:t>nakreslení komplikovanějších molekul bude ještě složitější. </a:t>
            </a:r>
          </a:p>
          <a:p>
            <a:endParaRPr lang="en-US" sz="1800" dirty="0"/>
          </a:p>
        </p:txBody>
      </p:sp>
      <p:pic>
        <p:nvPicPr>
          <p:cNvPr id="4" name="Picture 3"/>
          <p:cNvPicPr>
            <a:picLocks noChangeAspect="1"/>
          </p:cNvPicPr>
          <p:nvPr/>
        </p:nvPicPr>
        <p:blipFill>
          <a:blip r:embed="rId2"/>
          <a:stretch>
            <a:fillRect/>
          </a:stretch>
        </p:blipFill>
        <p:spPr>
          <a:xfrm>
            <a:off x="6561666" y="4902221"/>
            <a:ext cx="2342444" cy="1756833"/>
          </a:xfrm>
          <a:prstGeom prst="rect">
            <a:avLst/>
          </a:prstGeom>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3287" b="100000" l="1220" r="97866"/>
                    </a14:imgEffect>
                  </a14:imgLayer>
                </a14:imgProps>
              </a:ext>
            </a:extLst>
          </a:blip>
          <a:srcRect t="13233"/>
          <a:stretch/>
        </p:blipFill>
        <p:spPr>
          <a:xfrm>
            <a:off x="959574" y="1806857"/>
            <a:ext cx="2054559" cy="1554410"/>
          </a:xfrm>
          <a:prstGeom prst="rect">
            <a:avLst/>
          </a:prstGeo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788786218"/>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idx="4294967295"/>
          </p:nvPr>
        </p:nvSpPr>
        <p:spPr>
          <a:xfrm>
            <a:off x="863600" y="224896"/>
            <a:ext cx="8042275" cy="750887"/>
          </a:xfrm>
        </p:spPr>
        <p:txBody>
          <a:bodyPr vert="horz">
            <a:noAutofit/>
          </a:bodyPr>
          <a:lstStyle/>
          <a:p>
            <a:pPr marL="0" indent="0" algn="r">
              <a:spcBef>
                <a:spcPts val="600"/>
              </a:spcBef>
              <a:buNone/>
            </a:pPr>
            <a:r>
              <a:rPr lang="cs-CZ" sz="1800" b="1" dirty="0" smtClean="0">
                <a:latin typeface="Arial"/>
                <a:cs typeface="Arial"/>
              </a:rPr>
              <a:t>Obrázky, z </a:t>
            </a:r>
            <a:r>
              <a:rPr lang="cs-CZ" sz="1800" b="1" dirty="0">
                <a:latin typeface="Arial"/>
                <a:cs typeface="Arial"/>
              </a:rPr>
              <a:t>polských učebnic chemie, </a:t>
            </a:r>
            <a:r>
              <a:rPr lang="cs-CZ" sz="1800" b="1" dirty="0" smtClean="0">
                <a:latin typeface="Arial"/>
                <a:cs typeface="Arial"/>
              </a:rPr>
              <a:t>které </a:t>
            </a:r>
            <a:r>
              <a:rPr lang="cs-CZ" sz="1800" b="1" dirty="0">
                <a:latin typeface="Arial"/>
                <a:cs typeface="Arial"/>
              </a:rPr>
              <a:t>ukazují vznik </a:t>
            </a:r>
            <a:r>
              <a:rPr lang="cs-CZ" sz="1800" b="1" dirty="0">
                <a:solidFill>
                  <a:srgbClr val="FF0000"/>
                </a:solidFill>
                <a:latin typeface="Arial"/>
                <a:cs typeface="Arial"/>
              </a:rPr>
              <a:t>molekuly z atomů</a:t>
            </a:r>
            <a:r>
              <a:rPr lang="cs-CZ" sz="1800" b="1" dirty="0">
                <a:latin typeface="Arial"/>
                <a:cs typeface="Arial"/>
              </a:rPr>
              <a:t> a obsahují negativní </a:t>
            </a:r>
            <a:r>
              <a:rPr lang="cs-CZ" sz="1800" b="1" dirty="0" smtClean="0">
                <a:latin typeface="Arial"/>
                <a:cs typeface="Arial"/>
              </a:rPr>
              <a:t>analogie</a:t>
            </a:r>
            <a:endParaRPr lang="cs-CZ" sz="1800" b="1" dirty="0">
              <a:latin typeface="Arial"/>
              <a:cs typeface="Arial"/>
            </a:endParaRPr>
          </a:p>
        </p:txBody>
      </p:sp>
      <p:sp>
        <p:nvSpPr>
          <p:cNvPr id="6" name="Content Placeholder 5"/>
          <p:cNvSpPr>
            <a:spLocks noGrp="1"/>
          </p:cNvSpPr>
          <p:nvPr>
            <p:ph sz="quarter" idx="4294967295"/>
          </p:nvPr>
        </p:nvSpPr>
        <p:spPr>
          <a:xfrm>
            <a:off x="0" y="4531759"/>
            <a:ext cx="9067800" cy="1601788"/>
          </a:xfrm>
        </p:spPr>
        <p:txBody>
          <a:bodyPr>
            <a:noAutofit/>
          </a:bodyPr>
          <a:lstStyle/>
          <a:p>
            <a:pPr marL="0" indent="0" algn="ctr">
              <a:spcBef>
                <a:spcPts val="600"/>
              </a:spcBef>
              <a:buNone/>
            </a:pPr>
            <a:r>
              <a:rPr lang="cs-CZ" sz="1600" dirty="0" smtClean="0">
                <a:latin typeface="Arial"/>
                <a:cs typeface="Arial"/>
              </a:rPr>
              <a:t>Ukázání</a:t>
            </a:r>
            <a:r>
              <a:rPr lang="cs-CZ" sz="1600" dirty="0">
                <a:latin typeface="Arial"/>
                <a:cs typeface="Arial"/>
              </a:rPr>
              <a:t>, že se všechny elektrony </a:t>
            </a:r>
            <a:r>
              <a:rPr lang="cs-CZ" sz="1600" dirty="0">
                <a:solidFill>
                  <a:srgbClr val="FF0000"/>
                </a:solidFill>
                <a:latin typeface="Arial"/>
                <a:cs typeface="Arial"/>
              </a:rPr>
              <a:t>kyslíku</a:t>
            </a:r>
            <a:r>
              <a:rPr lang="cs-CZ" sz="1600" dirty="0">
                <a:latin typeface="Arial"/>
                <a:cs typeface="Arial"/>
              </a:rPr>
              <a:t> a </a:t>
            </a:r>
            <a:r>
              <a:rPr lang="cs-CZ" sz="1600" dirty="0">
                <a:solidFill>
                  <a:srgbClr val="FF0000"/>
                </a:solidFill>
                <a:latin typeface="Arial"/>
                <a:cs typeface="Arial"/>
              </a:rPr>
              <a:t>dusíku</a:t>
            </a:r>
            <a:r>
              <a:rPr lang="cs-CZ" sz="1600" dirty="0">
                <a:latin typeface="Arial"/>
                <a:cs typeface="Arial"/>
              </a:rPr>
              <a:t> pohybují po jednom povlaku, má za následek to, že obě vazby v molekule kyslíku (</a:t>
            </a:r>
            <a:r>
              <a:rPr lang="cs-CZ" sz="1600" b="1" dirty="0" err="1">
                <a:latin typeface="Arial"/>
                <a:cs typeface="Arial"/>
              </a:rPr>
              <a:t>σ</a:t>
            </a:r>
            <a:r>
              <a:rPr lang="cs-CZ" sz="1600" dirty="0">
                <a:latin typeface="Arial"/>
                <a:cs typeface="Arial"/>
              </a:rPr>
              <a:t> a </a:t>
            </a:r>
            <a:r>
              <a:rPr lang="cs-CZ" sz="1600" b="1" dirty="0" err="1">
                <a:latin typeface="Arial"/>
                <a:cs typeface="Arial"/>
              </a:rPr>
              <a:t>Π</a:t>
            </a:r>
            <a:r>
              <a:rPr lang="cs-CZ" sz="1600" dirty="0">
                <a:latin typeface="Arial"/>
                <a:cs typeface="Arial"/>
              </a:rPr>
              <a:t>) mají stejnou délku. </a:t>
            </a:r>
            <a:endParaRPr lang="cs-CZ" sz="1600" dirty="0" smtClean="0">
              <a:latin typeface="Arial"/>
              <a:cs typeface="Arial"/>
            </a:endParaRPr>
          </a:p>
          <a:p>
            <a:pPr marL="0" indent="0" algn="ctr">
              <a:spcBef>
                <a:spcPts val="600"/>
              </a:spcBef>
              <a:buNone/>
            </a:pPr>
            <a:endParaRPr lang="cs-CZ" sz="1600" dirty="0" smtClean="0">
              <a:latin typeface="Arial"/>
              <a:cs typeface="Arial"/>
            </a:endParaRPr>
          </a:p>
          <a:p>
            <a:pPr marL="0" indent="0" algn="ctr">
              <a:spcBef>
                <a:spcPts val="600"/>
              </a:spcBef>
              <a:buNone/>
            </a:pPr>
            <a:r>
              <a:rPr lang="cs-CZ" sz="1600" dirty="0" smtClean="0">
                <a:latin typeface="Arial"/>
                <a:cs typeface="Arial"/>
              </a:rPr>
              <a:t>V </a:t>
            </a:r>
            <a:r>
              <a:rPr lang="cs-CZ" sz="1600" dirty="0">
                <a:latin typeface="Arial"/>
                <a:cs typeface="Arial"/>
              </a:rPr>
              <a:t>molekule dusíku jsou vazby znázorněny opačně, než je tomu ve skutečnosti – prostřední vazba </a:t>
            </a:r>
            <a:r>
              <a:rPr lang="cs-CZ" sz="1600" b="1" dirty="0" err="1">
                <a:latin typeface="Arial"/>
                <a:cs typeface="Arial"/>
              </a:rPr>
              <a:t>σ</a:t>
            </a:r>
            <a:r>
              <a:rPr lang="cs-CZ" sz="1600" dirty="0">
                <a:latin typeface="Arial"/>
                <a:cs typeface="Arial"/>
              </a:rPr>
              <a:t> je kratší než vazba </a:t>
            </a:r>
            <a:r>
              <a:rPr lang="cs-CZ" sz="1600" b="1" dirty="0" err="1">
                <a:latin typeface="Arial"/>
                <a:cs typeface="Arial"/>
              </a:rPr>
              <a:t>Π</a:t>
            </a:r>
            <a:r>
              <a:rPr lang="cs-CZ" sz="1600" dirty="0">
                <a:latin typeface="Arial"/>
                <a:cs typeface="Arial"/>
              </a:rPr>
              <a:t>. </a:t>
            </a:r>
            <a:endParaRPr lang="cs-CZ" sz="1600" dirty="0" smtClean="0">
              <a:latin typeface="Arial"/>
              <a:cs typeface="Arial"/>
            </a:endParaRPr>
          </a:p>
          <a:p>
            <a:pPr marL="0" indent="0" algn="ctr">
              <a:spcBef>
                <a:spcPts val="600"/>
              </a:spcBef>
              <a:buNone/>
            </a:pPr>
            <a:endParaRPr lang="cs-CZ" sz="1600" dirty="0" smtClean="0">
              <a:latin typeface="Arial"/>
              <a:cs typeface="Arial"/>
            </a:endParaRPr>
          </a:p>
          <a:p>
            <a:pPr marL="0" indent="0" algn="ctr">
              <a:spcBef>
                <a:spcPts val="600"/>
              </a:spcBef>
              <a:buNone/>
            </a:pPr>
            <a:r>
              <a:rPr lang="cs-CZ" sz="1600" dirty="0" smtClean="0">
                <a:latin typeface="Arial"/>
                <a:cs typeface="Arial"/>
              </a:rPr>
              <a:t>Zbývající </a:t>
            </a:r>
            <a:r>
              <a:rPr lang="cs-CZ" sz="1600" dirty="0">
                <a:latin typeface="Arial"/>
                <a:cs typeface="Arial"/>
              </a:rPr>
              <a:t>poznámky jsou analogické stejně jako v případě molekuly vodíku</a:t>
            </a:r>
            <a:r>
              <a:rPr lang="cs-CZ" sz="1600" dirty="0" smtClean="0">
                <a:latin typeface="Arial"/>
                <a:cs typeface="Arial"/>
              </a:rPr>
              <a:t>.</a:t>
            </a:r>
            <a:endParaRPr lang="cs-CZ" sz="1600" dirty="0">
              <a:latin typeface="Arial"/>
              <a:cs typeface="Arial"/>
            </a:endParaRPr>
          </a:p>
        </p:txBody>
      </p:sp>
      <p:pic>
        <p:nvPicPr>
          <p:cNvPr id="5" name="Picture 4"/>
          <p:cNvPicPr>
            <a:picLocks noChangeAspect="1"/>
          </p:cNvPicPr>
          <p:nvPr/>
        </p:nvPicPr>
        <p:blipFill>
          <a:blip r:embed="rId2" cstate="print"/>
          <a:stretch>
            <a:fillRect/>
          </a:stretch>
        </p:blipFill>
        <p:spPr>
          <a:xfrm>
            <a:off x="2163250" y="1352940"/>
            <a:ext cx="5008017" cy="3083588"/>
          </a:xfrm>
          <a:prstGeom prst="rect">
            <a:avLst/>
          </a:prstGeom>
          <a:ln>
            <a:noFill/>
          </a:ln>
          <a:effectLst>
            <a:softEdge rad="112500"/>
          </a:effectLst>
        </p:spPr>
      </p:pic>
    </p:spTree>
    <p:extLst>
      <p:ext uri="{BB962C8B-B14F-4D97-AF65-F5344CB8AC3E}">
        <p14:creationId xmlns:p14="http://schemas.microsoft.com/office/powerpoint/2010/main" val="2299887051"/>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0" y="4341813"/>
            <a:ext cx="9144000" cy="1601787"/>
          </a:xfrm>
        </p:spPr>
        <p:txBody>
          <a:bodyPr>
            <a:noAutofit/>
          </a:bodyPr>
          <a:lstStyle/>
          <a:p>
            <a:pPr marL="0" indent="0" algn="ctr">
              <a:spcBef>
                <a:spcPts val="600"/>
              </a:spcBef>
              <a:buNone/>
            </a:pPr>
            <a:r>
              <a:rPr lang="cs-CZ" sz="1600" dirty="0" smtClean="0">
                <a:latin typeface="Arial"/>
                <a:cs typeface="Arial"/>
              </a:rPr>
              <a:t>Na základě tohoto obrázku není možné pochopení </a:t>
            </a:r>
            <a:r>
              <a:rPr lang="cs-CZ" sz="1600" dirty="0">
                <a:latin typeface="Arial"/>
                <a:cs typeface="Arial"/>
              </a:rPr>
              <a:t>a popsání, jak jsou v molekule dusíku</a:t>
            </a:r>
            <a:r>
              <a:rPr lang="cs-CZ" sz="1600" dirty="0" smtClean="0">
                <a:latin typeface="Arial"/>
                <a:cs typeface="Arial"/>
              </a:rPr>
              <a:t>, </a:t>
            </a:r>
            <a:r>
              <a:rPr lang="cs-CZ" sz="1600" dirty="0">
                <a:latin typeface="Arial"/>
                <a:cs typeface="Arial"/>
              </a:rPr>
              <a:t>umístěny elektronové páry, které tvoří </a:t>
            </a:r>
            <a:r>
              <a:rPr lang="cs-CZ" sz="1600" dirty="0" smtClean="0">
                <a:latin typeface="Arial"/>
                <a:cs typeface="Arial"/>
              </a:rPr>
              <a:t>vazbu</a:t>
            </a:r>
            <a:r>
              <a:rPr lang="cs-CZ" sz="1600" dirty="0">
                <a:latin typeface="Arial"/>
                <a:cs typeface="Arial"/>
              </a:rPr>
              <a:t>.</a:t>
            </a:r>
            <a:r>
              <a:rPr lang="cs-CZ" sz="1600" dirty="0" smtClean="0">
                <a:latin typeface="Arial"/>
                <a:cs typeface="Arial"/>
              </a:rPr>
              <a:t> </a:t>
            </a:r>
          </a:p>
          <a:p>
            <a:pPr marL="0" indent="0" algn="ctr">
              <a:spcBef>
                <a:spcPts val="600"/>
              </a:spcBef>
              <a:buNone/>
            </a:pPr>
            <a:endParaRPr lang="cs-CZ" sz="1600" dirty="0" smtClean="0">
              <a:latin typeface="Arial"/>
              <a:cs typeface="Arial"/>
            </a:endParaRPr>
          </a:p>
          <a:p>
            <a:pPr marL="0" indent="0" algn="ctr">
              <a:spcBef>
                <a:spcPts val="600"/>
              </a:spcBef>
              <a:buNone/>
            </a:pPr>
            <a:r>
              <a:rPr lang="cs-CZ" sz="1600" dirty="0" smtClean="0">
                <a:latin typeface="Arial"/>
                <a:cs typeface="Arial"/>
              </a:rPr>
              <a:t>Na </a:t>
            </a:r>
            <a:r>
              <a:rPr lang="cs-CZ" sz="1600" dirty="0">
                <a:latin typeface="Arial"/>
                <a:cs typeface="Arial"/>
              </a:rPr>
              <a:t>obrázku jsou ukázány tři elektronové páry, které jsou nasměrovány na sebe navzájem. </a:t>
            </a:r>
            <a:endParaRPr lang="cs-CZ" sz="1600" dirty="0" smtClean="0">
              <a:latin typeface="Arial"/>
              <a:cs typeface="Arial"/>
            </a:endParaRPr>
          </a:p>
          <a:p>
            <a:pPr marL="0" indent="0" algn="ctr">
              <a:spcBef>
                <a:spcPts val="600"/>
              </a:spcBef>
              <a:buNone/>
            </a:pPr>
            <a:r>
              <a:rPr lang="cs-CZ" sz="1600" dirty="0" smtClean="0">
                <a:latin typeface="Arial"/>
                <a:cs typeface="Arial"/>
              </a:rPr>
              <a:t>Pokud </a:t>
            </a:r>
            <a:r>
              <a:rPr lang="cs-CZ" sz="1600" dirty="0">
                <a:latin typeface="Arial"/>
                <a:cs typeface="Arial"/>
              </a:rPr>
              <a:t>se pohybují, musí dojít k jejich srážce. </a:t>
            </a:r>
            <a:endParaRPr lang="cs-CZ" sz="1600" dirty="0" smtClean="0">
              <a:latin typeface="Arial"/>
              <a:cs typeface="Arial"/>
            </a:endParaRPr>
          </a:p>
          <a:p>
            <a:pPr marL="0" indent="0" algn="ctr">
              <a:spcBef>
                <a:spcPts val="600"/>
              </a:spcBef>
              <a:buNone/>
            </a:pPr>
            <a:endParaRPr lang="cs-CZ" sz="1600" dirty="0" smtClean="0">
              <a:latin typeface="Arial"/>
              <a:cs typeface="Arial"/>
            </a:endParaRPr>
          </a:p>
          <a:p>
            <a:pPr marL="0" indent="0" algn="ctr">
              <a:spcBef>
                <a:spcPts val="600"/>
              </a:spcBef>
              <a:buNone/>
            </a:pPr>
            <a:r>
              <a:rPr lang="cs-CZ" sz="1600" dirty="0" smtClean="0">
                <a:latin typeface="Arial"/>
                <a:cs typeface="Arial"/>
              </a:rPr>
              <a:t>Kromě </a:t>
            </a:r>
            <a:r>
              <a:rPr lang="cs-CZ" sz="1600" dirty="0">
                <a:latin typeface="Arial"/>
                <a:cs typeface="Arial"/>
              </a:rPr>
              <a:t>toho nevíme, jestli jsou statické nebo se pohybují pouze po čáře mezi jádry či po osmičce spolu s jinými elektrony (na obrázku tmavší trasa)</a:t>
            </a:r>
            <a:r>
              <a:rPr lang="cs-CZ" sz="1600" dirty="0" smtClean="0">
                <a:latin typeface="Arial"/>
                <a:cs typeface="Arial"/>
              </a:rPr>
              <a:t>.</a:t>
            </a:r>
            <a:endParaRPr lang="cs-CZ" sz="1600" dirty="0">
              <a:latin typeface="Arial"/>
              <a:cs typeface="Arial"/>
            </a:endParaRPr>
          </a:p>
        </p:txBody>
      </p:sp>
      <p:pic>
        <p:nvPicPr>
          <p:cNvPr id="4" name="Picture 3"/>
          <p:cNvPicPr>
            <a:picLocks noChangeAspect="1"/>
          </p:cNvPicPr>
          <p:nvPr/>
        </p:nvPicPr>
        <p:blipFill>
          <a:blip r:embed="rId2" cstate="print"/>
          <a:stretch>
            <a:fillRect/>
          </a:stretch>
        </p:blipFill>
        <p:spPr>
          <a:xfrm>
            <a:off x="832275" y="1888820"/>
            <a:ext cx="7658423" cy="1794164"/>
          </a:xfrm>
          <a:prstGeom prst="rect">
            <a:avLst/>
          </a:prstGeom>
        </p:spPr>
      </p:pic>
      <p:cxnSp>
        <p:nvCxnSpPr>
          <p:cNvPr id="8" name="Straight Arrow Connector 7"/>
          <p:cNvCxnSpPr/>
          <p:nvPr/>
        </p:nvCxnSpPr>
        <p:spPr>
          <a:xfrm flipH="1" flipV="1">
            <a:off x="7340599" y="3632191"/>
            <a:ext cx="16934" cy="4718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Vertical Text Placeholder 2"/>
          <p:cNvSpPr txBox="1">
            <a:spLocks/>
          </p:cNvSpPr>
          <p:nvPr/>
        </p:nvSpPr>
        <p:spPr>
          <a:xfrm>
            <a:off x="863600" y="224896"/>
            <a:ext cx="8042275" cy="75088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Obrázky, z polských učebnic chemie, které ukazují vznik </a:t>
            </a:r>
            <a:r>
              <a:rPr lang="cs-CZ" sz="1800" b="1" smtClean="0">
                <a:solidFill>
                  <a:srgbClr val="FF0000"/>
                </a:solidFill>
                <a:latin typeface="Arial"/>
                <a:cs typeface="Arial"/>
              </a:rPr>
              <a:t>molekuly z atomů</a:t>
            </a:r>
            <a:r>
              <a:rPr lang="cs-CZ" sz="1800" b="1" smtClean="0">
                <a:latin typeface="Arial"/>
                <a:cs typeface="Arial"/>
              </a:rPr>
              <a:t> a obsahují negativní analogie</a:t>
            </a:r>
            <a:endParaRPr lang="cs-CZ" sz="1800" b="1" dirty="0">
              <a:latin typeface="Arial"/>
              <a:cs typeface="Arial"/>
            </a:endParaRPr>
          </a:p>
        </p:txBody>
      </p:sp>
    </p:spTree>
    <p:extLst>
      <p:ext uri="{BB962C8B-B14F-4D97-AF65-F5344CB8AC3E}">
        <p14:creationId xmlns:p14="http://schemas.microsoft.com/office/powerpoint/2010/main" val="1472443671"/>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0" y="4679950"/>
            <a:ext cx="9084733" cy="1601788"/>
          </a:xfrm>
        </p:spPr>
        <p:txBody>
          <a:bodyPr>
            <a:noAutofit/>
          </a:bodyPr>
          <a:lstStyle/>
          <a:p>
            <a:pPr marL="0" indent="0" algn="ctr">
              <a:spcBef>
                <a:spcPts val="0"/>
              </a:spcBef>
              <a:buNone/>
            </a:pPr>
            <a:r>
              <a:rPr lang="cs-CZ" sz="1600" dirty="0" smtClean="0">
                <a:latin typeface="Arial"/>
                <a:cs typeface="Arial"/>
              </a:rPr>
              <a:t>Na </a:t>
            </a:r>
            <a:r>
              <a:rPr lang="cs-CZ" sz="1600" dirty="0">
                <a:latin typeface="Arial"/>
                <a:cs typeface="Arial"/>
              </a:rPr>
              <a:t>obrázku molekuly chlorovodíku </a:t>
            </a:r>
            <a:endParaRPr lang="cs-CZ" sz="1600" dirty="0" smtClean="0">
              <a:latin typeface="Arial"/>
              <a:cs typeface="Arial"/>
            </a:endParaRPr>
          </a:p>
          <a:p>
            <a:pPr marL="0" indent="0" algn="ctr">
              <a:spcBef>
                <a:spcPts val="0"/>
              </a:spcBef>
              <a:buNone/>
            </a:pPr>
            <a:r>
              <a:rPr lang="cs-CZ" sz="1600" dirty="0" smtClean="0">
                <a:latin typeface="Arial"/>
                <a:cs typeface="Arial"/>
              </a:rPr>
              <a:t>elektrony </a:t>
            </a:r>
            <a:r>
              <a:rPr lang="cs-CZ" sz="1600" dirty="0">
                <a:latin typeface="Arial"/>
                <a:cs typeface="Arial"/>
              </a:rPr>
              <a:t>v párech obíhají po orbitalu atomu chlóru</a:t>
            </a:r>
            <a:r>
              <a:rPr lang="cs-CZ" sz="1600" dirty="0" smtClean="0">
                <a:latin typeface="Arial"/>
                <a:cs typeface="Arial"/>
              </a:rPr>
              <a:t>.</a:t>
            </a:r>
          </a:p>
          <a:p>
            <a:pPr marL="0" indent="0" algn="ctr">
              <a:spcBef>
                <a:spcPts val="0"/>
              </a:spcBef>
              <a:buNone/>
            </a:pPr>
            <a:r>
              <a:rPr lang="cs-CZ" sz="1600" dirty="0" smtClean="0">
                <a:latin typeface="Arial"/>
                <a:cs typeface="Arial"/>
              </a:rPr>
              <a:t> </a:t>
            </a:r>
          </a:p>
          <a:p>
            <a:pPr marL="0" indent="0" algn="ctr">
              <a:spcBef>
                <a:spcPts val="0"/>
              </a:spcBef>
              <a:buNone/>
            </a:pPr>
            <a:r>
              <a:rPr lang="cs-CZ" sz="1600" dirty="0" smtClean="0">
                <a:latin typeface="Arial"/>
                <a:cs typeface="Arial"/>
              </a:rPr>
              <a:t>Elektronový </a:t>
            </a:r>
            <a:r>
              <a:rPr lang="cs-CZ" sz="1600" dirty="0">
                <a:latin typeface="Arial"/>
                <a:cs typeface="Arial"/>
              </a:rPr>
              <a:t>pár, který tvoří vazbu, </a:t>
            </a:r>
            <a:endParaRPr lang="cs-CZ" sz="1600" dirty="0" smtClean="0">
              <a:latin typeface="Arial"/>
              <a:cs typeface="Arial"/>
            </a:endParaRPr>
          </a:p>
          <a:p>
            <a:pPr marL="0" indent="0" algn="ctr">
              <a:spcBef>
                <a:spcPts val="0"/>
              </a:spcBef>
              <a:buNone/>
            </a:pPr>
            <a:r>
              <a:rPr lang="cs-CZ" sz="1600" dirty="0" smtClean="0">
                <a:latin typeface="Arial"/>
                <a:cs typeface="Arial"/>
              </a:rPr>
              <a:t>není </a:t>
            </a:r>
            <a:r>
              <a:rPr lang="cs-CZ" sz="1600" dirty="0">
                <a:latin typeface="Arial"/>
                <a:cs typeface="Arial"/>
              </a:rPr>
              <a:t>zobrazen jako na jiných obrázcích z této učebnice, </a:t>
            </a:r>
            <a:endParaRPr lang="cs-CZ" sz="1600" dirty="0" smtClean="0">
              <a:latin typeface="Arial"/>
              <a:cs typeface="Arial"/>
            </a:endParaRPr>
          </a:p>
          <a:p>
            <a:pPr marL="0" indent="0" algn="ctr">
              <a:spcBef>
                <a:spcPts val="0"/>
              </a:spcBef>
              <a:buNone/>
            </a:pPr>
            <a:r>
              <a:rPr lang="cs-CZ" sz="1600" dirty="0" smtClean="0">
                <a:latin typeface="Arial"/>
                <a:cs typeface="Arial"/>
              </a:rPr>
              <a:t>to znamená, </a:t>
            </a:r>
            <a:r>
              <a:rPr lang="cs-CZ" sz="1600" dirty="0">
                <a:latin typeface="Arial"/>
                <a:cs typeface="Arial"/>
              </a:rPr>
              <a:t>jako elektrony, které se mají srazit</a:t>
            </a:r>
            <a:r>
              <a:rPr lang="cs-CZ" sz="1600" dirty="0" smtClean="0">
                <a:latin typeface="Arial"/>
                <a:cs typeface="Arial"/>
              </a:rPr>
              <a:t>.</a:t>
            </a:r>
            <a:endParaRPr lang="cs-CZ" sz="1600" dirty="0">
              <a:latin typeface="Arial"/>
              <a:cs typeface="Arial"/>
            </a:endParaRPr>
          </a:p>
        </p:txBody>
      </p:sp>
      <p:pic>
        <p:nvPicPr>
          <p:cNvPr id="4" name="Picture 3"/>
          <p:cNvPicPr>
            <a:picLocks noChangeAspect="1"/>
          </p:cNvPicPr>
          <p:nvPr/>
        </p:nvPicPr>
        <p:blipFill rotWithShape="1">
          <a:blip r:embed="rId2" cstate="print"/>
          <a:srcRect b="7646"/>
          <a:stretch/>
        </p:blipFill>
        <p:spPr>
          <a:xfrm>
            <a:off x="593466" y="1586019"/>
            <a:ext cx="8029331" cy="2731981"/>
          </a:xfrm>
          <a:prstGeom prst="rect">
            <a:avLst/>
          </a:prstGeom>
          <a:ln>
            <a:noFill/>
          </a:ln>
          <a:effectLst>
            <a:softEdge rad="112500"/>
          </a:effectLst>
        </p:spPr>
      </p:pic>
      <p:cxnSp>
        <p:nvCxnSpPr>
          <p:cNvPr id="7" name="Straight Arrow Connector 6"/>
          <p:cNvCxnSpPr/>
          <p:nvPr/>
        </p:nvCxnSpPr>
        <p:spPr>
          <a:xfrm flipH="1" flipV="1">
            <a:off x="6747936" y="3996267"/>
            <a:ext cx="1151467" cy="9990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Vertical Text Placeholder 2"/>
          <p:cNvSpPr txBox="1">
            <a:spLocks/>
          </p:cNvSpPr>
          <p:nvPr/>
        </p:nvSpPr>
        <p:spPr>
          <a:xfrm>
            <a:off x="863600" y="224896"/>
            <a:ext cx="8042275" cy="75088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Obrázky, z polských učebnic chemie, které ukazují vznik </a:t>
            </a:r>
            <a:r>
              <a:rPr lang="cs-CZ" sz="1800" b="1" smtClean="0">
                <a:solidFill>
                  <a:srgbClr val="FF0000"/>
                </a:solidFill>
                <a:latin typeface="Arial"/>
                <a:cs typeface="Arial"/>
              </a:rPr>
              <a:t>molekuly z atomů</a:t>
            </a:r>
            <a:r>
              <a:rPr lang="cs-CZ" sz="1800" b="1" smtClean="0">
                <a:latin typeface="Arial"/>
                <a:cs typeface="Arial"/>
              </a:rPr>
              <a:t> a obsahují negativní analogie</a:t>
            </a:r>
            <a:endParaRPr lang="cs-CZ" sz="1800" b="1" dirty="0">
              <a:latin typeface="Arial"/>
              <a:cs typeface="Arial"/>
            </a:endParaRPr>
          </a:p>
        </p:txBody>
      </p:sp>
    </p:spTree>
    <p:extLst>
      <p:ext uri="{BB962C8B-B14F-4D97-AF65-F5344CB8AC3E}">
        <p14:creationId xmlns:p14="http://schemas.microsoft.com/office/powerpoint/2010/main" val="113653751"/>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0" y="4341813"/>
            <a:ext cx="8847667" cy="1822450"/>
          </a:xfrm>
        </p:spPr>
        <p:txBody>
          <a:bodyPr>
            <a:noAutofit/>
          </a:bodyPr>
          <a:lstStyle/>
          <a:p>
            <a:pPr marL="0" indent="0" algn="ctr">
              <a:spcBef>
                <a:spcPts val="0"/>
              </a:spcBef>
              <a:buNone/>
            </a:pPr>
            <a:r>
              <a:rPr lang="cs-CZ" sz="1600" dirty="0">
                <a:latin typeface="Arial"/>
                <a:cs typeface="Arial"/>
              </a:rPr>
              <a:t>O</a:t>
            </a:r>
            <a:r>
              <a:rPr lang="cs-CZ" sz="1600" dirty="0" smtClean="0">
                <a:latin typeface="Arial"/>
                <a:cs typeface="Arial"/>
              </a:rPr>
              <a:t>brázek </a:t>
            </a:r>
            <a:r>
              <a:rPr lang="cs-CZ" sz="1600" dirty="0">
                <a:latin typeface="Arial"/>
                <a:cs typeface="Arial"/>
              </a:rPr>
              <a:t>chlorovodíku sugeruje, </a:t>
            </a:r>
            <a:endParaRPr lang="cs-CZ" sz="1600" dirty="0" smtClean="0">
              <a:latin typeface="Arial"/>
              <a:cs typeface="Arial"/>
            </a:endParaRPr>
          </a:p>
          <a:p>
            <a:pPr marL="0" indent="0" algn="ctr">
              <a:spcBef>
                <a:spcPts val="0"/>
              </a:spcBef>
              <a:buNone/>
            </a:pPr>
            <a:r>
              <a:rPr lang="cs-CZ" sz="1600" dirty="0" smtClean="0">
                <a:latin typeface="Arial"/>
                <a:cs typeface="Arial"/>
              </a:rPr>
              <a:t>že </a:t>
            </a:r>
            <a:r>
              <a:rPr lang="cs-CZ" sz="1600" dirty="0">
                <a:latin typeface="Arial"/>
                <a:cs typeface="Arial"/>
              </a:rPr>
              <a:t>elektronový pár, </a:t>
            </a:r>
            <a:endParaRPr lang="cs-CZ" sz="1600" dirty="0" smtClean="0">
              <a:latin typeface="Arial"/>
              <a:cs typeface="Arial"/>
            </a:endParaRPr>
          </a:p>
          <a:p>
            <a:pPr marL="0" indent="0" algn="ctr">
              <a:spcBef>
                <a:spcPts val="0"/>
              </a:spcBef>
              <a:buNone/>
            </a:pPr>
            <a:r>
              <a:rPr lang="cs-CZ" sz="1600" dirty="0" smtClean="0">
                <a:latin typeface="Arial"/>
                <a:cs typeface="Arial"/>
              </a:rPr>
              <a:t>který </a:t>
            </a:r>
            <a:r>
              <a:rPr lang="cs-CZ" sz="1600" dirty="0">
                <a:latin typeface="Arial"/>
                <a:cs typeface="Arial"/>
              </a:rPr>
              <a:t>tvoří vazbu chlór-vodík, </a:t>
            </a:r>
            <a:endParaRPr lang="cs-CZ" sz="1600" dirty="0" smtClean="0">
              <a:latin typeface="Arial"/>
              <a:cs typeface="Arial"/>
            </a:endParaRPr>
          </a:p>
          <a:p>
            <a:pPr marL="0" indent="0" algn="ctr">
              <a:spcBef>
                <a:spcPts val="0"/>
              </a:spcBef>
              <a:buNone/>
            </a:pPr>
            <a:r>
              <a:rPr lang="cs-CZ" sz="1600" dirty="0" smtClean="0">
                <a:latin typeface="Arial"/>
                <a:cs typeface="Arial"/>
              </a:rPr>
              <a:t>obíhá </a:t>
            </a:r>
            <a:r>
              <a:rPr lang="cs-CZ" sz="1600" dirty="0">
                <a:latin typeface="Arial"/>
                <a:cs typeface="Arial"/>
              </a:rPr>
              <a:t>po orbitalu chlóru </a:t>
            </a:r>
            <a:endParaRPr lang="cs-CZ" sz="1600" dirty="0" smtClean="0">
              <a:latin typeface="Arial"/>
              <a:cs typeface="Arial"/>
            </a:endParaRPr>
          </a:p>
          <a:p>
            <a:pPr marL="0" indent="0" algn="ctr">
              <a:spcBef>
                <a:spcPts val="0"/>
              </a:spcBef>
              <a:buNone/>
            </a:pPr>
            <a:r>
              <a:rPr lang="cs-CZ" sz="1600" dirty="0" smtClean="0">
                <a:latin typeface="Arial"/>
                <a:cs typeface="Arial"/>
              </a:rPr>
              <a:t>a </a:t>
            </a:r>
          </a:p>
          <a:p>
            <a:pPr marL="0" indent="0" algn="ctr">
              <a:spcBef>
                <a:spcPts val="0"/>
              </a:spcBef>
              <a:buNone/>
            </a:pPr>
            <a:r>
              <a:rPr lang="cs-CZ" sz="1600" dirty="0" smtClean="0">
                <a:latin typeface="Arial"/>
                <a:cs typeface="Arial"/>
              </a:rPr>
              <a:t>atomový </a:t>
            </a:r>
            <a:r>
              <a:rPr lang="cs-CZ" sz="1600" dirty="0">
                <a:latin typeface="Arial"/>
                <a:cs typeface="Arial"/>
              </a:rPr>
              <a:t>orbital vodíku zůstává prázdný</a:t>
            </a:r>
            <a:r>
              <a:rPr lang="cs-CZ" sz="1600" dirty="0" smtClean="0">
                <a:latin typeface="Arial"/>
                <a:cs typeface="Arial"/>
              </a:rPr>
              <a:t>.</a:t>
            </a:r>
            <a:endParaRPr lang="cs-CZ" sz="1600" dirty="0">
              <a:latin typeface="Arial"/>
              <a:cs typeface="Arial"/>
            </a:endParaRPr>
          </a:p>
        </p:txBody>
      </p:sp>
      <p:pic>
        <p:nvPicPr>
          <p:cNvPr id="4" name="Picture 3"/>
          <p:cNvPicPr>
            <a:picLocks noChangeAspect="1"/>
          </p:cNvPicPr>
          <p:nvPr/>
        </p:nvPicPr>
        <p:blipFill>
          <a:blip r:embed="rId2" cstate="print"/>
          <a:stretch>
            <a:fillRect/>
          </a:stretch>
        </p:blipFill>
        <p:spPr>
          <a:xfrm>
            <a:off x="206081" y="1845733"/>
            <a:ext cx="8853385" cy="2345267"/>
          </a:xfrm>
          <a:prstGeom prst="rect">
            <a:avLst/>
          </a:prstGeom>
        </p:spPr>
      </p:pic>
      <p:cxnSp>
        <p:nvCxnSpPr>
          <p:cNvPr id="7" name="Elbow Connector 6"/>
          <p:cNvCxnSpPr/>
          <p:nvPr/>
        </p:nvCxnSpPr>
        <p:spPr>
          <a:xfrm rot="5400000" flipH="1" flipV="1">
            <a:off x="5668435" y="3636436"/>
            <a:ext cx="1583270" cy="1286932"/>
          </a:xfrm>
          <a:prstGeom prst="bentConnector3">
            <a:avLst>
              <a:gd name="adj1" fmla="val -802"/>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Vertical Text Placeholder 2"/>
          <p:cNvSpPr txBox="1">
            <a:spLocks/>
          </p:cNvSpPr>
          <p:nvPr/>
        </p:nvSpPr>
        <p:spPr>
          <a:xfrm>
            <a:off x="863600" y="224896"/>
            <a:ext cx="8042275" cy="75088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Obrázky, z polských učebnic chemie, které ukazují vznik </a:t>
            </a:r>
            <a:r>
              <a:rPr lang="cs-CZ" sz="1800" b="1" smtClean="0">
                <a:solidFill>
                  <a:srgbClr val="FF0000"/>
                </a:solidFill>
                <a:latin typeface="Arial"/>
                <a:cs typeface="Arial"/>
              </a:rPr>
              <a:t>molekuly z atomů</a:t>
            </a:r>
            <a:r>
              <a:rPr lang="cs-CZ" sz="1800" b="1" smtClean="0">
                <a:latin typeface="Arial"/>
                <a:cs typeface="Arial"/>
              </a:rPr>
              <a:t> a obsahují negativní analogie</a:t>
            </a:r>
            <a:endParaRPr lang="cs-CZ" sz="1800" b="1" dirty="0">
              <a:latin typeface="Arial"/>
              <a:cs typeface="Arial"/>
            </a:endParaRPr>
          </a:p>
        </p:txBody>
      </p:sp>
    </p:spTree>
    <p:extLst>
      <p:ext uri="{BB962C8B-B14F-4D97-AF65-F5344CB8AC3E}">
        <p14:creationId xmlns:p14="http://schemas.microsoft.com/office/powerpoint/2010/main" val="2839017555"/>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49273" y="2406684"/>
            <a:ext cx="8002059" cy="4713812"/>
          </a:xfrm>
        </p:spPr>
        <p:txBody>
          <a:bodyPr>
            <a:noAutofit/>
          </a:bodyPr>
          <a:lstStyle/>
          <a:p>
            <a:pPr marL="0" indent="0" algn="ctr">
              <a:spcBef>
                <a:spcPts val="600"/>
              </a:spcBef>
              <a:buNone/>
            </a:pPr>
            <a:r>
              <a:rPr lang="cs-CZ" sz="1800" dirty="0" smtClean="0">
                <a:latin typeface="Arial"/>
                <a:cs typeface="Arial"/>
              </a:rPr>
              <a:t>Je srozumitelné, </a:t>
            </a:r>
            <a:r>
              <a:rPr lang="cs-CZ" sz="1800" dirty="0">
                <a:latin typeface="Arial"/>
                <a:cs typeface="Arial"/>
              </a:rPr>
              <a:t>že autoři obrázků mají </a:t>
            </a:r>
            <a:r>
              <a:rPr lang="cs-CZ" sz="1800" dirty="0" smtClean="0">
                <a:latin typeface="Arial"/>
                <a:cs typeface="Arial"/>
              </a:rPr>
              <a:t>problémy</a:t>
            </a:r>
          </a:p>
          <a:p>
            <a:pPr marL="0" indent="0" algn="ctr">
              <a:spcBef>
                <a:spcPts val="600"/>
              </a:spcBef>
              <a:buNone/>
            </a:pPr>
            <a:r>
              <a:rPr lang="cs-CZ" sz="1800" dirty="0" smtClean="0">
                <a:latin typeface="Arial"/>
                <a:cs typeface="Arial"/>
              </a:rPr>
              <a:t> </a:t>
            </a:r>
            <a:r>
              <a:rPr lang="cs-CZ" sz="1800" dirty="0">
                <a:latin typeface="Arial"/>
                <a:cs typeface="Arial"/>
              </a:rPr>
              <a:t>s nakreslením vnitřní stavby látky. </a:t>
            </a:r>
            <a:endParaRPr lang="cs-CZ" sz="1800" dirty="0" smtClean="0">
              <a:latin typeface="Arial"/>
              <a:cs typeface="Arial"/>
            </a:endParaRPr>
          </a:p>
          <a:p>
            <a:pPr marL="0" indent="0" algn="ctr">
              <a:spcBef>
                <a:spcPts val="600"/>
              </a:spcBef>
              <a:buNone/>
            </a:pPr>
            <a:r>
              <a:rPr lang="cs-CZ" sz="1800" dirty="0" smtClean="0">
                <a:latin typeface="Arial"/>
                <a:cs typeface="Arial"/>
              </a:rPr>
              <a:t>Ale </a:t>
            </a:r>
            <a:r>
              <a:rPr lang="cs-CZ" sz="1800" dirty="0">
                <a:latin typeface="Arial"/>
                <a:cs typeface="Arial"/>
              </a:rPr>
              <a:t>občas se objevují chybné obrázky v situacích, </a:t>
            </a:r>
            <a:r>
              <a:rPr lang="cs-CZ" sz="1800" dirty="0" smtClean="0">
                <a:latin typeface="Arial"/>
                <a:cs typeface="Arial"/>
              </a:rPr>
              <a:t>ve kterých </a:t>
            </a:r>
            <a:r>
              <a:rPr lang="cs-CZ" sz="1800" dirty="0">
                <a:latin typeface="Arial"/>
                <a:cs typeface="Arial"/>
              </a:rPr>
              <a:t>se zdá, </a:t>
            </a:r>
            <a:endParaRPr lang="cs-CZ" sz="1800" dirty="0" smtClean="0">
              <a:latin typeface="Arial"/>
              <a:cs typeface="Arial"/>
            </a:endParaRPr>
          </a:p>
          <a:p>
            <a:pPr marL="0" indent="0" algn="ctr">
              <a:spcBef>
                <a:spcPts val="600"/>
              </a:spcBef>
              <a:buNone/>
            </a:pPr>
            <a:r>
              <a:rPr lang="cs-CZ" sz="1800" dirty="0" smtClean="0">
                <a:latin typeface="Arial"/>
                <a:cs typeface="Arial"/>
              </a:rPr>
              <a:t>že </a:t>
            </a:r>
            <a:r>
              <a:rPr lang="cs-CZ" sz="1800" dirty="0">
                <a:latin typeface="Arial"/>
                <a:cs typeface="Arial"/>
              </a:rPr>
              <a:t>takové problémy neexistují. </a:t>
            </a:r>
            <a:endParaRPr lang="cs-CZ" sz="1800" dirty="0" smtClean="0">
              <a:latin typeface="Arial"/>
              <a:cs typeface="Arial"/>
            </a:endParaRPr>
          </a:p>
          <a:p>
            <a:pPr marL="0" indent="0" algn="ctr">
              <a:spcBef>
                <a:spcPts val="600"/>
              </a:spcBef>
              <a:buNone/>
            </a:pPr>
            <a:endParaRPr lang="cs-CZ" sz="1800" dirty="0" smtClean="0">
              <a:latin typeface="Arial"/>
              <a:cs typeface="Arial"/>
            </a:endParaRPr>
          </a:p>
          <a:p>
            <a:pPr marL="0" indent="0" algn="ctr">
              <a:spcBef>
                <a:spcPts val="600"/>
              </a:spcBef>
              <a:buNone/>
            </a:pPr>
            <a:endParaRPr lang="cs-CZ" sz="1800" dirty="0" smtClean="0">
              <a:latin typeface="Arial"/>
              <a:cs typeface="Arial"/>
            </a:endParaRPr>
          </a:p>
          <a:p>
            <a:pPr marL="0" indent="0" algn="ctr">
              <a:spcBef>
                <a:spcPts val="600"/>
              </a:spcBef>
              <a:buNone/>
            </a:pPr>
            <a:endParaRPr lang="cs-CZ" sz="1800" dirty="0" smtClean="0">
              <a:latin typeface="Arial"/>
              <a:cs typeface="Arial"/>
            </a:endParaRPr>
          </a:p>
          <a:p>
            <a:pPr marL="0" indent="0" algn="ctr">
              <a:spcBef>
                <a:spcPts val="600"/>
              </a:spcBef>
              <a:buNone/>
            </a:pPr>
            <a:endParaRPr lang="cs-CZ" sz="1800" dirty="0" smtClean="0">
              <a:latin typeface="Arial"/>
              <a:cs typeface="Arial"/>
            </a:endParaRPr>
          </a:p>
          <a:p>
            <a:pPr marL="0" indent="0" algn="ctr">
              <a:spcBef>
                <a:spcPts val="600"/>
              </a:spcBef>
              <a:buNone/>
            </a:pPr>
            <a:endParaRPr lang="cs-CZ" sz="1800" dirty="0">
              <a:latin typeface="Arial"/>
              <a:cs typeface="Arial"/>
            </a:endParaRPr>
          </a:p>
          <a:p>
            <a:pPr marL="0" indent="0" algn="ctr">
              <a:spcBef>
                <a:spcPts val="600"/>
              </a:spcBef>
              <a:buNone/>
            </a:pPr>
            <a:endParaRPr lang="cs-CZ" sz="1800" dirty="0" smtClean="0">
              <a:latin typeface="Arial"/>
              <a:cs typeface="Arial"/>
            </a:endParaRPr>
          </a:p>
          <a:p>
            <a:pPr marL="0" indent="0" algn="ctr">
              <a:spcBef>
                <a:spcPts val="600"/>
              </a:spcBef>
              <a:buNone/>
            </a:pPr>
            <a:r>
              <a:rPr lang="cs-CZ" sz="1800" dirty="0" smtClean="0">
                <a:latin typeface="Arial"/>
                <a:cs typeface="Arial"/>
              </a:rPr>
              <a:t>Jedná </a:t>
            </a:r>
            <a:r>
              <a:rPr lang="cs-CZ" sz="1800" dirty="0">
                <a:latin typeface="Arial"/>
                <a:cs typeface="Arial"/>
              </a:rPr>
              <a:t>se např. o „ploché“ modely molekul, </a:t>
            </a:r>
            <a:endParaRPr lang="cs-CZ" sz="1800" dirty="0" smtClean="0">
              <a:latin typeface="Arial"/>
              <a:cs typeface="Arial"/>
            </a:endParaRPr>
          </a:p>
          <a:p>
            <a:pPr marL="0" indent="0" algn="ctr">
              <a:spcBef>
                <a:spcPts val="600"/>
              </a:spcBef>
              <a:buNone/>
            </a:pPr>
            <a:r>
              <a:rPr lang="cs-CZ" sz="1800" dirty="0" smtClean="0">
                <a:latin typeface="Arial"/>
                <a:cs typeface="Arial"/>
              </a:rPr>
              <a:t>které </a:t>
            </a:r>
            <a:r>
              <a:rPr lang="cs-CZ" sz="1800" dirty="0">
                <a:latin typeface="Arial"/>
                <a:cs typeface="Arial"/>
              </a:rPr>
              <a:t>nezachovávají tvary ani úhly mezi vazbami.</a:t>
            </a:r>
          </a:p>
          <a:p>
            <a:pPr marL="0" indent="0">
              <a:buNone/>
            </a:pPr>
            <a:endParaRPr lang="en-US" sz="1800" dirty="0"/>
          </a:p>
        </p:txBody>
      </p:sp>
      <p:grpSp>
        <p:nvGrpSpPr>
          <p:cNvPr id="9" name="Group 8"/>
          <p:cNvGrpSpPr/>
          <p:nvPr/>
        </p:nvGrpSpPr>
        <p:grpSpPr>
          <a:xfrm>
            <a:off x="1540931" y="3763461"/>
            <a:ext cx="6032500" cy="2102310"/>
            <a:chOff x="1583266" y="3043766"/>
            <a:chExt cx="6032500" cy="2102310"/>
          </a:xfrm>
        </p:grpSpPr>
        <p:pic>
          <p:nvPicPr>
            <p:cNvPr id="3" name="Picture 2"/>
            <p:cNvPicPr>
              <a:picLocks noChangeAspect="1"/>
            </p:cNvPicPr>
            <p:nvPr/>
          </p:nvPicPr>
          <p:blipFill rotWithShape="1">
            <a:blip r:embed="rId2"/>
            <a:srcRect b="15021"/>
            <a:stretch/>
          </p:blipFill>
          <p:spPr>
            <a:xfrm>
              <a:off x="1583266" y="3043766"/>
              <a:ext cx="6032500" cy="1748367"/>
            </a:xfrm>
            <a:prstGeom prst="rect">
              <a:avLst/>
            </a:prstGeom>
            <a:ln>
              <a:noFill/>
            </a:ln>
            <a:effectLst>
              <a:softEdge rad="112500"/>
            </a:effectLst>
          </p:spPr>
        </p:pic>
        <p:sp>
          <p:nvSpPr>
            <p:cNvPr id="4" name="Rectangle 3"/>
            <p:cNvSpPr/>
            <p:nvPr/>
          </p:nvSpPr>
          <p:spPr>
            <a:xfrm>
              <a:off x="4028039" y="4438190"/>
              <a:ext cx="783120" cy="707886"/>
            </a:xfrm>
            <a:prstGeom prst="rect">
              <a:avLst/>
            </a:prstGeom>
            <a:noFill/>
          </p:spPr>
          <p:txBody>
            <a:bodyPr wrap="none" lIns="91440" tIns="45720" rIns="91440" bIns="45720">
              <a:spAutoFit/>
            </a:bodyPr>
            <a:lstStyle/>
            <a:p>
              <a:pPr algn="ctr"/>
              <a:r>
                <a:rPr lang="pl-PL"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H</a:t>
              </a:r>
              <a:r>
                <a:rPr lang="pl-PL" sz="4000" b="1" baseline="-2500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2</a:t>
              </a:r>
              <a:endParaRPr lang="pl-PL" sz="4000" b="1" baseline="-2500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7" name="Rectangle 6"/>
            <p:cNvSpPr/>
            <p:nvPr/>
          </p:nvSpPr>
          <p:spPr>
            <a:xfrm>
              <a:off x="5969280" y="4438190"/>
              <a:ext cx="1167841" cy="707886"/>
            </a:xfrm>
            <a:prstGeom prst="rect">
              <a:avLst/>
            </a:prstGeom>
            <a:noFill/>
          </p:spPr>
          <p:txBody>
            <a:bodyPr wrap="none" lIns="91440" tIns="45720" rIns="91440" bIns="45720">
              <a:spAutoFit/>
            </a:bodyPr>
            <a:lstStyle/>
            <a:p>
              <a:pPr algn="ctr"/>
              <a:r>
                <a:rPr lang="pl-PL"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H</a:t>
              </a:r>
              <a:r>
                <a:rPr lang="pl-PL" sz="4000" b="1" baseline="-2500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2</a:t>
              </a:r>
              <a:r>
                <a:rPr lang="pl-PL"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O</a:t>
              </a:r>
              <a:endParaRPr lang="pl-PL" sz="4000" b="1" baseline="-2500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8" name="Rectangle 7"/>
            <p:cNvSpPr/>
            <p:nvPr/>
          </p:nvSpPr>
          <p:spPr>
            <a:xfrm>
              <a:off x="2385506" y="4438190"/>
              <a:ext cx="783120" cy="707886"/>
            </a:xfrm>
            <a:prstGeom prst="rect">
              <a:avLst/>
            </a:prstGeom>
            <a:noFill/>
          </p:spPr>
          <p:txBody>
            <a:bodyPr wrap="none" lIns="91440" tIns="45720" rIns="91440" bIns="45720">
              <a:spAutoFit/>
            </a:bodyPr>
            <a:lstStyle/>
            <a:p>
              <a:pPr algn="ctr"/>
              <a:r>
                <a:rPr lang="pl-PL" sz="40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O</a:t>
              </a:r>
              <a:r>
                <a:rPr lang="pl-PL" sz="4000" b="1" baseline="-2500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2</a:t>
              </a:r>
              <a:endParaRPr lang="pl-PL" sz="4000" b="1" baseline="-2500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spTree>
    <p:extLst>
      <p:ext uri="{BB962C8B-B14F-4D97-AF65-F5344CB8AC3E}">
        <p14:creationId xmlns:p14="http://schemas.microsoft.com/office/powerpoint/2010/main" val="3065061633"/>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idx="4294967295"/>
          </p:nvPr>
        </p:nvSpPr>
        <p:spPr>
          <a:xfrm>
            <a:off x="863600" y="241830"/>
            <a:ext cx="8042275" cy="750887"/>
          </a:xfrm>
        </p:spPr>
        <p:txBody>
          <a:bodyPr vert="horz">
            <a:noAutofit/>
          </a:bodyPr>
          <a:lstStyle/>
          <a:p>
            <a:pPr marL="0" indent="0" algn="r">
              <a:spcBef>
                <a:spcPts val="600"/>
              </a:spcBef>
              <a:buNone/>
            </a:pPr>
            <a:r>
              <a:rPr lang="cs-CZ" sz="1800" b="1" dirty="0">
                <a:latin typeface="Arial"/>
                <a:cs typeface="Arial"/>
              </a:rPr>
              <a:t>Ukázky obrázků vzniku </a:t>
            </a:r>
            <a:r>
              <a:rPr lang="cs-CZ" sz="1800" b="1" dirty="0">
                <a:solidFill>
                  <a:srgbClr val="FF0000"/>
                </a:solidFill>
                <a:latin typeface="Arial"/>
                <a:cs typeface="Arial"/>
              </a:rPr>
              <a:t>molekuly</a:t>
            </a:r>
            <a:r>
              <a:rPr lang="cs-CZ"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 </a:t>
            </a:r>
            <a:r>
              <a:rPr lang="cs-CZ" sz="1800" b="1" dirty="0" smtClean="0">
                <a:latin typeface="Arial"/>
                <a:cs typeface="Arial"/>
              </a:rPr>
              <a:t>z polských </a:t>
            </a:r>
            <a:r>
              <a:rPr lang="cs-CZ" sz="1800" b="1" dirty="0">
                <a:latin typeface="Arial"/>
                <a:cs typeface="Arial"/>
              </a:rPr>
              <a:t>učebnic chemie, </a:t>
            </a:r>
            <a:r>
              <a:rPr lang="cs-CZ" sz="1800" b="1" dirty="0" smtClean="0">
                <a:latin typeface="Arial"/>
                <a:cs typeface="Arial"/>
              </a:rPr>
              <a:t>které </a:t>
            </a:r>
            <a:r>
              <a:rPr lang="cs-CZ" sz="1800" b="1" dirty="0">
                <a:latin typeface="Arial"/>
                <a:cs typeface="Arial"/>
              </a:rPr>
              <a:t>obsahují negativní analogie. </a:t>
            </a:r>
          </a:p>
        </p:txBody>
      </p:sp>
      <p:sp>
        <p:nvSpPr>
          <p:cNvPr id="6" name="Content Placeholder 5"/>
          <p:cNvSpPr>
            <a:spLocks noGrp="1"/>
          </p:cNvSpPr>
          <p:nvPr>
            <p:ph sz="quarter" idx="4294967295"/>
          </p:nvPr>
        </p:nvSpPr>
        <p:spPr>
          <a:xfrm>
            <a:off x="5233988" y="2414588"/>
            <a:ext cx="3910012" cy="2784475"/>
          </a:xfrm>
        </p:spPr>
        <p:txBody>
          <a:bodyPr>
            <a:noAutofit/>
          </a:bodyPr>
          <a:lstStyle/>
          <a:p>
            <a:pPr algn="just">
              <a:spcBef>
                <a:spcPts val="600"/>
              </a:spcBef>
            </a:pPr>
            <a:r>
              <a:rPr lang="cs-CZ" sz="1600" dirty="0" smtClean="0">
                <a:latin typeface="Arial"/>
                <a:cs typeface="Arial"/>
              </a:rPr>
              <a:t>Ukázky </a:t>
            </a:r>
            <a:r>
              <a:rPr lang="cs-CZ" sz="1600" dirty="0">
                <a:latin typeface="Arial"/>
                <a:cs typeface="Arial"/>
              </a:rPr>
              <a:t>molekul, které nezachovávají svůj tvar ani úhly mezi vazbami. </a:t>
            </a:r>
            <a:endParaRPr lang="cs-CZ" sz="1600" dirty="0" smtClean="0">
              <a:latin typeface="Arial"/>
              <a:cs typeface="Arial"/>
            </a:endParaRPr>
          </a:p>
          <a:p>
            <a:pPr algn="just">
              <a:spcBef>
                <a:spcPts val="600"/>
              </a:spcBef>
            </a:pPr>
            <a:endParaRPr lang="cs-CZ" sz="1600" dirty="0" smtClean="0">
              <a:latin typeface="Arial"/>
              <a:cs typeface="Arial"/>
            </a:endParaRPr>
          </a:p>
          <a:p>
            <a:pPr algn="just">
              <a:spcBef>
                <a:spcPts val="600"/>
              </a:spcBef>
            </a:pPr>
            <a:r>
              <a:rPr lang="cs-CZ" sz="1600" dirty="0" smtClean="0">
                <a:latin typeface="Arial"/>
                <a:cs typeface="Arial"/>
              </a:rPr>
              <a:t>I </a:t>
            </a:r>
            <a:r>
              <a:rPr lang="cs-CZ" sz="1600" dirty="0">
                <a:latin typeface="Arial"/>
                <a:cs typeface="Arial"/>
              </a:rPr>
              <a:t>přes stínování obrázku, což svědčí o prostorové povaze molekul, jsou molekuly nakresleny naplocho (bez zachování pravidel perspektivy)</a:t>
            </a:r>
            <a:r>
              <a:rPr lang="cs-CZ" sz="1600" dirty="0" smtClean="0">
                <a:latin typeface="Arial"/>
                <a:cs typeface="Arial"/>
              </a:rPr>
              <a:t>.</a:t>
            </a:r>
            <a:endParaRPr lang="cs-CZ" sz="1600" dirty="0">
              <a:latin typeface="Arial"/>
              <a:cs typeface="Arial"/>
            </a:endParaRPr>
          </a:p>
        </p:txBody>
      </p:sp>
      <p:grpSp>
        <p:nvGrpSpPr>
          <p:cNvPr id="7" name="Group 6"/>
          <p:cNvGrpSpPr/>
          <p:nvPr/>
        </p:nvGrpSpPr>
        <p:grpSpPr>
          <a:xfrm>
            <a:off x="127001" y="1862667"/>
            <a:ext cx="5198532" cy="4097866"/>
            <a:chOff x="695037" y="2417619"/>
            <a:chExt cx="3784600" cy="3074554"/>
          </a:xfrm>
        </p:grpSpPr>
        <p:pic>
          <p:nvPicPr>
            <p:cNvPr id="9" name="Picture 8"/>
            <p:cNvPicPr>
              <a:picLocks noChangeAspect="1"/>
            </p:cNvPicPr>
            <p:nvPr/>
          </p:nvPicPr>
          <p:blipFill>
            <a:blip r:embed="rId2" cstate="print"/>
            <a:stretch>
              <a:fillRect/>
            </a:stretch>
          </p:blipFill>
          <p:spPr>
            <a:xfrm>
              <a:off x="1818525" y="3790373"/>
              <a:ext cx="1282700" cy="1701800"/>
            </a:xfrm>
            <a:prstGeom prst="rect">
              <a:avLst/>
            </a:prstGeom>
            <a:ln>
              <a:noFill/>
            </a:ln>
            <a:effectLst>
              <a:softEdge rad="112500"/>
            </a:effectLst>
          </p:spPr>
        </p:pic>
        <p:grpSp>
          <p:nvGrpSpPr>
            <p:cNvPr id="5" name="Group 4"/>
            <p:cNvGrpSpPr/>
            <p:nvPr/>
          </p:nvGrpSpPr>
          <p:grpSpPr>
            <a:xfrm>
              <a:off x="695037" y="2417619"/>
              <a:ext cx="3784600" cy="2894156"/>
              <a:chOff x="695037" y="2417619"/>
              <a:chExt cx="3784600" cy="2894156"/>
            </a:xfrm>
          </p:grpSpPr>
          <p:pic>
            <p:nvPicPr>
              <p:cNvPr id="10" name="Picture 9"/>
              <p:cNvPicPr>
                <a:picLocks noChangeAspect="1"/>
              </p:cNvPicPr>
              <p:nvPr/>
            </p:nvPicPr>
            <p:blipFill>
              <a:blip r:embed="rId3" cstate="print"/>
              <a:stretch>
                <a:fillRect/>
              </a:stretch>
            </p:blipFill>
            <p:spPr>
              <a:xfrm>
                <a:off x="695037" y="2417619"/>
                <a:ext cx="3784600" cy="1511300"/>
              </a:xfrm>
              <a:prstGeom prst="rect">
                <a:avLst/>
              </a:prstGeom>
            </p:spPr>
          </p:pic>
          <p:pic>
            <p:nvPicPr>
              <p:cNvPr id="4" name="Picture 3"/>
              <p:cNvPicPr>
                <a:picLocks noChangeAspect="1"/>
              </p:cNvPicPr>
              <p:nvPr/>
            </p:nvPicPr>
            <p:blipFill rotWithShape="1">
              <a:blip r:embed="rId4" cstate="print"/>
              <a:srcRect l="27263" t="36528" r="27938" b="34696"/>
              <a:stretch/>
            </p:blipFill>
            <p:spPr>
              <a:xfrm>
                <a:off x="1933575" y="5102225"/>
                <a:ext cx="581025" cy="209550"/>
              </a:xfrm>
              <a:prstGeom prst="rect">
                <a:avLst/>
              </a:prstGeom>
            </p:spPr>
          </p:pic>
        </p:grpSp>
      </p:grpSp>
    </p:spTree>
    <p:extLst>
      <p:ext uri="{BB962C8B-B14F-4D97-AF65-F5344CB8AC3E}">
        <p14:creationId xmlns:p14="http://schemas.microsoft.com/office/powerpoint/2010/main" val="326775982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cs-CZ" dirty="0" smtClean="0"/>
              <a:t>Vizualizace v chemii</a:t>
            </a:r>
            <a:endParaRPr lang="en-US" dirty="0"/>
          </a:p>
        </p:txBody>
      </p:sp>
      <p:sp>
        <p:nvSpPr>
          <p:cNvPr id="8" name="Vertical Text Placeholder 7"/>
          <p:cNvSpPr>
            <a:spLocks noGrp="1"/>
          </p:cNvSpPr>
          <p:nvPr>
            <p:ph type="body" orient="vert" idx="1"/>
          </p:nvPr>
        </p:nvSpPr>
        <p:spPr>
          <a:xfrm>
            <a:off x="3700886" y="5257466"/>
            <a:ext cx="5443114" cy="1565434"/>
          </a:xfrm>
        </p:spPr>
        <p:txBody>
          <a:bodyPr vert="horz">
            <a:normAutofit/>
          </a:bodyPr>
          <a:lstStyle/>
          <a:p>
            <a:pPr marL="0" indent="0">
              <a:buNone/>
            </a:pPr>
            <a:r>
              <a:rPr lang="cs-CZ" dirty="0" smtClean="0"/>
              <a:t>Daltonovy poznámky</a:t>
            </a:r>
          </a:p>
          <a:p>
            <a:pPr marL="0" indent="0">
              <a:buNone/>
            </a:pPr>
            <a:r>
              <a:rPr lang="cs-CZ" i="1" dirty="0" smtClean="0"/>
              <a:t>seznam </a:t>
            </a:r>
            <a:r>
              <a:rPr lang="cs-CZ" i="1" dirty="0"/>
              <a:t>grafických symbolů prvků z 1808 </a:t>
            </a:r>
            <a:endParaRPr lang="en-US" i="1" dirty="0"/>
          </a:p>
        </p:txBody>
      </p:sp>
      <p:pic>
        <p:nvPicPr>
          <p:cNvPr id="9" name="Picture 8"/>
          <p:cNvPicPr/>
          <p:nvPr/>
        </p:nvPicPr>
        <p:blipFill>
          <a:blip r:embed="rId3" cstate="print">
            <a:grayscl/>
            <a:biLevel thresh="50000"/>
          </a:blip>
          <a:srcRect l="4943" r="4416" b="4442"/>
          <a:stretch>
            <a:fillRect/>
          </a:stretch>
        </p:blipFill>
        <p:spPr bwMode="auto">
          <a:xfrm>
            <a:off x="659465" y="1922287"/>
            <a:ext cx="2707240" cy="4664347"/>
          </a:xfrm>
          <a:prstGeom prst="rect">
            <a:avLst/>
          </a:prstGeom>
          <a:noFill/>
          <a:ln w="9525">
            <a:noFill/>
            <a:miter lim="800000"/>
            <a:headEnd/>
            <a:tailEnd/>
          </a:ln>
        </p:spPr>
      </p:pic>
      <p:pic>
        <p:nvPicPr>
          <p:cNvPr id="5" name="Picture 4"/>
          <p:cNvPicPr>
            <a:picLocks noChangeAspect="1"/>
          </p:cNvPicPr>
          <p:nvPr/>
        </p:nvPicPr>
        <p:blipFill>
          <a:blip r:embed="rId4" cstate="print"/>
          <a:stretch>
            <a:fillRect/>
          </a:stretch>
        </p:blipFill>
        <p:spPr>
          <a:xfrm flipH="1">
            <a:off x="7532233" y="2882988"/>
            <a:ext cx="1388668" cy="1893809"/>
          </a:xfrm>
          <a:prstGeom prst="rect">
            <a:avLst/>
          </a:prstGeom>
          <a:ln>
            <a:noFill/>
          </a:ln>
          <a:effectLst>
            <a:softEdge rad="112500"/>
          </a:effectLst>
        </p:spPr>
      </p:pic>
    </p:spTree>
    <p:extLst>
      <p:ext uri="{BB962C8B-B14F-4D97-AF65-F5344CB8AC3E}">
        <p14:creationId xmlns:p14="http://schemas.microsoft.com/office/powerpoint/2010/main" val="3474692950"/>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8909" y="2618359"/>
            <a:ext cx="7852641" cy="3596185"/>
          </a:xfrm>
        </p:spPr>
        <p:txBody>
          <a:bodyPr>
            <a:noAutofit/>
          </a:bodyPr>
          <a:lstStyle/>
          <a:p>
            <a:pPr marL="0" indent="0" algn="ctr">
              <a:spcBef>
                <a:spcPts val="600"/>
              </a:spcBef>
              <a:buNone/>
            </a:pPr>
            <a:r>
              <a:rPr lang="cs-CZ" sz="1800" dirty="0" smtClean="0">
                <a:latin typeface="Arial"/>
                <a:cs typeface="Arial"/>
              </a:rPr>
              <a:t>Modelování </a:t>
            </a:r>
            <a:r>
              <a:rPr lang="cs-CZ" sz="1800" dirty="0">
                <a:latin typeface="Arial"/>
                <a:cs typeface="Arial"/>
              </a:rPr>
              <a:t>reakčních rovnic v učebnicích není příliš oblíbené </a:t>
            </a:r>
            <a:endParaRPr lang="cs-CZ" sz="1800" dirty="0" smtClean="0">
              <a:latin typeface="Arial"/>
              <a:cs typeface="Arial"/>
            </a:endParaRPr>
          </a:p>
          <a:p>
            <a:pPr marL="0" indent="0" algn="ctr">
              <a:spcBef>
                <a:spcPts val="600"/>
              </a:spcBef>
              <a:buNone/>
            </a:pPr>
            <a:r>
              <a:rPr lang="cs-CZ" sz="1800" dirty="0" smtClean="0">
                <a:latin typeface="Arial"/>
                <a:cs typeface="Arial"/>
              </a:rPr>
              <a:t>a </a:t>
            </a:r>
            <a:r>
              <a:rPr lang="cs-CZ" sz="1800" dirty="0">
                <a:latin typeface="Arial"/>
                <a:cs typeface="Arial"/>
              </a:rPr>
              <a:t>můžeme nalézt pouze několik příkladů takovýchto situací. </a:t>
            </a:r>
            <a:endParaRPr lang="cs-CZ" sz="1800" dirty="0" smtClean="0">
              <a:latin typeface="Arial"/>
              <a:cs typeface="Arial"/>
            </a:endParaRPr>
          </a:p>
          <a:p>
            <a:pPr marL="0" indent="0" algn="ctr">
              <a:spcBef>
                <a:spcPts val="600"/>
              </a:spcBef>
              <a:buNone/>
            </a:pPr>
            <a:endParaRPr lang="cs-CZ" sz="1800" dirty="0" smtClean="0">
              <a:latin typeface="Arial"/>
              <a:cs typeface="Arial"/>
            </a:endParaRPr>
          </a:p>
          <a:p>
            <a:pPr marL="0" indent="0" algn="ctr">
              <a:spcBef>
                <a:spcPts val="600"/>
              </a:spcBef>
              <a:buNone/>
            </a:pPr>
            <a:r>
              <a:rPr lang="cs-CZ" sz="1800" dirty="0" smtClean="0">
                <a:latin typeface="Arial"/>
                <a:cs typeface="Arial"/>
              </a:rPr>
              <a:t>Ve </a:t>
            </a:r>
            <a:r>
              <a:rPr lang="cs-CZ" sz="1800" dirty="0">
                <a:latin typeface="Arial"/>
                <a:cs typeface="Arial"/>
              </a:rPr>
              <a:t>většině učebnic </a:t>
            </a:r>
            <a:r>
              <a:rPr lang="cs-CZ" sz="1800" dirty="0" smtClean="0">
                <a:latin typeface="Arial"/>
                <a:cs typeface="Arial"/>
              </a:rPr>
              <a:t>modely </a:t>
            </a:r>
            <a:r>
              <a:rPr lang="cs-CZ" sz="1800" dirty="0">
                <a:latin typeface="Arial"/>
                <a:cs typeface="Arial"/>
              </a:rPr>
              <a:t>reakcí, jichž se účastní </a:t>
            </a:r>
            <a:endParaRPr lang="cs-CZ" sz="1800" dirty="0" smtClean="0">
              <a:latin typeface="Arial"/>
              <a:cs typeface="Arial"/>
            </a:endParaRPr>
          </a:p>
          <a:p>
            <a:pPr marL="0" indent="0" algn="ctr">
              <a:spcBef>
                <a:spcPts val="600"/>
              </a:spcBef>
              <a:buNone/>
            </a:pPr>
            <a:r>
              <a:rPr lang="cs-CZ" sz="1800" dirty="0" smtClean="0">
                <a:latin typeface="Arial"/>
                <a:cs typeface="Arial"/>
              </a:rPr>
              <a:t>chemické </a:t>
            </a:r>
            <a:r>
              <a:rPr lang="cs-CZ" sz="1800" dirty="0">
                <a:latin typeface="Arial"/>
                <a:cs typeface="Arial"/>
              </a:rPr>
              <a:t>sloučeniny s iontovými vazbami, </a:t>
            </a:r>
            <a:r>
              <a:rPr lang="cs-CZ" sz="1800" dirty="0" smtClean="0">
                <a:latin typeface="Arial"/>
                <a:cs typeface="Arial"/>
              </a:rPr>
              <a:t> jsou chybně </a:t>
            </a:r>
            <a:r>
              <a:rPr lang="cs-CZ" sz="1800" dirty="0">
                <a:latin typeface="Arial"/>
                <a:cs typeface="Arial"/>
              </a:rPr>
              <a:t>znázorněny</a:t>
            </a:r>
            <a:r>
              <a:rPr lang="cs-CZ" sz="1800" dirty="0" smtClean="0">
                <a:latin typeface="Arial"/>
                <a:cs typeface="Arial"/>
              </a:rPr>
              <a:t>.</a:t>
            </a:r>
          </a:p>
        </p:txBody>
      </p:sp>
      <p:pic>
        <p:nvPicPr>
          <p:cNvPr id="4" name="Picture 3"/>
          <p:cNvPicPr>
            <a:picLocks noChangeAspect="1"/>
          </p:cNvPicPr>
          <p:nvPr/>
        </p:nvPicPr>
        <p:blipFill>
          <a:blip r:embed="rId2"/>
          <a:stretch>
            <a:fillRect/>
          </a:stretch>
        </p:blipFill>
        <p:spPr>
          <a:xfrm>
            <a:off x="1426634" y="4368800"/>
            <a:ext cx="6477000" cy="1892300"/>
          </a:xfrm>
          <a:prstGeom prst="rect">
            <a:avLst/>
          </a:prstGeom>
          <a:ln>
            <a:noFill/>
          </a:ln>
          <a:effectLst>
            <a:softEdge rad="112500"/>
          </a:effectLst>
        </p:spPr>
      </p:pic>
    </p:spTree>
    <p:extLst>
      <p:ext uri="{BB962C8B-B14F-4D97-AF65-F5344CB8AC3E}">
        <p14:creationId xmlns:p14="http://schemas.microsoft.com/office/powerpoint/2010/main" val="409311207"/>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idx="4294967295"/>
          </p:nvPr>
        </p:nvSpPr>
        <p:spPr>
          <a:xfrm>
            <a:off x="880533" y="250296"/>
            <a:ext cx="8042275" cy="750887"/>
          </a:xfrm>
        </p:spPr>
        <p:txBody>
          <a:bodyPr vert="horz">
            <a:noAutofit/>
          </a:bodyPr>
          <a:lstStyle/>
          <a:p>
            <a:pPr marL="0" indent="0" algn="r">
              <a:spcBef>
                <a:spcPts val="600"/>
              </a:spcBef>
              <a:buNone/>
            </a:pPr>
            <a:r>
              <a:rPr lang="cs-CZ" sz="1800" b="1" dirty="0" smtClean="0">
                <a:latin typeface="Arial"/>
                <a:cs typeface="Arial"/>
              </a:rPr>
              <a:t>Obrázky z polských učebnic chemie, které </a:t>
            </a:r>
            <a:r>
              <a:rPr lang="cs-CZ" sz="1800" b="1" dirty="0">
                <a:latin typeface="Arial"/>
                <a:cs typeface="Arial"/>
              </a:rPr>
              <a:t>znázorňují </a:t>
            </a:r>
            <a:r>
              <a:rPr lang="cs-CZ" sz="1800" b="1" dirty="0">
                <a:solidFill>
                  <a:srgbClr val="FF0000"/>
                </a:solidFill>
                <a:latin typeface="Arial"/>
                <a:cs typeface="Arial"/>
              </a:rPr>
              <a:t>reakce</a:t>
            </a:r>
            <a:r>
              <a:rPr lang="cs-CZ" sz="1800" b="1" dirty="0">
                <a:latin typeface="Arial"/>
                <a:cs typeface="Arial"/>
              </a:rPr>
              <a:t> </a:t>
            </a:r>
            <a:r>
              <a:rPr lang="cs-CZ" sz="1800" b="1" dirty="0" smtClean="0">
                <a:latin typeface="Arial"/>
                <a:cs typeface="Arial"/>
              </a:rPr>
              <a:t>a </a:t>
            </a:r>
            <a:r>
              <a:rPr lang="cs-CZ" sz="1800" b="1" dirty="0">
                <a:latin typeface="Arial"/>
                <a:cs typeface="Arial"/>
              </a:rPr>
              <a:t>obsahují negativní </a:t>
            </a:r>
            <a:r>
              <a:rPr lang="cs-CZ" sz="1800" b="1" dirty="0" smtClean="0">
                <a:latin typeface="Arial"/>
                <a:cs typeface="Arial"/>
              </a:rPr>
              <a:t>analogie</a:t>
            </a:r>
            <a:endParaRPr lang="cs-CZ" sz="1800" b="1" dirty="0">
              <a:latin typeface="Arial"/>
              <a:cs typeface="Arial"/>
            </a:endParaRPr>
          </a:p>
        </p:txBody>
      </p:sp>
      <p:sp>
        <p:nvSpPr>
          <p:cNvPr id="6" name="Content Placeholder 5"/>
          <p:cNvSpPr>
            <a:spLocks noGrp="1"/>
          </p:cNvSpPr>
          <p:nvPr>
            <p:ph sz="quarter" idx="4294967295"/>
          </p:nvPr>
        </p:nvSpPr>
        <p:spPr>
          <a:xfrm>
            <a:off x="4842933" y="1837267"/>
            <a:ext cx="4301067" cy="4342871"/>
          </a:xfrm>
        </p:spPr>
        <p:txBody>
          <a:bodyPr>
            <a:noAutofit/>
          </a:bodyPr>
          <a:lstStyle/>
          <a:p>
            <a:pPr algn="just">
              <a:spcBef>
                <a:spcPts val="600"/>
              </a:spcBef>
            </a:pPr>
            <a:r>
              <a:rPr lang="cs-CZ" sz="1600" dirty="0" smtClean="0">
                <a:latin typeface="Arial"/>
                <a:cs typeface="Arial"/>
              </a:rPr>
              <a:t>Reakce </a:t>
            </a:r>
            <a:r>
              <a:rPr lang="cs-CZ" sz="1600" dirty="0">
                <a:latin typeface="Arial"/>
                <a:cs typeface="Arial"/>
              </a:rPr>
              <a:t>mezi oxidem vápenatým a vodou (tzv. hašení vápna) – jak v případě oxidu vápenatého, tak i v případě hydroxidu, který vzniká během této reakce, byly na obrázku pominuty iontové </a:t>
            </a:r>
            <a:r>
              <a:rPr lang="cs-CZ" sz="1600" dirty="0" smtClean="0">
                <a:latin typeface="Arial"/>
                <a:cs typeface="Arial"/>
              </a:rPr>
              <a:t>vazby.</a:t>
            </a:r>
          </a:p>
          <a:p>
            <a:pPr algn="just">
              <a:spcBef>
                <a:spcPts val="600"/>
              </a:spcBef>
            </a:pPr>
            <a:endParaRPr lang="cs-CZ" sz="1600" dirty="0" smtClean="0">
              <a:latin typeface="Arial"/>
              <a:cs typeface="Arial"/>
            </a:endParaRPr>
          </a:p>
          <a:p>
            <a:pPr algn="just">
              <a:spcBef>
                <a:spcPts val="600"/>
              </a:spcBef>
            </a:pPr>
            <a:endParaRPr lang="cs-CZ" sz="1600" dirty="0" smtClean="0">
              <a:latin typeface="Arial"/>
              <a:cs typeface="Arial"/>
            </a:endParaRPr>
          </a:p>
          <a:p>
            <a:pPr algn="just">
              <a:spcBef>
                <a:spcPts val="600"/>
              </a:spcBef>
            </a:pPr>
            <a:endParaRPr lang="cs-CZ" sz="1600" dirty="0">
              <a:latin typeface="Arial"/>
              <a:cs typeface="Arial"/>
            </a:endParaRPr>
          </a:p>
          <a:p>
            <a:pPr marL="0" indent="0" algn="just">
              <a:spcBef>
                <a:spcPts val="600"/>
              </a:spcBef>
              <a:buNone/>
            </a:pPr>
            <a:endParaRPr lang="cs-CZ" sz="1600" dirty="0" smtClean="0">
              <a:latin typeface="Arial"/>
              <a:cs typeface="Arial"/>
            </a:endParaRPr>
          </a:p>
          <a:p>
            <a:pPr algn="just">
              <a:spcBef>
                <a:spcPts val="600"/>
              </a:spcBef>
            </a:pPr>
            <a:r>
              <a:rPr lang="cs-CZ" sz="1600" dirty="0" smtClean="0">
                <a:latin typeface="Arial"/>
                <a:cs typeface="Arial"/>
              </a:rPr>
              <a:t>A pokud </a:t>
            </a:r>
            <a:r>
              <a:rPr lang="cs-CZ" sz="1600" dirty="0">
                <a:latin typeface="Arial"/>
                <a:cs typeface="Arial"/>
              </a:rPr>
              <a:t>je hydroxid vápenatý nakreslen jako molekula – úhly jsou nesprávné</a:t>
            </a:r>
          </a:p>
          <a:p>
            <a:pPr algn="just"/>
            <a:endParaRPr lang="en-US" sz="1600" dirty="0"/>
          </a:p>
        </p:txBody>
      </p:sp>
      <p:pic>
        <p:nvPicPr>
          <p:cNvPr id="5" name="Picture 4"/>
          <p:cNvPicPr>
            <a:picLocks noChangeAspect="1"/>
          </p:cNvPicPr>
          <p:nvPr/>
        </p:nvPicPr>
        <p:blipFill>
          <a:blip r:embed="rId2" cstate="print"/>
          <a:stretch>
            <a:fillRect/>
          </a:stretch>
        </p:blipFill>
        <p:spPr>
          <a:xfrm>
            <a:off x="285172" y="1947740"/>
            <a:ext cx="4465898" cy="1167162"/>
          </a:xfrm>
          <a:prstGeom prst="rect">
            <a:avLst/>
          </a:prstGeom>
        </p:spPr>
      </p:pic>
      <p:pic>
        <p:nvPicPr>
          <p:cNvPr id="7" name="Picture 6"/>
          <p:cNvPicPr>
            <a:picLocks noChangeAspect="1"/>
          </p:cNvPicPr>
          <p:nvPr/>
        </p:nvPicPr>
        <p:blipFill>
          <a:blip r:embed="rId3" cstate="print"/>
          <a:stretch>
            <a:fillRect/>
          </a:stretch>
        </p:blipFill>
        <p:spPr>
          <a:xfrm>
            <a:off x="285172" y="3208842"/>
            <a:ext cx="5818730" cy="787398"/>
          </a:xfrm>
          <a:prstGeom prst="rect">
            <a:avLst/>
          </a:prstGeom>
        </p:spPr>
      </p:pic>
      <p:pic>
        <p:nvPicPr>
          <p:cNvPr id="4" name="Picture 3"/>
          <p:cNvPicPr>
            <a:picLocks noChangeAspect="1"/>
          </p:cNvPicPr>
          <p:nvPr/>
        </p:nvPicPr>
        <p:blipFill>
          <a:blip r:embed="rId4"/>
          <a:stretch>
            <a:fillRect/>
          </a:stretch>
        </p:blipFill>
        <p:spPr>
          <a:xfrm>
            <a:off x="9212689" y="4193101"/>
            <a:ext cx="1506110" cy="783177"/>
          </a:xfrm>
          <a:prstGeom prst="rect">
            <a:avLst/>
          </a:prstGeom>
        </p:spPr>
      </p:pic>
      <p:pic>
        <p:nvPicPr>
          <p:cNvPr id="9" name="Picture 8"/>
          <p:cNvPicPr>
            <a:picLocks noChangeAspect="1"/>
          </p:cNvPicPr>
          <p:nvPr/>
        </p:nvPicPr>
        <p:blipFill>
          <a:blip r:embed="rId5"/>
          <a:stretch>
            <a:fillRect/>
          </a:stretch>
        </p:blipFill>
        <p:spPr>
          <a:xfrm>
            <a:off x="6341533" y="5067309"/>
            <a:ext cx="1703073" cy="1790691"/>
          </a:xfrm>
          <a:prstGeom prst="rect">
            <a:avLst/>
          </a:prstGeom>
        </p:spPr>
      </p:pic>
      <p:pic>
        <p:nvPicPr>
          <p:cNvPr id="11" name="Picture 10"/>
          <p:cNvPicPr>
            <a:picLocks noChangeAspect="1"/>
          </p:cNvPicPr>
          <p:nvPr/>
        </p:nvPicPr>
        <p:blipFill rotWithShape="1">
          <a:blip r:embed="rId6"/>
          <a:srcRect l="10741" t="61818" r="35481" b="7750"/>
          <a:stretch/>
        </p:blipFill>
        <p:spPr>
          <a:xfrm>
            <a:off x="2015065" y="4280375"/>
            <a:ext cx="2125135" cy="1068965"/>
          </a:xfrm>
          <a:prstGeom prst="rect">
            <a:avLst/>
          </a:prstGeom>
        </p:spPr>
      </p:pic>
    </p:spTree>
    <p:extLst>
      <p:ext uri="{BB962C8B-B14F-4D97-AF65-F5344CB8AC3E}">
        <p14:creationId xmlns:p14="http://schemas.microsoft.com/office/powerpoint/2010/main" val="938561504"/>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4506913" y="2110837"/>
            <a:ext cx="4637087" cy="3595687"/>
          </a:xfrm>
        </p:spPr>
        <p:txBody>
          <a:bodyPr>
            <a:noAutofit/>
          </a:bodyPr>
          <a:lstStyle/>
          <a:p>
            <a:pPr algn="just">
              <a:spcBef>
                <a:spcPts val="600"/>
              </a:spcBef>
            </a:pPr>
            <a:r>
              <a:rPr lang="cs-CZ" sz="1600" dirty="0" smtClean="0">
                <a:latin typeface="Arial"/>
                <a:cs typeface="Arial"/>
              </a:rPr>
              <a:t>Modelování reakcí </a:t>
            </a:r>
            <a:r>
              <a:rPr lang="cs-CZ" sz="1600" dirty="0">
                <a:latin typeface="Arial"/>
                <a:cs typeface="Arial"/>
              </a:rPr>
              <a:t>pomocí vtipných obrázků má mnoho výhod, ale kreslení vazeb ve formě „ručiček“ je příliš sugestivní a </a:t>
            </a:r>
            <a:r>
              <a:rPr lang="cs-CZ" sz="1600" dirty="0" smtClean="0">
                <a:latin typeface="Arial"/>
                <a:cs typeface="Arial"/>
              </a:rPr>
              <a:t>nese </a:t>
            </a:r>
            <a:r>
              <a:rPr lang="cs-CZ" sz="1600" dirty="0">
                <a:latin typeface="Arial"/>
                <a:cs typeface="Arial"/>
              </a:rPr>
              <a:t>chybné </a:t>
            </a:r>
            <a:r>
              <a:rPr lang="cs-CZ" sz="1600" dirty="0" smtClean="0">
                <a:latin typeface="Arial"/>
                <a:cs typeface="Arial"/>
              </a:rPr>
              <a:t>konotace.</a:t>
            </a:r>
          </a:p>
          <a:p>
            <a:pPr algn="just">
              <a:spcBef>
                <a:spcPts val="600"/>
              </a:spcBef>
            </a:pPr>
            <a:endParaRPr lang="cs-CZ" sz="1600" dirty="0" smtClean="0">
              <a:latin typeface="Arial"/>
              <a:cs typeface="Arial"/>
            </a:endParaRPr>
          </a:p>
          <a:p>
            <a:pPr algn="just">
              <a:spcBef>
                <a:spcPts val="600"/>
              </a:spcBef>
            </a:pPr>
            <a:r>
              <a:rPr lang="cs-CZ" sz="1600" dirty="0" smtClean="0">
                <a:latin typeface="Arial"/>
                <a:cs typeface="Arial"/>
              </a:rPr>
              <a:t>Co například </a:t>
            </a:r>
            <a:r>
              <a:rPr lang="cs-CZ" sz="1600" dirty="0">
                <a:latin typeface="Arial"/>
                <a:cs typeface="Arial"/>
              </a:rPr>
              <a:t>dělá atom uhlíku s 2 „volnými“ ručičkami v situaci, kdy tvoří oxid uhelnatý?</a:t>
            </a:r>
          </a:p>
          <a:p>
            <a:pPr marL="0" indent="0" algn="just">
              <a:spcBef>
                <a:spcPts val="600"/>
              </a:spcBef>
              <a:buNone/>
            </a:pPr>
            <a:endParaRPr lang="en-US" sz="1600" dirty="0"/>
          </a:p>
        </p:txBody>
      </p:sp>
      <p:pic>
        <p:nvPicPr>
          <p:cNvPr id="8" name="Picture 7"/>
          <p:cNvPicPr>
            <a:picLocks noChangeAspect="1"/>
          </p:cNvPicPr>
          <p:nvPr/>
        </p:nvPicPr>
        <p:blipFill>
          <a:blip r:embed="rId2" cstate="print"/>
          <a:stretch>
            <a:fillRect/>
          </a:stretch>
        </p:blipFill>
        <p:spPr>
          <a:xfrm>
            <a:off x="1039091" y="1786468"/>
            <a:ext cx="3361345" cy="2375820"/>
          </a:xfrm>
          <a:prstGeom prst="rect">
            <a:avLst/>
          </a:prstGeom>
          <a:ln>
            <a:noFill/>
          </a:ln>
          <a:effectLst>
            <a:softEdge rad="112500"/>
          </a:effectLst>
        </p:spPr>
      </p:pic>
      <p:pic>
        <p:nvPicPr>
          <p:cNvPr id="9" name="Picture 8"/>
          <p:cNvPicPr>
            <a:picLocks noChangeAspect="1"/>
          </p:cNvPicPr>
          <p:nvPr/>
        </p:nvPicPr>
        <p:blipFill>
          <a:blip r:embed="rId3" cstate="print"/>
          <a:stretch>
            <a:fillRect/>
          </a:stretch>
        </p:blipFill>
        <p:spPr>
          <a:xfrm>
            <a:off x="1039091" y="4660900"/>
            <a:ext cx="5907809" cy="1314292"/>
          </a:xfrm>
          <a:prstGeom prst="rect">
            <a:avLst/>
          </a:prstGeom>
          <a:ln>
            <a:noFill/>
          </a:ln>
          <a:effectLst>
            <a:softEdge rad="112500"/>
          </a:effectLst>
        </p:spPr>
      </p:pic>
      <p:sp>
        <p:nvSpPr>
          <p:cNvPr id="4" name="Right Arrow 3"/>
          <p:cNvSpPr/>
          <p:nvPr/>
        </p:nvSpPr>
        <p:spPr>
          <a:xfrm rot="20283512">
            <a:off x="110066" y="5960533"/>
            <a:ext cx="1176867" cy="203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Up Arrow 4"/>
          <p:cNvSpPr/>
          <p:nvPr/>
        </p:nvSpPr>
        <p:spPr>
          <a:xfrm>
            <a:off x="2810932" y="5477933"/>
            <a:ext cx="160867" cy="1202267"/>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a:off x="114724" y="3039533"/>
            <a:ext cx="1019809"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Vertical Text Placeholder 2"/>
          <p:cNvSpPr txBox="1">
            <a:spLocks/>
          </p:cNvSpPr>
          <p:nvPr/>
        </p:nvSpPr>
        <p:spPr>
          <a:xfrm>
            <a:off x="880533" y="250296"/>
            <a:ext cx="8042275" cy="75088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Obrázky z polských učebnic chemie, které znázorňují </a:t>
            </a:r>
            <a:r>
              <a:rPr lang="cs-CZ" sz="1800" b="1" smtClean="0">
                <a:solidFill>
                  <a:srgbClr val="FF0000"/>
                </a:solidFill>
                <a:latin typeface="Arial"/>
                <a:cs typeface="Arial"/>
              </a:rPr>
              <a:t>reakce</a:t>
            </a:r>
            <a:r>
              <a:rPr lang="cs-CZ" sz="1800" b="1" smtClean="0">
                <a:latin typeface="Arial"/>
                <a:cs typeface="Arial"/>
              </a:rPr>
              <a:t> a obsahují negativní analogie</a:t>
            </a:r>
            <a:endParaRPr lang="cs-CZ" sz="1800" b="1" dirty="0">
              <a:latin typeface="Arial"/>
              <a:cs typeface="Arial"/>
            </a:endParaRPr>
          </a:p>
        </p:txBody>
      </p:sp>
    </p:spTree>
    <p:extLst>
      <p:ext uri="{BB962C8B-B14F-4D97-AF65-F5344CB8AC3E}">
        <p14:creationId xmlns:p14="http://schemas.microsoft.com/office/powerpoint/2010/main" val="541136699"/>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49274" y="2550623"/>
            <a:ext cx="8042276" cy="3596185"/>
          </a:xfrm>
        </p:spPr>
        <p:txBody>
          <a:bodyPr>
            <a:noAutofit/>
          </a:bodyPr>
          <a:lstStyle/>
          <a:p>
            <a:pPr marL="0" indent="0" algn="ctr">
              <a:spcBef>
                <a:spcPts val="600"/>
              </a:spcBef>
              <a:buNone/>
            </a:pPr>
            <a:r>
              <a:rPr lang="cs-CZ" sz="1800" dirty="0" smtClean="0">
                <a:latin typeface="Arial"/>
                <a:cs typeface="Arial"/>
              </a:rPr>
              <a:t>Představení </a:t>
            </a:r>
            <a:r>
              <a:rPr lang="cs-CZ" sz="1800" dirty="0">
                <a:latin typeface="Arial"/>
                <a:cs typeface="Arial"/>
              </a:rPr>
              <a:t>tolika příkladů modelů mikrosvěta, které se nacházejí v učebnicích a obsahují </a:t>
            </a:r>
            <a:r>
              <a:rPr lang="cs-CZ" sz="1800" dirty="0" smtClean="0">
                <a:latin typeface="Arial"/>
                <a:cs typeface="Arial"/>
              </a:rPr>
              <a:t>tak zvané </a:t>
            </a:r>
            <a:r>
              <a:rPr lang="cs-CZ" sz="1800" dirty="0">
                <a:latin typeface="Arial"/>
                <a:cs typeface="Arial"/>
              </a:rPr>
              <a:t>negativní analogie, </a:t>
            </a:r>
            <a:endParaRPr lang="cs-CZ" sz="1800" dirty="0" smtClean="0">
              <a:latin typeface="Arial"/>
              <a:cs typeface="Arial"/>
            </a:endParaRPr>
          </a:p>
          <a:p>
            <a:pPr marL="0" indent="0" algn="ctr">
              <a:spcBef>
                <a:spcPts val="0"/>
              </a:spcBef>
              <a:buNone/>
            </a:pPr>
            <a:r>
              <a:rPr lang="cs-CZ" sz="1800" dirty="0" smtClean="0">
                <a:latin typeface="Arial"/>
                <a:cs typeface="Arial"/>
              </a:rPr>
              <a:t>ukazuje </a:t>
            </a:r>
            <a:r>
              <a:rPr lang="cs-CZ" sz="1800" dirty="0">
                <a:latin typeface="Arial"/>
                <a:cs typeface="Arial"/>
              </a:rPr>
              <a:t>rozlehlost problému. </a:t>
            </a:r>
            <a:endParaRPr lang="cs-CZ" sz="1800" dirty="0" smtClean="0">
              <a:latin typeface="Arial"/>
              <a:cs typeface="Arial"/>
            </a:endParaRPr>
          </a:p>
          <a:p>
            <a:pPr marL="0" indent="0" algn="ctr">
              <a:spcBef>
                <a:spcPts val="600"/>
              </a:spcBef>
              <a:buNone/>
            </a:pPr>
            <a:r>
              <a:rPr lang="cs-CZ" sz="1800" dirty="0" smtClean="0">
                <a:latin typeface="Arial"/>
                <a:cs typeface="Arial"/>
              </a:rPr>
              <a:t>Na </a:t>
            </a:r>
            <a:r>
              <a:rPr lang="cs-CZ" sz="1800" dirty="0">
                <a:latin typeface="Arial"/>
                <a:cs typeface="Arial"/>
              </a:rPr>
              <a:t>základě těchto obrázků si žáci vytvářejí chybné představy o mikrosvětě, které je obtížné diagnozovat a nahradit těmi správnými. </a:t>
            </a:r>
            <a:endParaRPr lang="cs-CZ" sz="1800" dirty="0" smtClean="0">
              <a:latin typeface="Arial"/>
              <a:cs typeface="Arial"/>
            </a:endParaRPr>
          </a:p>
          <a:p>
            <a:pPr marL="0" indent="0" algn="ctr">
              <a:spcBef>
                <a:spcPts val="600"/>
              </a:spcBef>
              <a:buNone/>
            </a:pPr>
            <a:r>
              <a:rPr lang="cs-CZ" sz="1800" dirty="0" smtClean="0">
                <a:latin typeface="Arial"/>
                <a:cs typeface="Arial"/>
              </a:rPr>
              <a:t>Proto </a:t>
            </a:r>
            <a:r>
              <a:rPr lang="cs-CZ" sz="1800" dirty="0">
                <a:latin typeface="Arial"/>
                <a:cs typeface="Arial"/>
              </a:rPr>
              <a:t>je velmi důležitý úkol prozkoumat vliv teoretických modelů a odpovídajících učebních pomůcek na to, jak žáci chápou pojmy z mikrosvěta.</a:t>
            </a:r>
          </a:p>
          <a:p>
            <a:endParaRPr lang="en-US" sz="1800" dirty="0"/>
          </a:p>
        </p:txBody>
      </p:sp>
      <p:pic>
        <p:nvPicPr>
          <p:cNvPr id="3" name="Picture 2"/>
          <p:cNvPicPr>
            <a:picLocks noChangeAspect="1"/>
          </p:cNvPicPr>
          <p:nvPr/>
        </p:nvPicPr>
        <p:blipFill>
          <a:blip r:embed="rId2" cstate="print"/>
          <a:stretch>
            <a:fillRect/>
          </a:stretch>
        </p:blipFill>
        <p:spPr>
          <a:xfrm rot="15659965">
            <a:off x="3378614" y="4723336"/>
            <a:ext cx="1965198" cy="1965198"/>
          </a:xfrm>
          <a:prstGeom prst="ellipse">
            <a:avLst/>
          </a:prstGeom>
          <a:ln>
            <a:noFill/>
          </a:ln>
          <a:effectLst>
            <a:softEdge rad="112500"/>
          </a:effectLst>
        </p:spPr>
      </p:pic>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630128064"/>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cs-CZ" sz="2400" b="1" dirty="0">
                <a:solidFill>
                  <a:schemeClr val="bg1"/>
                </a:solidFill>
                <a:latin typeface="Arial"/>
                <a:cs typeface="Arial"/>
              </a:rPr>
              <a:t>Porovnání vlastností teoretického modelu </a:t>
            </a:r>
            <a:r>
              <a:rPr lang="cs-CZ" sz="2400" b="1" dirty="0" smtClean="0">
                <a:solidFill>
                  <a:schemeClr val="bg1"/>
                </a:solidFill>
                <a:latin typeface="Arial"/>
                <a:cs typeface="Arial"/>
              </a:rPr>
              <a:t/>
            </a:r>
            <a:br>
              <a:rPr lang="cs-CZ" sz="2400" b="1" dirty="0" smtClean="0">
                <a:solidFill>
                  <a:schemeClr val="bg1"/>
                </a:solidFill>
                <a:latin typeface="Arial"/>
                <a:cs typeface="Arial"/>
              </a:rPr>
            </a:br>
            <a:r>
              <a:rPr lang="cs-CZ" sz="2400" b="1" dirty="0" smtClean="0">
                <a:solidFill>
                  <a:schemeClr val="bg1"/>
                </a:solidFill>
                <a:latin typeface="Arial"/>
                <a:cs typeface="Arial"/>
              </a:rPr>
              <a:t>se </a:t>
            </a:r>
            <a:r>
              <a:rPr lang="cs-CZ" sz="2400" b="1" dirty="0">
                <a:solidFill>
                  <a:schemeClr val="bg1"/>
                </a:solidFill>
                <a:latin typeface="Arial"/>
                <a:cs typeface="Arial"/>
              </a:rPr>
              <a:t>způsobem jejich znázornění </a:t>
            </a:r>
            <a:r>
              <a:rPr lang="cs-CZ" sz="2400" b="1" dirty="0" smtClean="0">
                <a:solidFill>
                  <a:schemeClr val="bg1"/>
                </a:solidFill>
                <a:latin typeface="Arial"/>
                <a:cs typeface="Arial"/>
              </a:rPr>
              <a:t/>
            </a:r>
            <a:br>
              <a:rPr lang="cs-CZ" sz="2400" b="1" dirty="0" smtClean="0">
                <a:solidFill>
                  <a:schemeClr val="bg1"/>
                </a:solidFill>
                <a:latin typeface="Arial"/>
                <a:cs typeface="Arial"/>
              </a:rPr>
            </a:br>
            <a:r>
              <a:rPr lang="cs-CZ" sz="2400" b="1" dirty="0" smtClean="0">
                <a:solidFill>
                  <a:schemeClr val="bg1"/>
                </a:solidFill>
                <a:latin typeface="Arial"/>
                <a:cs typeface="Arial"/>
              </a:rPr>
              <a:t>v </a:t>
            </a:r>
            <a:r>
              <a:rPr lang="cs-CZ" sz="2400" b="1" dirty="0">
                <a:solidFill>
                  <a:schemeClr val="bg1"/>
                </a:solidFill>
                <a:latin typeface="Arial"/>
                <a:cs typeface="Arial"/>
              </a:rPr>
              <a:t>standardních učebních pomůckách </a:t>
            </a:r>
            <a:r>
              <a:rPr lang="cs-CZ" sz="2400" b="1" dirty="0" smtClean="0">
                <a:solidFill>
                  <a:schemeClr val="bg1"/>
                </a:solidFill>
                <a:latin typeface="Arial"/>
                <a:cs typeface="Arial"/>
              </a:rPr>
              <a:t/>
            </a:r>
            <a:br>
              <a:rPr lang="cs-CZ" sz="2400" b="1" dirty="0" smtClean="0">
                <a:solidFill>
                  <a:schemeClr val="bg1"/>
                </a:solidFill>
                <a:latin typeface="Arial"/>
                <a:cs typeface="Arial"/>
              </a:rPr>
            </a:br>
            <a:r>
              <a:rPr lang="cs-CZ" sz="2400" b="1" dirty="0" smtClean="0">
                <a:solidFill>
                  <a:schemeClr val="bg1"/>
                </a:solidFill>
                <a:latin typeface="Arial"/>
                <a:cs typeface="Arial"/>
              </a:rPr>
              <a:t>a </a:t>
            </a:r>
            <a:r>
              <a:rPr lang="cs-CZ" sz="2400" b="1" dirty="0">
                <a:solidFill>
                  <a:schemeClr val="bg1"/>
                </a:solidFill>
                <a:latin typeface="Arial"/>
                <a:cs typeface="Arial"/>
              </a:rPr>
              <a:t>v nově navrženém počítačovém modelu</a:t>
            </a:r>
            <a:endParaRPr lang="en-US" sz="2400" dirty="0">
              <a:solidFill>
                <a:schemeClr val="bg1"/>
              </a:solidFill>
            </a:endParaRPr>
          </a:p>
        </p:txBody>
      </p:sp>
    </p:spTree>
    <p:extLst>
      <p:ext uri="{BB962C8B-B14F-4D97-AF65-F5344CB8AC3E}">
        <p14:creationId xmlns:p14="http://schemas.microsoft.com/office/powerpoint/2010/main" val="55037554"/>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577090853"/>
              </p:ext>
            </p:extLst>
          </p:nvPr>
        </p:nvGraphicFramePr>
        <p:xfrm>
          <a:off x="0" y="213880"/>
          <a:ext cx="9144000" cy="6486651"/>
        </p:xfrm>
        <a:graphic>
          <a:graphicData uri="http://schemas.openxmlformats.org/drawingml/2006/table">
            <a:tbl>
              <a:tblPr firstRow="1" bandRow="1">
                <a:tableStyleId>{69012ECD-51FC-41F1-AA8D-1B2483CD663E}</a:tableStyleId>
              </a:tblPr>
              <a:tblGrid>
                <a:gridCol w="3048000"/>
                <a:gridCol w="3048000"/>
                <a:gridCol w="30480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200" b="1" dirty="0" smtClean="0">
                          <a:latin typeface="Arial"/>
                          <a:cs typeface="Arial"/>
                        </a:rPr>
                        <a:t>Vlastnosti teoretického modelu</a:t>
                      </a:r>
                      <a:endParaRPr lang="cs-CZ" sz="1200" dirty="0" smtClean="0">
                        <a:latin typeface="Arial"/>
                        <a:cs typeface="Arial"/>
                      </a:endParaRPr>
                    </a:p>
                    <a:p>
                      <a:endParaRPr lang="en-US" sz="1200" dirty="0">
                        <a:latin typeface="Arial"/>
                        <a:cs typeface="Aria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200" b="1" dirty="0" smtClean="0">
                          <a:latin typeface="Arial"/>
                          <a:cs typeface="Arial"/>
                        </a:rPr>
                        <a:t>Způsob znázornění </a:t>
                      </a:r>
                    </a:p>
                    <a:p>
                      <a:pPr marL="0" marR="0" indent="0" algn="ctr" defTabSz="914400" rtl="0" eaLnBrk="1" fontAlgn="auto" latinLnBrk="0" hangingPunct="1">
                        <a:lnSpc>
                          <a:spcPct val="100000"/>
                        </a:lnSpc>
                        <a:spcBef>
                          <a:spcPts val="0"/>
                        </a:spcBef>
                        <a:spcAft>
                          <a:spcPts val="0"/>
                        </a:spcAft>
                        <a:buClrTx/>
                        <a:buSzTx/>
                        <a:buFontTx/>
                        <a:buNone/>
                        <a:tabLst/>
                        <a:defRPr/>
                      </a:pPr>
                      <a:r>
                        <a:rPr lang="cs-CZ" sz="1200" b="1" dirty="0" smtClean="0">
                          <a:latin typeface="Arial"/>
                          <a:cs typeface="Arial"/>
                        </a:rPr>
                        <a:t>v učebních pomůckách </a:t>
                      </a:r>
                      <a:endParaRPr lang="cs-CZ" sz="1200" dirty="0" smtClean="0">
                        <a:latin typeface="Arial"/>
                        <a:cs typeface="Aria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200" b="1" dirty="0" smtClean="0">
                          <a:latin typeface="Arial"/>
                          <a:cs typeface="Arial"/>
                        </a:rPr>
                        <a:t>Způsob představení v novém dynamickém počítačovém modelu </a:t>
                      </a:r>
                      <a:endParaRPr lang="cs-CZ" sz="1200" dirty="0" smtClean="0">
                        <a:latin typeface="Arial"/>
                        <a:cs typeface="Arial"/>
                      </a:endParaRPr>
                    </a:p>
                  </a:txBody>
                  <a:tcPr/>
                </a:tc>
              </a:tr>
              <a:tr h="370840">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latin typeface="Arial"/>
                          <a:cs typeface="Arial"/>
                        </a:rPr>
                        <a:t>Jednotlivý atom má </a:t>
                      </a:r>
                      <a:r>
                        <a:rPr lang="cs-CZ" sz="1200" dirty="0" smtClean="0">
                          <a:effectLst>
                            <a:outerShdw blurRad="38100" dist="38100" dir="2700000" algn="tl">
                              <a:srgbClr val="000000">
                                <a:alpha val="43137"/>
                              </a:srgbClr>
                            </a:outerShdw>
                          </a:effectLst>
                          <a:latin typeface="Arial"/>
                          <a:cs typeface="Arial"/>
                        </a:rPr>
                        <a:t>tvar podobný kouli</a:t>
                      </a:r>
                      <a:r>
                        <a:rPr lang="cs-CZ" sz="1200" dirty="0" smtClean="0">
                          <a:latin typeface="Arial"/>
                          <a:cs typeface="Arial"/>
                        </a:rPr>
                        <a:t>.</a:t>
                      </a:r>
                    </a:p>
                    <a:p>
                      <a:pPr>
                        <a:lnSpc>
                          <a:spcPct val="90000"/>
                        </a:lnSpc>
                      </a:pPr>
                      <a:endParaRPr lang="en-US" sz="1200" dirty="0">
                        <a:latin typeface="Arial"/>
                        <a:cs typeface="Arial"/>
                      </a:endParaRPr>
                    </a:p>
                  </a:txBody>
                  <a:tcPr/>
                </a:tc>
                <a:tc>
                  <a:txBody>
                    <a:bodyPr/>
                    <a:lstStyle/>
                    <a:p>
                      <a:pPr>
                        <a:lnSpc>
                          <a:spcPct val="90000"/>
                        </a:lnSpc>
                      </a:pPr>
                      <a:r>
                        <a:rPr lang="cs-CZ" sz="1200" dirty="0" smtClean="0">
                          <a:latin typeface="Arial"/>
                          <a:cs typeface="Arial"/>
                        </a:rPr>
                        <a:t>Prvky, které představují </a:t>
                      </a:r>
                      <a:r>
                        <a:rPr lang="cs-CZ" sz="1200" dirty="0" smtClean="0">
                          <a:effectLst>
                            <a:outerShdw blurRad="38100" dist="38100" dir="2700000" algn="tl">
                              <a:srgbClr val="000000">
                                <a:alpha val="43137"/>
                              </a:srgbClr>
                            </a:outerShdw>
                          </a:effectLst>
                          <a:latin typeface="Arial"/>
                          <a:cs typeface="Arial"/>
                        </a:rPr>
                        <a:t>atomy, mají tvar koule.</a:t>
                      </a:r>
                      <a:endParaRPr lang="en-US" sz="1200" dirty="0">
                        <a:effectLst>
                          <a:outerShdw blurRad="38100" dist="38100" dir="2700000" algn="tl">
                            <a:srgbClr val="000000">
                              <a:alpha val="43137"/>
                            </a:srgbClr>
                          </a:outerShdw>
                        </a:effectLst>
                        <a:latin typeface="Arial"/>
                        <a:cs typeface="Arial"/>
                      </a:endParaRPr>
                    </a:p>
                  </a:txBody>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latin typeface="Arial"/>
                          <a:cs typeface="Arial"/>
                        </a:rPr>
                        <a:t>Prvky, které představují modely jednotlivých </a:t>
                      </a:r>
                      <a:r>
                        <a:rPr lang="cs-CZ" sz="1200" dirty="0" smtClean="0">
                          <a:effectLst>
                            <a:outerShdw blurRad="38100" dist="38100" dir="2700000" algn="tl">
                              <a:srgbClr val="000000">
                                <a:alpha val="43137"/>
                              </a:srgbClr>
                            </a:outerShdw>
                          </a:effectLst>
                          <a:latin typeface="Arial"/>
                          <a:cs typeface="Arial"/>
                        </a:rPr>
                        <a:t>atomů nebo jednoduchých iontů, mají tvar rozmazané koule </a:t>
                      </a:r>
                      <a:r>
                        <a:rPr lang="cs-CZ" sz="1200" dirty="0" smtClean="0">
                          <a:latin typeface="Arial"/>
                          <a:cs typeface="Arial"/>
                        </a:rPr>
                        <a:t>(bez hranic).</a:t>
                      </a:r>
                    </a:p>
                  </a:txBody>
                  <a:tcPr/>
                </a:tc>
              </a:tr>
              <a:tr h="370840">
                <a:tc>
                  <a:txBody>
                    <a:bodyPr/>
                    <a:lstStyle/>
                    <a:p>
                      <a:pPr>
                        <a:lnSpc>
                          <a:spcPct val="90000"/>
                        </a:lnSpc>
                      </a:pPr>
                      <a:r>
                        <a:rPr lang="cs-CZ" sz="1200" dirty="0" smtClean="0">
                          <a:latin typeface="Arial"/>
                          <a:cs typeface="Arial"/>
                        </a:rPr>
                        <a:t>Atomy spojené do </a:t>
                      </a:r>
                      <a:r>
                        <a:rPr lang="cs-CZ" sz="1200" dirty="0" smtClean="0">
                          <a:effectLst>
                            <a:outerShdw blurRad="38100" dist="38100" dir="2700000" algn="tl">
                              <a:srgbClr val="000000">
                                <a:alpha val="43137"/>
                              </a:srgbClr>
                            </a:outerShdw>
                          </a:effectLst>
                          <a:latin typeface="Arial"/>
                          <a:cs typeface="Arial"/>
                        </a:rPr>
                        <a:t>molekul mají tvar vzájemně se protínajících kuliček</a:t>
                      </a:r>
                      <a:r>
                        <a:rPr lang="cs-CZ" sz="1200" dirty="0" smtClean="0">
                          <a:latin typeface="Arial"/>
                          <a:cs typeface="Arial"/>
                        </a:rPr>
                        <a:t>, přičemž místo protnutí není přesně popsané.</a:t>
                      </a:r>
                      <a:endParaRPr lang="en-US" sz="1200" dirty="0">
                        <a:latin typeface="Arial"/>
                        <a:cs typeface="Arial"/>
                      </a:endParaRPr>
                    </a:p>
                  </a:txBody>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latin typeface="Arial"/>
                          <a:cs typeface="Arial"/>
                        </a:rPr>
                        <a:t>Součásti, které vytvářejí molekuly, jsou ve tvaru seříznutých kuliček, které jsou spojeny seříznutými plochami s výrazně označeným místem jejich spojení. </a:t>
                      </a:r>
                    </a:p>
                  </a:txBody>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latin typeface="Arial"/>
                          <a:cs typeface="Arial"/>
                        </a:rPr>
                        <a:t>Modely atomu spojených do </a:t>
                      </a:r>
                      <a:r>
                        <a:rPr lang="cs-CZ" sz="1200" dirty="0" smtClean="0">
                          <a:effectLst>
                            <a:outerShdw blurRad="38100" dist="38100" dir="2700000" algn="tl">
                              <a:srgbClr val="000000">
                                <a:alpha val="43137"/>
                              </a:srgbClr>
                            </a:outerShdw>
                          </a:effectLst>
                          <a:latin typeface="Arial"/>
                          <a:cs typeface="Arial"/>
                        </a:rPr>
                        <a:t>molekul mají tvar vzájemně se protínajících kuliček</a:t>
                      </a:r>
                      <a:r>
                        <a:rPr lang="cs-CZ" sz="1200" dirty="0" smtClean="0">
                          <a:latin typeface="Arial"/>
                          <a:cs typeface="Arial"/>
                        </a:rPr>
                        <a:t>, přičemž místo setkání není přesně popsané.</a:t>
                      </a:r>
                    </a:p>
                  </a:txBody>
                  <a:tcPr/>
                </a:tc>
              </a:tr>
              <a:tr h="370840">
                <a:tc>
                  <a:txBody>
                    <a:bodyPr/>
                    <a:lstStyle/>
                    <a:p>
                      <a:pPr>
                        <a:lnSpc>
                          <a:spcPct val="90000"/>
                        </a:lnSpc>
                      </a:pPr>
                      <a:r>
                        <a:rPr lang="cs-CZ" sz="1200" dirty="0" smtClean="0">
                          <a:effectLst>
                            <a:outerShdw blurRad="38100" dist="38100" dir="2700000" algn="tl">
                              <a:srgbClr val="000000">
                                <a:alpha val="43137"/>
                              </a:srgbClr>
                            </a:outerShdw>
                          </a:effectLst>
                          <a:latin typeface="Arial"/>
                          <a:cs typeface="Arial"/>
                        </a:rPr>
                        <a:t>Struktura molekul </a:t>
                      </a:r>
                      <a:r>
                        <a:rPr lang="cs-CZ" sz="1200" dirty="0" smtClean="0">
                          <a:latin typeface="Arial"/>
                          <a:cs typeface="Arial"/>
                        </a:rPr>
                        <a:t>je dodatečně ovlivněná působením vnějších činitelů.</a:t>
                      </a:r>
                      <a:endParaRPr lang="en-US" sz="1200" dirty="0">
                        <a:latin typeface="Arial"/>
                        <a:cs typeface="Arial"/>
                      </a:endParaRPr>
                    </a:p>
                  </a:txBody>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latin typeface="Arial"/>
                          <a:cs typeface="Arial"/>
                        </a:rPr>
                        <a:t>Rozměr, vzdálenost, úhly mezi jednotlivými součástmi jsou obvykle jednoznačně určeny</a:t>
                      </a:r>
                    </a:p>
                  </a:txBody>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latin typeface="Arial"/>
                          <a:cs typeface="Arial"/>
                        </a:rPr>
                        <a:t>Rozměr, vzdálenost, úhly mezi jednotlivými součástmi odrážejí faktický stav a vliv dodatkových vnějších činitelů.</a:t>
                      </a:r>
                    </a:p>
                  </a:txBody>
                  <a:tcPr/>
                </a:tc>
              </a:tr>
              <a:tr h="370840">
                <a:tc>
                  <a:txBody>
                    <a:bodyPr/>
                    <a:lstStyle/>
                    <a:p>
                      <a:pPr>
                        <a:lnSpc>
                          <a:spcPct val="90000"/>
                        </a:lnSpc>
                      </a:pPr>
                      <a:r>
                        <a:rPr lang="cs-CZ" sz="1200" dirty="0" smtClean="0">
                          <a:effectLst>
                            <a:outerShdw blurRad="38100" dist="38100" dir="2700000" algn="tl">
                              <a:srgbClr val="000000">
                                <a:alpha val="43137"/>
                              </a:srgbClr>
                            </a:outerShdw>
                          </a:effectLst>
                          <a:latin typeface="Arial"/>
                          <a:cs typeface="Arial"/>
                        </a:rPr>
                        <a:t>Hmotnost</a:t>
                      </a:r>
                      <a:r>
                        <a:rPr lang="cs-CZ" sz="1200" dirty="0" smtClean="0">
                          <a:latin typeface="Arial"/>
                          <a:cs typeface="Arial"/>
                        </a:rPr>
                        <a:t> atomu je velmi </a:t>
                      </a:r>
                      <a:r>
                        <a:rPr lang="cs-CZ" sz="1200" dirty="0" smtClean="0">
                          <a:effectLst>
                            <a:outerShdw blurRad="38100" dist="38100" dir="2700000" algn="tl">
                              <a:srgbClr val="000000">
                                <a:alpha val="43137"/>
                              </a:srgbClr>
                            </a:outerShdw>
                          </a:effectLst>
                          <a:latin typeface="Arial"/>
                          <a:cs typeface="Arial"/>
                        </a:rPr>
                        <a:t>nerovnoměrně rozložená.</a:t>
                      </a:r>
                      <a:endParaRPr lang="en-US" sz="1200" dirty="0">
                        <a:effectLst>
                          <a:outerShdw blurRad="38100" dist="38100" dir="2700000" algn="tl">
                            <a:srgbClr val="000000">
                              <a:alpha val="43137"/>
                            </a:srgbClr>
                          </a:outerShdw>
                        </a:effectLst>
                        <a:latin typeface="Arial"/>
                        <a:cs typeface="Arial"/>
                      </a:endParaRPr>
                    </a:p>
                  </a:txBody>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effectLst>
                            <a:outerShdw blurRad="38100" dist="38100" dir="2700000" algn="tl">
                              <a:srgbClr val="000000">
                                <a:alpha val="43137"/>
                              </a:srgbClr>
                            </a:outerShdw>
                          </a:effectLst>
                          <a:latin typeface="Arial"/>
                          <a:cs typeface="Arial"/>
                        </a:rPr>
                        <a:t>Hmotnost</a:t>
                      </a:r>
                      <a:r>
                        <a:rPr lang="cs-CZ" sz="1200" dirty="0" smtClean="0">
                          <a:latin typeface="Arial"/>
                          <a:cs typeface="Arial"/>
                        </a:rPr>
                        <a:t> součástky, která představuje model atomu, je </a:t>
                      </a:r>
                      <a:r>
                        <a:rPr lang="cs-CZ" sz="1200" dirty="0" smtClean="0">
                          <a:effectLst>
                            <a:outerShdw blurRad="38100" dist="38100" dir="2700000" algn="tl">
                              <a:srgbClr val="000000">
                                <a:alpha val="43137"/>
                              </a:srgbClr>
                            </a:outerShdw>
                          </a:effectLst>
                          <a:latin typeface="Arial"/>
                          <a:cs typeface="Arial"/>
                        </a:rPr>
                        <a:t>rozložená rovnoměrně</a:t>
                      </a:r>
                      <a:r>
                        <a:rPr lang="cs-CZ" sz="1200" dirty="0" smtClean="0">
                          <a:latin typeface="Arial"/>
                          <a:cs typeface="Arial"/>
                        </a:rPr>
                        <a:t>.</a:t>
                      </a:r>
                    </a:p>
                    <a:p>
                      <a:pPr>
                        <a:lnSpc>
                          <a:spcPct val="90000"/>
                        </a:lnSpc>
                      </a:pPr>
                      <a:endParaRPr lang="en-US" sz="1200" dirty="0">
                        <a:latin typeface="Arial"/>
                        <a:cs typeface="Arial"/>
                      </a:endParaRPr>
                    </a:p>
                  </a:txBody>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latin typeface="Arial"/>
                          <a:cs typeface="Arial"/>
                        </a:rPr>
                        <a:t>Existuje možnost znázornění </a:t>
                      </a:r>
                      <a:r>
                        <a:rPr lang="cs-CZ" sz="1200" dirty="0" smtClean="0">
                          <a:effectLst>
                            <a:outerShdw blurRad="38100" dist="38100" dir="2700000" algn="tl">
                              <a:srgbClr val="000000">
                                <a:alpha val="43137"/>
                              </a:srgbClr>
                            </a:outerShdw>
                          </a:effectLst>
                          <a:latin typeface="Arial"/>
                          <a:cs typeface="Arial"/>
                        </a:rPr>
                        <a:t>nerovnoměrného rozložení hmotnosti </a:t>
                      </a:r>
                      <a:r>
                        <a:rPr lang="cs-CZ" sz="1200" dirty="0" smtClean="0">
                          <a:latin typeface="Arial"/>
                          <a:cs typeface="Arial"/>
                        </a:rPr>
                        <a:t>atomu.</a:t>
                      </a:r>
                    </a:p>
                  </a:txBody>
                  <a:tcPr/>
                </a:tc>
              </a:tr>
              <a:tr h="370840">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effectLst>
                            <a:outerShdw blurRad="38100" dist="38100" dir="2700000" algn="tl">
                              <a:srgbClr val="000000">
                                <a:alpha val="43137"/>
                              </a:srgbClr>
                            </a:outerShdw>
                          </a:effectLst>
                          <a:latin typeface="Arial"/>
                          <a:cs typeface="Arial"/>
                        </a:rPr>
                        <a:t>Elektronový mrak </a:t>
                      </a:r>
                      <a:r>
                        <a:rPr lang="cs-CZ" sz="1200" dirty="0" smtClean="0">
                          <a:latin typeface="Arial"/>
                          <a:cs typeface="Arial"/>
                        </a:rPr>
                        <a:t>má složitou vnitřní strukturu.</a:t>
                      </a:r>
                    </a:p>
                  </a:txBody>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effectLst>
                            <a:outerShdw blurRad="38100" dist="38100" dir="2700000" algn="tl">
                              <a:srgbClr val="000000">
                                <a:alpha val="43137"/>
                              </a:srgbClr>
                            </a:outerShdw>
                          </a:effectLst>
                          <a:latin typeface="Arial"/>
                          <a:cs typeface="Arial"/>
                        </a:rPr>
                        <a:t>Neexistuje</a:t>
                      </a:r>
                      <a:r>
                        <a:rPr lang="cs-CZ" sz="1200" dirty="0" smtClean="0">
                          <a:latin typeface="Arial"/>
                          <a:cs typeface="Arial"/>
                        </a:rPr>
                        <a:t> možnost jednoduše představit vnitřní elektronovou strukturu.</a:t>
                      </a:r>
                    </a:p>
                  </a:txBody>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effectLst>
                            <a:outerShdw blurRad="38100" dist="38100" dir="2700000" algn="tl">
                              <a:srgbClr val="000000">
                                <a:alpha val="43137"/>
                              </a:srgbClr>
                            </a:outerShdw>
                          </a:effectLst>
                          <a:latin typeface="Arial"/>
                          <a:cs typeface="Arial"/>
                        </a:rPr>
                        <a:t>Existuje</a:t>
                      </a:r>
                      <a:r>
                        <a:rPr lang="cs-CZ" sz="1200" dirty="0" smtClean="0">
                          <a:latin typeface="Arial"/>
                          <a:cs typeface="Arial"/>
                        </a:rPr>
                        <a:t> možnost představit vnitřní elektronovou strukturu.</a:t>
                      </a:r>
                    </a:p>
                  </a:txBody>
                  <a:tcPr/>
                </a:tc>
              </a:tr>
              <a:tr h="370840">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latin typeface="Arial"/>
                          <a:cs typeface="Arial"/>
                        </a:rPr>
                        <a:t>Atomy a molekuly mohou pohlcovat elektromagnetické vlny s určitou frekvencí.</a:t>
                      </a:r>
                    </a:p>
                  </a:txBody>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latin typeface="Arial"/>
                          <a:cs typeface="Arial"/>
                        </a:rPr>
                        <a:t>Barva, která slouží k označení jednotlivých modelů atomů, obvykle odpovídá barvě pohlcovaného záření.</a:t>
                      </a:r>
                    </a:p>
                  </a:txBody>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latin typeface="Arial"/>
                          <a:cs typeface="Arial"/>
                        </a:rPr>
                        <a:t>Barva, která slouží k označení jednotlivých modelů atomů, obvykle neodpovídá barvě pohlcovaného záření.</a:t>
                      </a:r>
                    </a:p>
                  </a:txBody>
                  <a:tcPr/>
                </a:tc>
              </a:tr>
              <a:tr h="370840">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effectLst>
                            <a:outerShdw blurRad="38100" dist="38100" dir="2700000" algn="tl">
                              <a:srgbClr val="000000">
                                <a:alpha val="43137"/>
                              </a:srgbClr>
                            </a:outerShdw>
                          </a:effectLst>
                          <a:latin typeface="Arial"/>
                          <a:cs typeface="Arial"/>
                        </a:rPr>
                        <a:t>Součásti molekuly se mohou vzhledem k sobě pohybovat </a:t>
                      </a:r>
                      <a:r>
                        <a:rPr lang="cs-CZ" sz="1200" dirty="0" smtClean="0">
                          <a:latin typeface="Arial"/>
                          <a:cs typeface="Arial"/>
                        </a:rPr>
                        <a:t>(rotace a oscilace molekul) v závislosti na energetickém stavu.</a:t>
                      </a:r>
                    </a:p>
                  </a:txBody>
                  <a:tcPr/>
                </a:tc>
                <a:tc>
                  <a:txBody>
                    <a:bodyPr/>
                    <a:lstStyle/>
                    <a:p>
                      <a:pPr>
                        <a:lnSpc>
                          <a:spcPct val="90000"/>
                        </a:lnSpc>
                      </a:pPr>
                      <a:r>
                        <a:rPr lang="cs-CZ" sz="1200" dirty="0" smtClean="0">
                          <a:latin typeface="Arial"/>
                          <a:cs typeface="Arial"/>
                        </a:rPr>
                        <a:t>Je </a:t>
                      </a:r>
                      <a:r>
                        <a:rPr lang="cs-CZ" sz="1200" dirty="0" smtClean="0">
                          <a:effectLst>
                            <a:outerShdw blurRad="38100" dist="38100" dir="2700000" algn="tl">
                              <a:srgbClr val="000000">
                                <a:alpha val="43137"/>
                              </a:srgbClr>
                            </a:outerShdw>
                          </a:effectLst>
                          <a:latin typeface="Arial"/>
                          <a:cs typeface="Arial"/>
                        </a:rPr>
                        <a:t>možné reprodukovat pohyb jednotlivých součástek omezeným způsobem</a:t>
                      </a:r>
                      <a:r>
                        <a:rPr lang="cs-CZ" sz="1200" dirty="0" smtClean="0">
                          <a:latin typeface="Arial"/>
                          <a:cs typeface="Arial"/>
                        </a:rPr>
                        <a:t>, např. otáčením kolem určité osy molekuly.</a:t>
                      </a:r>
                      <a:endParaRPr lang="en-US" sz="1200" dirty="0">
                        <a:latin typeface="Arial"/>
                        <a:cs typeface="Arial"/>
                      </a:endParaRPr>
                    </a:p>
                  </a:txBody>
                  <a:tcPr/>
                </a:tc>
                <a:tc>
                  <a:txBody>
                    <a:bodyPr/>
                    <a:lstStyle/>
                    <a:p>
                      <a:pPr>
                        <a:lnSpc>
                          <a:spcPct val="90000"/>
                        </a:lnSpc>
                      </a:pPr>
                      <a:r>
                        <a:rPr lang="cs-CZ" sz="1200" dirty="0" smtClean="0">
                          <a:latin typeface="Arial"/>
                          <a:cs typeface="Arial"/>
                        </a:rPr>
                        <a:t>Je </a:t>
                      </a:r>
                      <a:r>
                        <a:rPr lang="cs-CZ" sz="1200" dirty="0" smtClean="0">
                          <a:effectLst>
                            <a:outerShdw blurRad="38100" dist="38100" dir="2700000" algn="tl">
                              <a:srgbClr val="000000">
                                <a:alpha val="43137"/>
                              </a:srgbClr>
                            </a:outerShdw>
                          </a:effectLst>
                          <a:latin typeface="Arial"/>
                          <a:cs typeface="Arial"/>
                        </a:rPr>
                        <a:t>možné reprodukovat pohyb jednotlivých součástek neomezeným způsobem</a:t>
                      </a:r>
                      <a:r>
                        <a:rPr lang="cs-CZ" sz="1200" dirty="0" smtClean="0">
                          <a:latin typeface="Arial"/>
                          <a:cs typeface="Arial"/>
                        </a:rPr>
                        <a:t>.</a:t>
                      </a:r>
                      <a:endParaRPr lang="en-US" sz="1200" dirty="0">
                        <a:latin typeface="Arial"/>
                        <a:cs typeface="Arial"/>
                      </a:endParaRPr>
                    </a:p>
                  </a:txBody>
                  <a:tcPr/>
                </a:tc>
              </a:tr>
              <a:tr h="370840">
                <a:tc>
                  <a:txBody>
                    <a:bodyPr/>
                    <a:lstStyle/>
                    <a:p>
                      <a:pPr>
                        <a:lnSpc>
                          <a:spcPct val="90000"/>
                        </a:lnSpc>
                      </a:pPr>
                      <a:r>
                        <a:rPr lang="cs-CZ" sz="1200" dirty="0" smtClean="0">
                          <a:latin typeface="Arial"/>
                          <a:cs typeface="Arial"/>
                        </a:rPr>
                        <a:t>Atomy v molekule </a:t>
                      </a:r>
                      <a:r>
                        <a:rPr lang="cs-CZ" sz="1200" dirty="0" smtClean="0">
                          <a:effectLst>
                            <a:outerShdw blurRad="38100" dist="38100" dir="2700000" algn="tl">
                              <a:srgbClr val="000000">
                                <a:alpha val="43137"/>
                              </a:srgbClr>
                            </a:outerShdw>
                          </a:effectLst>
                          <a:latin typeface="Arial"/>
                          <a:cs typeface="Arial"/>
                        </a:rPr>
                        <a:t>jsou spojeny elektrickými silami.</a:t>
                      </a:r>
                      <a:endParaRPr lang="en-US" sz="1200" dirty="0">
                        <a:effectLst>
                          <a:outerShdw blurRad="38100" dist="38100" dir="2700000" algn="tl">
                            <a:srgbClr val="000000">
                              <a:alpha val="43137"/>
                            </a:srgbClr>
                          </a:outerShdw>
                        </a:effectLst>
                        <a:latin typeface="Arial"/>
                        <a:cs typeface="Arial"/>
                      </a:endParaRPr>
                    </a:p>
                  </a:txBody>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latin typeface="Arial"/>
                          <a:cs typeface="Arial"/>
                        </a:rPr>
                        <a:t>Jednotlivé elementy </a:t>
                      </a:r>
                      <a:r>
                        <a:rPr lang="cs-CZ" sz="1200" dirty="0" smtClean="0">
                          <a:effectLst>
                            <a:outerShdw blurRad="38100" dist="38100" dir="2700000" algn="tl">
                              <a:srgbClr val="000000">
                                <a:alpha val="43137"/>
                              </a:srgbClr>
                            </a:outerShdw>
                          </a:effectLst>
                          <a:latin typeface="Arial"/>
                          <a:cs typeface="Arial"/>
                        </a:rPr>
                        <a:t>jsou spojeny mechanicky</a:t>
                      </a:r>
                      <a:r>
                        <a:rPr lang="cs-CZ" sz="1200" dirty="0" smtClean="0">
                          <a:latin typeface="Arial"/>
                          <a:cs typeface="Arial"/>
                        </a:rPr>
                        <a:t>.</a:t>
                      </a:r>
                    </a:p>
                  </a:txBody>
                  <a:tcPr/>
                </a:tc>
                <a:tc>
                  <a:txBody>
                    <a:bodyPr/>
                    <a:lstStyle/>
                    <a:p>
                      <a:pPr>
                        <a:lnSpc>
                          <a:spcPct val="90000"/>
                        </a:lnSpc>
                      </a:pPr>
                      <a:r>
                        <a:rPr lang="cs-CZ" sz="1200" dirty="0" smtClean="0">
                          <a:latin typeface="Arial"/>
                          <a:cs typeface="Arial"/>
                        </a:rPr>
                        <a:t>Atomy v molekulách </a:t>
                      </a:r>
                      <a:r>
                        <a:rPr lang="cs-CZ" sz="1200" dirty="0" smtClean="0">
                          <a:effectLst>
                            <a:outerShdw blurRad="38100" dist="38100" dir="2700000" algn="tl">
                              <a:srgbClr val="000000">
                                <a:alpha val="43137"/>
                              </a:srgbClr>
                            </a:outerShdw>
                          </a:effectLst>
                          <a:latin typeface="Arial"/>
                          <a:cs typeface="Arial"/>
                        </a:rPr>
                        <a:t>jsou spojeny společným elektronovým mrakem</a:t>
                      </a:r>
                      <a:r>
                        <a:rPr lang="cs-CZ" sz="1200" dirty="0" smtClean="0">
                          <a:latin typeface="Arial"/>
                          <a:cs typeface="Arial"/>
                        </a:rPr>
                        <a:t>.</a:t>
                      </a:r>
                      <a:endParaRPr lang="en-US" sz="1200" dirty="0">
                        <a:latin typeface="Arial"/>
                        <a:cs typeface="Arial"/>
                      </a:endParaRPr>
                    </a:p>
                  </a:txBody>
                  <a:tcPr/>
                </a:tc>
              </a:tr>
              <a:tr h="370840">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latin typeface="Arial"/>
                          <a:cs typeface="Arial"/>
                        </a:rPr>
                        <a:t>Mezi blízkými molekulami se v zkondensované fázi </a:t>
                      </a:r>
                      <a:r>
                        <a:rPr lang="cs-CZ" sz="1200" dirty="0" smtClean="0">
                          <a:effectLst>
                            <a:outerShdw blurRad="38100" dist="38100" dir="2700000" algn="tl">
                              <a:srgbClr val="000000">
                                <a:alpha val="43137"/>
                              </a:srgbClr>
                            </a:outerShdw>
                          </a:effectLst>
                          <a:latin typeface="Arial"/>
                          <a:cs typeface="Arial"/>
                        </a:rPr>
                        <a:t>může objevit působen</a:t>
                      </a:r>
                      <a:r>
                        <a:rPr lang="cs-CZ" sz="1200" dirty="0" smtClean="0">
                          <a:latin typeface="Arial"/>
                          <a:cs typeface="Arial"/>
                        </a:rPr>
                        <a:t>í, které spočívá ve vzájemném přitahování nebo odpuzování.</a:t>
                      </a:r>
                    </a:p>
                  </a:txBody>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effectLst>
                            <a:outerShdw blurRad="38100" dist="38100" dir="2700000" algn="tl">
                              <a:srgbClr val="000000">
                                <a:alpha val="43137"/>
                              </a:srgbClr>
                            </a:outerShdw>
                          </a:effectLst>
                          <a:latin typeface="Arial"/>
                          <a:cs typeface="Arial"/>
                        </a:rPr>
                        <a:t>Není možné </a:t>
                      </a:r>
                      <a:r>
                        <a:rPr lang="cs-CZ" sz="1200" dirty="0" smtClean="0">
                          <a:latin typeface="Arial"/>
                          <a:cs typeface="Arial"/>
                        </a:rPr>
                        <a:t>znázornit takové působení.</a:t>
                      </a:r>
                    </a:p>
                    <a:p>
                      <a:pPr>
                        <a:lnSpc>
                          <a:spcPct val="90000"/>
                        </a:lnSpc>
                      </a:pPr>
                      <a:endParaRPr lang="en-US" sz="1200" dirty="0">
                        <a:latin typeface="Arial"/>
                        <a:cs typeface="Arial"/>
                      </a:endParaRPr>
                    </a:p>
                  </a:txBody>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effectLst>
                            <a:outerShdw blurRad="38100" dist="38100" dir="2700000" algn="tl">
                              <a:srgbClr val="000000">
                                <a:alpha val="43137"/>
                              </a:srgbClr>
                            </a:outerShdw>
                          </a:effectLst>
                          <a:latin typeface="Arial"/>
                          <a:cs typeface="Arial"/>
                        </a:rPr>
                        <a:t>Je možné </a:t>
                      </a:r>
                      <a:r>
                        <a:rPr lang="cs-CZ" sz="1200" dirty="0" smtClean="0">
                          <a:latin typeface="Arial"/>
                          <a:cs typeface="Arial"/>
                        </a:rPr>
                        <a:t>znázornit takové působení.</a:t>
                      </a:r>
                    </a:p>
                    <a:p>
                      <a:pPr>
                        <a:lnSpc>
                          <a:spcPct val="90000"/>
                        </a:lnSpc>
                      </a:pPr>
                      <a:endParaRPr lang="en-US" sz="1200" dirty="0">
                        <a:latin typeface="Arial"/>
                        <a:cs typeface="Arial"/>
                      </a:endParaRPr>
                    </a:p>
                  </a:txBody>
                  <a:tcPr/>
                </a:tc>
              </a:tr>
              <a:tr h="370840">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latin typeface="Arial"/>
                          <a:cs typeface="Arial"/>
                        </a:rPr>
                        <a:t>Části atomů, jednotlivé atomy nebo jejich skupiny mají vždy </a:t>
                      </a:r>
                      <a:r>
                        <a:rPr lang="cs-CZ" sz="1200" dirty="0" smtClean="0">
                          <a:effectLst>
                            <a:outerShdw blurRad="38100" dist="38100" dir="2700000" algn="tl">
                              <a:srgbClr val="000000">
                                <a:alpha val="43137"/>
                              </a:srgbClr>
                            </a:outerShdw>
                          </a:effectLst>
                          <a:latin typeface="Arial"/>
                          <a:cs typeface="Arial"/>
                        </a:rPr>
                        <a:t>určitý náboj</a:t>
                      </a:r>
                      <a:r>
                        <a:rPr lang="cs-CZ" sz="1200" dirty="0" smtClean="0">
                          <a:latin typeface="Arial"/>
                          <a:cs typeface="Arial"/>
                        </a:rPr>
                        <a:t>.</a:t>
                      </a:r>
                    </a:p>
                  </a:txBody>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latin typeface="Arial"/>
                          <a:cs typeface="Arial"/>
                        </a:rPr>
                        <a:t>Součásti, které znázorňují modely atomů, jsou </a:t>
                      </a:r>
                      <a:r>
                        <a:rPr lang="cs-CZ" sz="1200" dirty="0" smtClean="0">
                          <a:effectLst>
                            <a:outerShdw blurRad="38100" dist="38100" dir="2700000" algn="tl">
                              <a:srgbClr val="000000">
                                <a:alpha val="43137"/>
                              </a:srgbClr>
                            </a:outerShdw>
                          </a:effectLst>
                          <a:latin typeface="Arial"/>
                          <a:cs typeface="Arial"/>
                        </a:rPr>
                        <a:t>elektricky neutrální</a:t>
                      </a:r>
                      <a:r>
                        <a:rPr lang="cs-CZ" sz="1200" dirty="0" smtClean="0">
                          <a:latin typeface="Arial"/>
                          <a:cs typeface="Arial"/>
                        </a:rPr>
                        <a:t>.</a:t>
                      </a:r>
                    </a:p>
                  </a:txBody>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cs-CZ" sz="1200" dirty="0" smtClean="0">
                          <a:latin typeface="Arial"/>
                          <a:cs typeface="Arial"/>
                        </a:rPr>
                        <a:t>Je možné označit </a:t>
                      </a:r>
                      <a:r>
                        <a:rPr lang="cs-CZ" sz="1200" dirty="0" smtClean="0">
                          <a:effectLst>
                            <a:outerShdw blurRad="38100" dist="38100" dir="2700000" algn="tl">
                              <a:srgbClr val="000000">
                                <a:alpha val="43137"/>
                              </a:srgbClr>
                            </a:outerShdw>
                          </a:effectLst>
                          <a:latin typeface="Arial"/>
                          <a:cs typeface="Arial"/>
                        </a:rPr>
                        <a:t>elektrické náboje iontů</a:t>
                      </a:r>
                      <a:r>
                        <a:rPr lang="cs-CZ" sz="1200" dirty="0" smtClean="0">
                          <a:latin typeface="Arial"/>
                          <a:cs typeface="Arial"/>
                        </a:rPr>
                        <a:t>.</a:t>
                      </a:r>
                    </a:p>
                    <a:p>
                      <a:pPr>
                        <a:lnSpc>
                          <a:spcPct val="90000"/>
                        </a:lnSpc>
                      </a:pPr>
                      <a:endParaRPr lang="en-US" sz="1200" dirty="0">
                        <a:latin typeface="Arial"/>
                        <a:cs typeface="Arial"/>
                      </a:endParaRPr>
                    </a:p>
                  </a:txBody>
                  <a:tcPr/>
                </a:tc>
              </a:tr>
            </a:tbl>
          </a:graphicData>
        </a:graphic>
      </p:graphicFrame>
    </p:spTree>
    <p:extLst>
      <p:ext uri="{BB962C8B-B14F-4D97-AF65-F5344CB8AC3E}">
        <p14:creationId xmlns:p14="http://schemas.microsoft.com/office/powerpoint/2010/main" val="1622096039"/>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032" y="1588678"/>
            <a:ext cx="7772400" cy="1524000"/>
          </a:xfrm>
        </p:spPr>
        <p:txBody>
          <a:bodyPr>
            <a:noAutofit/>
          </a:bodyPr>
          <a:lstStyle/>
          <a:p>
            <a:r>
              <a:rPr lang="cs-CZ" sz="3600" b="1" dirty="0"/>
              <a:t>Předpoklady </a:t>
            </a:r>
            <a:r>
              <a:rPr lang="cs-CZ" sz="3600" b="1" dirty="0" smtClean="0"/>
              <a:t>nového, </a:t>
            </a:r>
            <a:br>
              <a:rPr lang="cs-CZ" sz="3600" b="1" dirty="0" smtClean="0"/>
            </a:br>
            <a:r>
              <a:rPr lang="cs-CZ" sz="3600" b="1" dirty="0" smtClean="0"/>
              <a:t>dynamického </a:t>
            </a:r>
            <a:r>
              <a:rPr lang="cs-CZ" sz="3600" b="1" dirty="0"/>
              <a:t>počítačového modelu, který je založen </a:t>
            </a:r>
            <a:r>
              <a:rPr lang="cs-CZ" sz="3600" b="1" dirty="0" smtClean="0"/>
              <a:t/>
            </a:r>
            <a:br>
              <a:rPr lang="cs-CZ" sz="3600" b="1" dirty="0" smtClean="0"/>
            </a:br>
            <a:r>
              <a:rPr lang="cs-CZ" sz="3600" b="1" dirty="0" smtClean="0"/>
              <a:t>na </a:t>
            </a:r>
            <a:r>
              <a:rPr lang="cs-CZ" sz="3600" b="1" dirty="0"/>
              <a:t>základech kvantové chemie</a:t>
            </a:r>
            <a:endParaRPr lang="en-US" sz="3600" b="1" dirty="0"/>
          </a:p>
        </p:txBody>
      </p:sp>
    </p:spTree>
    <p:extLst>
      <p:ext uri="{BB962C8B-B14F-4D97-AF65-F5344CB8AC3E}">
        <p14:creationId xmlns:p14="http://schemas.microsoft.com/office/powerpoint/2010/main" val="3569488265"/>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flipH="1">
            <a:off x="6553197" y="4123263"/>
            <a:ext cx="2772833" cy="2844800"/>
          </a:xfrm>
          <a:prstGeom prst="rect">
            <a:avLst/>
          </a:prstGeom>
        </p:spPr>
      </p:pic>
      <p:sp>
        <p:nvSpPr>
          <p:cNvPr id="2" name="Title 1"/>
          <p:cNvSpPr>
            <a:spLocks noGrp="1"/>
          </p:cNvSpPr>
          <p:nvPr>
            <p:ph type="title"/>
          </p:nvPr>
        </p:nvSpPr>
        <p:spPr/>
        <p:txBody>
          <a:bodyPr>
            <a:noAutofit/>
          </a:bodyPr>
          <a:lstStyle/>
          <a:p>
            <a:r>
              <a:rPr lang="cs-CZ" sz="3600" b="1" dirty="0"/>
              <a:t>Předpoklady </a:t>
            </a:r>
            <a:r>
              <a:rPr lang="cs-CZ" sz="3600" b="1" dirty="0" smtClean="0"/>
              <a:t>nového, </a:t>
            </a:r>
            <a:br>
              <a:rPr lang="cs-CZ" sz="3600" b="1" dirty="0" smtClean="0"/>
            </a:br>
            <a:r>
              <a:rPr lang="cs-CZ" sz="3600" b="1" dirty="0" smtClean="0"/>
              <a:t>dynamického </a:t>
            </a:r>
            <a:r>
              <a:rPr lang="cs-CZ" sz="3600" b="1" dirty="0"/>
              <a:t>počítačového </a:t>
            </a:r>
            <a:r>
              <a:rPr lang="cs-CZ" sz="3600" b="1" dirty="0" smtClean="0"/>
              <a:t>modelu</a:t>
            </a:r>
            <a:endParaRPr lang="en-US" sz="3600" b="1" dirty="0"/>
          </a:p>
        </p:txBody>
      </p:sp>
      <p:sp>
        <p:nvSpPr>
          <p:cNvPr id="3" name="Vertical Text Placeholder 2"/>
          <p:cNvSpPr>
            <a:spLocks noGrp="1"/>
          </p:cNvSpPr>
          <p:nvPr>
            <p:ph type="body" orient="vert" idx="1"/>
          </p:nvPr>
        </p:nvSpPr>
        <p:spPr>
          <a:xfrm>
            <a:off x="872067" y="2675467"/>
            <a:ext cx="7408333" cy="2150533"/>
          </a:xfrm>
        </p:spPr>
        <p:txBody>
          <a:bodyPr vert="horz">
            <a:normAutofit/>
          </a:bodyPr>
          <a:lstStyle/>
          <a:p>
            <a:r>
              <a:rPr lang="cs-CZ" u="sng" dirty="0"/>
              <a:t>Prvním a nejdůležitějším</a:t>
            </a:r>
            <a:r>
              <a:rPr lang="cs-CZ" dirty="0"/>
              <a:t> předpokladem je, aby nově navržený model </a:t>
            </a:r>
            <a:r>
              <a:rPr lang="cs-CZ" dirty="0" smtClean="0"/>
              <a:t>výuky </a:t>
            </a:r>
            <a:r>
              <a:rPr lang="cs-CZ" dirty="0"/>
              <a:t>o mikrosvětě chemie a jemu odpovídající vizuální učební pomůcky byly </a:t>
            </a:r>
            <a:r>
              <a:rPr lang="cs-CZ" dirty="0" smtClean="0"/>
              <a:t>správné věcně (meritorně). </a:t>
            </a:r>
            <a:endParaRPr lang="en-US" dirty="0"/>
          </a:p>
        </p:txBody>
      </p:sp>
      <p:sp>
        <p:nvSpPr>
          <p:cNvPr id="5" name="Rectangle 4"/>
          <p:cNvSpPr/>
          <p:nvPr/>
        </p:nvSpPr>
        <p:spPr>
          <a:xfrm>
            <a:off x="174327" y="2044005"/>
            <a:ext cx="59076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pl-PL"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887712385"/>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duotone>
              <a:schemeClr val="accent2">
                <a:shade val="45000"/>
                <a:satMod val="135000"/>
              </a:schemeClr>
              <a:prstClr val="white"/>
            </a:duotone>
          </a:blip>
          <a:srcRect l="5308" t="11110" r="4938" b="17779"/>
          <a:stretch/>
        </p:blipFill>
        <p:spPr>
          <a:xfrm>
            <a:off x="4498847" y="2986438"/>
            <a:ext cx="4484286" cy="3769961"/>
          </a:xfrm>
          <a:prstGeom prst="rect">
            <a:avLst/>
          </a:prstGeom>
        </p:spPr>
      </p:pic>
      <p:sp>
        <p:nvSpPr>
          <p:cNvPr id="2" name="Title 1"/>
          <p:cNvSpPr>
            <a:spLocks noGrp="1"/>
          </p:cNvSpPr>
          <p:nvPr>
            <p:ph type="title"/>
          </p:nvPr>
        </p:nvSpPr>
        <p:spPr/>
        <p:txBody>
          <a:bodyPr>
            <a:noAutofit/>
          </a:bodyPr>
          <a:lstStyle/>
          <a:p>
            <a:r>
              <a:rPr lang="cs-CZ" sz="3600" b="1" dirty="0"/>
              <a:t>Předpoklady </a:t>
            </a:r>
            <a:r>
              <a:rPr lang="cs-CZ" sz="3600" b="1" dirty="0" smtClean="0"/>
              <a:t>nového, </a:t>
            </a:r>
            <a:br>
              <a:rPr lang="cs-CZ" sz="3600" b="1" dirty="0" smtClean="0"/>
            </a:br>
            <a:r>
              <a:rPr lang="cs-CZ" sz="3600" b="1" dirty="0" smtClean="0"/>
              <a:t>dynamického </a:t>
            </a:r>
            <a:r>
              <a:rPr lang="cs-CZ" sz="3600" b="1" dirty="0"/>
              <a:t>počítačového </a:t>
            </a:r>
            <a:r>
              <a:rPr lang="cs-CZ" sz="3600" b="1" dirty="0" smtClean="0"/>
              <a:t>modelu</a:t>
            </a:r>
            <a:endParaRPr lang="en-US" sz="3600" b="1" dirty="0"/>
          </a:p>
        </p:txBody>
      </p:sp>
      <p:sp>
        <p:nvSpPr>
          <p:cNvPr id="3" name="Vertical Text Placeholder 2"/>
          <p:cNvSpPr>
            <a:spLocks noGrp="1"/>
          </p:cNvSpPr>
          <p:nvPr>
            <p:ph sz="quarter" idx="13"/>
          </p:nvPr>
        </p:nvSpPr>
        <p:spPr>
          <a:xfrm>
            <a:off x="676655" y="3003745"/>
            <a:ext cx="3822192" cy="3447288"/>
          </a:xfrm>
        </p:spPr>
        <p:txBody>
          <a:bodyPr vert="horz">
            <a:normAutofit/>
          </a:bodyPr>
          <a:lstStyle/>
          <a:p>
            <a:r>
              <a:rPr lang="cs-CZ" sz="2000" dirty="0" smtClean="0"/>
              <a:t>zohledňuje Brownovu teorii pohybu a zobrazuje pohyby molekul, </a:t>
            </a:r>
            <a:r>
              <a:rPr lang="cs-CZ" sz="2000" dirty="0"/>
              <a:t>iontů a atomů </a:t>
            </a:r>
            <a:r>
              <a:rPr lang="cs-CZ" sz="2000" dirty="0" smtClean="0"/>
              <a:t>(</a:t>
            </a:r>
            <a:r>
              <a:rPr lang="cs-CZ" sz="2000" dirty="0"/>
              <a:t>rychlost tohoto pohybu záleží na skupenství tělesa a mění se spolu se změnou teploty látky</a:t>
            </a:r>
            <a:r>
              <a:rPr lang="cs-CZ" sz="2000" dirty="0" smtClean="0"/>
              <a:t>)</a:t>
            </a:r>
            <a:r>
              <a:rPr lang="cs-CZ" sz="2000" dirty="0"/>
              <a:t>;</a:t>
            </a:r>
            <a:endParaRPr lang="en-US" sz="2000" dirty="0"/>
          </a:p>
        </p:txBody>
      </p:sp>
      <p:sp>
        <p:nvSpPr>
          <p:cNvPr id="4" name="Rectangle 3"/>
          <p:cNvSpPr/>
          <p:nvPr/>
        </p:nvSpPr>
        <p:spPr>
          <a:xfrm>
            <a:off x="174327" y="2044005"/>
            <a:ext cx="726337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 </a:t>
            </a:r>
            <a:r>
              <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Tento model ukazuje prostorovou </a:t>
            </a:r>
            <a:r>
              <a:rPr lang="cs-CZ"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strukturu na úrovni mikrosvěta:</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5363" name="Picture 3">
            <a:hlinkClick r:id="rId4" action="ppaction://program"/>
          </p:cNvPr>
          <p:cNvPicPr>
            <a:picLocks noChangeAspect="1" noChangeArrowheads="1"/>
          </p:cNvPicPr>
          <p:nvPr/>
        </p:nvPicPr>
        <p:blipFill>
          <a:blip r:embed="rId5" cstate="print"/>
          <a:srcRect l="3164" t="5532" r="3736" b="4166"/>
          <a:stretch>
            <a:fillRect/>
          </a:stretch>
        </p:blipFill>
        <p:spPr bwMode="auto">
          <a:xfrm>
            <a:off x="5020738" y="3298440"/>
            <a:ext cx="3589097" cy="2610914"/>
          </a:xfrm>
          <a:prstGeom prst="rect">
            <a:avLst/>
          </a:prstGeom>
          <a:noFill/>
          <a:ln w="9525">
            <a:noFill/>
            <a:miter lim="800000"/>
            <a:headEnd/>
            <a:tailEnd/>
          </a:ln>
        </p:spPr>
      </p:pic>
    </p:spTree>
    <p:extLst>
      <p:ext uri="{BB962C8B-B14F-4D97-AF65-F5344CB8AC3E}">
        <p14:creationId xmlns:p14="http://schemas.microsoft.com/office/powerpoint/2010/main" val="3138214524"/>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duotone>
              <a:schemeClr val="accent2">
                <a:shade val="45000"/>
                <a:satMod val="135000"/>
              </a:schemeClr>
              <a:prstClr val="white"/>
            </a:duotone>
          </a:blip>
          <a:srcRect l="5308" t="11110" r="4938" b="17779"/>
          <a:stretch/>
        </p:blipFill>
        <p:spPr>
          <a:xfrm>
            <a:off x="4498847" y="2986438"/>
            <a:ext cx="4484286" cy="3769961"/>
          </a:xfrm>
          <a:prstGeom prst="rect">
            <a:avLst/>
          </a:prstGeom>
        </p:spPr>
      </p:pic>
      <p:sp>
        <p:nvSpPr>
          <p:cNvPr id="2" name="Title 1"/>
          <p:cNvSpPr>
            <a:spLocks noGrp="1"/>
          </p:cNvSpPr>
          <p:nvPr>
            <p:ph type="title"/>
          </p:nvPr>
        </p:nvSpPr>
        <p:spPr/>
        <p:txBody>
          <a:bodyPr>
            <a:noAutofit/>
          </a:bodyPr>
          <a:lstStyle/>
          <a:p>
            <a:r>
              <a:rPr lang="cs-CZ" sz="3600" b="1" dirty="0"/>
              <a:t>Předpoklady </a:t>
            </a:r>
            <a:r>
              <a:rPr lang="cs-CZ" sz="3600" b="1" dirty="0" smtClean="0"/>
              <a:t>nového, </a:t>
            </a:r>
            <a:br>
              <a:rPr lang="cs-CZ" sz="3600" b="1" dirty="0" smtClean="0"/>
            </a:br>
            <a:r>
              <a:rPr lang="cs-CZ" sz="3600" b="1" dirty="0" smtClean="0"/>
              <a:t>dynamického </a:t>
            </a:r>
            <a:r>
              <a:rPr lang="cs-CZ" sz="3600" b="1" dirty="0"/>
              <a:t>počítačového </a:t>
            </a:r>
            <a:r>
              <a:rPr lang="cs-CZ" sz="3600" b="1" dirty="0" smtClean="0"/>
              <a:t>modelu</a:t>
            </a:r>
            <a:endParaRPr lang="en-US" sz="3600" b="1" dirty="0"/>
          </a:p>
        </p:txBody>
      </p:sp>
      <p:sp>
        <p:nvSpPr>
          <p:cNvPr id="3" name="Vertical Text Placeholder 2"/>
          <p:cNvSpPr>
            <a:spLocks noGrp="1"/>
          </p:cNvSpPr>
          <p:nvPr>
            <p:ph sz="quarter" idx="13"/>
          </p:nvPr>
        </p:nvSpPr>
        <p:spPr>
          <a:xfrm>
            <a:off x="676655" y="3003745"/>
            <a:ext cx="3822192" cy="3447288"/>
          </a:xfrm>
        </p:spPr>
        <p:txBody>
          <a:bodyPr vert="horz">
            <a:normAutofit/>
          </a:bodyPr>
          <a:lstStyle/>
          <a:p>
            <a:r>
              <a:rPr lang="cs-CZ" sz="2000" dirty="0" smtClean="0"/>
              <a:t>zachovává </a:t>
            </a:r>
            <a:r>
              <a:rPr lang="cs-CZ" sz="2000" dirty="0"/>
              <a:t>proporce mezi velikostí jednotlivých atomů, </a:t>
            </a:r>
            <a:endParaRPr lang="cs-CZ" sz="2000" dirty="0" smtClean="0"/>
          </a:p>
          <a:p>
            <a:r>
              <a:rPr lang="cs-CZ" sz="2000" dirty="0" smtClean="0"/>
              <a:t>a </a:t>
            </a:r>
            <a:r>
              <a:rPr lang="cs-CZ" sz="2000" dirty="0"/>
              <a:t>to jak volných, tak i těch, které jsou v chemických </a:t>
            </a:r>
            <a:r>
              <a:rPr lang="cs-CZ" sz="2000" dirty="0" smtClean="0"/>
              <a:t>sloučeninách;</a:t>
            </a:r>
            <a:endParaRPr lang="en-US" sz="2000" dirty="0"/>
          </a:p>
          <a:p>
            <a:r>
              <a:rPr lang="cs-CZ" sz="2000" dirty="0" smtClean="0"/>
              <a:t>dodržuje </a:t>
            </a:r>
            <a:r>
              <a:rPr lang="cs-CZ" sz="2000" dirty="0"/>
              <a:t>proporce mezi velikostí jednotlivých atomů a iontů</a:t>
            </a:r>
            <a:r>
              <a:rPr lang="cs-CZ" sz="2000" dirty="0" smtClean="0"/>
              <a:t>,</a:t>
            </a:r>
          </a:p>
          <a:p>
            <a:r>
              <a:rPr lang="cs-CZ" sz="2000" dirty="0" smtClean="0"/>
              <a:t>které </a:t>
            </a:r>
            <a:r>
              <a:rPr lang="cs-CZ" sz="2000" dirty="0"/>
              <a:t>z nich </a:t>
            </a:r>
            <a:r>
              <a:rPr lang="cs-CZ" sz="2000" dirty="0" smtClean="0"/>
              <a:t>vznikají</a:t>
            </a:r>
            <a:r>
              <a:rPr lang="cs-CZ" dirty="0"/>
              <a:t>;</a:t>
            </a:r>
            <a:endParaRPr lang="en-US" dirty="0"/>
          </a:p>
        </p:txBody>
      </p:sp>
      <p:sp>
        <p:nvSpPr>
          <p:cNvPr id="4" name="Rectangle 3"/>
          <p:cNvSpPr/>
          <p:nvPr/>
        </p:nvSpPr>
        <p:spPr>
          <a:xfrm>
            <a:off x="174327" y="2044005"/>
            <a:ext cx="726337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 </a:t>
            </a:r>
            <a:r>
              <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Tento model ukazuje prostorovou </a:t>
            </a:r>
            <a:r>
              <a:rPr lang="cs-CZ"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strukturu na úrovni mikrosvěta:</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6387" name="Picture 3">
            <a:hlinkClick r:id="rId4" action="ppaction://program"/>
          </p:cNvPr>
          <p:cNvPicPr>
            <a:picLocks noChangeAspect="1" noChangeArrowheads="1"/>
          </p:cNvPicPr>
          <p:nvPr/>
        </p:nvPicPr>
        <p:blipFill rotWithShape="1">
          <a:blip r:embed="rId5" cstate="print"/>
          <a:srcRect l="41401" t="35312" r="24745" b="33108"/>
          <a:stretch/>
        </p:blipFill>
        <p:spPr bwMode="auto">
          <a:xfrm>
            <a:off x="4868334" y="3337662"/>
            <a:ext cx="3683000" cy="2576677"/>
          </a:xfrm>
          <a:prstGeom prst="rect">
            <a:avLst/>
          </a:prstGeom>
          <a:noFill/>
          <a:ln w="9525">
            <a:noFill/>
            <a:miter lim="800000"/>
            <a:headEnd/>
            <a:tailEnd/>
          </a:ln>
        </p:spPr>
      </p:pic>
    </p:spTree>
    <p:extLst>
      <p:ext uri="{BB962C8B-B14F-4D97-AF65-F5344CB8AC3E}">
        <p14:creationId xmlns:p14="http://schemas.microsoft.com/office/powerpoint/2010/main" val="41808563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cs-CZ" dirty="0" smtClean="0"/>
              <a:t>Vizualizace v chemii</a:t>
            </a:r>
            <a:endParaRPr lang="en-US" dirty="0"/>
          </a:p>
        </p:txBody>
      </p:sp>
      <p:sp>
        <p:nvSpPr>
          <p:cNvPr id="8" name="Vertical Text Placeholder 7"/>
          <p:cNvSpPr>
            <a:spLocks noGrp="1"/>
          </p:cNvSpPr>
          <p:nvPr>
            <p:ph type="body" orient="vert" idx="1"/>
          </p:nvPr>
        </p:nvSpPr>
        <p:spPr>
          <a:xfrm>
            <a:off x="173891" y="2310403"/>
            <a:ext cx="8652897" cy="1355825"/>
          </a:xfrm>
        </p:spPr>
        <p:txBody>
          <a:bodyPr vert="horz">
            <a:normAutofit/>
          </a:bodyPr>
          <a:lstStyle/>
          <a:p>
            <a:pPr marL="0" indent="0">
              <a:buNone/>
            </a:pPr>
            <a:r>
              <a:rPr lang="cs-CZ" dirty="0"/>
              <a:t>Znázorňování obrazem se využívalo také při pokusech </a:t>
            </a:r>
            <a:r>
              <a:rPr lang="cs-CZ" dirty="0" smtClean="0"/>
              <a:t>o:</a:t>
            </a:r>
          </a:p>
          <a:p>
            <a:pPr lvl="1"/>
            <a:r>
              <a:rPr lang="cs-CZ" dirty="0" smtClean="0"/>
              <a:t>představení </a:t>
            </a:r>
            <a:r>
              <a:rPr lang="cs-CZ" dirty="0">
                <a:effectLst>
                  <a:outerShdw blurRad="38100" dist="38100" dir="2700000" algn="tl">
                    <a:srgbClr val="000000">
                      <a:alpha val="43137"/>
                    </a:srgbClr>
                  </a:outerShdw>
                </a:effectLst>
              </a:rPr>
              <a:t>vnitřní stavby sloučenin</a:t>
            </a:r>
            <a:r>
              <a:rPr lang="cs-CZ" dirty="0" smtClean="0"/>
              <a:t>, </a:t>
            </a:r>
          </a:p>
          <a:p>
            <a:pPr lvl="1"/>
            <a:r>
              <a:rPr lang="cs-CZ" dirty="0" smtClean="0"/>
              <a:t>vysvětlení </a:t>
            </a:r>
            <a:r>
              <a:rPr lang="cs-CZ" dirty="0">
                <a:effectLst>
                  <a:outerShdw blurRad="38100" dist="38100" dir="2700000" algn="tl">
                    <a:srgbClr val="000000">
                      <a:alpha val="43137"/>
                    </a:srgbClr>
                  </a:outerShdw>
                </a:effectLst>
              </a:rPr>
              <a:t>pojmu </a:t>
            </a:r>
            <a:r>
              <a:rPr lang="cs-CZ" dirty="0" smtClean="0">
                <a:effectLst>
                  <a:outerShdw blurRad="38100" dist="38100" dir="2700000" algn="tl">
                    <a:srgbClr val="000000">
                      <a:alpha val="43137"/>
                    </a:srgbClr>
                  </a:outerShdw>
                </a:effectLst>
              </a:rPr>
              <a:t>valence</a:t>
            </a:r>
            <a:r>
              <a:rPr lang="cs-CZ" dirty="0"/>
              <a:t>.</a:t>
            </a:r>
            <a:endParaRPr lang="en-US" dirty="0"/>
          </a:p>
        </p:txBody>
      </p:sp>
      <p:pic>
        <p:nvPicPr>
          <p:cNvPr id="9" name="Picture 8"/>
          <p:cNvPicPr/>
          <p:nvPr/>
        </p:nvPicPr>
        <p:blipFill>
          <a:blip r:embed="rId3" cstate="print"/>
          <a:srcRect/>
          <a:stretch>
            <a:fillRect/>
          </a:stretch>
        </p:blipFill>
        <p:spPr bwMode="auto">
          <a:xfrm>
            <a:off x="2668574" y="5085359"/>
            <a:ext cx="4215534" cy="1198187"/>
          </a:xfrm>
          <a:prstGeom prst="rect">
            <a:avLst/>
          </a:prstGeom>
          <a:noFill/>
          <a:ln w="9525">
            <a:noFill/>
            <a:miter lim="800000"/>
            <a:headEnd/>
            <a:tailEnd/>
          </a:ln>
        </p:spPr>
      </p:pic>
      <p:pic>
        <p:nvPicPr>
          <p:cNvPr id="17" name="Picture 16"/>
          <p:cNvPicPr>
            <a:picLocks noChangeAspect="1"/>
          </p:cNvPicPr>
          <p:nvPr/>
        </p:nvPicPr>
        <p:blipFill>
          <a:blip r:embed="rId4" cstate="print"/>
          <a:stretch>
            <a:fillRect/>
          </a:stretch>
        </p:blipFill>
        <p:spPr>
          <a:xfrm>
            <a:off x="7468923" y="3362987"/>
            <a:ext cx="1441449" cy="1825441"/>
          </a:xfrm>
          <a:prstGeom prst="ellipse">
            <a:avLst/>
          </a:prstGeom>
          <a:ln>
            <a:noFill/>
          </a:ln>
          <a:effectLst>
            <a:softEdge rad="112500"/>
          </a:effectLst>
        </p:spPr>
      </p:pic>
      <p:sp>
        <p:nvSpPr>
          <p:cNvPr id="18" name="Vertical Text Placeholder 7"/>
          <p:cNvSpPr txBox="1">
            <a:spLocks/>
          </p:cNvSpPr>
          <p:nvPr/>
        </p:nvSpPr>
        <p:spPr>
          <a:xfrm>
            <a:off x="841914" y="4027482"/>
            <a:ext cx="8200860" cy="2377820"/>
          </a:xfrm>
          <a:prstGeom prst="rect">
            <a:avLst/>
          </a:prstGeom>
        </p:spPr>
        <p:txBody>
          <a:bodyPr vert="horz" lIns="91440" tIns="45720" rIns="91440" bIns="45720" rtlCol="0" anchor="ctr">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Font typeface="Symbol" pitchFamily="18" charset="2"/>
              <a:buNone/>
            </a:pPr>
            <a:r>
              <a:rPr lang="cs-CZ" sz="1800" dirty="0" err="1" smtClean="0">
                <a:latin typeface="Arial"/>
                <a:cs typeface="Arial"/>
              </a:rPr>
              <a:t>Kekuleho</a:t>
            </a:r>
            <a:r>
              <a:rPr lang="cs-CZ" sz="1800" dirty="0" smtClean="0">
                <a:latin typeface="Arial"/>
                <a:cs typeface="Arial"/>
              </a:rPr>
              <a:t> modely molekul i s jejich valencí </a:t>
            </a:r>
          </a:p>
          <a:p>
            <a:pPr marL="0" indent="0" algn="ctr">
              <a:buFont typeface="Symbol" pitchFamily="18" charset="2"/>
              <a:buNone/>
            </a:pPr>
            <a:endParaRPr lang="cs-CZ" sz="1800" dirty="0" smtClean="0">
              <a:latin typeface="Arial"/>
              <a:cs typeface="Arial"/>
            </a:endParaRPr>
          </a:p>
          <a:p>
            <a:pPr algn="ctr"/>
            <a:endParaRPr lang="cs-CZ" sz="1800" i="1" dirty="0" smtClean="0">
              <a:latin typeface="Arial"/>
              <a:cs typeface="Arial"/>
            </a:endParaRPr>
          </a:p>
          <a:p>
            <a:pPr marL="0" indent="0" algn="ctr">
              <a:buFont typeface="Symbol" pitchFamily="18" charset="2"/>
              <a:buNone/>
            </a:pPr>
            <a:r>
              <a:rPr lang="cs-CZ" sz="1800" i="1" dirty="0" smtClean="0">
                <a:latin typeface="Arial"/>
                <a:cs typeface="Arial"/>
              </a:rPr>
              <a:t>vzorec oxidu siřičitého a metanu</a:t>
            </a:r>
          </a:p>
          <a:p>
            <a:pPr algn="ctr"/>
            <a:endParaRPr lang="cs-CZ" sz="1800" i="1" dirty="0" smtClean="0">
              <a:latin typeface="Arial"/>
              <a:cs typeface="Arial"/>
            </a:endParaRPr>
          </a:p>
          <a:p>
            <a:pPr algn="ctr"/>
            <a:endParaRPr lang="cs-CZ" sz="1800" i="1" dirty="0" smtClean="0">
              <a:latin typeface="Arial"/>
              <a:cs typeface="Arial"/>
            </a:endParaRPr>
          </a:p>
          <a:p>
            <a:pPr algn="ctr"/>
            <a:endParaRPr lang="cs-CZ" sz="1800" i="1" dirty="0" smtClean="0">
              <a:latin typeface="Arial"/>
              <a:cs typeface="Arial"/>
            </a:endParaRPr>
          </a:p>
          <a:p>
            <a:pPr algn="ctr"/>
            <a:endParaRPr lang="cs-CZ" sz="1800" i="1" dirty="0" smtClean="0">
              <a:latin typeface="Arial"/>
              <a:cs typeface="Arial"/>
            </a:endParaRPr>
          </a:p>
          <a:p>
            <a:pPr marL="0" indent="0" algn="ctr">
              <a:buFont typeface="Symbol" pitchFamily="18" charset="2"/>
              <a:buNone/>
            </a:pPr>
            <a:r>
              <a:rPr lang="cs-CZ" sz="1800" i="1" dirty="0" smtClean="0">
                <a:latin typeface="Arial"/>
                <a:cs typeface="Arial"/>
              </a:rPr>
              <a:t>a. </a:t>
            </a:r>
            <a:r>
              <a:rPr lang="cs-CZ" sz="1800" i="1" dirty="0" err="1" smtClean="0">
                <a:latin typeface="Arial"/>
                <a:cs typeface="Arial"/>
              </a:rPr>
              <a:t>chlorethan</a:t>
            </a:r>
            <a:r>
              <a:rPr lang="cs-CZ" sz="1800" i="1" dirty="0" smtClean="0">
                <a:latin typeface="Arial"/>
                <a:cs typeface="Arial"/>
              </a:rPr>
              <a:t>,  b. </a:t>
            </a:r>
            <a:r>
              <a:rPr lang="cs-CZ" sz="1800" i="1" dirty="0" err="1" smtClean="0">
                <a:latin typeface="Arial"/>
                <a:cs typeface="Arial"/>
              </a:rPr>
              <a:t>ethanol</a:t>
            </a:r>
            <a:r>
              <a:rPr lang="cs-CZ" sz="1800" i="1" dirty="0" smtClean="0">
                <a:latin typeface="Arial"/>
                <a:cs typeface="Arial"/>
              </a:rPr>
              <a:t>,  c. kyselina octová,  d. glycin</a:t>
            </a:r>
            <a:endParaRPr lang="en-US" sz="1800" b="1" dirty="0">
              <a:latin typeface="Arial"/>
              <a:cs typeface="Arial"/>
            </a:endParaRPr>
          </a:p>
        </p:txBody>
      </p:sp>
      <p:pic>
        <p:nvPicPr>
          <p:cNvPr id="19" name="Picture 18"/>
          <p:cNvPicPr/>
          <p:nvPr/>
        </p:nvPicPr>
        <p:blipFill>
          <a:blip r:embed="rId5" cstate="print"/>
          <a:srcRect/>
          <a:stretch>
            <a:fillRect/>
          </a:stretch>
        </p:blipFill>
        <p:spPr bwMode="auto">
          <a:xfrm>
            <a:off x="2857239" y="4238397"/>
            <a:ext cx="3647504" cy="407411"/>
          </a:xfrm>
          <a:prstGeom prst="rect">
            <a:avLst/>
          </a:prstGeom>
          <a:noFill/>
          <a:ln w="9525">
            <a:noFill/>
            <a:miter lim="800000"/>
            <a:headEnd/>
            <a:tailEnd/>
          </a:ln>
        </p:spPr>
      </p:pic>
    </p:spTree>
    <p:extLst>
      <p:ext uri="{BB962C8B-B14F-4D97-AF65-F5344CB8AC3E}">
        <p14:creationId xmlns:p14="http://schemas.microsoft.com/office/powerpoint/2010/main" val="1332952728"/>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duotone>
              <a:schemeClr val="accent2">
                <a:shade val="45000"/>
                <a:satMod val="135000"/>
              </a:schemeClr>
              <a:prstClr val="white"/>
            </a:duotone>
          </a:blip>
          <a:srcRect l="5308" t="11110" r="4938" b="17779"/>
          <a:stretch/>
        </p:blipFill>
        <p:spPr>
          <a:xfrm>
            <a:off x="4498847" y="2986438"/>
            <a:ext cx="4484286" cy="3769961"/>
          </a:xfrm>
          <a:prstGeom prst="rect">
            <a:avLst/>
          </a:prstGeom>
        </p:spPr>
      </p:pic>
      <p:sp>
        <p:nvSpPr>
          <p:cNvPr id="2" name="Title 1"/>
          <p:cNvSpPr>
            <a:spLocks noGrp="1"/>
          </p:cNvSpPr>
          <p:nvPr>
            <p:ph type="title"/>
          </p:nvPr>
        </p:nvSpPr>
        <p:spPr/>
        <p:txBody>
          <a:bodyPr>
            <a:noAutofit/>
          </a:bodyPr>
          <a:lstStyle/>
          <a:p>
            <a:r>
              <a:rPr lang="cs-CZ" sz="3600" b="1" dirty="0"/>
              <a:t>Předpoklady </a:t>
            </a:r>
            <a:r>
              <a:rPr lang="cs-CZ" sz="3600" b="1" dirty="0" smtClean="0"/>
              <a:t>nového, </a:t>
            </a:r>
            <a:br>
              <a:rPr lang="cs-CZ" sz="3600" b="1" dirty="0" smtClean="0"/>
            </a:br>
            <a:r>
              <a:rPr lang="cs-CZ" sz="3600" b="1" dirty="0" smtClean="0"/>
              <a:t>dynamického </a:t>
            </a:r>
            <a:r>
              <a:rPr lang="cs-CZ" sz="3600" b="1" dirty="0"/>
              <a:t>počítačového </a:t>
            </a:r>
            <a:r>
              <a:rPr lang="cs-CZ" sz="3600" b="1" dirty="0" smtClean="0"/>
              <a:t>modelu</a:t>
            </a:r>
            <a:endParaRPr lang="en-US" sz="3600" b="1" dirty="0"/>
          </a:p>
        </p:txBody>
      </p:sp>
      <p:sp>
        <p:nvSpPr>
          <p:cNvPr id="3" name="Vertical Text Placeholder 2"/>
          <p:cNvSpPr>
            <a:spLocks noGrp="1"/>
          </p:cNvSpPr>
          <p:nvPr>
            <p:ph sz="quarter" idx="13"/>
          </p:nvPr>
        </p:nvSpPr>
        <p:spPr>
          <a:xfrm>
            <a:off x="676655" y="3003745"/>
            <a:ext cx="3822192" cy="3447288"/>
          </a:xfrm>
        </p:spPr>
        <p:txBody>
          <a:bodyPr vert="horz">
            <a:normAutofit/>
          </a:bodyPr>
          <a:lstStyle/>
          <a:p>
            <a:r>
              <a:rPr lang="cs-CZ" sz="2000" dirty="0" smtClean="0"/>
              <a:t>atomy</a:t>
            </a:r>
            <a:r>
              <a:rPr lang="cs-CZ" sz="2000" dirty="0"/>
              <a:t>, ionty a molekuly nemají ostrou, výrazně označenou hranici a ukazují stavbu elektronového mraku ve formě rozmazané šmouhy, bez </a:t>
            </a:r>
            <a:r>
              <a:rPr lang="cs-CZ" sz="2000" dirty="0" smtClean="0"/>
              <a:t>ohraničení</a:t>
            </a:r>
            <a:r>
              <a:rPr lang="cs-CZ" sz="2000" dirty="0"/>
              <a:t>;</a:t>
            </a:r>
            <a:endParaRPr lang="en-US" sz="2000" dirty="0"/>
          </a:p>
        </p:txBody>
      </p:sp>
      <p:sp>
        <p:nvSpPr>
          <p:cNvPr id="4" name="Rectangle 3"/>
          <p:cNvSpPr/>
          <p:nvPr/>
        </p:nvSpPr>
        <p:spPr>
          <a:xfrm>
            <a:off x="174327" y="2044005"/>
            <a:ext cx="726337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 </a:t>
            </a:r>
            <a:r>
              <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Tento model ukazuje prostorovou </a:t>
            </a:r>
            <a:r>
              <a:rPr lang="cs-CZ"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strukturu na úrovni mikrosvěta:</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7410" name="Picture 327"/>
          <p:cNvPicPr>
            <a:picLocks noChangeAspect="1" noChangeArrowheads="1"/>
          </p:cNvPicPr>
          <p:nvPr/>
        </p:nvPicPr>
        <p:blipFill>
          <a:blip r:embed="rId4" cstate="print"/>
          <a:srcRect/>
          <a:stretch>
            <a:fillRect/>
          </a:stretch>
        </p:blipFill>
        <p:spPr bwMode="auto">
          <a:xfrm>
            <a:off x="5842721" y="3785661"/>
            <a:ext cx="1798637" cy="1798637"/>
          </a:xfrm>
          <a:prstGeom prst="rect">
            <a:avLst/>
          </a:prstGeom>
          <a:noFill/>
        </p:spPr>
      </p:pic>
    </p:spTree>
    <p:extLst>
      <p:ext uri="{BB962C8B-B14F-4D97-AF65-F5344CB8AC3E}">
        <p14:creationId xmlns:p14="http://schemas.microsoft.com/office/powerpoint/2010/main" val="869110095"/>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duotone>
              <a:schemeClr val="accent2">
                <a:shade val="45000"/>
                <a:satMod val="135000"/>
              </a:schemeClr>
              <a:prstClr val="white"/>
            </a:duotone>
          </a:blip>
          <a:srcRect l="5308" t="11110" r="4938" b="17779"/>
          <a:stretch/>
        </p:blipFill>
        <p:spPr>
          <a:xfrm>
            <a:off x="4498847" y="2986438"/>
            <a:ext cx="4484286" cy="3769961"/>
          </a:xfrm>
          <a:prstGeom prst="rect">
            <a:avLst/>
          </a:prstGeom>
        </p:spPr>
      </p:pic>
      <p:sp>
        <p:nvSpPr>
          <p:cNvPr id="2" name="Title 1"/>
          <p:cNvSpPr>
            <a:spLocks noGrp="1"/>
          </p:cNvSpPr>
          <p:nvPr>
            <p:ph type="title"/>
          </p:nvPr>
        </p:nvSpPr>
        <p:spPr/>
        <p:txBody>
          <a:bodyPr>
            <a:noAutofit/>
          </a:bodyPr>
          <a:lstStyle/>
          <a:p>
            <a:r>
              <a:rPr lang="cs-CZ" sz="3600" b="1" dirty="0"/>
              <a:t>Předpoklady </a:t>
            </a:r>
            <a:r>
              <a:rPr lang="cs-CZ" sz="3600" b="1" dirty="0" smtClean="0"/>
              <a:t>nového, </a:t>
            </a:r>
            <a:br>
              <a:rPr lang="cs-CZ" sz="3600" b="1" dirty="0" smtClean="0"/>
            </a:br>
            <a:r>
              <a:rPr lang="cs-CZ" sz="3600" b="1" dirty="0" smtClean="0"/>
              <a:t>dynamického </a:t>
            </a:r>
            <a:r>
              <a:rPr lang="cs-CZ" sz="3600" b="1" dirty="0"/>
              <a:t>počítačového </a:t>
            </a:r>
            <a:r>
              <a:rPr lang="cs-CZ" sz="3600" b="1" dirty="0" smtClean="0"/>
              <a:t>modelu</a:t>
            </a:r>
            <a:endParaRPr lang="en-US" sz="3600" b="1" dirty="0"/>
          </a:p>
        </p:txBody>
      </p:sp>
      <p:sp>
        <p:nvSpPr>
          <p:cNvPr id="3" name="Vertical Text Placeholder 2"/>
          <p:cNvSpPr>
            <a:spLocks noGrp="1"/>
          </p:cNvSpPr>
          <p:nvPr>
            <p:ph sz="quarter" idx="13"/>
          </p:nvPr>
        </p:nvSpPr>
        <p:spPr>
          <a:xfrm>
            <a:off x="676655" y="3003745"/>
            <a:ext cx="3822192" cy="3447288"/>
          </a:xfrm>
        </p:spPr>
        <p:txBody>
          <a:bodyPr vert="horz">
            <a:normAutofit/>
          </a:bodyPr>
          <a:lstStyle/>
          <a:p>
            <a:r>
              <a:rPr lang="cs-CZ" sz="2000" dirty="0" smtClean="0"/>
              <a:t>při </a:t>
            </a:r>
            <a:r>
              <a:rPr lang="cs-CZ" sz="2000" dirty="0"/>
              <a:t>znázornění molekul a složených iontů byl dodržen jejich skutečný </a:t>
            </a:r>
            <a:r>
              <a:rPr lang="cs-CZ" sz="2000" dirty="0" smtClean="0"/>
              <a:t>tvar</a:t>
            </a:r>
            <a:r>
              <a:rPr lang="cs-CZ" sz="2000" dirty="0"/>
              <a:t>;</a:t>
            </a:r>
            <a:endParaRPr lang="en-US" sz="2000" dirty="0"/>
          </a:p>
          <a:p>
            <a:r>
              <a:rPr lang="cs-CZ" sz="2000" dirty="0" smtClean="0"/>
              <a:t>konstatuje </a:t>
            </a:r>
            <a:r>
              <a:rPr lang="cs-CZ" sz="2000" dirty="0"/>
              <a:t>fakt, že atomy, ionty ani molekuly nejsou </a:t>
            </a:r>
            <a:r>
              <a:rPr lang="cs-CZ" sz="2000" dirty="0" smtClean="0"/>
              <a:t>barevné</a:t>
            </a:r>
            <a:r>
              <a:rPr lang="cs-CZ" sz="2000" dirty="0"/>
              <a:t>;</a:t>
            </a:r>
            <a:endParaRPr lang="en-US" sz="2000" dirty="0"/>
          </a:p>
        </p:txBody>
      </p:sp>
      <p:sp>
        <p:nvSpPr>
          <p:cNvPr id="4" name="Rectangle 3"/>
          <p:cNvSpPr/>
          <p:nvPr/>
        </p:nvSpPr>
        <p:spPr>
          <a:xfrm>
            <a:off x="174327" y="2044005"/>
            <a:ext cx="726337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 </a:t>
            </a:r>
            <a:r>
              <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Tento model ukazuje prostorovou </a:t>
            </a:r>
            <a:r>
              <a:rPr lang="cs-CZ"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strukturu na úrovni mikrosvěta:</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6386" name="Picture 2">
            <a:hlinkClick r:id="rId4" action="ppaction://program"/>
          </p:cNvPr>
          <p:cNvPicPr>
            <a:picLocks noChangeAspect="1" noChangeArrowheads="1"/>
          </p:cNvPicPr>
          <p:nvPr/>
        </p:nvPicPr>
        <p:blipFill rotWithShape="1">
          <a:blip r:embed="rId5" cstate="print"/>
          <a:srcRect l="17897" t="5780" r="39989" b="33830"/>
          <a:stretch/>
        </p:blipFill>
        <p:spPr bwMode="auto">
          <a:xfrm>
            <a:off x="5672692" y="3446438"/>
            <a:ext cx="2408503" cy="2590297"/>
          </a:xfrm>
          <a:prstGeom prst="rect">
            <a:avLst/>
          </a:prstGeom>
          <a:noFill/>
          <a:ln w="9525">
            <a:noFill/>
            <a:miter lim="800000"/>
            <a:headEnd/>
            <a:tailEnd/>
          </a:ln>
        </p:spPr>
      </p:pic>
    </p:spTree>
    <p:extLst>
      <p:ext uri="{BB962C8B-B14F-4D97-AF65-F5344CB8AC3E}">
        <p14:creationId xmlns:p14="http://schemas.microsoft.com/office/powerpoint/2010/main" val="188044086"/>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duotone>
              <a:schemeClr val="accent2">
                <a:shade val="45000"/>
                <a:satMod val="135000"/>
              </a:schemeClr>
              <a:prstClr val="white"/>
            </a:duotone>
          </a:blip>
          <a:srcRect l="5308" t="11110" r="4938" b="17779"/>
          <a:stretch/>
        </p:blipFill>
        <p:spPr>
          <a:xfrm>
            <a:off x="4498847" y="2986438"/>
            <a:ext cx="4484286" cy="3769961"/>
          </a:xfrm>
          <a:prstGeom prst="rect">
            <a:avLst/>
          </a:prstGeom>
        </p:spPr>
      </p:pic>
      <p:sp>
        <p:nvSpPr>
          <p:cNvPr id="2" name="Title 1"/>
          <p:cNvSpPr>
            <a:spLocks noGrp="1"/>
          </p:cNvSpPr>
          <p:nvPr>
            <p:ph type="title"/>
          </p:nvPr>
        </p:nvSpPr>
        <p:spPr/>
        <p:txBody>
          <a:bodyPr>
            <a:noAutofit/>
          </a:bodyPr>
          <a:lstStyle/>
          <a:p>
            <a:r>
              <a:rPr lang="cs-CZ" sz="3600" b="1" dirty="0"/>
              <a:t>Předpoklady </a:t>
            </a:r>
            <a:r>
              <a:rPr lang="cs-CZ" sz="3600" b="1" dirty="0" smtClean="0"/>
              <a:t>nového, </a:t>
            </a:r>
            <a:br>
              <a:rPr lang="cs-CZ" sz="3600" b="1" dirty="0" smtClean="0"/>
            </a:br>
            <a:r>
              <a:rPr lang="cs-CZ" sz="3600" b="1" dirty="0" smtClean="0"/>
              <a:t>dynamického </a:t>
            </a:r>
            <a:r>
              <a:rPr lang="cs-CZ" sz="3600" b="1" dirty="0"/>
              <a:t>počítačového </a:t>
            </a:r>
            <a:r>
              <a:rPr lang="cs-CZ" sz="3600" b="1" dirty="0" smtClean="0"/>
              <a:t>modelu</a:t>
            </a:r>
            <a:endParaRPr lang="en-US" sz="3600" b="1" dirty="0"/>
          </a:p>
        </p:txBody>
      </p:sp>
      <p:sp>
        <p:nvSpPr>
          <p:cNvPr id="3" name="Vertical Text Placeholder 2"/>
          <p:cNvSpPr>
            <a:spLocks noGrp="1"/>
          </p:cNvSpPr>
          <p:nvPr>
            <p:ph sz="quarter" idx="13"/>
          </p:nvPr>
        </p:nvSpPr>
        <p:spPr>
          <a:xfrm>
            <a:off x="676655" y="3003745"/>
            <a:ext cx="3822192" cy="3447288"/>
          </a:xfrm>
        </p:spPr>
        <p:txBody>
          <a:bodyPr vert="horz">
            <a:normAutofit/>
          </a:bodyPr>
          <a:lstStyle/>
          <a:p>
            <a:r>
              <a:rPr lang="cs-CZ" sz="2000" dirty="0" smtClean="0"/>
              <a:t>poskytuje </a:t>
            </a:r>
            <a:r>
              <a:rPr lang="cs-CZ" sz="2000" dirty="0"/>
              <a:t>možnost několikanásobně opakovat projekci s upozorněním na další fáze </a:t>
            </a:r>
            <a:r>
              <a:rPr lang="cs-CZ" sz="2000" dirty="0" smtClean="0"/>
              <a:t>reakce.</a:t>
            </a:r>
            <a:endParaRPr lang="en-US" sz="2000" dirty="0"/>
          </a:p>
        </p:txBody>
      </p:sp>
      <p:sp>
        <p:nvSpPr>
          <p:cNvPr id="4" name="Rectangle 3"/>
          <p:cNvSpPr/>
          <p:nvPr/>
        </p:nvSpPr>
        <p:spPr>
          <a:xfrm>
            <a:off x="174327" y="2044005"/>
            <a:ext cx="726337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 </a:t>
            </a:r>
            <a:r>
              <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Tento model ukazuje prostorovou </a:t>
            </a:r>
            <a:r>
              <a:rPr lang="cs-CZ"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strukturu na úrovni mikrosvěta:</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5362" name="Picture 2">
            <a:hlinkClick r:id="rId4" action="ppaction://hlinkfile"/>
          </p:cNvPr>
          <p:cNvPicPr>
            <a:picLocks noChangeAspect="1" noChangeArrowheads="1"/>
          </p:cNvPicPr>
          <p:nvPr/>
        </p:nvPicPr>
        <p:blipFill>
          <a:blip r:embed="rId5" cstate="print"/>
          <a:srcRect t="16380" b="4082"/>
          <a:stretch>
            <a:fillRect/>
          </a:stretch>
        </p:blipFill>
        <p:spPr bwMode="auto">
          <a:xfrm>
            <a:off x="4789091" y="3480955"/>
            <a:ext cx="3884406" cy="2317172"/>
          </a:xfrm>
          <a:prstGeom prst="rect">
            <a:avLst/>
          </a:prstGeom>
          <a:noFill/>
          <a:ln w="9525">
            <a:noFill/>
            <a:miter lim="800000"/>
            <a:headEnd/>
            <a:tailEnd/>
          </a:ln>
        </p:spPr>
      </p:pic>
      <p:cxnSp>
        <p:nvCxnSpPr>
          <p:cNvPr id="8" name="Łącznik prosty ze strzałką 7"/>
          <p:cNvCxnSpPr/>
          <p:nvPr/>
        </p:nvCxnSpPr>
        <p:spPr>
          <a:xfrm>
            <a:off x="3979718" y="3636818"/>
            <a:ext cx="976746" cy="19223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618411"/>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cs-CZ" sz="3600" b="1" dirty="0"/>
              <a:t>Předpoklady </a:t>
            </a:r>
            <a:r>
              <a:rPr lang="cs-CZ" sz="3600" b="1" dirty="0" smtClean="0"/>
              <a:t>nového, </a:t>
            </a:r>
            <a:br>
              <a:rPr lang="cs-CZ" sz="3600" b="1" dirty="0" smtClean="0"/>
            </a:br>
            <a:r>
              <a:rPr lang="cs-CZ" sz="3600" b="1" dirty="0" smtClean="0"/>
              <a:t>dynamického </a:t>
            </a:r>
            <a:r>
              <a:rPr lang="cs-CZ" sz="3600" b="1" dirty="0"/>
              <a:t>počítačového </a:t>
            </a:r>
            <a:r>
              <a:rPr lang="cs-CZ" sz="3600" b="1" dirty="0" smtClean="0"/>
              <a:t>modelu</a:t>
            </a:r>
            <a:endParaRPr lang="en-US" sz="3600" b="1" dirty="0"/>
          </a:p>
        </p:txBody>
      </p:sp>
      <p:sp>
        <p:nvSpPr>
          <p:cNvPr id="3" name="Vertical Text Placeholder 2"/>
          <p:cNvSpPr>
            <a:spLocks noGrp="1"/>
          </p:cNvSpPr>
          <p:nvPr>
            <p:ph type="body" orient="vert" idx="1"/>
          </p:nvPr>
        </p:nvSpPr>
        <p:spPr>
          <a:xfrm>
            <a:off x="872067" y="2675467"/>
            <a:ext cx="7408333" cy="1182343"/>
          </a:xfrm>
        </p:spPr>
        <p:txBody>
          <a:bodyPr vert="horz">
            <a:normAutofit lnSpcReduction="10000"/>
          </a:bodyPr>
          <a:lstStyle/>
          <a:p>
            <a:r>
              <a:rPr lang="cs-CZ" u="sng" dirty="0"/>
              <a:t>Druhým a velmi důležitým</a:t>
            </a:r>
            <a:r>
              <a:rPr lang="cs-CZ" dirty="0"/>
              <a:t> předpokladem bylo, aby učební pomůcky, které znázorňují stavbu mikrosvěta, působily co nejméně chybných </a:t>
            </a:r>
            <a:r>
              <a:rPr lang="cs-CZ" dirty="0" smtClean="0"/>
              <a:t>asociací.</a:t>
            </a:r>
          </a:p>
          <a:p>
            <a:pPr marL="0" indent="0">
              <a:buNone/>
            </a:pPr>
            <a:endParaRPr lang="en-US" dirty="0"/>
          </a:p>
        </p:txBody>
      </p:sp>
      <p:sp>
        <p:nvSpPr>
          <p:cNvPr id="4" name="Rectangle 3"/>
          <p:cNvSpPr/>
          <p:nvPr/>
        </p:nvSpPr>
        <p:spPr>
          <a:xfrm>
            <a:off x="124114" y="2044005"/>
            <a:ext cx="69119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pl-PL"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r>
              <a:rPr lang="pl-PL"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4"/>
          <p:cNvPicPr>
            <a:picLocks noChangeAspect="1"/>
          </p:cNvPicPr>
          <p:nvPr/>
        </p:nvPicPr>
        <p:blipFill>
          <a:blip r:embed="rId3" cstate="print"/>
          <a:stretch>
            <a:fillRect/>
          </a:stretch>
        </p:blipFill>
        <p:spPr>
          <a:xfrm>
            <a:off x="5715000" y="5186096"/>
            <a:ext cx="3187700" cy="1456004"/>
          </a:xfrm>
          <a:prstGeom prst="rect">
            <a:avLst/>
          </a:prstGeom>
        </p:spPr>
      </p:pic>
    </p:spTree>
    <p:extLst>
      <p:ext uri="{BB962C8B-B14F-4D97-AF65-F5344CB8AC3E}">
        <p14:creationId xmlns:p14="http://schemas.microsoft.com/office/powerpoint/2010/main" val="3191629255"/>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flipH="1">
            <a:off x="7576053" y="4346222"/>
            <a:ext cx="1596168" cy="2511778"/>
          </a:xfrm>
          <a:prstGeom prst="rect">
            <a:avLst/>
          </a:prstGeom>
        </p:spPr>
      </p:pic>
      <p:pic>
        <p:nvPicPr>
          <p:cNvPr id="5" name="Picture 4"/>
          <p:cNvPicPr>
            <a:picLocks noChangeAspect="1"/>
          </p:cNvPicPr>
          <p:nvPr/>
        </p:nvPicPr>
        <p:blipFill>
          <a:blip r:embed="rId4" cstate="print"/>
          <a:stretch>
            <a:fillRect/>
          </a:stretch>
        </p:blipFill>
        <p:spPr>
          <a:xfrm flipH="1">
            <a:off x="-70555" y="5178778"/>
            <a:ext cx="2752102" cy="2060218"/>
          </a:xfrm>
          <a:prstGeom prst="rect">
            <a:avLst/>
          </a:prstGeom>
        </p:spPr>
      </p:pic>
      <p:sp>
        <p:nvSpPr>
          <p:cNvPr id="2" name="Title 1"/>
          <p:cNvSpPr>
            <a:spLocks noGrp="1"/>
          </p:cNvSpPr>
          <p:nvPr>
            <p:ph type="title"/>
          </p:nvPr>
        </p:nvSpPr>
        <p:spPr/>
        <p:txBody>
          <a:bodyPr>
            <a:noAutofit/>
          </a:bodyPr>
          <a:lstStyle/>
          <a:p>
            <a:r>
              <a:rPr lang="cs-CZ" sz="3600" b="1" dirty="0"/>
              <a:t>Předpoklady </a:t>
            </a:r>
            <a:r>
              <a:rPr lang="cs-CZ" sz="3600" b="1" dirty="0" smtClean="0"/>
              <a:t>nového, </a:t>
            </a:r>
            <a:br>
              <a:rPr lang="cs-CZ" sz="3600" b="1" dirty="0" smtClean="0"/>
            </a:br>
            <a:r>
              <a:rPr lang="cs-CZ" sz="3600" b="1" dirty="0" smtClean="0"/>
              <a:t>dynamického </a:t>
            </a:r>
            <a:r>
              <a:rPr lang="cs-CZ" sz="3600" b="1" dirty="0"/>
              <a:t>počítačového </a:t>
            </a:r>
            <a:r>
              <a:rPr lang="cs-CZ" sz="3600" b="1" dirty="0" smtClean="0"/>
              <a:t>modelu</a:t>
            </a:r>
            <a:endParaRPr lang="en-US" sz="3600" b="1" dirty="0"/>
          </a:p>
        </p:txBody>
      </p:sp>
      <p:sp>
        <p:nvSpPr>
          <p:cNvPr id="3" name="Vertical Text Placeholder 2"/>
          <p:cNvSpPr>
            <a:spLocks noGrp="1"/>
          </p:cNvSpPr>
          <p:nvPr>
            <p:ph type="body" orient="vert" idx="1"/>
          </p:nvPr>
        </p:nvSpPr>
        <p:spPr>
          <a:xfrm>
            <a:off x="872067" y="2675467"/>
            <a:ext cx="8271933" cy="3450696"/>
          </a:xfrm>
        </p:spPr>
        <p:txBody>
          <a:bodyPr vert="horz">
            <a:normAutofit/>
          </a:bodyPr>
          <a:lstStyle/>
          <a:p>
            <a:r>
              <a:rPr lang="cs-CZ" u="sng" dirty="0" smtClean="0"/>
              <a:t>Dalším předpokladem</a:t>
            </a:r>
            <a:r>
              <a:rPr lang="cs-CZ" b="1" u="sng" dirty="0" smtClean="0"/>
              <a:t> </a:t>
            </a:r>
            <a:r>
              <a:rPr lang="cs-CZ" dirty="0"/>
              <a:t>bylo, aby nově navržený model </a:t>
            </a:r>
            <a:r>
              <a:rPr lang="cs-CZ" dirty="0" smtClean="0"/>
              <a:t>výuky </a:t>
            </a:r>
            <a:r>
              <a:rPr lang="cs-CZ" dirty="0"/>
              <a:t>o mikrosvětě chemie a jemu odpovídající vizuální učební pomůcky mohly být neustále platné v procesu vzdělávání: </a:t>
            </a:r>
            <a:endParaRPr lang="cs-CZ" dirty="0" smtClean="0"/>
          </a:p>
          <a:p>
            <a:pPr lvl="1"/>
            <a:r>
              <a:rPr lang="cs-CZ" sz="1900" dirty="0" smtClean="0"/>
              <a:t>od </a:t>
            </a:r>
            <a:r>
              <a:rPr lang="cs-CZ" sz="1900" dirty="0"/>
              <a:t>prvních informací týkajících se stavby světa, který nás obklopuje, </a:t>
            </a:r>
            <a:r>
              <a:rPr lang="cs-CZ" sz="1900" dirty="0" smtClean="0"/>
              <a:t>předávaných </a:t>
            </a:r>
            <a:r>
              <a:rPr lang="cs-CZ" sz="1900" dirty="0"/>
              <a:t>žákům na prvním stupni, </a:t>
            </a:r>
            <a:endParaRPr lang="cs-CZ" sz="1900" dirty="0" smtClean="0"/>
          </a:p>
          <a:p>
            <a:pPr lvl="1"/>
            <a:r>
              <a:rPr lang="cs-CZ" sz="1900" dirty="0" smtClean="0"/>
              <a:t>přes </a:t>
            </a:r>
            <a:r>
              <a:rPr lang="cs-CZ" sz="1900" dirty="0"/>
              <a:t>základy chemie na hodinách přírodopisu ve 4.-6. třídě, </a:t>
            </a:r>
            <a:endParaRPr lang="cs-CZ" sz="1900" dirty="0" smtClean="0"/>
          </a:p>
          <a:p>
            <a:pPr lvl="1"/>
            <a:r>
              <a:rPr lang="cs-CZ" sz="1900" dirty="0" smtClean="0"/>
              <a:t>výuku </a:t>
            </a:r>
            <a:r>
              <a:rPr lang="cs-CZ" sz="1900" dirty="0"/>
              <a:t>chemie na druhém stupni gymnázia</a:t>
            </a:r>
            <a:endParaRPr lang="cs-CZ" sz="1900" dirty="0" smtClean="0"/>
          </a:p>
          <a:p>
            <a:pPr lvl="1"/>
            <a:r>
              <a:rPr lang="cs-CZ" sz="1900" dirty="0" smtClean="0"/>
              <a:t>až </a:t>
            </a:r>
            <a:r>
              <a:rPr lang="cs-CZ" sz="1900" dirty="0"/>
              <a:t>po chemii na úrovni </a:t>
            </a:r>
            <a:r>
              <a:rPr lang="cs-CZ" sz="1900" dirty="0" smtClean="0"/>
              <a:t>střední školy nebo studia s</a:t>
            </a:r>
            <a:r>
              <a:rPr lang="cs-CZ" sz="1900" dirty="0"/>
              <a:t> </a:t>
            </a:r>
            <a:r>
              <a:rPr lang="cs-CZ" sz="1900" dirty="0" smtClean="0"/>
              <a:t>„</a:t>
            </a:r>
            <a:r>
              <a:rPr lang="cs-CZ" sz="1900" dirty="0"/>
              <a:t>nechemickým“ zaměřením</a:t>
            </a:r>
            <a:r>
              <a:rPr lang="cs-CZ" sz="1900" dirty="0" smtClean="0"/>
              <a:t>.</a:t>
            </a:r>
            <a:endParaRPr lang="en-US" sz="1900" dirty="0"/>
          </a:p>
          <a:p>
            <a:endParaRPr lang="en-US" dirty="0"/>
          </a:p>
        </p:txBody>
      </p:sp>
      <p:sp>
        <p:nvSpPr>
          <p:cNvPr id="4" name="Rectangle 3"/>
          <p:cNvSpPr/>
          <p:nvPr/>
        </p:nvSpPr>
        <p:spPr>
          <a:xfrm>
            <a:off x="127157" y="2044005"/>
            <a:ext cx="68510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pl-PL"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r>
              <a:rPr lang="pl-PL"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113910280"/>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690032" y="1320550"/>
            <a:ext cx="7772400" cy="1524000"/>
          </a:xfrm>
        </p:spPr>
        <p:txBody>
          <a:bodyPr>
            <a:noAutofit/>
          </a:bodyPr>
          <a:lstStyle/>
          <a:p>
            <a:pPr marL="0" marR="0" indent="0" algn="ctr" defTabSz="914400" rtl="0" eaLnBrk="1" fontAlgn="auto" latinLnBrk="0" hangingPunct="1">
              <a:lnSpc>
                <a:spcPct val="100000"/>
              </a:lnSpc>
              <a:spcBef>
                <a:spcPct val="0"/>
              </a:spcBef>
              <a:spcAft>
                <a:spcPts val="0"/>
              </a:spcAft>
              <a:buClrTx/>
              <a:buSzTx/>
              <a:tabLst/>
              <a:defRPr/>
            </a:pPr>
            <a:r>
              <a:rPr lang="cs-CZ" sz="2800" b="0" kern="1200" dirty="0" smtClean="0">
                <a:solidFill>
                  <a:srgbClr val="FFFFFF"/>
                </a:solidFill>
                <a:latin typeface="+mj-lt"/>
                <a:ea typeface="+mj-ea"/>
                <a:cs typeface="+mj-cs"/>
              </a:rPr>
              <a:t>V rámci projektu byly vypracovány </a:t>
            </a:r>
            <a:br>
              <a:rPr lang="cs-CZ" sz="2800" b="0" kern="1200" dirty="0" smtClean="0">
                <a:solidFill>
                  <a:srgbClr val="FFFFFF"/>
                </a:solidFill>
                <a:latin typeface="+mj-lt"/>
                <a:ea typeface="+mj-ea"/>
                <a:cs typeface="+mj-cs"/>
              </a:rPr>
            </a:br>
            <a:r>
              <a:rPr lang="cs-CZ" sz="2800" b="0" kern="1200" dirty="0" smtClean="0">
                <a:solidFill>
                  <a:srgbClr val="FFFFFF"/>
                </a:solidFill>
                <a:latin typeface="+mj-lt"/>
                <a:ea typeface="+mj-ea"/>
                <a:cs typeface="+mj-cs"/>
              </a:rPr>
              <a:t>dva druhy počítačových animací:</a:t>
            </a:r>
            <a:br>
              <a:rPr lang="cs-CZ" sz="2800" b="0" kern="1200" dirty="0" smtClean="0">
                <a:solidFill>
                  <a:srgbClr val="FFFFFF"/>
                </a:solidFill>
                <a:latin typeface="+mj-lt"/>
                <a:ea typeface="+mj-ea"/>
                <a:cs typeface="+mj-cs"/>
              </a:rPr>
            </a:br>
            <a:r>
              <a:rPr lang="cs-CZ" sz="2800" b="0" kern="1200" dirty="0" smtClean="0">
                <a:solidFill>
                  <a:srgbClr val="FFFFFF"/>
                </a:solidFill>
                <a:latin typeface="+mj-lt"/>
                <a:ea typeface="+mj-ea"/>
                <a:cs typeface="+mj-cs"/>
              </a:rPr>
              <a:t>animace modelů chemických sloučenin </a:t>
            </a:r>
            <a:br>
              <a:rPr lang="cs-CZ" sz="2800" b="0" kern="1200" dirty="0" smtClean="0">
                <a:solidFill>
                  <a:srgbClr val="FFFFFF"/>
                </a:solidFill>
                <a:latin typeface="+mj-lt"/>
                <a:ea typeface="+mj-ea"/>
                <a:cs typeface="+mj-cs"/>
              </a:rPr>
            </a:br>
            <a:r>
              <a:rPr lang="cs-CZ" sz="2800" b="0" kern="1200" dirty="0" smtClean="0">
                <a:solidFill>
                  <a:srgbClr val="FFFFFF"/>
                </a:solidFill>
                <a:latin typeface="+mj-lt"/>
                <a:ea typeface="+mj-ea"/>
                <a:cs typeface="+mj-cs"/>
              </a:rPr>
              <a:t>a </a:t>
            </a:r>
            <a:br>
              <a:rPr lang="cs-CZ" sz="2800" b="0" kern="1200" dirty="0" smtClean="0">
                <a:solidFill>
                  <a:srgbClr val="FFFFFF"/>
                </a:solidFill>
                <a:latin typeface="+mj-lt"/>
                <a:ea typeface="+mj-ea"/>
                <a:cs typeface="+mj-cs"/>
              </a:rPr>
            </a:br>
            <a:r>
              <a:rPr lang="cs-CZ" sz="2800" b="0" kern="1200" dirty="0" smtClean="0">
                <a:solidFill>
                  <a:srgbClr val="FFFFFF"/>
                </a:solidFill>
                <a:latin typeface="+mj-lt"/>
                <a:ea typeface="+mj-ea"/>
                <a:cs typeface="+mj-cs"/>
              </a:rPr>
              <a:t>animace chemických reakcí.</a:t>
            </a:r>
            <a:endParaRPr lang="en-US" sz="2800" b="0" kern="1200" dirty="0" smtClean="0">
              <a:solidFill>
                <a:srgbClr val="FFFFFF"/>
              </a:solidFill>
              <a:latin typeface="+mj-lt"/>
              <a:ea typeface="+mj-ea"/>
              <a:cs typeface="+mj-cs"/>
            </a:endParaRPr>
          </a:p>
          <a:p>
            <a:endParaRPr lang="pl-PL" sz="2800" dirty="0"/>
          </a:p>
        </p:txBody>
      </p:sp>
      <p:sp>
        <p:nvSpPr>
          <p:cNvPr id="2" name="AutoShape 2" descr="https://upload.wikimedia.org/wikipedia/commons/1/19/Logo_TVE-1.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3" name="AutoShape 4" descr="https://upload.wikimedia.org/wikipedia/commons/1/19/Logo_TVE-1.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6" descr="https://upload.wikimedia.org/wikipedia/commons/1/19/Logo_TVE-1.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3080" name="Picture 8" descr="File:Logo TVE-1.sv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5575" y="1549924"/>
            <a:ext cx="1518846" cy="129599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ile:Logo TVE-2.sv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9774" y="2861965"/>
            <a:ext cx="1449022" cy="1236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516560"/>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4"/>
          <p:cNvSpPr>
            <a:spLocks noGrp="1"/>
          </p:cNvSpPr>
          <p:nvPr>
            <p:ph idx="1"/>
          </p:nvPr>
        </p:nvSpPr>
        <p:spPr>
          <a:xfrm>
            <a:off x="872067" y="2675466"/>
            <a:ext cx="7408333" cy="3818851"/>
          </a:xfrm>
        </p:spPr>
        <p:txBody>
          <a:bodyPr>
            <a:normAutofit lnSpcReduction="10000"/>
          </a:bodyPr>
          <a:lstStyle/>
          <a:p>
            <a:pPr algn="ctr">
              <a:buNone/>
            </a:pPr>
            <a:r>
              <a:rPr lang="cs-CZ" b="1" dirty="0" smtClean="0"/>
              <a:t>... se týkají chemických sloučenin jak s iontovými vazbami, tak i s vazbami atomovými nebo atomovými zpolarizovanými. </a:t>
            </a:r>
          </a:p>
          <a:p>
            <a:pPr marL="457200" indent="-457200">
              <a:buFont typeface="+mj-lt"/>
              <a:buAutoNum type="arabicPeriod"/>
            </a:pPr>
            <a:r>
              <a:rPr lang="cs-CZ" dirty="0" smtClean="0">
                <a:effectLst>
                  <a:outerShdw blurRad="38100" dist="38100" dir="2700000" algn="tl">
                    <a:srgbClr val="000000">
                      <a:alpha val="43137"/>
                    </a:srgbClr>
                  </a:outerShdw>
                </a:effectLst>
              </a:rPr>
              <a:t>Hlavním cílem </a:t>
            </a:r>
            <a:r>
              <a:rPr lang="cs-CZ" dirty="0" smtClean="0"/>
              <a:t>těchto animací je seznámit žáky</a:t>
            </a:r>
          </a:p>
          <a:p>
            <a:pPr marL="457200" indent="-457200">
              <a:buNone/>
            </a:pPr>
            <a:r>
              <a:rPr lang="cs-CZ" dirty="0" smtClean="0"/>
              <a:t>       s vnitřní stavbou dané látky, s druhy vazeb, </a:t>
            </a:r>
          </a:p>
          <a:p>
            <a:pPr marL="457200" indent="-457200">
              <a:buNone/>
            </a:pPr>
            <a:r>
              <a:rPr lang="cs-CZ" dirty="0" smtClean="0"/>
              <a:t>       které se v ní nacházejí, s tvarem molekul nebo tvarem iontového krystalu. </a:t>
            </a:r>
          </a:p>
          <a:p>
            <a:pPr marL="457200" indent="-457200">
              <a:buFont typeface="+mj-lt"/>
              <a:buAutoNum type="arabicPeriod"/>
            </a:pPr>
            <a:r>
              <a:rPr lang="cs-CZ" dirty="0" smtClean="0"/>
              <a:t>Animace má také žáky naučit spojit si model molekuly nebo iontového krystalu se strukturním nebo sumárním vzorcem. </a:t>
            </a:r>
          </a:p>
        </p:txBody>
      </p:sp>
      <p:sp>
        <p:nvSpPr>
          <p:cNvPr id="4" name="Tytuł 3"/>
          <p:cNvSpPr>
            <a:spLocks noGrp="1"/>
          </p:cNvSpPr>
          <p:nvPr>
            <p:ph type="title"/>
          </p:nvPr>
        </p:nvSpPr>
        <p:spPr/>
        <p:txBody>
          <a:bodyPr>
            <a:noAutofit/>
          </a:bodyPr>
          <a:lstStyle/>
          <a:p>
            <a:r>
              <a:rPr lang="cs-CZ" sz="2800" dirty="0" smtClean="0"/>
              <a:t>Animace modelů chemických sloučenin ...</a:t>
            </a:r>
            <a:endParaRPr lang="en-US" sz="2800" b="0" kern="1200" dirty="0" smtClean="0">
              <a:solidFill>
                <a:srgbClr val="FFFFFF"/>
              </a:solidFill>
              <a:latin typeface="+mj-lt"/>
              <a:ea typeface="+mj-ea"/>
              <a:cs typeface="+mj-cs"/>
            </a:endParaRPr>
          </a:p>
        </p:txBody>
      </p:sp>
      <p:pic>
        <p:nvPicPr>
          <p:cNvPr id="7" name="Picture 8" descr="File:Logo TVE-1.sv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642254"/>
            <a:ext cx="759423" cy="6479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stretch>
            <a:fillRect/>
          </a:stretch>
        </p:blipFill>
        <p:spPr>
          <a:xfrm>
            <a:off x="7714826" y="1384300"/>
            <a:ext cx="1131147" cy="1016000"/>
          </a:xfrm>
          <a:prstGeom prst="rect">
            <a:avLst/>
          </a:prstGeom>
        </p:spPr>
      </p:pic>
      <p:pic>
        <p:nvPicPr>
          <p:cNvPr id="3" name="Picture 2"/>
          <p:cNvPicPr>
            <a:picLocks noChangeAspect="1"/>
          </p:cNvPicPr>
          <p:nvPr/>
        </p:nvPicPr>
        <p:blipFill>
          <a:blip r:embed="rId5" cstate="print"/>
          <a:stretch>
            <a:fillRect/>
          </a:stretch>
        </p:blipFill>
        <p:spPr>
          <a:xfrm>
            <a:off x="6382787" y="1518852"/>
            <a:ext cx="1151204" cy="779848"/>
          </a:xfrm>
          <a:prstGeom prst="rect">
            <a:avLst/>
          </a:prstGeom>
        </p:spPr>
      </p:pic>
      <p:sp>
        <p:nvSpPr>
          <p:cNvPr id="6" name="Rectangle 5"/>
          <p:cNvSpPr/>
          <p:nvPr/>
        </p:nvSpPr>
        <p:spPr>
          <a:xfrm>
            <a:off x="4653499" y="1518852"/>
            <a:ext cx="1492950" cy="707886"/>
          </a:xfrm>
          <a:prstGeom prst="rect">
            <a:avLst/>
          </a:prstGeom>
          <a:noFill/>
        </p:spPr>
        <p:txBody>
          <a:bodyPr wrap="none" lIns="91440" tIns="45720" rIns="91440" bIns="45720">
            <a:spAutoFit/>
          </a:bodyPr>
          <a:lstStyle/>
          <a:p>
            <a:pPr algn="ctr"/>
            <a:r>
              <a:rPr lang="pl-PL"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a:t>
            </a:r>
            <a:r>
              <a:rPr lang="pl-PL" sz="4000" b="1" cap="none" spc="0" baseline="-25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r>
              <a:rPr lang="pl-PL"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SO</a:t>
            </a:r>
            <a:r>
              <a:rPr lang="pl-PL" sz="4000" b="1" cap="none" spc="0" baseline="-25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a:t>
            </a:r>
            <a:endParaRPr lang="pl-PL" sz="4000" b="1" cap="none" spc="0" baseline="-25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84121806"/>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duotone>
              <a:schemeClr val="accent2">
                <a:shade val="45000"/>
                <a:satMod val="135000"/>
              </a:schemeClr>
              <a:prstClr val="white"/>
            </a:duotone>
          </a:blip>
          <a:srcRect l="5308" t="11110" r="4938" b="17779"/>
          <a:stretch/>
        </p:blipFill>
        <p:spPr>
          <a:xfrm>
            <a:off x="2065867" y="2548195"/>
            <a:ext cx="5088465" cy="4277897"/>
          </a:xfrm>
          <a:prstGeom prst="rect">
            <a:avLst/>
          </a:prstGeom>
        </p:spPr>
      </p:pic>
      <p:sp>
        <p:nvSpPr>
          <p:cNvPr id="2" name="Title 1"/>
          <p:cNvSpPr>
            <a:spLocks noGrp="1"/>
          </p:cNvSpPr>
          <p:nvPr>
            <p:ph type="title"/>
          </p:nvPr>
        </p:nvSpPr>
        <p:spPr/>
        <p:txBody>
          <a:bodyPr>
            <a:normAutofit fontScale="90000"/>
          </a:bodyPr>
          <a:lstStyle/>
          <a:p>
            <a:r>
              <a:rPr lang="cs-CZ" sz="3200" dirty="0" smtClean="0"/>
              <a:t>Animace modelu molekuly </a:t>
            </a:r>
            <a:br>
              <a:rPr lang="cs-CZ" sz="3200" dirty="0" smtClean="0"/>
            </a:br>
            <a:r>
              <a:rPr lang="cs-CZ" sz="3200" dirty="0" smtClean="0"/>
              <a:t>s </a:t>
            </a:r>
            <a:r>
              <a:rPr lang="cs-CZ"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atomovou nebo </a:t>
            </a:r>
            <a:r>
              <a:rPr lang="cs-CZ"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cs-CZ"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cs-CZ"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atomovou zpolarizovanou </a:t>
            </a:r>
            <a:r>
              <a:rPr lang="cs-CZ"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vazbou:</a:t>
            </a:r>
            <a:endPar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7413" name="Picture 5">
            <a:hlinkClick r:id="rId4" action="ppaction://program"/>
          </p:cNvPr>
          <p:cNvPicPr>
            <a:picLocks noChangeAspect="1" noChangeArrowheads="1"/>
          </p:cNvPicPr>
          <p:nvPr/>
        </p:nvPicPr>
        <p:blipFill rotWithShape="1">
          <a:blip r:embed="rId5" cstate="print"/>
          <a:srcRect l="31107" t="22014" b="3307"/>
          <a:stretch/>
        </p:blipFill>
        <p:spPr bwMode="auto">
          <a:xfrm>
            <a:off x="3031068" y="2944427"/>
            <a:ext cx="3664992" cy="2979563"/>
          </a:xfrm>
          <a:prstGeom prst="rect">
            <a:avLst/>
          </a:prstGeom>
          <a:noFill/>
          <a:ln w="9525">
            <a:noFill/>
            <a:miter lim="800000"/>
            <a:headEnd/>
            <a:tailEnd/>
          </a:ln>
        </p:spPr>
      </p:pic>
      <p:pic>
        <p:nvPicPr>
          <p:cNvPr id="5" name="Picture 8" descr="File:Logo TVE-1.sv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642254"/>
            <a:ext cx="759423" cy="64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036524"/>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duotone>
              <a:schemeClr val="accent2">
                <a:shade val="45000"/>
                <a:satMod val="135000"/>
              </a:schemeClr>
              <a:prstClr val="white"/>
            </a:duotone>
          </a:blip>
          <a:srcRect l="5308" t="11110" r="4938" b="17779"/>
          <a:stretch/>
        </p:blipFill>
        <p:spPr>
          <a:xfrm>
            <a:off x="2065867" y="2548195"/>
            <a:ext cx="5088465" cy="4277897"/>
          </a:xfrm>
          <a:prstGeom prst="rect">
            <a:avLst/>
          </a:prstGeom>
        </p:spPr>
      </p:pic>
      <p:sp>
        <p:nvSpPr>
          <p:cNvPr id="2" name="Title 1"/>
          <p:cNvSpPr>
            <a:spLocks noGrp="1"/>
          </p:cNvSpPr>
          <p:nvPr>
            <p:ph type="title"/>
          </p:nvPr>
        </p:nvSpPr>
        <p:spPr/>
        <p:txBody>
          <a:bodyPr>
            <a:normAutofit/>
          </a:bodyPr>
          <a:lstStyle/>
          <a:p>
            <a:r>
              <a:rPr lang="cs-CZ" sz="3200" dirty="0" smtClean="0"/>
              <a:t>Animace modelu molekuly s </a:t>
            </a:r>
            <a:r>
              <a:rPr lang="cs-CZ"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iontovou</a:t>
            </a:r>
            <a:r>
              <a:rPr lang="cs-CZ" sz="3200" dirty="0" smtClean="0"/>
              <a:t> </a:t>
            </a:r>
            <a:r>
              <a:rPr lang="cs-CZ"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vazbou:</a:t>
            </a:r>
            <a:endPar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Picture 2">
            <a:hlinkClick r:id="rId4" action="ppaction://program"/>
          </p:cNvPr>
          <p:cNvPicPr>
            <a:picLocks noChangeAspect="1" noChangeArrowheads="1"/>
          </p:cNvPicPr>
          <p:nvPr/>
        </p:nvPicPr>
        <p:blipFill rotWithShape="1">
          <a:blip r:embed="rId5" cstate="print"/>
          <a:srcRect t="27217" r="37321" b="3858"/>
          <a:stretch/>
        </p:blipFill>
        <p:spPr bwMode="auto">
          <a:xfrm>
            <a:off x="2379103" y="3539067"/>
            <a:ext cx="2836364" cy="2339266"/>
          </a:xfrm>
          <a:prstGeom prst="rect">
            <a:avLst/>
          </a:prstGeom>
          <a:noFill/>
          <a:ln w="9525">
            <a:noFill/>
            <a:miter lim="800000"/>
            <a:headEnd/>
            <a:tailEnd/>
          </a:ln>
        </p:spPr>
      </p:pic>
      <p:pic>
        <p:nvPicPr>
          <p:cNvPr id="6" name="Picture 8" descr="File:Logo TVE-1.sv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642254"/>
            <a:ext cx="759423" cy="64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562359"/>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032" y="1391803"/>
            <a:ext cx="7772400" cy="1524000"/>
          </a:xfrm>
        </p:spPr>
        <p:txBody>
          <a:bodyPr>
            <a:normAutofit fontScale="90000"/>
          </a:bodyPr>
          <a:lstStyle/>
          <a:p>
            <a:pPr lvl="0"/>
            <a:r>
              <a:rPr lang="cs-CZ" dirty="0" smtClean="0"/>
              <a:t>Animace chemických reakcí </a:t>
            </a:r>
            <a:br>
              <a:rPr lang="cs-CZ" dirty="0" smtClean="0"/>
            </a:br>
            <a:r>
              <a:rPr lang="cs-CZ" dirty="0" smtClean="0"/>
              <a:t>(nebo fyzických procesů)</a:t>
            </a:r>
            <a:br>
              <a:rPr lang="cs-CZ" dirty="0" smtClean="0"/>
            </a:br>
            <a:endParaRPr lang="en-US" dirty="0"/>
          </a:p>
        </p:txBody>
      </p:sp>
      <p:pic>
        <p:nvPicPr>
          <p:cNvPr id="3" name="Picture 10" descr="File:Logo TVE-2.sv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6649" y="558853"/>
            <a:ext cx="724511" cy="61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08280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cs-CZ" dirty="0" smtClean="0"/>
              <a:t>Vizualizace v chemii</a:t>
            </a:r>
            <a:endParaRPr lang="en-US" dirty="0"/>
          </a:p>
        </p:txBody>
      </p:sp>
      <p:sp>
        <p:nvSpPr>
          <p:cNvPr id="8" name="Vertical Text Placeholder 7"/>
          <p:cNvSpPr>
            <a:spLocks noGrp="1"/>
          </p:cNvSpPr>
          <p:nvPr>
            <p:ph type="body" orient="vert" idx="1"/>
          </p:nvPr>
        </p:nvSpPr>
        <p:spPr>
          <a:xfrm>
            <a:off x="173891" y="2310403"/>
            <a:ext cx="8652897" cy="1355825"/>
          </a:xfrm>
        </p:spPr>
        <p:txBody>
          <a:bodyPr vert="horz">
            <a:normAutofit/>
          </a:bodyPr>
          <a:lstStyle/>
          <a:p>
            <a:pPr marL="0" indent="0">
              <a:buNone/>
            </a:pPr>
            <a:r>
              <a:rPr lang="cs-CZ" dirty="0"/>
              <a:t>Znázorňování obrazem se využívalo také při pokusech </a:t>
            </a:r>
            <a:r>
              <a:rPr lang="cs-CZ" dirty="0" smtClean="0"/>
              <a:t>o:</a:t>
            </a:r>
          </a:p>
          <a:p>
            <a:pPr lvl="1"/>
            <a:r>
              <a:rPr lang="cs-CZ" dirty="0" smtClean="0"/>
              <a:t>představení </a:t>
            </a:r>
            <a:r>
              <a:rPr lang="cs-CZ" dirty="0">
                <a:effectLst>
                  <a:outerShdw blurRad="38100" dist="38100" dir="2700000" algn="tl">
                    <a:srgbClr val="000000">
                      <a:alpha val="43137"/>
                    </a:srgbClr>
                  </a:outerShdw>
                </a:effectLst>
              </a:rPr>
              <a:t>vnitřní stavby sloučenin</a:t>
            </a:r>
            <a:r>
              <a:rPr lang="cs-CZ" dirty="0" smtClean="0"/>
              <a:t>, </a:t>
            </a:r>
          </a:p>
          <a:p>
            <a:pPr lvl="1"/>
            <a:r>
              <a:rPr lang="cs-CZ" dirty="0" smtClean="0"/>
              <a:t>vysvětlení </a:t>
            </a:r>
            <a:r>
              <a:rPr lang="cs-CZ" dirty="0">
                <a:effectLst>
                  <a:outerShdw blurRad="38100" dist="38100" dir="2700000" algn="tl">
                    <a:srgbClr val="000000">
                      <a:alpha val="43137"/>
                    </a:srgbClr>
                  </a:outerShdw>
                </a:effectLst>
              </a:rPr>
              <a:t>pojmu </a:t>
            </a:r>
            <a:r>
              <a:rPr lang="cs-CZ" dirty="0" smtClean="0">
                <a:effectLst>
                  <a:outerShdw blurRad="38100" dist="38100" dir="2700000" algn="tl">
                    <a:srgbClr val="000000">
                      <a:alpha val="43137"/>
                    </a:srgbClr>
                  </a:outerShdw>
                </a:effectLst>
              </a:rPr>
              <a:t>valence</a:t>
            </a:r>
            <a:r>
              <a:rPr lang="cs-CZ" dirty="0"/>
              <a:t>.</a:t>
            </a:r>
            <a:endParaRPr lang="en-US" dirty="0"/>
          </a:p>
        </p:txBody>
      </p:sp>
      <p:pic>
        <p:nvPicPr>
          <p:cNvPr id="10" name="Picture 9"/>
          <p:cNvPicPr/>
          <p:nvPr/>
        </p:nvPicPr>
        <p:blipFill>
          <a:blip r:embed="rId3" cstate="print"/>
          <a:srcRect/>
          <a:stretch>
            <a:fillRect/>
          </a:stretch>
        </p:blipFill>
        <p:spPr bwMode="auto">
          <a:xfrm>
            <a:off x="2629203" y="3720357"/>
            <a:ext cx="2840347" cy="2417810"/>
          </a:xfrm>
          <a:prstGeom prst="rect">
            <a:avLst/>
          </a:prstGeom>
          <a:noFill/>
          <a:ln w="9525">
            <a:noFill/>
            <a:miter lim="800000"/>
            <a:headEnd/>
            <a:tailEnd/>
          </a:ln>
        </p:spPr>
      </p:pic>
      <p:sp>
        <p:nvSpPr>
          <p:cNvPr id="5" name="Rectangle 4"/>
          <p:cNvSpPr/>
          <p:nvPr/>
        </p:nvSpPr>
        <p:spPr>
          <a:xfrm>
            <a:off x="2455437" y="6188303"/>
            <a:ext cx="3114367" cy="369332"/>
          </a:xfrm>
          <a:prstGeom prst="rect">
            <a:avLst/>
          </a:prstGeom>
        </p:spPr>
        <p:txBody>
          <a:bodyPr wrap="none">
            <a:spAutoFit/>
          </a:bodyPr>
          <a:lstStyle/>
          <a:p>
            <a:r>
              <a:rPr lang="cs-CZ" dirty="0" smtClean="0">
                <a:solidFill>
                  <a:srgbClr val="073E87"/>
                </a:solidFill>
              </a:rPr>
              <a:t>konstituční vzorce </a:t>
            </a:r>
            <a:r>
              <a:rPr lang="cs-CZ" dirty="0" err="1">
                <a:solidFill>
                  <a:srgbClr val="073E87"/>
                </a:solidFill>
              </a:rPr>
              <a:t>Loschmida</a:t>
            </a:r>
            <a:r>
              <a:rPr lang="cs-CZ" dirty="0">
                <a:solidFill>
                  <a:srgbClr val="073E87"/>
                </a:solidFill>
              </a:rPr>
              <a:t> </a:t>
            </a:r>
            <a:endParaRPr lang="en-US" dirty="0">
              <a:solidFill>
                <a:srgbClr val="073E87"/>
              </a:solidFill>
            </a:endParaRPr>
          </a:p>
        </p:txBody>
      </p:sp>
      <p:pic>
        <p:nvPicPr>
          <p:cNvPr id="17" name="Picture 16"/>
          <p:cNvPicPr>
            <a:picLocks noChangeAspect="1"/>
          </p:cNvPicPr>
          <p:nvPr/>
        </p:nvPicPr>
        <p:blipFill>
          <a:blip r:embed="rId4" cstate="print"/>
          <a:stretch>
            <a:fillRect/>
          </a:stretch>
        </p:blipFill>
        <p:spPr>
          <a:xfrm flipH="1">
            <a:off x="7294297" y="3296986"/>
            <a:ext cx="1661725" cy="1917018"/>
          </a:xfrm>
          <a:prstGeom prst="ellipse">
            <a:avLst/>
          </a:prstGeom>
          <a:ln>
            <a:noFill/>
          </a:ln>
          <a:effectLst>
            <a:softEdge rad="112500"/>
          </a:effectLst>
        </p:spPr>
      </p:pic>
    </p:spTree>
    <p:extLst>
      <p:ext uri="{BB962C8B-B14F-4D97-AF65-F5344CB8AC3E}">
        <p14:creationId xmlns:p14="http://schemas.microsoft.com/office/powerpoint/2010/main" val="2200733905"/>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duotone>
              <a:schemeClr val="accent2">
                <a:shade val="45000"/>
                <a:satMod val="135000"/>
              </a:schemeClr>
              <a:prstClr val="white"/>
            </a:duotone>
          </a:blip>
          <a:srcRect l="5308" t="11110" r="4938" b="17779"/>
          <a:stretch/>
        </p:blipFill>
        <p:spPr>
          <a:xfrm>
            <a:off x="2065867" y="2548195"/>
            <a:ext cx="5088465" cy="4277897"/>
          </a:xfrm>
          <a:prstGeom prst="rect">
            <a:avLst/>
          </a:prstGeom>
        </p:spPr>
      </p:pic>
      <p:sp>
        <p:nvSpPr>
          <p:cNvPr id="2" name="Title 1"/>
          <p:cNvSpPr>
            <a:spLocks noGrp="1"/>
          </p:cNvSpPr>
          <p:nvPr>
            <p:ph type="title"/>
          </p:nvPr>
        </p:nvSpPr>
        <p:spPr/>
        <p:txBody>
          <a:bodyPr>
            <a:normAutofit/>
          </a:bodyPr>
          <a:lstStyle/>
          <a:p>
            <a:r>
              <a:rPr lang="cs-CZ" dirty="0" smtClean="0"/>
              <a:t>Animace chemických reakcí </a:t>
            </a:r>
            <a:endParaRPr lang="en-US" dirty="0"/>
          </a:p>
        </p:txBody>
      </p:sp>
      <p:pic>
        <p:nvPicPr>
          <p:cNvPr id="4" name="Picture 10" descr="File:Logo TVE-2.sv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6649" y="558853"/>
            <a:ext cx="724511" cy="6182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hlinkClick r:id="rId5" action="ppaction://program"/>
          </p:cNvPr>
          <p:cNvPicPr>
            <a:picLocks noChangeAspect="1" noChangeArrowheads="1"/>
          </p:cNvPicPr>
          <p:nvPr/>
        </p:nvPicPr>
        <p:blipFill>
          <a:blip r:embed="rId6"/>
          <a:srcRect l="30448" t="5125" r="15411" b="37500"/>
          <a:stretch>
            <a:fillRect/>
          </a:stretch>
        </p:blipFill>
        <p:spPr bwMode="auto">
          <a:xfrm>
            <a:off x="2553757" y="3038095"/>
            <a:ext cx="3998459" cy="2648330"/>
          </a:xfrm>
          <a:prstGeom prst="rect">
            <a:avLst/>
          </a:prstGeom>
          <a:noFill/>
          <a:ln w="9525">
            <a:noFill/>
            <a:miter lim="800000"/>
            <a:headEnd/>
            <a:tailEnd/>
          </a:ln>
          <a:effectLst/>
        </p:spPr>
      </p:pic>
    </p:spTree>
    <p:extLst>
      <p:ext uri="{BB962C8B-B14F-4D97-AF65-F5344CB8AC3E}">
        <p14:creationId xmlns:p14="http://schemas.microsoft.com/office/powerpoint/2010/main" val="2828082800"/>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dirty="0" smtClean="0"/>
              <a:t>Animace chemických reakcí </a:t>
            </a:r>
            <a:br>
              <a:rPr lang="cs-CZ" dirty="0" smtClean="0"/>
            </a:br>
            <a:r>
              <a:rPr lang="cs-CZ" dirty="0" smtClean="0"/>
              <a:t>se </a:t>
            </a:r>
            <a:r>
              <a:rPr lang="cs-CZ" dirty="0"/>
              <a:t>skládají ze 3 fází: </a:t>
            </a:r>
            <a:endParaRPr lang="en-US" dirty="0"/>
          </a:p>
        </p:txBody>
      </p:sp>
      <p:pic>
        <p:nvPicPr>
          <p:cNvPr id="4" name="Picture 10" descr="File:Logo TVE-2.sv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6649" y="558853"/>
            <a:ext cx="724511" cy="61820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hlinkClick r:id="rId4" action="ppaction://hlinkfile"/>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75896" y="2660073"/>
            <a:ext cx="7629954" cy="410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6"/>
          <a:stretch>
            <a:fillRect/>
          </a:stretch>
        </p:blipFill>
        <p:spPr>
          <a:xfrm>
            <a:off x="4559300" y="3416300"/>
            <a:ext cx="12700" cy="12700"/>
          </a:xfrm>
          <a:prstGeom prst="rect">
            <a:avLst/>
          </a:prstGeom>
        </p:spPr>
      </p:pic>
      <p:pic>
        <p:nvPicPr>
          <p:cNvPr id="6" name="Picture 5"/>
          <p:cNvPicPr>
            <a:picLocks noChangeAspect="1"/>
          </p:cNvPicPr>
          <p:nvPr/>
        </p:nvPicPr>
        <p:blipFill>
          <a:blip r:embed="rId6"/>
          <a:stretch>
            <a:fillRect/>
          </a:stretch>
        </p:blipFill>
        <p:spPr>
          <a:xfrm>
            <a:off x="4559300" y="3416300"/>
            <a:ext cx="12700" cy="12700"/>
          </a:xfrm>
          <a:prstGeom prst="rect">
            <a:avLst/>
          </a:prstGeom>
        </p:spPr>
      </p:pic>
      <p:pic>
        <p:nvPicPr>
          <p:cNvPr id="7" name="Picture 6"/>
          <p:cNvPicPr>
            <a:picLocks noChangeAspect="1"/>
          </p:cNvPicPr>
          <p:nvPr/>
        </p:nvPicPr>
        <p:blipFill>
          <a:blip r:embed="rId6"/>
          <a:stretch>
            <a:fillRect/>
          </a:stretch>
        </p:blipFill>
        <p:spPr>
          <a:xfrm>
            <a:off x="4559300" y="3416300"/>
            <a:ext cx="12700" cy="12700"/>
          </a:xfrm>
          <a:prstGeom prst="rect">
            <a:avLst/>
          </a:prstGeom>
        </p:spPr>
      </p:pic>
      <p:pic>
        <p:nvPicPr>
          <p:cNvPr id="8" name="Picture 7">
            <a:hlinkClick r:id="rId7"/>
          </p:cNvPr>
          <p:cNvPicPr>
            <a:picLocks noChangeAspect="1"/>
          </p:cNvPicPr>
          <p:nvPr/>
        </p:nvPicPr>
        <p:blipFill>
          <a:blip r:embed="rId8"/>
          <a:stretch>
            <a:fillRect/>
          </a:stretch>
        </p:blipFill>
        <p:spPr>
          <a:xfrm>
            <a:off x="7601202" y="5765907"/>
            <a:ext cx="1542798" cy="1092093"/>
          </a:xfrm>
          <a:prstGeom prst="rect">
            <a:avLst/>
          </a:prstGeom>
        </p:spPr>
      </p:pic>
    </p:spTree>
    <p:extLst>
      <p:ext uri="{BB962C8B-B14F-4D97-AF65-F5344CB8AC3E}">
        <p14:creationId xmlns:p14="http://schemas.microsoft.com/office/powerpoint/2010/main" val="593144704"/>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cs-CZ" dirty="0" smtClean="0"/>
              <a:t>Výzkum ...</a:t>
            </a:r>
            <a:endParaRPr lang="pl-PL" dirty="0"/>
          </a:p>
        </p:txBody>
      </p:sp>
      <p:sp>
        <p:nvSpPr>
          <p:cNvPr id="6" name="Text Placeholder 5"/>
          <p:cNvSpPr>
            <a:spLocks noGrp="1"/>
          </p:cNvSpPr>
          <p:nvPr>
            <p:ph type="body" idx="1"/>
          </p:nvPr>
        </p:nvSpPr>
        <p:spPr>
          <a:xfrm>
            <a:off x="676656" y="2549834"/>
            <a:ext cx="3822192" cy="639762"/>
          </a:xfrm>
        </p:spPr>
        <p:txBody>
          <a:bodyPr/>
          <a:lstStyle/>
          <a:p>
            <a:r>
              <a:rPr lang="en-US" dirty="0" smtClean="0"/>
              <a:t>2012</a:t>
            </a:r>
            <a:endParaRPr lang="en-US" dirty="0"/>
          </a:p>
        </p:txBody>
      </p:sp>
      <p:sp>
        <p:nvSpPr>
          <p:cNvPr id="7" name="Content Placeholder 6"/>
          <p:cNvSpPr>
            <a:spLocks noGrp="1"/>
          </p:cNvSpPr>
          <p:nvPr>
            <p:ph sz="half" idx="2"/>
          </p:nvPr>
        </p:nvSpPr>
        <p:spPr>
          <a:xfrm>
            <a:off x="0" y="3283888"/>
            <a:ext cx="4497388" cy="3463474"/>
          </a:xfrm>
        </p:spPr>
        <p:txBody>
          <a:bodyPr>
            <a:noAutofit/>
          </a:bodyPr>
          <a:lstStyle/>
          <a:p>
            <a:pPr marL="457200" lvl="0" indent="-457200">
              <a:buFont typeface="+mj-lt"/>
              <a:buAutoNum type="arabicPeriod"/>
            </a:pPr>
            <a:r>
              <a:rPr lang="pl-PL" sz="800" dirty="0" smtClean="0">
                <a:solidFill>
                  <a:schemeClr val="tx1"/>
                </a:solidFill>
              </a:rPr>
              <a:t>NODZYŃSKA M.   </a:t>
            </a:r>
            <a:r>
              <a:rPr lang="cs-CZ" sz="800" b="1" dirty="0">
                <a:solidFill>
                  <a:schemeClr val="tx1"/>
                </a:solidFill>
              </a:rPr>
              <a:t>Vizualizace v chemii a ve výuce chemie </a:t>
            </a:r>
            <a:r>
              <a:rPr lang="cs-CZ" sz="800" dirty="0">
                <a:solidFill>
                  <a:schemeClr val="tx1"/>
                </a:solidFill>
              </a:rPr>
              <a:t>[</a:t>
            </a:r>
            <a:r>
              <a:rPr lang="cs-CZ" sz="800" dirty="0" err="1">
                <a:solidFill>
                  <a:schemeClr val="tx1"/>
                </a:solidFill>
              </a:rPr>
              <a:t>w</a:t>
            </a:r>
            <a:r>
              <a:rPr lang="cs-CZ" sz="800" dirty="0">
                <a:solidFill>
                  <a:schemeClr val="tx1"/>
                </a:solidFill>
              </a:rPr>
              <a:t>:] </a:t>
            </a:r>
            <a:r>
              <a:rPr lang="cs-CZ" sz="800" i="1" dirty="0">
                <a:solidFill>
                  <a:schemeClr val="tx1"/>
                </a:solidFill>
              </a:rPr>
              <a:t>Chemické </a:t>
            </a:r>
            <a:r>
              <a:rPr lang="cs-CZ" sz="800" i="1" dirty="0" smtClean="0">
                <a:solidFill>
                  <a:schemeClr val="tx1"/>
                </a:solidFill>
              </a:rPr>
              <a:t>listy</a:t>
            </a:r>
            <a:endParaRPr lang="cs-CZ" sz="800" dirty="0" smtClean="0">
              <a:solidFill>
                <a:schemeClr val="tx1"/>
              </a:solidFill>
            </a:endParaRPr>
          </a:p>
          <a:p>
            <a:pPr marL="457200" lvl="0" indent="-457200">
              <a:buFont typeface="+mj-lt"/>
              <a:buAutoNum type="arabicPeriod"/>
            </a:pPr>
            <a:r>
              <a:rPr lang="pl-PL" sz="800" dirty="0" smtClean="0">
                <a:solidFill>
                  <a:schemeClr val="tx1"/>
                </a:solidFill>
              </a:rPr>
              <a:t>NODZYŃSKA </a:t>
            </a:r>
            <a:r>
              <a:rPr lang="pl-PL" sz="800" dirty="0">
                <a:solidFill>
                  <a:schemeClr val="tx1"/>
                </a:solidFill>
              </a:rPr>
              <a:t>M. </a:t>
            </a:r>
            <a:r>
              <a:rPr lang="pl-PL" sz="800" dirty="0" smtClean="0">
                <a:solidFill>
                  <a:schemeClr val="tx1"/>
                </a:solidFill>
              </a:rPr>
              <a:t> </a:t>
            </a:r>
            <a:r>
              <a:rPr lang="pl-PL" sz="800" b="1" dirty="0">
                <a:solidFill>
                  <a:schemeClr val="tx1"/>
                </a:solidFill>
              </a:rPr>
              <a:t>Model </a:t>
            </a:r>
            <a:r>
              <a:rPr lang="pl-PL" sz="800" b="1" dirty="0" err="1">
                <a:solidFill>
                  <a:schemeClr val="tx1"/>
                </a:solidFill>
              </a:rPr>
              <a:t>mikrosvěta</a:t>
            </a:r>
            <a:r>
              <a:rPr lang="pl-PL" sz="800" b="1" dirty="0">
                <a:solidFill>
                  <a:schemeClr val="tx1"/>
                </a:solidFill>
              </a:rPr>
              <a:t> </a:t>
            </a:r>
            <a:r>
              <a:rPr lang="pl-PL" sz="800" b="1" dirty="0" err="1">
                <a:solidFill>
                  <a:schemeClr val="tx1"/>
                </a:solidFill>
              </a:rPr>
              <a:t>ve</a:t>
            </a:r>
            <a:r>
              <a:rPr lang="pl-PL" sz="800" b="1" dirty="0">
                <a:solidFill>
                  <a:schemeClr val="tx1"/>
                </a:solidFill>
              </a:rPr>
              <a:t> v</a:t>
            </a:r>
            <a:r>
              <a:rPr lang="cs-CZ" sz="800" b="1" dirty="0" err="1">
                <a:solidFill>
                  <a:schemeClr val="tx1"/>
                </a:solidFill>
              </a:rPr>
              <a:t>ý</a:t>
            </a:r>
            <a:r>
              <a:rPr lang="pl-PL" sz="800" b="1" dirty="0" err="1">
                <a:solidFill>
                  <a:schemeClr val="tx1"/>
                </a:solidFill>
              </a:rPr>
              <a:t>uce</a:t>
            </a:r>
            <a:r>
              <a:rPr lang="pl-PL" sz="800" b="1" dirty="0">
                <a:solidFill>
                  <a:schemeClr val="tx1"/>
                </a:solidFill>
              </a:rPr>
              <a:t> chemie </a:t>
            </a:r>
            <a:r>
              <a:rPr lang="pl-PL" sz="800" dirty="0">
                <a:solidFill>
                  <a:schemeClr val="tx1"/>
                </a:solidFill>
              </a:rPr>
              <a:t>[w:] </a:t>
            </a:r>
            <a:r>
              <a:rPr lang="pl-PL" sz="800" i="1" dirty="0">
                <a:solidFill>
                  <a:schemeClr val="tx1"/>
                </a:solidFill>
              </a:rPr>
              <a:t>Aktualne trendy </a:t>
            </a:r>
            <a:r>
              <a:rPr lang="pl-PL" sz="800" i="1" dirty="0" err="1">
                <a:solidFill>
                  <a:schemeClr val="tx1"/>
                </a:solidFill>
              </a:rPr>
              <a:t>vo</a:t>
            </a:r>
            <a:r>
              <a:rPr lang="pl-PL" sz="800" i="1" dirty="0">
                <a:solidFill>
                  <a:schemeClr val="tx1"/>
                </a:solidFill>
              </a:rPr>
              <a:t> </a:t>
            </a:r>
            <a:r>
              <a:rPr lang="pl-PL" sz="800" i="1" dirty="0" err="1">
                <a:solidFill>
                  <a:schemeClr val="tx1"/>
                </a:solidFill>
              </a:rPr>
              <a:t>vyucovani</a:t>
            </a:r>
            <a:r>
              <a:rPr lang="pl-PL" sz="800" i="1" dirty="0">
                <a:solidFill>
                  <a:schemeClr val="tx1"/>
                </a:solidFill>
              </a:rPr>
              <a:t> </a:t>
            </a:r>
            <a:r>
              <a:rPr lang="pl-PL" sz="800" i="1" dirty="0" err="1">
                <a:solidFill>
                  <a:schemeClr val="tx1"/>
                </a:solidFill>
              </a:rPr>
              <a:t>prirodnych</a:t>
            </a:r>
            <a:r>
              <a:rPr lang="pl-PL" sz="800" i="1" dirty="0">
                <a:solidFill>
                  <a:schemeClr val="tx1"/>
                </a:solidFill>
              </a:rPr>
              <a:t> </a:t>
            </a:r>
            <a:r>
              <a:rPr lang="pl-PL" sz="800" i="1" dirty="0" err="1">
                <a:solidFill>
                  <a:schemeClr val="tx1"/>
                </a:solidFill>
              </a:rPr>
              <a:t>vied</a:t>
            </a:r>
            <a:r>
              <a:rPr lang="pl-PL" sz="800" dirty="0">
                <a:solidFill>
                  <a:schemeClr val="tx1"/>
                </a:solidFill>
              </a:rPr>
              <a:t>, </a:t>
            </a:r>
            <a:r>
              <a:rPr lang="pl-PL" sz="800" dirty="0" err="1" smtClean="0">
                <a:solidFill>
                  <a:schemeClr val="tx1"/>
                </a:solidFill>
              </a:rPr>
              <a:t>Trnava</a:t>
            </a:r>
            <a:endParaRPr lang="cs-CZ" sz="800" dirty="0">
              <a:solidFill>
                <a:schemeClr val="tx1"/>
              </a:solidFill>
            </a:endParaRPr>
          </a:p>
          <a:p>
            <a:pPr marL="457200" lvl="0" indent="-457200">
              <a:buFont typeface="+mj-lt"/>
              <a:buAutoNum type="arabicPeriod"/>
            </a:pPr>
            <a:r>
              <a:rPr lang="pl-PL" sz="800" dirty="0" smtClean="0">
                <a:solidFill>
                  <a:schemeClr val="tx1"/>
                </a:solidFill>
              </a:rPr>
              <a:t>NODZYŃSKA M.  </a:t>
            </a:r>
            <a:r>
              <a:rPr lang="pl-PL" sz="800" b="1" dirty="0" err="1" smtClean="0">
                <a:solidFill>
                  <a:schemeClr val="tx1"/>
                </a:solidFill>
              </a:rPr>
              <a:t>Vliv</a:t>
            </a:r>
            <a:r>
              <a:rPr lang="pl-PL" sz="800" b="1" dirty="0" smtClean="0">
                <a:solidFill>
                  <a:schemeClr val="tx1"/>
                </a:solidFill>
              </a:rPr>
              <a:t> </a:t>
            </a:r>
            <a:r>
              <a:rPr lang="pl-PL" sz="800" b="1" dirty="0" err="1" smtClean="0">
                <a:solidFill>
                  <a:schemeClr val="tx1"/>
                </a:solidFill>
              </a:rPr>
              <a:t>pocitacovych</a:t>
            </a:r>
            <a:r>
              <a:rPr lang="pl-PL" sz="800" b="1" dirty="0" smtClean="0">
                <a:solidFill>
                  <a:schemeClr val="tx1"/>
                </a:solidFill>
              </a:rPr>
              <a:t> </a:t>
            </a:r>
            <a:r>
              <a:rPr lang="pl-PL" sz="800" b="1" dirty="0" err="1" smtClean="0">
                <a:solidFill>
                  <a:schemeClr val="tx1"/>
                </a:solidFill>
              </a:rPr>
              <a:t>dynamickych</a:t>
            </a:r>
            <a:r>
              <a:rPr lang="pl-PL" sz="800" b="1" dirty="0" smtClean="0">
                <a:solidFill>
                  <a:schemeClr val="tx1"/>
                </a:solidFill>
              </a:rPr>
              <a:t> modelu na </a:t>
            </a:r>
            <a:r>
              <a:rPr lang="pl-PL" sz="800" b="1" dirty="0" err="1" smtClean="0">
                <a:solidFill>
                  <a:schemeClr val="tx1"/>
                </a:solidFill>
              </a:rPr>
              <a:t>pochopeni</a:t>
            </a:r>
            <a:r>
              <a:rPr lang="pl-PL" sz="800" b="1" dirty="0" smtClean="0">
                <a:solidFill>
                  <a:schemeClr val="tx1"/>
                </a:solidFill>
              </a:rPr>
              <a:t> </a:t>
            </a:r>
            <a:r>
              <a:rPr lang="pl-PL" sz="800" b="1" dirty="0" err="1" smtClean="0">
                <a:solidFill>
                  <a:schemeClr val="tx1"/>
                </a:solidFill>
              </a:rPr>
              <a:t>microsveta</a:t>
            </a:r>
            <a:r>
              <a:rPr lang="pl-PL" sz="800" dirty="0" smtClean="0">
                <a:solidFill>
                  <a:schemeClr val="tx1"/>
                </a:solidFill>
              </a:rPr>
              <a:t> [w:] </a:t>
            </a:r>
            <a:r>
              <a:rPr lang="pl-PL" sz="800" i="1" dirty="0" smtClean="0">
                <a:solidFill>
                  <a:schemeClr val="tx1"/>
                </a:solidFill>
              </a:rPr>
              <a:t>Media4u </a:t>
            </a:r>
            <a:r>
              <a:rPr lang="pl-PL" sz="800" i="1" dirty="0">
                <a:solidFill>
                  <a:schemeClr val="tx1"/>
                </a:solidFill>
              </a:rPr>
              <a:t>Magazine </a:t>
            </a:r>
            <a:endParaRPr lang="pl-PL" sz="800" i="1" dirty="0" smtClean="0">
              <a:solidFill>
                <a:schemeClr val="tx1"/>
              </a:solidFill>
            </a:endParaRPr>
          </a:p>
          <a:p>
            <a:pPr marL="457200" lvl="0" indent="-457200">
              <a:buFont typeface="+mj-lt"/>
              <a:buAutoNum type="arabicPeriod"/>
            </a:pPr>
            <a:r>
              <a:rPr lang="pl-PL" sz="800" dirty="0" smtClean="0">
                <a:solidFill>
                  <a:schemeClr val="tx1"/>
                </a:solidFill>
              </a:rPr>
              <a:t>NODZYŃSKA M.  </a:t>
            </a:r>
            <a:r>
              <a:rPr lang="pl-PL" sz="800" b="1" dirty="0">
                <a:solidFill>
                  <a:schemeClr val="tx1"/>
                </a:solidFill>
              </a:rPr>
              <a:t>Badanie wpływu zastosowanych metod nauczania na wyobrażenia uczniów dotyczące pojąć związanych z wiązaniem jonowym</a:t>
            </a:r>
            <a:r>
              <a:rPr lang="pl-PL" sz="800" dirty="0">
                <a:solidFill>
                  <a:schemeClr val="tx1"/>
                </a:solidFill>
              </a:rPr>
              <a:t> [w:] </a:t>
            </a:r>
            <a:r>
              <a:rPr lang="pl-PL" sz="800" i="1" dirty="0">
                <a:solidFill>
                  <a:schemeClr val="tx1"/>
                </a:solidFill>
              </a:rPr>
              <a:t>Chemia bliżej życia – Dydaktyka chemii w dobie reformy </a:t>
            </a:r>
            <a:r>
              <a:rPr lang="pl-PL" sz="800" i="1" dirty="0" smtClean="0">
                <a:solidFill>
                  <a:schemeClr val="tx1"/>
                </a:solidFill>
              </a:rPr>
              <a:t>edukacji</a:t>
            </a:r>
            <a:r>
              <a:rPr lang="pl-PL" sz="800" dirty="0" smtClean="0">
                <a:solidFill>
                  <a:schemeClr val="tx1"/>
                </a:solidFill>
              </a:rPr>
              <a:t>, Poznań</a:t>
            </a:r>
            <a:endParaRPr lang="cs-CZ" sz="800" dirty="0">
              <a:solidFill>
                <a:schemeClr val="tx1"/>
              </a:solidFill>
            </a:endParaRPr>
          </a:p>
          <a:p>
            <a:pPr marL="457200" lvl="0" indent="-457200">
              <a:buFont typeface="+mj-lt"/>
              <a:buAutoNum type="arabicPeriod"/>
            </a:pPr>
            <a:r>
              <a:rPr lang="pl-PL" sz="800" dirty="0">
                <a:solidFill>
                  <a:schemeClr val="tx1"/>
                </a:solidFill>
              </a:rPr>
              <a:t>NODZYNSKA M. </a:t>
            </a:r>
            <a:r>
              <a:rPr lang="pl-PL" sz="800" dirty="0" smtClean="0">
                <a:solidFill>
                  <a:schemeClr val="tx1"/>
                </a:solidFill>
              </a:rPr>
              <a:t>: </a:t>
            </a:r>
            <a:r>
              <a:rPr lang="pl-PL" sz="800" b="1" dirty="0">
                <a:solidFill>
                  <a:schemeClr val="tx1"/>
                </a:solidFill>
              </a:rPr>
              <a:t>Chemik i obrazy</a:t>
            </a:r>
            <a:r>
              <a:rPr lang="pl-PL" sz="800" dirty="0">
                <a:solidFill>
                  <a:schemeClr val="tx1"/>
                </a:solidFill>
              </a:rPr>
              <a:t> [w:] </a:t>
            </a:r>
            <a:r>
              <a:rPr lang="pl-PL" sz="800" i="1" dirty="0">
                <a:solidFill>
                  <a:schemeClr val="tx1"/>
                </a:solidFill>
              </a:rPr>
              <a:t>Konspekt</a:t>
            </a:r>
            <a:r>
              <a:rPr lang="pl-PL" sz="800" dirty="0">
                <a:solidFill>
                  <a:schemeClr val="tx1"/>
                </a:solidFill>
              </a:rPr>
              <a:t> – pismo UP w Krakowie </a:t>
            </a:r>
            <a:endParaRPr lang="pl-PL" sz="800" dirty="0" smtClean="0">
              <a:solidFill>
                <a:schemeClr val="tx1"/>
              </a:solidFill>
            </a:endParaRPr>
          </a:p>
          <a:p>
            <a:pPr marL="457200" lvl="0" indent="-457200">
              <a:buFont typeface="+mj-lt"/>
              <a:buAutoNum type="arabicPeriod"/>
            </a:pPr>
            <a:r>
              <a:rPr lang="en-US" sz="800" dirty="0" err="1" smtClean="0">
                <a:solidFill>
                  <a:schemeClr val="tx1"/>
                </a:solidFill>
              </a:rPr>
              <a:t>Zimak</a:t>
            </a:r>
            <a:r>
              <a:rPr lang="en-US" sz="800" dirty="0" smtClean="0">
                <a:solidFill>
                  <a:schemeClr val="tx1"/>
                </a:solidFill>
              </a:rPr>
              <a:t> </a:t>
            </a:r>
            <a:r>
              <a:rPr lang="en-US" sz="800" dirty="0">
                <a:solidFill>
                  <a:schemeClr val="tx1"/>
                </a:solidFill>
              </a:rPr>
              <a:t>P., NODZYŃSKA M. </a:t>
            </a:r>
            <a:r>
              <a:rPr lang="en-US" sz="800" dirty="0" smtClean="0">
                <a:solidFill>
                  <a:schemeClr val="tx1"/>
                </a:solidFill>
              </a:rPr>
              <a:t> </a:t>
            </a:r>
            <a:r>
              <a:rPr lang="en-US" sz="800" b="1" dirty="0">
                <a:solidFill>
                  <a:schemeClr val="tx1"/>
                </a:solidFill>
              </a:rPr>
              <a:t>Neurobiological And Didactic Aspects Of The Process Of Education As A Key To Didactic Success </a:t>
            </a:r>
            <a:r>
              <a:rPr lang="en-US" sz="800" dirty="0">
                <a:solidFill>
                  <a:schemeClr val="tx1"/>
                </a:solidFill>
              </a:rPr>
              <a:t>[w:] </a:t>
            </a:r>
            <a:r>
              <a:rPr lang="en-US" sz="800" i="1" dirty="0">
                <a:solidFill>
                  <a:schemeClr val="tx1"/>
                </a:solidFill>
              </a:rPr>
              <a:t>Chemistry Education in the Light of the </a:t>
            </a:r>
            <a:r>
              <a:rPr lang="en-US" sz="800" i="1" dirty="0" smtClean="0">
                <a:solidFill>
                  <a:schemeClr val="tx1"/>
                </a:solidFill>
              </a:rPr>
              <a:t>Research,</a:t>
            </a:r>
            <a:r>
              <a:rPr lang="en-US" sz="800" dirty="0" smtClean="0">
                <a:solidFill>
                  <a:schemeClr val="tx1"/>
                </a:solidFill>
              </a:rPr>
              <a:t> </a:t>
            </a:r>
            <a:r>
              <a:rPr lang="en-US" sz="800" dirty="0" err="1" smtClean="0">
                <a:solidFill>
                  <a:schemeClr val="tx1"/>
                </a:solidFill>
              </a:rPr>
              <a:t>ZChiDCh</a:t>
            </a:r>
            <a:r>
              <a:rPr lang="en-US" sz="800" dirty="0" smtClean="0">
                <a:solidFill>
                  <a:schemeClr val="tx1"/>
                </a:solidFill>
              </a:rPr>
              <a:t> </a:t>
            </a:r>
            <a:r>
              <a:rPr lang="en-US" sz="800" dirty="0">
                <a:solidFill>
                  <a:schemeClr val="tx1"/>
                </a:solidFill>
              </a:rPr>
              <a:t>UP, </a:t>
            </a:r>
            <a:r>
              <a:rPr lang="en-US" sz="800" dirty="0" err="1" smtClean="0">
                <a:solidFill>
                  <a:schemeClr val="tx1"/>
                </a:solidFill>
              </a:rPr>
              <a:t>Kraków</a:t>
            </a:r>
            <a:endParaRPr lang="en-US" sz="800" dirty="0">
              <a:solidFill>
                <a:schemeClr val="tx1"/>
              </a:solidFill>
            </a:endParaRPr>
          </a:p>
          <a:p>
            <a:pPr marL="457200" lvl="0" indent="-457200">
              <a:buFont typeface="+mj-lt"/>
              <a:buAutoNum type="arabicPeriod"/>
            </a:pPr>
            <a:r>
              <a:rPr lang="en-US" sz="800" dirty="0" smtClean="0">
                <a:solidFill>
                  <a:schemeClr val="tx1"/>
                </a:solidFill>
              </a:rPr>
              <a:t>NODZYŃSKA </a:t>
            </a:r>
            <a:r>
              <a:rPr lang="en-US" sz="800" dirty="0">
                <a:solidFill>
                  <a:schemeClr val="tx1"/>
                </a:solidFill>
              </a:rPr>
              <a:t>M., </a:t>
            </a:r>
            <a:r>
              <a:rPr lang="en-US" sz="800" dirty="0" err="1">
                <a:solidFill>
                  <a:schemeClr val="tx1"/>
                </a:solidFill>
              </a:rPr>
              <a:t>Paśko</a:t>
            </a:r>
            <a:r>
              <a:rPr lang="en-US" sz="800" dirty="0">
                <a:solidFill>
                  <a:schemeClr val="tx1"/>
                </a:solidFill>
              </a:rPr>
              <a:t> J.R. </a:t>
            </a:r>
            <a:r>
              <a:rPr lang="en-US" sz="800" dirty="0" err="1">
                <a:solidFill>
                  <a:schemeClr val="tx1"/>
                </a:solidFill>
              </a:rPr>
              <a:t>Cieśla</a:t>
            </a:r>
            <a:r>
              <a:rPr lang="en-US" sz="800" dirty="0">
                <a:solidFill>
                  <a:schemeClr val="tx1"/>
                </a:solidFill>
              </a:rPr>
              <a:t> P</a:t>
            </a:r>
            <a:r>
              <a:rPr lang="en-US" sz="800" dirty="0" smtClean="0">
                <a:solidFill>
                  <a:schemeClr val="tx1"/>
                </a:solidFill>
              </a:rPr>
              <a:t>. </a:t>
            </a:r>
            <a:r>
              <a:rPr lang="en-US" sz="800" b="1" dirty="0">
                <a:solidFill>
                  <a:schemeClr val="tx1"/>
                </a:solidFill>
              </a:rPr>
              <a:t>Variety of Textbooks and its Influence on Quality of Chemistry Education in Poland</a:t>
            </a:r>
            <a:r>
              <a:rPr lang="en-US" sz="800" dirty="0">
                <a:solidFill>
                  <a:schemeClr val="tx1"/>
                </a:solidFill>
              </a:rPr>
              <a:t> - </a:t>
            </a:r>
            <a:r>
              <a:rPr lang="en-US" sz="800" i="1" dirty="0">
                <a:solidFill>
                  <a:schemeClr val="tx1"/>
                </a:solidFill>
              </a:rPr>
              <a:t>JOURNAL OF SCIENCE EDUCATION</a:t>
            </a:r>
            <a:r>
              <a:rPr lang="en-US" sz="800" dirty="0">
                <a:solidFill>
                  <a:schemeClr val="tx1"/>
                </a:solidFill>
              </a:rPr>
              <a:t> Vol. </a:t>
            </a:r>
            <a:r>
              <a:rPr lang="en-US" sz="800" dirty="0" smtClean="0">
                <a:solidFill>
                  <a:schemeClr val="tx1"/>
                </a:solidFill>
              </a:rPr>
              <a:t>13</a:t>
            </a:r>
            <a:endParaRPr lang="cs-CZ" sz="800" dirty="0">
              <a:solidFill>
                <a:schemeClr val="tx1"/>
              </a:solidFill>
            </a:endParaRPr>
          </a:p>
          <a:p>
            <a:pPr marL="457200" lvl="0" indent="-457200">
              <a:buFont typeface="+mj-lt"/>
              <a:buAutoNum type="arabicPeriod"/>
            </a:pPr>
            <a:r>
              <a:rPr lang="en-US" sz="800" dirty="0" smtClean="0">
                <a:solidFill>
                  <a:schemeClr val="tx1"/>
                </a:solidFill>
              </a:rPr>
              <a:t>NODZYŃSKA </a:t>
            </a:r>
            <a:r>
              <a:rPr lang="en-US" sz="800" dirty="0">
                <a:solidFill>
                  <a:schemeClr val="tx1"/>
                </a:solidFill>
              </a:rPr>
              <a:t>M., </a:t>
            </a:r>
            <a:r>
              <a:rPr lang="en-US" sz="800" dirty="0" err="1">
                <a:solidFill>
                  <a:schemeClr val="tx1"/>
                </a:solidFill>
              </a:rPr>
              <a:t>Paśko</a:t>
            </a:r>
            <a:r>
              <a:rPr lang="en-US" sz="800" dirty="0">
                <a:solidFill>
                  <a:schemeClr val="tx1"/>
                </a:solidFill>
              </a:rPr>
              <a:t> J.R</a:t>
            </a:r>
            <a:r>
              <a:rPr lang="en-US" sz="800" dirty="0" smtClean="0">
                <a:solidFill>
                  <a:schemeClr val="tx1"/>
                </a:solidFill>
              </a:rPr>
              <a:t>. </a:t>
            </a:r>
            <a:r>
              <a:rPr lang="en-US" sz="800" b="1" dirty="0">
                <a:solidFill>
                  <a:schemeClr val="tx1"/>
                </a:solidFill>
              </a:rPr>
              <a:t>Teaching The Constitution Of Matter</a:t>
            </a:r>
            <a:r>
              <a:rPr lang="en-US" sz="800" dirty="0">
                <a:solidFill>
                  <a:schemeClr val="tx1"/>
                </a:solidFill>
              </a:rPr>
              <a:t> </a:t>
            </a:r>
            <a:r>
              <a:rPr lang="en-US" sz="800" dirty="0" smtClean="0">
                <a:solidFill>
                  <a:schemeClr val="tx1"/>
                </a:solidFill>
              </a:rPr>
              <a:t>[w:] </a:t>
            </a:r>
            <a:r>
              <a:rPr lang="en-US" sz="800" i="1" dirty="0" smtClean="0">
                <a:solidFill>
                  <a:schemeClr val="tx1"/>
                </a:solidFill>
              </a:rPr>
              <a:t>Bulgarian </a:t>
            </a:r>
            <a:r>
              <a:rPr lang="en-US" sz="800" i="1" dirty="0">
                <a:solidFill>
                  <a:schemeClr val="tx1"/>
                </a:solidFill>
              </a:rPr>
              <a:t>Journal of Science Education</a:t>
            </a:r>
            <a:r>
              <a:rPr lang="en-US" sz="800" dirty="0">
                <a:solidFill>
                  <a:schemeClr val="tx1"/>
                </a:solidFill>
              </a:rPr>
              <a:t>, Volume 21, Number 4, </a:t>
            </a:r>
            <a:endParaRPr lang="en-US" sz="800" dirty="0" smtClean="0">
              <a:solidFill>
                <a:schemeClr val="tx1"/>
              </a:solidFill>
            </a:endParaRPr>
          </a:p>
          <a:p>
            <a:pPr marL="457200" lvl="0" indent="-457200">
              <a:buFont typeface="+mj-lt"/>
              <a:buAutoNum type="arabicPeriod"/>
            </a:pPr>
            <a:r>
              <a:rPr lang="en-US" sz="800" dirty="0" err="1" smtClean="0">
                <a:solidFill>
                  <a:schemeClr val="tx1"/>
                </a:solidFill>
              </a:rPr>
              <a:t>Cieśla</a:t>
            </a:r>
            <a:r>
              <a:rPr lang="en-US" sz="800" dirty="0" smtClean="0">
                <a:solidFill>
                  <a:schemeClr val="tx1"/>
                </a:solidFill>
              </a:rPr>
              <a:t> </a:t>
            </a:r>
            <a:r>
              <a:rPr lang="en-US" sz="800" dirty="0">
                <a:solidFill>
                  <a:schemeClr val="tx1"/>
                </a:solidFill>
              </a:rPr>
              <a:t>P., NODZYŃSKA, M. </a:t>
            </a:r>
            <a:r>
              <a:rPr lang="en-US" sz="800" dirty="0" smtClean="0">
                <a:solidFill>
                  <a:schemeClr val="tx1"/>
                </a:solidFill>
              </a:rPr>
              <a:t> </a:t>
            </a:r>
            <a:r>
              <a:rPr lang="en-US" sz="800" b="1" dirty="0">
                <a:solidFill>
                  <a:schemeClr val="tx1"/>
                </a:solidFill>
              </a:rPr>
              <a:t>Changes in visualization of micro - world in textbooks and in chemistry teaching at lower stages of education in Poland</a:t>
            </a:r>
            <a:r>
              <a:rPr lang="en-US" sz="800" dirty="0">
                <a:solidFill>
                  <a:schemeClr val="tx1"/>
                </a:solidFill>
              </a:rPr>
              <a:t> [w:] </a:t>
            </a:r>
            <a:r>
              <a:rPr lang="en-US" sz="800" i="1" dirty="0">
                <a:solidFill>
                  <a:schemeClr val="tx1"/>
                </a:solidFill>
              </a:rPr>
              <a:t>LA CHIMICA NELLA SCUOLA</a:t>
            </a:r>
            <a:r>
              <a:rPr lang="en-US" sz="800" dirty="0">
                <a:solidFill>
                  <a:schemeClr val="tx1"/>
                </a:solidFill>
              </a:rPr>
              <a:t>, </a:t>
            </a:r>
            <a:r>
              <a:rPr lang="en-US" sz="800" i="1" dirty="0" err="1">
                <a:solidFill>
                  <a:schemeClr val="tx1"/>
                </a:solidFill>
              </a:rPr>
              <a:t>Giornale</a:t>
            </a:r>
            <a:r>
              <a:rPr lang="en-US" sz="800" i="1" dirty="0">
                <a:solidFill>
                  <a:schemeClr val="tx1"/>
                </a:solidFill>
              </a:rPr>
              <a:t> di </a:t>
            </a:r>
            <a:r>
              <a:rPr lang="en-US" sz="800" i="1" dirty="0" err="1">
                <a:solidFill>
                  <a:schemeClr val="tx1"/>
                </a:solidFill>
              </a:rPr>
              <a:t>Didattica</a:t>
            </a:r>
            <a:r>
              <a:rPr lang="en-US" sz="800" i="1" dirty="0">
                <a:solidFill>
                  <a:schemeClr val="tx1"/>
                </a:solidFill>
              </a:rPr>
              <a:t> e </a:t>
            </a:r>
            <a:r>
              <a:rPr lang="en-US" sz="800" i="1" dirty="0" err="1">
                <a:solidFill>
                  <a:schemeClr val="tx1"/>
                </a:solidFill>
              </a:rPr>
              <a:t>Cultura</a:t>
            </a:r>
            <a:r>
              <a:rPr lang="en-US" sz="800" i="1" dirty="0">
                <a:solidFill>
                  <a:schemeClr val="tx1"/>
                </a:solidFill>
              </a:rPr>
              <a:t> </a:t>
            </a:r>
            <a:r>
              <a:rPr lang="en-US" sz="800" i="1" dirty="0" err="1">
                <a:solidFill>
                  <a:schemeClr val="tx1"/>
                </a:solidFill>
              </a:rPr>
              <a:t>della</a:t>
            </a:r>
            <a:r>
              <a:rPr lang="en-US" sz="800" i="1" dirty="0">
                <a:solidFill>
                  <a:schemeClr val="tx1"/>
                </a:solidFill>
              </a:rPr>
              <a:t> </a:t>
            </a:r>
            <a:r>
              <a:rPr lang="en-US" sz="800" i="1" dirty="0" err="1">
                <a:solidFill>
                  <a:schemeClr val="tx1"/>
                </a:solidFill>
              </a:rPr>
              <a:t>Società</a:t>
            </a:r>
            <a:r>
              <a:rPr lang="en-US" sz="800" i="1" dirty="0">
                <a:solidFill>
                  <a:schemeClr val="tx1"/>
                </a:solidFill>
              </a:rPr>
              <a:t> </a:t>
            </a:r>
            <a:r>
              <a:rPr lang="en-US" sz="800" i="1" dirty="0" err="1">
                <a:solidFill>
                  <a:schemeClr val="tx1"/>
                </a:solidFill>
              </a:rPr>
              <a:t>Chimica</a:t>
            </a:r>
            <a:r>
              <a:rPr lang="en-US" sz="800" i="1" dirty="0">
                <a:solidFill>
                  <a:schemeClr val="tx1"/>
                </a:solidFill>
              </a:rPr>
              <a:t> </a:t>
            </a:r>
            <a:r>
              <a:rPr lang="en-US" sz="800" i="1" dirty="0" err="1" smtClean="0">
                <a:solidFill>
                  <a:schemeClr val="tx1"/>
                </a:solidFill>
              </a:rPr>
              <a:t>Italiana</a:t>
            </a:r>
            <a:r>
              <a:rPr lang="en-US" sz="800" i="1" dirty="0" smtClean="0">
                <a:solidFill>
                  <a:schemeClr val="tx1"/>
                </a:solidFill>
              </a:rPr>
              <a:t> XXXIV </a:t>
            </a:r>
          </a:p>
          <a:p>
            <a:pPr marL="457200" lvl="0" indent="-457200">
              <a:buFont typeface="+mj-lt"/>
              <a:buAutoNum type="arabicPeriod"/>
            </a:pPr>
            <a:r>
              <a:rPr lang="pl-PL" sz="800" dirty="0" smtClean="0">
                <a:solidFill>
                  <a:schemeClr val="tx1"/>
                </a:solidFill>
              </a:rPr>
              <a:t>Dudek </a:t>
            </a:r>
            <a:r>
              <a:rPr lang="pl-PL" sz="800" dirty="0">
                <a:solidFill>
                  <a:schemeClr val="tx1"/>
                </a:solidFill>
              </a:rPr>
              <a:t>K., </a:t>
            </a:r>
            <a:r>
              <a:rPr lang="pl-PL" sz="800" dirty="0" smtClean="0">
                <a:solidFill>
                  <a:schemeClr val="tx1"/>
                </a:solidFill>
              </a:rPr>
              <a:t>NODZYŃSKA M.  </a:t>
            </a:r>
            <a:r>
              <a:rPr lang="pl-PL" sz="800" b="1" dirty="0">
                <a:solidFill>
                  <a:schemeClr val="tx1"/>
                </a:solidFill>
              </a:rPr>
              <a:t>Wpływ formy graficznej rysunku na zrozumie przekazywanych treści przez uczniów gimnazjum </a:t>
            </a:r>
            <a:r>
              <a:rPr lang="pl-PL" sz="800" dirty="0">
                <a:solidFill>
                  <a:schemeClr val="tx1"/>
                </a:solidFill>
              </a:rPr>
              <a:t>[w:] </a:t>
            </a:r>
            <a:r>
              <a:rPr lang="pl-PL" sz="800" i="1" dirty="0">
                <a:solidFill>
                  <a:schemeClr val="tx1"/>
                </a:solidFill>
              </a:rPr>
              <a:t>Badania w dydaktyce chemii </a:t>
            </a:r>
            <a:r>
              <a:rPr lang="pl-PL" sz="800" dirty="0" err="1" smtClean="0">
                <a:solidFill>
                  <a:schemeClr val="tx1"/>
                </a:solidFill>
              </a:rPr>
              <a:t>ZCHiDCH</a:t>
            </a:r>
            <a:r>
              <a:rPr lang="pl-PL" sz="800" dirty="0" smtClean="0">
                <a:solidFill>
                  <a:schemeClr val="tx1"/>
                </a:solidFill>
              </a:rPr>
              <a:t> </a:t>
            </a:r>
            <a:r>
              <a:rPr lang="pl-PL" sz="800" dirty="0">
                <a:solidFill>
                  <a:schemeClr val="tx1"/>
                </a:solidFill>
              </a:rPr>
              <a:t>Kraków </a:t>
            </a:r>
            <a:endParaRPr lang="pl-PL" sz="800" dirty="0" smtClean="0">
              <a:solidFill>
                <a:schemeClr val="tx1"/>
              </a:solidFill>
            </a:endParaRPr>
          </a:p>
          <a:p>
            <a:pPr marL="457200" lvl="0" indent="-457200">
              <a:buFont typeface="+mj-lt"/>
              <a:buAutoNum type="arabicPeriod"/>
            </a:pPr>
            <a:r>
              <a:rPr lang="pl-PL" sz="800" dirty="0" smtClean="0">
                <a:solidFill>
                  <a:schemeClr val="tx1"/>
                </a:solidFill>
              </a:rPr>
              <a:t>NODZYŃSKA </a:t>
            </a:r>
            <a:r>
              <a:rPr lang="pl-PL" sz="800" dirty="0">
                <a:solidFill>
                  <a:schemeClr val="tx1"/>
                </a:solidFill>
              </a:rPr>
              <a:t>M, Paśko J.R</a:t>
            </a:r>
            <a:r>
              <a:rPr lang="pl-PL" sz="800" dirty="0" smtClean="0">
                <a:solidFill>
                  <a:schemeClr val="tx1"/>
                </a:solidFill>
              </a:rPr>
              <a:t>.  </a:t>
            </a:r>
            <a:r>
              <a:rPr lang="pl-PL" sz="800" b="1" dirty="0">
                <a:solidFill>
                  <a:schemeClr val="tx1"/>
                </a:solidFill>
              </a:rPr>
              <a:t>Chemiczny eksperyment uczniowski dawniej i dziś</a:t>
            </a:r>
            <a:r>
              <a:rPr lang="pl-PL" sz="800" dirty="0">
                <a:solidFill>
                  <a:schemeClr val="tx1"/>
                </a:solidFill>
              </a:rPr>
              <a:t> - [w:] </a:t>
            </a:r>
            <a:r>
              <a:rPr lang="pl-PL" sz="800" i="1" dirty="0">
                <a:solidFill>
                  <a:schemeClr val="tx1"/>
                </a:solidFill>
              </a:rPr>
              <a:t>Aktualne trendy </a:t>
            </a:r>
            <a:r>
              <a:rPr lang="pl-PL" sz="800" i="1" dirty="0" err="1">
                <a:solidFill>
                  <a:schemeClr val="tx1"/>
                </a:solidFill>
              </a:rPr>
              <a:t>vo</a:t>
            </a:r>
            <a:r>
              <a:rPr lang="pl-PL" sz="800" i="1" dirty="0">
                <a:solidFill>
                  <a:schemeClr val="tx1"/>
                </a:solidFill>
              </a:rPr>
              <a:t> </a:t>
            </a:r>
            <a:r>
              <a:rPr lang="pl-PL" sz="800" i="1" dirty="0" err="1">
                <a:solidFill>
                  <a:schemeClr val="tx1"/>
                </a:solidFill>
              </a:rPr>
              <a:t>vyucovani</a:t>
            </a:r>
            <a:r>
              <a:rPr lang="pl-PL" sz="800" i="1" dirty="0">
                <a:solidFill>
                  <a:schemeClr val="tx1"/>
                </a:solidFill>
              </a:rPr>
              <a:t> </a:t>
            </a:r>
            <a:r>
              <a:rPr lang="pl-PL" sz="800" i="1" dirty="0" err="1">
                <a:solidFill>
                  <a:schemeClr val="tx1"/>
                </a:solidFill>
              </a:rPr>
              <a:t>prirodnych</a:t>
            </a:r>
            <a:r>
              <a:rPr lang="pl-PL" sz="800" i="1" dirty="0">
                <a:solidFill>
                  <a:schemeClr val="tx1"/>
                </a:solidFill>
              </a:rPr>
              <a:t> </a:t>
            </a:r>
            <a:r>
              <a:rPr lang="pl-PL" sz="800" i="1" dirty="0" err="1" smtClean="0">
                <a:solidFill>
                  <a:schemeClr val="tx1"/>
                </a:solidFill>
              </a:rPr>
              <a:t>vied</a:t>
            </a:r>
            <a:r>
              <a:rPr lang="pl-PL" sz="800" dirty="0" smtClean="0">
                <a:solidFill>
                  <a:schemeClr val="tx1"/>
                </a:solidFill>
              </a:rPr>
              <a:t>, </a:t>
            </a:r>
            <a:r>
              <a:rPr lang="pl-PL" sz="800" dirty="0" err="1" smtClean="0">
                <a:solidFill>
                  <a:schemeClr val="tx1"/>
                </a:solidFill>
              </a:rPr>
              <a:t>Trnava</a:t>
            </a:r>
            <a:endParaRPr lang="pl-PL" sz="800" dirty="0" smtClean="0">
              <a:solidFill>
                <a:schemeClr val="tx1"/>
              </a:solidFill>
            </a:endParaRPr>
          </a:p>
          <a:p>
            <a:pPr marL="0" indent="0">
              <a:buNone/>
            </a:pPr>
            <a:endParaRPr lang="en-US" sz="800" dirty="0"/>
          </a:p>
        </p:txBody>
      </p:sp>
      <p:sp>
        <p:nvSpPr>
          <p:cNvPr id="8" name="Text Placeholder 7"/>
          <p:cNvSpPr>
            <a:spLocks noGrp="1"/>
          </p:cNvSpPr>
          <p:nvPr>
            <p:ph type="body" sz="quarter" idx="3"/>
          </p:nvPr>
        </p:nvSpPr>
        <p:spPr>
          <a:xfrm>
            <a:off x="4648200" y="2549833"/>
            <a:ext cx="3822192" cy="639762"/>
          </a:xfrm>
        </p:spPr>
        <p:txBody>
          <a:bodyPr/>
          <a:lstStyle/>
          <a:p>
            <a:r>
              <a:rPr lang="en-US" dirty="0" smtClean="0"/>
              <a:t>2011</a:t>
            </a:r>
            <a:endParaRPr lang="en-US" dirty="0"/>
          </a:p>
        </p:txBody>
      </p:sp>
      <p:sp>
        <p:nvSpPr>
          <p:cNvPr id="9" name="Content Placeholder 8"/>
          <p:cNvSpPr>
            <a:spLocks noGrp="1"/>
          </p:cNvSpPr>
          <p:nvPr>
            <p:ph sz="quarter" idx="4"/>
          </p:nvPr>
        </p:nvSpPr>
        <p:spPr>
          <a:xfrm>
            <a:off x="4645024" y="3283888"/>
            <a:ext cx="4498975" cy="3463473"/>
          </a:xfrm>
        </p:spPr>
        <p:txBody>
          <a:bodyPr>
            <a:normAutofit fontScale="40000" lnSpcReduction="20000"/>
          </a:bodyPr>
          <a:lstStyle/>
          <a:p>
            <a:pPr marL="457200" lvl="0" indent="-457200">
              <a:buFont typeface="+mj-lt"/>
              <a:buAutoNum type="arabicPeriod" startAt="12"/>
            </a:pPr>
            <a:r>
              <a:rPr lang="pl-PL" dirty="0" smtClean="0">
                <a:solidFill>
                  <a:schemeClr val="tx1"/>
                </a:solidFill>
              </a:rPr>
              <a:t>NODZYŃSKA </a:t>
            </a:r>
            <a:r>
              <a:rPr lang="pl-PL" dirty="0">
                <a:solidFill>
                  <a:schemeClr val="tx1"/>
                </a:solidFill>
              </a:rPr>
              <a:t>M. </a:t>
            </a:r>
            <a:r>
              <a:rPr lang="pl-PL" b="1" dirty="0" smtClean="0">
                <a:solidFill>
                  <a:schemeClr val="tx1"/>
                </a:solidFill>
              </a:rPr>
              <a:t>Badania </a:t>
            </a:r>
            <a:r>
              <a:rPr lang="pl-PL" b="1" dirty="0">
                <a:solidFill>
                  <a:schemeClr val="tx1"/>
                </a:solidFill>
              </a:rPr>
              <a:t>nad wyobrażeniami uczniów dotyczących budowy atomu</a:t>
            </a:r>
            <a:r>
              <a:rPr lang="pl-PL" dirty="0">
                <a:solidFill>
                  <a:schemeClr val="tx1"/>
                </a:solidFill>
              </a:rPr>
              <a:t> [w:] </a:t>
            </a:r>
            <a:r>
              <a:rPr lang="pl-PL" i="1" dirty="0">
                <a:solidFill>
                  <a:schemeClr val="tx1"/>
                </a:solidFill>
              </a:rPr>
              <a:t>Biologie - Chemie </a:t>
            </a:r>
            <a:r>
              <a:rPr lang="en-US" i="1" dirty="0" smtClean="0">
                <a:solidFill>
                  <a:schemeClr val="tx1"/>
                </a:solidFill>
              </a:rPr>
              <a:t>–</a:t>
            </a:r>
            <a:r>
              <a:rPr lang="pl-PL" i="1" dirty="0" smtClean="0">
                <a:solidFill>
                  <a:schemeClr val="tx1"/>
                </a:solidFill>
              </a:rPr>
              <a:t> </a:t>
            </a:r>
            <a:r>
              <a:rPr lang="pl-PL" i="1" dirty="0" err="1" smtClean="0">
                <a:solidFill>
                  <a:schemeClr val="tx1"/>
                </a:solidFill>
              </a:rPr>
              <a:t>Zeměpis</a:t>
            </a:r>
            <a:endParaRPr lang="pl-PL" i="1" dirty="0" smtClean="0">
              <a:solidFill>
                <a:schemeClr val="tx1"/>
              </a:solidFill>
            </a:endParaRPr>
          </a:p>
          <a:p>
            <a:pPr marL="457200" lvl="0" indent="-457200">
              <a:buFont typeface="+mj-lt"/>
              <a:buAutoNum type="arabicPeriod" startAt="12"/>
            </a:pPr>
            <a:r>
              <a:rPr lang="pl-PL" dirty="0" smtClean="0">
                <a:solidFill>
                  <a:schemeClr val="tx1"/>
                </a:solidFill>
              </a:rPr>
              <a:t>NODZYŃSKA </a:t>
            </a:r>
            <a:r>
              <a:rPr lang="pl-PL" dirty="0">
                <a:solidFill>
                  <a:schemeClr val="tx1"/>
                </a:solidFill>
              </a:rPr>
              <a:t>M. </a:t>
            </a:r>
            <a:r>
              <a:rPr lang="pl-PL" b="1" dirty="0" smtClean="0">
                <a:solidFill>
                  <a:schemeClr val="tx1"/>
                </a:solidFill>
              </a:rPr>
              <a:t>Rola </a:t>
            </a:r>
            <a:r>
              <a:rPr lang="pl-PL" b="1" dirty="0">
                <a:solidFill>
                  <a:schemeClr val="tx1"/>
                </a:solidFill>
              </a:rPr>
              <a:t>modelowania w nauczaniu przyszłych nauczycieli przedmiotów przyrodniczych</a:t>
            </a:r>
            <a:r>
              <a:rPr lang="pl-PL" dirty="0">
                <a:solidFill>
                  <a:schemeClr val="tx1"/>
                </a:solidFill>
              </a:rPr>
              <a:t> [W:] </a:t>
            </a:r>
            <a:r>
              <a:rPr lang="pl-PL" i="1" dirty="0">
                <a:solidFill>
                  <a:schemeClr val="tx1"/>
                </a:solidFill>
              </a:rPr>
              <a:t>Kompetencje czy kwalifikacje? - efekty kształcenia studentów kierunków przyrodniczych w kontekście Krajowych Ram Kwalifikacji i badań na różnych etapach edukacyjnych</a:t>
            </a:r>
            <a:r>
              <a:rPr lang="pl-PL" dirty="0">
                <a:solidFill>
                  <a:schemeClr val="tx1"/>
                </a:solidFill>
              </a:rPr>
              <a:t> </a:t>
            </a:r>
            <a:r>
              <a:rPr lang="pl-PL" dirty="0" smtClean="0">
                <a:solidFill>
                  <a:schemeClr val="tx1"/>
                </a:solidFill>
              </a:rPr>
              <a:t>WNUP, Kraków</a:t>
            </a:r>
            <a:endParaRPr lang="cs-CZ" dirty="0">
              <a:solidFill>
                <a:schemeClr val="tx1"/>
              </a:solidFill>
            </a:endParaRPr>
          </a:p>
          <a:p>
            <a:pPr marL="457200" lvl="0" indent="-457200">
              <a:buFont typeface="+mj-lt"/>
              <a:buAutoNum type="arabicPeriod" startAt="12"/>
            </a:pPr>
            <a:r>
              <a:rPr lang="pl-PL" dirty="0" smtClean="0">
                <a:solidFill>
                  <a:schemeClr val="tx1"/>
                </a:solidFill>
              </a:rPr>
              <a:t>NODZYŃSKA </a:t>
            </a:r>
            <a:r>
              <a:rPr lang="pl-PL" dirty="0">
                <a:solidFill>
                  <a:schemeClr val="tx1"/>
                </a:solidFill>
              </a:rPr>
              <a:t>M</a:t>
            </a:r>
            <a:r>
              <a:rPr lang="pl-PL" dirty="0" smtClean="0">
                <a:solidFill>
                  <a:schemeClr val="tx1"/>
                </a:solidFill>
              </a:rPr>
              <a:t>. </a:t>
            </a:r>
            <a:r>
              <a:rPr lang="pl-PL" b="1" dirty="0">
                <a:solidFill>
                  <a:schemeClr val="tx1"/>
                </a:solidFill>
              </a:rPr>
              <a:t>Historia obrazowania w naukach przyrodniczych</a:t>
            </a:r>
            <a:r>
              <a:rPr lang="pl-PL" dirty="0">
                <a:solidFill>
                  <a:schemeClr val="tx1"/>
                </a:solidFill>
              </a:rPr>
              <a:t>; [w] </a:t>
            </a:r>
            <a:r>
              <a:rPr lang="pl-PL" i="1" dirty="0">
                <a:solidFill>
                  <a:schemeClr val="tx1"/>
                </a:solidFill>
              </a:rPr>
              <a:t>Dydaktyka chemii (i innych przedmiotów przyrodniczych) od czasów alchemii po komputery</a:t>
            </a:r>
            <a:r>
              <a:rPr lang="pl-PL" i="1" dirty="0" smtClean="0">
                <a:solidFill>
                  <a:schemeClr val="tx1"/>
                </a:solidFill>
              </a:rPr>
              <a:t>,</a:t>
            </a:r>
            <a:r>
              <a:rPr lang="pl-PL" dirty="0" smtClean="0">
                <a:solidFill>
                  <a:schemeClr val="tx1"/>
                </a:solidFill>
              </a:rPr>
              <a:t> </a:t>
            </a:r>
            <a:r>
              <a:rPr lang="pl-PL" dirty="0" err="1" smtClean="0">
                <a:solidFill>
                  <a:schemeClr val="tx1"/>
                </a:solidFill>
              </a:rPr>
              <a:t>ZChiDCh</a:t>
            </a:r>
            <a:r>
              <a:rPr lang="pl-PL" dirty="0" smtClean="0">
                <a:solidFill>
                  <a:schemeClr val="tx1"/>
                </a:solidFill>
              </a:rPr>
              <a:t>, Kraków</a:t>
            </a:r>
            <a:endParaRPr lang="cs-CZ" dirty="0">
              <a:solidFill>
                <a:schemeClr val="tx1"/>
              </a:solidFill>
            </a:endParaRPr>
          </a:p>
          <a:p>
            <a:pPr marL="457200" lvl="0" indent="-457200">
              <a:buFont typeface="+mj-lt"/>
              <a:buAutoNum type="arabicPeriod" startAt="12"/>
            </a:pPr>
            <a:r>
              <a:rPr lang="pl-PL" dirty="0" smtClean="0">
                <a:solidFill>
                  <a:schemeClr val="tx1"/>
                </a:solidFill>
              </a:rPr>
              <a:t>NODZYŃSKA </a:t>
            </a:r>
            <a:r>
              <a:rPr lang="pl-PL" dirty="0">
                <a:solidFill>
                  <a:schemeClr val="tx1"/>
                </a:solidFill>
              </a:rPr>
              <a:t>M. </a:t>
            </a:r>
            <a:r>
              <a:rPr lang="pl-PL" b="1" dirty="0" smtClean="0">
                <a:solidFill>
                  <a:schemeClr val="tx1"/>
                </a:solidFill>
              </a:rPr>
              <a:t>Modele </a:t>
            </a:r>
            <a:r>
              <a:rPr lang="pl-PL" b="1" dirty="0">
                <a:solidFill>
                  <a:schemeClr val="tx1"/>
                </a:solidFill>
              </a:rPr>
              <a:t>balonowe w nauczaniu chemii </a:t>
            </a:r>
            <a:r>
              <a:rPr lang="pl-PL" dirty="0">
                <a:solidFill>
                  <a:schemeClr val="tx1"/>
                </a:solidFill>
              </a:rPr>
              <a:t>[w:] </a:t>
            </a:r>
            <a:r>
              <a:rPr lang="pl-PL" i="1" dirty="0">
                <a:solidFill>
                  <a:schemeClr val="tx1"/>
                </a:solidFill>
              </a:rPr>
              <a:t>Od teorii naukowej do pomocy dydaktycznej - w przedmiotach </a:t>
            </a:r>
            <a:r>
              <a:rPr lang="pl-PL" i="1" dirty="0" smtClean="0">
                <a:solidFill>
                  <a:schemeClr val="tx1"/>
                </a:solidFill>
              </a:rPr>
              <a:t>przyrodniczych</a:t>
            </a:r>
            <a:r>
              <a:rPr lang="pl-PL" dirty="0" smtClean="0">
                <a:solidFill>
                  <a:schemeClr val="tx1"/>
                </a:solidFill>
              </a:rPr>
              <a:t>, </a:t>
            </a:r>
            <a:r>
              <a:rPr lang="pl-PL" dirty="0" err="1">
                <a:solidFill>
                  <a:schemeClr val="tx1"/>
                </a:solidFill>
              </a:rPr>
              <a:t>ZChiDCh</a:t>
            </a:r>
            <a:r>
              <a:rPr lang="pl-PL" dirty="0">
                <a:solidFill>
                  <a:schemeClr val="tx1"/>
                </a:solidFill>
              </a:rPr>
              <a:t> UP, </a:t>
            </a:r>
            <a:r>
              <a:rPr lang="pl-PL" dirty="0" smtClean="0">
                <a:solidFill>
                  <a:schemeClr val="tx1"/>
                </a:solidFill>
              </a:rPr>
              <a:t>Kraków</a:t>
            </a:r>
            <a:endParaRPr lang="cs-CZ" dirty="0">
              <a:solidFill>
                <a:schemeClr val="tx1"/>
              </a:solidFill>
            </a:endParaRPr>
          </a:p>
          <a:p>
            <a:pPr marL="457200" lvl="0" indent="-457200">
              <a:buFont typeface="+mj-lt"/>
              <a:buAutoNum type="arabicPeriod" startAt="12"/>
            </a:pPr>
            <a:r>
              <a:rPr lang="en-US" dirty="0" smtClean="0">
                <a:solidFill>
                  <a:schemeClr val="tx1"/>
                </a:solidFill>
              </a:rPr>
              <a:t>NODZYŃSKA </a:t>
            </a:r>
            <a:r>
              <a:rPr lang="en-US" dirty="0">
                <a:solidFill>
                  <a:schemeClr val="tx1"/>
                </a:solidFill>
              </a:rPr>
              <a:t>M</a:t>
            </a:r>
            <a:r>
              <a:rPr lang="en-US" dirty="0" smtClean="0">
                <a:solidFill>
                  <a:schemeClr val="tx1"/>
                </a:solidFill>
              </a:rPr>
              <a:t>.</a:t>
            </a:r>
            <a:r>
              <a:rPr lang="en-US" dirty="0">
                <a:solidFill>
                  <a:schemeClr val="tx1"/>
                </a:solidFill>
              </a:rPr>
              <a:t> </a:t>
            </a:r>
            <a:r>
              <a:rPr lang="en-US" dirty="0" err="1">
                <a:solidFill>
                  <a:schemeClr val="tx1"/>
                </a:solidFill>
              </a:rPr>
              <a:t>Paśko</a:t>
            </a:r>
            <a:r>
              <a:rPr lang="en-US" dirty="0">
                <a:solidFill>
                  <a:schemeClr val="tx1"/>
                </a:solidFill>
              </a:rPr>
              <a:t>, J.R. </a:t>
            </a:r>
            <a:r>
              <a:rPr lang="en-US" b="1" dirty="0" smtClean="0">
                <a:solidFill>
                  <a:schemeClr val="tx1"/>
                </a:solidFill>
              </a:rPr>
              <a:t>The </a:t>
            </a:r>
            <a:r>
              <a:rPr lang="en-US" b="1" dirty="0">
                <a:solidFill>
                  <a:schemeClr val="tx1"/>
                </a:solidFill>
              </a:rPr>
              <a:t>Role of modeling in teaching future Teachers of Science</a:t>
            </a:r>
            <a:r>
              <a:rPr lang="en-US" dirty="0">
                <a:solidFill>
                  <a:schemeClr val="tx1"/>
                </a:solidFill>
              </a:rPr>
              <a:t> [w:] </a:t>
            </a:r>
            <a:r>
              <a:rPr lang="en-US" i="1" dirty="0">
                <a:solidFill>
                  <a:schemeClr val="tx1"/>
                </a:solidFill>
              </a:rPr>
              <a:t>Science &amp; Technologies</a:t>
            </a:r>
            <a:r>
              <a:rPr lang="en-US" dirty="0">
                <a:solidFill>
                  <a:schemeClr val="tx1"/>
                </a:solidFill>
              </a:rPr>
              <a:t>. </a:t>
            </a:r>
            <a:r>
              <a:rPr lang="en-US" dirty="0" smtClean="0">
                <a:solidFill>
                  <a:schemeClr val="tx1"/>
                </a:solidFill>
              </a:rPr>
              <a:t>Vol</a:t>
            </a:r>
            <a:r>
              <a:rPr lang="en-US" dirty="0">
                <a:solidFill>
                  <a:schemeClr val="tx1"/>
                </a:solidFill>
              </a:rPr>
              <a:t>. 1, nr </a:t>
            </a:r>
            <a:r>
              <a:rPr lang="en-US" dirty="0" smtClean="0">
                <a:solidFill>
                  <a:schemeClr val="tx1"/>
                </a:solidFill>
              </a:rPr>
              <a:t>8 (</a:t>
            </a:r>
            <a:r>
              <a:rPr lang="en-US" dirty="0" err="1">
                <a:solidFill>
                  <a:schemeClr val="tx1"/>
                </a:solidFill>
              </a:rPr>
              <a:t>Bługaria</a:t>
            </a:r>
            <a:r>
              <a:rPr lang="en-US" dirty="0">
                <a:solidFill>
                  <a:schemeClr val="tx1"/>
                </a:solidFill>
              </a:rPr>
              <a:t>) </a:t>
            </a:r>
            <a:endParaRPr lang="cs-CZ" dirty="0">
              <a:solidFill>
                <a:schemeClr val="tx1"/>
              </a:solidFill>
            </a:endParaRPr>
          </a:p>
          <a:p>
            <a:pPr marL="457200" lvl="0" indent="-457200">
              <a:buFont typeface="+mj-lt"/>
              <a:buAutoNum type="arabicPeriod" startAt="12"/>
            </a:pPr>
            <a:r>
              <a:rPr lang="pl-PL" dirty="0">
                <a:solidFill>
                  <a:schemeClr val="tx1"/>
                </a:solidFill>
              </a:rPr>
              <a:t>Zimak, P., Paśko, J.R., NODZYŃSKA, M. </a:t>
            </a:r>
            <a:r>
              <a:rPr lang="pl-PL" dirty="0" smtClean="0">
                <a:solidFill>
                  <a:schemeClr val="tx1"/>
                </a:solidFill>
              </a:rPr>
              <a:t> </a:t>
            </a:r>
            <a:r>
              <a:rPr lang="pl-PL" b="1" dirty="0">
                <a:solidFill>
                  <a:schemeClr val="tx1"/>
                </a:solidFill>
              </a:rPr>
              <a:t>Rola animacji komputerowych w nauczaniu o reakcjach w chemii organicznej</a:t>
            </a:r>
            <a:r>
              <a:rPr lang="pl-PL" dirty="0">
                <a:solidFill>
                  <a:schemeClr val="tx1"/>
                </a:solidFill>
              </a:rPr>
              <a:t> - </a:t>
            </a:r>
            <a:r>
              <a:rPr lang="pl-PL" b="1" dirty="0">
                <a:solidFill>
                  <a:schemeClr val="tx1"/>
                </a:solidFill>
              </a:rPr>
              <a:t>rozważania wstępne</a:t>
            </a:r>
            <a:r>
              <a:rPr lang="pl-PL" dirty="0">
                <a:solidFill>
                  <a:schemeClr val="tx1"/>
                </a:solidFill>
              </a:rPr>
              <a:t> [W:] </a:t>
            </a:r>
            <a:r>
              <a:rPr lang="pl-PL" i="1" dirty="0" err="1">
                <a:solidFill>
                  <a:schemeClr val="tx1"/>
                </a:solidFill>
              </a:rPr>
              <a:t>Metodologické</a:t>
            </a:r>
            <a:r>
              <a:rPr lang="pl-PL" i="1" dirty="0">
                <a:solidFill>
                  <a:schemeClr val="tx1"/>
                </a:solidFill>
              </a:rPr>
              <a:t> </a:t>
            </a:r>
            <a:r>
              <a:rPr lang="pl-PL" i="1" dirty="0" err="1">
                <a:solidFill>
                  <a:schemeClr val="tx1"/>
                </a:solidFill>
              </a:rPr>
              <a:t>otázky</a:t>
            </a:r>
            <a:r>
              <a:rPr lang="pl-PL" i="1" dirty="0">
                <a:solidFill>
                  <a:schemeClr val="tx1"/>
                </a:solidFill>
              </a:rPr>
              <a:t> </a:t>
            </a:r>
            <a:r>
              <a:rPr lang="pl-PL" i="1" dirty="0" err="1">
                <a:solidFill>
                  <a:schemeClr val="tx1"/>
                </a:solidFill>
              </a:rPr>
              <a:t>výskumu</a:t>
            </a:r>
            <a:r>
              <a:rPr lang="pl-PL" i="1" dirty="0">
                <a:solidFill>
                  <a:schemeClr val="tx1"/>
                </a:solidFill>
              </a:rPr>
              <a:t> v </a:t>
            </a:r>
            <a:r>
              <a:rPr lang="pl-PL" i="1" dirty="0" err="1">
                <a:solidFill>
                  <a:schemeClr val="tx1"/>
                </a:solidFill>
              </a:rPr>
              <a:t>didaktike</a:t>
            </a:r>
            <a:r>
              <a:rPr lang="pl-PL" i="1" dirty="0">
                <a:solidFill>
                  <a:schemeClr val="tx1"/>
                </a:solidFill>
              </a:rPr>
              <a:t> </a:t>
            </a:r>
            <a:r>
              <a:rPr lang="pl-PL" i="1" dirty="0" err="1">
                <a:solidFill>
                  <a:schemeClr val="tx1"/>
                </a:solidFill>
              </a:rPr>
              <a:t>chémie</a:t>
            </a:r>
            <a:r>
              <a:rPr lang="pl-PL" i="1" dirty="0">
                <a:solidFill>
                  <a:schemeClr val="tx1"/>
                </a:solidFill>
              </a:rPr>
              <a:t>: </a:t>
            </a:r>
            <a:r>
              <a:rPr lang="pl-PL" i="1" dirty="0" err="1">
                <a:solidFill>
                  <a:schemeClr val="tx1"/>
                </a:solidFill>
              </a:rPr>
              <a:t>zborník</a:t>
            </a:r>
            <a:r>
              <a:rPr lang="pl-PL" i="1" dirty="0">
                <a:solidFill>
                  <a:schemeClr val="tx1"/>
                </a:solidFill>
              </a:rPr>
              <a:t> </a:t>
            </a:r>
            <a:r>
              <a:rPr lang="pl-PL" i="1" dirty="0" err="1">
                <a:solidFill>
                  <a:schemeClr val="tx1"/>
                </a:solidFill>
              </a:rPr>
              <a:t>príspevkov</a:t>
            </a:r>
            <a:r>
              <a:rPr lang="pl-PL" i="1" dirty="0">
                <a:solidFill>
                  <a:schemeClr val="tx1"/>
                </a:solidFill>
              </a:rPr>
              <a:t> </a:t>
            </a:r>
            <a:r>
              <a:rPr lang="pl-PL" i="1" dirty="0" err="1">
                <a:solidFill>
                  <a:schemeClr val="tx1"/>
                </a:solidFill>
              </a:rPr>
              <a:t>zo</a:t>
            </a:r>
            <a:r>
              <a:rPr lang="pl-PL" i="1" dirty="0">
                <a:solidFill>
                  <a:schemeClr val="tx1"/>
                </a:solidFill>
              </a:rPr>
              <a:t> </a:t>
            </a:r>
            <a:r>
              <a:rPr lang="pl-PL" i="1" dirty="0" err="1">
                <a:solidFill>
                  <a:schemeClr val="tx1"/>
                </a:solidFill>
              </a:rPr>
              <a:t>seminára</a:t>
            </a:r>
            <a:r>
              <a:rPr lang="pl-PL" i="1" dirty="0">
                <a:solidFill>
                  <a:schemeClr val="tx1"/>
                </a:solidFill>
              </a:rPr>
              <a:t> </a:t>
            </a:r>
            <a:r>
              <a:rPr lang="pl-PL" i="1" dirty="0" err="1">
                <a:solidFill>
                  <a:schemeClr val="tx1"/>
                </a:solidFill>
              </a:rPr>
              <a:t>doktorandského</a:t>
            </a:r>
            <a:r>
              <a:rPr lang="pl-PL" i="1" dirty="0">
                <a:solidFill>
                  <a:schemeClr val="tx1"/>
                </a:solidFill>
              </a:rPr>
              <a:t> </a:t>
            </a:r>
            <a:r>
              <a:rPr lang="pl-PL" i="1" dirty="0" err="1" smtClean="0">
                <a:solidFill>
                  <a:schemeClr val="tx1"/>
                </a:solidFill>
              </a:rPr>
              <a:t>štùdia</a:t>
            </a:r>
            <a:r>
              <a:rPr lang="pl-PL" dirty="0" err="1" smtClean="0">
                <a:solidFill>
                  <a:schemeClr val="tx1"/>
                </a:solidFill>
              </a:rPr>
              <a:t>,Trnava</a:t>
            </a:r>
            <a:r>
              <a:rPr lang="pl-PL" dirty="0">
                <a:solidFill>
                  <a:schemeClr val="tx1"/>
                </a:solidFill>
              </a:rPr>
              <a:t>: </a:t>
            </a:r>
            <a:r>
              <a:rPr lang="pl-PL" dirty="0" err="1">
                <a:solidFill>
                  <a:schemeClr val="tx1"/>
                </a:solidFill>
              </a:rPr>
              <a:t>Trnavská</a:t>
            </a:r>
            <a:r>
              <a:rPr lang="pl-PL" dirty="0">
                <a:solidFill>
                  <a:schemeClr val="tx1"/>
                </a:solidFill>
              </a:rPr>
              <a:t> </a:t>
            </a:r>
            <a:r>
              <a:rPr lang="pl-PL" dirty="0" err="1">
                <a:solidFill>
                  <a:schemeClr val="tx1"/>
                </a:solidFill>
              </a:rPr>
              <a:t>univerzita</a:t>
            </a:r>
            <a:r>
              <a:rPr lang="pl-PL" dirty="0">
                <a:solidFill>
                  <a:schemeClr val="tx1"/>
                </a:solidFill>
              </a:rPr>
              <a:t> v </a:t>
            </a:r>
            <a:r>
              <a:rPr lang="pl-PL" dirty="0" err="1">
                <a:solidFill>
                  <a:schemeClr val="tx1"/>
                </a:solidFill>
              </a:rPr>
              <a:t>Trnave</a:t>
            </a:r>
            <a:r>
              <a:rPr lang="pl-PL" dirty="0">
                <a:solidFill>
                  <a:schemeClr val="tx1"/>
                </a:solidFill>
              </a:rPr>
              <a:t>. </a:t>
            </a:r>
            <a:r>
              <a:rPr lang="pl-PL" dirty="0" err="1">
                <a:solidFill>
                  <a:schemeClr val="tx1"/>
                </a:solidFill>
              </a:rPr>
              <a:t>Pedagogická</a:t>
            </a:r>
            <a:r>
              <a:rPr lang="pl-PL" dirty="0">
                <a:solidFill>
                  <a:schemeClr val="tx1"/>
                </a:solidFill>
              </a:rPr>
              <a:t> </a:t>
            </a:r>
            <a:r>
              <a:rPr lang="pl-PL" dirty="0" err="1" smtClean="0">
                <a:solidFill>
                  <a:schemeClr val="tx1"/>
                </a:solidFill>
              </a:rPr>
              <a:t>fakulta</a:t>
            </a:r>
            <a:endParaRPr lang="pl-PL" dirty="0" smtClean="0">
              <a:solidFill>
                <a:schemeClr val="tx1"/>
              </a:solidFill>
            </a:endParaRPr>
          </a:p>
          <a:p>
            <a:pPr marL="457200" lvl="0" indent="-457200">
              <a:buFont typeface="+mj-lt"/>
              <a:buAutoNum type="arabicPeriod" startAt="12"/>
            </a:pPr>
            <a:r>
              <a:rPr lang="pl-PL" dirty="0" smtClean="0">
                <a:solidFill>
                  <a:schemeClr val="tx1"/>
                </a:solidFill>
              </a:rPr>
              <a:t>Koczwara</a:t>
            </a:r>
            <a:r>
              <a:rPr lang="pl-PL" dirty="0">
                <a:solidFill>
                  <a:schemeClr val="tx1"/>
                </a:solidFill>
              </a:rPr>
              <a:t>, K.; NODZYŃSKA, M. </a:t>
            </a:r>
            <a:r>
              <a:rPr lang="pl-PL" dirty="0" smtClean="0">
                <a:solidFill>
                  <a:schemeClr val="tx1"/>
                </a:solidFill>
              </a:rPr>
              <a:t> </a:t>
            </a:r>
            <a:r>
              <a:rPr lang="pl-PL" b="1" dirty="0">
                <a:solidFill>
                  <a:schemeClr val="tx1"/>
                </a:solidFill>
              </a:rPr>
              <a:t>Rola doświadczeń wspomaganych technikami multimedialnymi w podnoszeniu wyników nauczania chemii wśród dzieci z niepełnosprawnością intelektualną w stopniu lekkim</a:t>
            </a:r>
            <a:r>
              <a:rPr lang="pl-PL" dirty="0">
                <a:solidFill>
                  <a:schemeClr val="tx1"/>
                </a:solidFill>
              </a:rPr>
              <a:t>[W:] </a:t>
            </a:r>
            <a:r>
              <a:rPr lang="pl-PL" i="1" dirty="0" err="1">
                <a:solidFill>
                  <a:schemeClr val="tx1"/>
                </a:solidFill>
              </a:rPr>
              <a:t>Metodologické</a:t>
            </a:r>
            <a:r>
              <a:rPr lang="pl-PL" i="1" dirty="0">
                <a:solidFill>
                  <a:schemeClr val="tx1"/>
                </a:solidFill>
              </a:rPr>
              <a:t> </a:t>
            </a:r>
            <a:r>
              <a:rPr lang="pl-PL" i="1" dirty="0" err="1">
                <a:solidFill>
                  <a:schemeClr val="tx1"/>
                </a:solidFill>
              </a:rPr>
              <a:t>otázky</a:t>
            </a:r>
            <a:r>
              <a:rPr lang="pl-PL" i="1" dirty="0">
                <a:solidFill>
                  <a:schemeClr val="tx1"/>
                </a:solidFill>
              </a:rPr>
              <a:t> </a:t>
            </a:r>
            <a:r>
              <a:rPr lang="pl-PL" i="1" dirty="0" err="1">
                <a:solidFill>
                  <a:schemeClr val="tx1"/>
                </a:solidFill>
              </a:rPr>
              <a:t>výskumu</a:t>
            </a:r>
            <a:r>
              <a:rPr lang="pl-PL" i="1" dirty="0">
                <a:solidFill>
                  <a:schemeClr val="tx1"/>
                </a:solidFill>
              </a:rPr>
              <a:t> v </a:t>
            </a:r>
            <a:r>
              <a:rPr lang="pl-PL" i="1" dirty="0" err="1">
                <a:solidFill>
                  <a:schemeClr val="tx1"/>
                </a:solidFill>
              </a:rPr>
              <a:t>didaktike</a:t>
            </a:r>
            <a:r>
              <a:rPr lang="pl-PL" i="1" dirty="0">
                <a:solidFill>
                  <a:schemeClr val="tx1"/>
                </a:solidFill>
              </a:rPr>
              <a:t> </a:t>
            </a:r>
            <a:r>
              <a:rPr lang="pl-PL" i="1" dirty="0" err="1">
                <a:solidFill>
                  <a:schemeClr val="tx1"/>
                </a:solidFill>
              </a:rPr>
              <a:t>chémie</a:t>
            </a:r>
            <a:r>
              <a:rPr lang="pl-PL" i="1" dirty="0">
                <a:solidFill>
                  <a:schemeClr val="tx1"/>
                </a:solidFill>
              </a:rPr>
              <a:t>: </a:t>
            </a:r>
            <a:r>
              <a:rPr lang="pl-PL" i="1" dirty="0" err="1">
                <a:solidFill>
                  <a:schemeClr val="tx1"/>
                </a:solidFill>
              </a:rPr>
              <a:t>zborník</a:t>
            </a:r>
            <a:r>
              <a:rPr lang="pl-PL" i="1" dirty="0">
                <a:solidFill>
                  <a:schemeClr val="tx1"/>
                </a:solidFill>
              </a:rPr>
              <a:t> </a:t>
            </a:r>
            <a:r>
              <a:rPr lang="pl-PL" i="1" dirty="0" err="1">
                <a:solidFill>
                  <a:schemeClr val="tx1"/>
                </a:solidFill>
              </a:rPr>
              <a:t>príspevkov</a:t>
            </a:r>
            <a:r>
              <a:rPr lang="pl-PL" i="1" dirty="0">
                <a:solidFill>
                  <a:schemeClr val="tx1"/>
                </a:solidFill>
              </a:rPr>
              <a:t> </a:t>
            </a:r>
            <a:r>
              <a:rPr lang="pl-PL" i="1" dirty="0" err="1">
                <a:solidFill>
                  <a:schemeClr val="tx1"/>
                </a:solidFill>
              </a:rPr>
              <a:t>zo</a:t>
            </a:r>
            <a:r>
              <a:rPr lang="pl-PL" i="1" dirty="0">
                <a:solidFill>
                  <a:schemeClr val="tx1"/>
                </a:solidFill>
              </a:rPr>
              <a:t> </a:t>
            </a:r>
            <a:r>
              <a:rPr lang="pl-PL" i="1" dirty="0" err="1">
                <a:solidFill>
                  <a:schemeClr val="tx1"/>
                </a:solidFill>
              </a:rPr>
              <a:t>seminára</a:t>
            </a:r>
            <a:r>
              <a:rPr lang="pl-PL" i="1" dirty="0">
                <a:solidFill>
                  <a:schemeClr val="tx1"/>
                </a:solidFill>
              </a:rPr>
              <a:t> </a:t>
            </a:r>
            <a:r>
              <a:rPr lang="pl-PL" i="1" dirty="0" err="1">
                <a:solidFill>
                  <a:schemeClr val="tx1"/>
                </a:solidFill>
              </a:rPr>
              <a:t>doktorandského</a:t>
            </a:r>
            <a:r>
              <a:rPr lang="pl-PL" i="1" dirty="0">
                <a:solidFill>
                  <a:schemeClr val="tx1"/>
                </a:solidFill>
              </a:rPr>
              <a:t> </a:t>
            </a:r>
            <a:r>
              <a:rPr lang="pl-PL" i="1" dirty="0" err="1" smtClean="0">
                <a:solidFill>
                  <a:schemeClr val="tx1"/>
                </a:solidFill>
              </a:rPr>
              <a:t>štùdia</a:t>
            </a:r>
            <a:r>
              <a:rPr lang="pl-PL" dirty="0" smtClean="0">
                <a:solidFill>
                  <a:schemeClr val="tx1"/>
                </a:solidFill>
              </a:rPr>
              <a:t>, </a:t>
            </a:r>
            <a:r>
              <a:rPr lang="pl-PL" dirty="0" err="1">
                <a:solidFill>
                  <a:schemeClr val="tx1"/>
                </a:solidFill>
              </a:rPr>
              <a:t>Trnava</a:t>
            </a:r>
            <a:r>
              <a:rPr lang="pl-PL" dirty="0">
                <a:solidFill>
                  <a:schemeClr val="tx1"/>
                </a:solidFill>
              </a:rPr>
              <a:t>: </a:t>
            </a:r>
            <a:r>
              <a:rPr lang="pl-PL" dirty="0" err="1">
                <a:solidFill>
                  <a:schemeClr val="tx1"/>
                </a:solidFill>
              </a:rPr>
              <a:t>Trnavská</a:t>
            </a:r>
            <a:r>
              <a:rPr lang="pl-PL" dirty="0">
                <a:solidFill>
                  <a:schemeClr val="tx1"/>
                </a:solidFill>
              </a:rPr>
              <a:t> </a:t>
            </a:r>
            <a:r>
              <a:rPr lang="pl-PL" dirty="0" err="1">
                <a:solidFill>
                  <a:schemeClr val="tx1"/>
                </a:solidFill>
              </a:rPr>
              <a:t>univerzita</a:t>
            </a:r>
            <a:r>
              <a:rPr lang="pl-PL" dirty="0">
                <a:solidFill>
                  <a:schemeClr val="tx1"/>
                </a:solidFill>
              </a:rPr>
              <a:t> v </a:t>
            </a:r>
            <a:r>
              <a:rPr lang="pl-PL" dirty="0" err="1">
                <a:solidFill>
                  <a:schemeClr val="tx1"/>
                </a:solidFill>
              </a:rPr>
              <a:t>Trnave</a:t>
            </a:r>
            <a:r>
              <a:rPr lang="pl-PL" dirty="0">
                <a:solidFill>
                  <a:schemeClr val="tx1"/>
                </a:solidFill>
              </a:rPr>
              <a:t>. </a:t>
            </a:r>
            <a:r>
              <a:rPr lang="pl-PL" dirty="0" err="1">
                <a:solidFill>
                  <a:schemeClr val="tx1"/>
                </a:solidFill>
              </a:rPr>
              <a:t>Pedagogická</a:t>
            </a:r>
            <a:r>
              <a:rPr lang="pl-PL" dirty="0">
                <a:solidFill>
                  <a:schemeClr val="tx1"/>
                </a:solidFill>
              </a:rPr>
              <a:t> </a:t>
            </a:r>
            <a:r>
              <a:rPr lang="pl-PL" dirty="0" err="1" smtClean="0">
                <a:solidFill>
                  <a:schemeClr val="tx1"/>
                </a:solidFill>
              </a:rPr>
              <a:t>fakulta</a:t>
            </a:r>
            <a:endParaRPr lang="cs-CZ" dirty="0">
              <a:solidFill>
                <a:schemeClr val="tx1"/>
              </a:solidFill>
            </a:endParaRPr>
          </a:p>
          <a:p>
            <a:pPr marL="457200" indent="-457200">
              <a:buFont typeface="+mj-lt"/>
              <a:buAutoNum type="arabicPeriod" startAt="12"/>
            </a:pPr>
            <a:r>
              <a:rPr lang="pl-PL" dirty="0">
                <a:solidFill>
                  <a:schemeClr val="tx1"/>
                </a:solidFill>
              </a:rPr>
              <a:t>Bogusz J., NODZYŃSKA M. </a:t>
            </a:r>
            <a:r>
              <a:rPr lang="pl-PL" b="1" dirty="0">
                <a:solidFill>
                  <a:schemeClr val="tx1"/>
                </a:solidFill>
              </a:rPr>
              <a:t>Wpływ animacji Flash na zrozumienie procesu spalania całkowitego heksanu przez uczniów klasy 3 gimnazjum w świetle badań</a:t>
            </a:r>
            <a:r>
              <a:rPr lang="pl-PL" dirty="0">
                <a:solidFill>
                  <a:schemeClr val="tx1"/>
                </a:solidFill>
              </a:rPr>
              <a:t>[w:] </a:t>
            </a:r>
            <a:r>
              <a:rPr lang="pl-PL" i="1" dirty="0">
                <a:solidFill>
                  <a:schemeClr val="tx1"/>
                </a:solidFill>
              </a:rPr>
              <a:t>Badania w chemii i dydaktyce chemii </a:t>
            </a:r>
            <a:r>
              <a:rPr lang="pl-PL" dirty="0" err="1">
                <a:solidFill>
                  <a:schemeClr val="tx1"/>
                </a:solidFill>
              </a:rPr>
              <a:t>ZChiDCh</a:t>
            </a:r>
            <a:r>
              <a:rPr lang="pl-PL" dirty="0">
                <a:solidFill>
                  <a:schemeClr val="tx1"/>
                </a:solidFill>
              </a:rPr>
              <a:t>, Kraków</a:t>
            </a:r>
            <a:endParaRPr lang="cs-CZ" dirty="0">
              <a:solidFill>
                <a:schemeClr val="tx1"/>
              </a:solidFill>
            </a:endParaRPr>
          </a:p>
          <a:p>
            <a:pPr marL="457200" lvl="0" indent="-457200">
              <a:buFont typeface="+mj-lt"/>
              <a:buAutoNum type="arabicPeriod" startAt="12"/>
            </a:pPr>
            <a:r>
              <a:rPr lang="pl-PL" dirty="0" smtClean="0">
                <a:solidFill>
                  <a:schemeClr val="tx1"/>
                </a:solidFill>
              </a:rPr>
              <a:t>Cieśla </a:t>
            </a:r>
            <a:r>
              <a:rPr lang="pl-PL" dirty="0">
                <a:solidFill>
                  <a:schemeClr val="tx1"/>
                </a:solidFill>
              </a:rPr>
              <a:t>P</a:t>
            </a:r>
            <a:r>
              <a:rPr lang="pl-PL" dirty="0" smtClean="0">
                <a:solidFill>
                  <a:schemeClr val="tx1"/>
                </a:solidFill>
              </a:rPr>
              <a:t>., </a:t>
            </a:r>
            <a:r>
              <a:rPr lang="pl-PL" dirty="0">
                <a:solidFill>
                  <a:schemeClr val="tx1"/>
                </a:solidFill>
              </a:rPr>
              <a:t>NODZYŃSKA, M</a:t>
            </a:r>
            <a:r>
              <a:rPr lang="pl-PL" dirty="0" smtClean="0">
                <a:solidFill>
                  <a:schemeClr val="tx1"/>
                </a:solidFill>
              </a:rPr>
              <a:t>., </a:t>
            </a:r>
            <a:r>
              <a:rPr lang="pl-PL" dirty="0">
                <a:solidFill>
                  <a:schemeClr val="tx1"/>
                </a:solidFill>
              </a:rPr>
              <a:t>Paśko, J.R. </a:t>
            </a:r>
            <a:r>
              <a:rPr lang="pl-PL" b="1" dirty="0" smtClean="0">
                <a:solidFill>
                  <a:schemeClr val="tx1"/>
                </a:solidFill>
              </a:rPr>
              <a:t>Wstępne </a:t>
            </a:r>
            <a:r>
              <a:rPr lang="pl-PL" b="1" dirty="0">
                <a:solidFill>
                  <a:schemeClr val="tx1"/>
                </a:solidFill>
              </a:rPr>
              <a:t>badania nad wyobrażeniem struktury mikroświata u uczniów IV klasy szkoły podstawowej</a:t>
            </a:r>
            <a:r>
              <a:rPr lang="pl-PL" dirty="0">
                <a:solidFill>
                  <a:schemeClr val="tx1"/>
                </a:solidFill>
              </a:rPr>
              <a:t> [w:] </a:t>
            </a:r>
            <a:r>
              <a:rPr lang="pl-PL" i="1" dirty="0">
                <a:solidFill>
                  <a:schemeClr val="tx1"/>
                </a:solidFill>
              </a:rPr>
              <a:t>Biologie - Chemie </a:t>
            </a:r>
            <a:r>
              <a:rPr lang="en-US" i="1" dirty="0" smtClean="0">
                <a:solidFill>
                  <a:schemeClr val="tx1"/>
                </a:solidFill>
              </a:rPr>
              <a:t>–</a:t>
            </a:r>
            <a:r>
              <a:rPr lang="pl-PL" i="1" dirty="0" smtClean="0">
                <a:solidFill>
                  <a:schemeClr val="tx1"/>
                </a:solidFill>
              </a:rPr>
              <a:t> </a:t>
            </a:r>
            <a:r>
              <a:rPr lang="pl-PL" i="1" dirty="0" err="1" smtClean="0">
                <a:solidFill>
                  <a:schemeClr val="tx1"/>
                </a:solidFill>
              </a:rPr>
              <a:t>Zeměpis</a:t>
            </a:r>
            <a:endParaRPr lang="cs-CZ" dirty="0">
              <a:solidFill>
                <a:schemeClr val="tx1"/>
              </a:solidFill>
            </a:endParaRPr>
          </a:p>
          <a:p>
            <a:endParaRPr lang="en-US" dirty="0"/>
          </a:p>
        </p:txBody>
      </p:sp>
    </p:spTree>
    <p:extLst>
      <p:ext uri="{BB962C8B-B14F-4D97-AF65-F5344CB8AC3E}">
        <p14:creationId xmlns:p14="http://schemas.microsoft.com/office/powerpoint/2010/main" val="3843573671"/>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cs-CZ" dirty="0" smtClean="0"/>
              <a:t>Výzkum ...</a:t>
            </a:r>
            <a:endParaRPr lang="pl-PL" dirty="0"/>
          </a:p>
        </p:txBody>
      </p:sp>
      <p:sp>
        <p:nvSpPr>
          <p:cNvPr id="6" name="Text Placeholder 5"/>
          <p:cNvSpPr>
            <a:spLocks noGrp="1"/>
          </p:cNvSpPr>
          <p:nvPr>
            <p:ph type="body" idx="1"/>
          </p:nvPr>
        </p:nvSpPr>
        <p:spPr>
          <a:xfrm>
            <a:off x="676656" y="2549834"/>
            <a:ext cx="3822192" cy="639762"/>
          </a:xfrm>
        </p:spPr>
        <p:txBody>
          <a:bodyPr/>
          <a:lstStyle/>
          <a:p>
            <a:r>
              <a:rPr lang="en-US" dirty="0" smtClean="0"/>
              <a:t>2010 - 2009</a:t>
            </a:r>
            <a:endParaRPr lang="en-US" dirty="0"/>
          </a:p>
        </p:txBody>
      </p:sp>
      <p:sp>
        <p:nvSpPr>
          <p:cNvPr id="7" name="Content Placeholder 6"/>
          <p:cNvSpPr>
            <a:spLocks noGrp="1"/>
          </p:cNvSpPr>
          <p:nvPr>
            <p:ph sz="half" idx="2"/>
          </p:nvPr>
        </p:nvSpPr>
        <p:spPr>
          <a:xfrm>
            <a:off x="0" y="3283888"/>
            <a:ext cx="4497388" cy="3463474"/>
          </a:xfrm>
        </p:spPr>
        <p:txBody>
          <a:bodyPr>
            <a:normAutofit/>
          </a:bodyPr>
          <a:lstStyle/>
          <a:p>
            <a:pPr marL="228600" lvl="0" indent="-228600">
              <a:buFont typeface="+mj-lt"/>
              <a:buAutoNum type="arabicPeriod" startAt="21"/>
            </a:pPr>
            <a:r>
              <a:rPr lang="en-US" sz="800" dirty="0" smtClean="0">
                <a:solidFill>
                  <a:schemeClr val="tx1"/>
                </a:solidFill>
              </a:rPr>
              <a:t>NODZYŃSKA </a:t>
            </a:r>
            <a:r>
              <a:rPr lang="en-US" sz="800" dirty="0">
                <a:solidFill>
                  <a:schemeClr val="tx1"/>
                </a:solidFill>
              </a:rPr>
              <a:t>M. </a:t>
            </a:r>
            <a:r>
              <a:rPr lang="en-US" sz="800" dirty="0" smtClean="0">
                <a:solidFill>
                  <a:schemeClr val="tx1"/>
                </a:solidFill>
              </a:rPr>
              <a:t> </a:t>
            </a:r>
            <a:r>
              <a:rPr lang="en-US" sz="800" b="1" dirty="0">
                <a:solidFill>
                  <a:schemeClr val="tx1"/>
                </a:solidFill>
              </a:rPr>
              <a:t>The Influence of </a:t>
            </a:r>
            <a:r>
              <a:rPr lang="en-US" sz="800" b="1" dirty="0" err="1">
                <a:solidFill>
                  <a:schemeClr val="tx1"/>
                </a:solidFill>
              </a:rPr>
              <a:t>Visualisalion</a:t>
            </a:r>
            <a:r>
              <a:rPr lang="en-US" sz="800" b="1" dirty="0">
                <a:solidFill>
                  <a:schemeClr val="tx1"/>
                </a:solidFill>
              </a:rPr>
              <a:t> on Pupils’ Understanding of Chemical Reactions </a:t>
            </a:r>
            <a:r>
              <a:rPr lang="en-US" sz="800" dirty="0">
                <a:solidFill>
                  <a:schemeClr val="tx1"/>
                </a:solidFill>
              </a:rPr>
              <a:t>[w:] </a:t>
            </a:r>
            <a:r>
              <a:rPr lang="en-US" sz="800" i="1" dirty="0" smtClean="0">
                <a:solidFill>
                  <a:schemeClr val="tx1"/>
                </a:solidFill>
              </a:rPr>
              <a:t>Research in didactics of the sciences </a:t>
            </a:r>
            <a:r>
              <a:rPr lang="en-US" sz="800" dirty="0" err="1" smtClean="0">
                <a:solidFill>
                  <a:schemeClr val="tx1"/>
                </a:solidFill>
              </a:rPr>
              <a:t>Kraków</a:t>
            </a:r>
            <a:r>
              <a:rPr lang="en-US" sz="800" dirty="0" smtClean="0">
                <a:solidFill>
                  <a:schemeClr val="tx1"/>
                </a:solidFill>
              </a:rPr>
              <a:t> UP</a:t>
            </a:r>
            <a:endParaRPr lang="cs-CZ" sz="800" dirty="0">
              <a:solidFill>
                <a:schemeClr val="tx1"/>
              </a:solidFill>
            </a:endParaRPr>
          </a:p>
          <a:p>
            <a:pPr marL="228600" lvl="0" indent="-228600">
              <a:buFont typeface="+mj-lt"/>
              <a:buAutoNum type="arabicPeriod" startAt="21"/>
            </a:pPr>
            <a:r>
              <a:rPr lang="pl-PL" sz="800" dirty="0">
                <a:solidFill>
                  <a:schemeClr val="tx1"/>
                </a:solidFill>
              </a:rPr>
              <a:t>NODZYŃSKA M. </a:t>
            </a:r>
            <a:r>
              <a:rPr lang="pl-PL" sz="800" b="1" dirty="0" smtClean="0">
                <a:solidFill>
                  <a:schemeClr val="tx1"/>
                </a:solidFill>
              </a:rPr>
              <a:t>Jak </a:t>
            </a:r>
            <a:r>
              <a:rPr lang="pl-PL" sz="800" b="1" dirty="0">
                <a:solidFill>
                  <a:schemeClr val="tx1"/>
                </a:solidFill>
              </a:rPr>
              <a:t>kształcić nauczycieli chemii, aby prezentowane przez nich wizualizacje były jak najbardziej efektywne?</a:t>
            </a:r>
            <a:r>
              <a:rPr lang="pl-PL" sz="800" dirty="0">
                <a:solidFill>
                  <a:schemeClr val="tx1"/>
                </a:solidFill>
              </a:rPr>
              <a:t> [W:] </a:t>
            </a:r>
            <a:r>
              <a:rPr lang="pl-PL" sz="800" i="1" dirty="0" err="1">
                <a:solidFill>
                  <a:schemeClr val="tx1"/>
                </a:solidFill>
              </a:rPr>
              <a:t>Aktuální</a:t>
            </a:r>
            <a:r>
              <a:rPr lang="pl-PL" sz="800" i="1" dirty="0">
                <a:solidFill>
                  <a:schemeClr val="tx1"/>
                </a:solidFill>
              </a:rPr>
              <a:t> aspekty </a:t>
            </a:r>
            <a:r>
              <a:rPr lang="pl-PL" sz="800" i="1" dirty="0" err="1">
                <a:solidFill>
                  <a:schemeClr val="tx1"/>
                </a:solidFill>
              </a:rPr>
              <a:t>pregraduální</a:t>
            </a:r>
            <a:r>
              <a:rPr lang="pl-PL" sz="800" i="1" dirty="0">
                <a:solidFill>
                  <a:schemeClr val="tx1"/>
                </a:solidFill>
              </a:rPr>
              <a:t> </a:t>
            </a:r>
            <a:r>
              <a:rPr lang="pl-PL" sz="800" i="1" dirty="0" err="1">
                <a:solidFill>
                  <a:schemeClr val="tx1"/>
                </a:solidFill>
              </a:rPr>
              <a:t>přípravy</a:t>
            </a:r>
            <a:r>
              <a:rPr lang="pl-PL" sz="800" i="1" dirty="0">
                <a:solidFill>
                  <a:schemeClr val="tx1"/>
                </a:solidFill>
              </a:rPr>
              <a:t> a </a:t>
            </a:r>
            <a:r>
              <a:rPr lang="pl-PL" sz="800" i="1" dirty="0" err="1">
                <a:solidFill>
                  <a:schemeClr val="tx1"/>
                </a:solidFill>
              </a:rPr>
              <a:t>postgraduálního</a:t>
            </a:r>
            <a:r>
              <a:rPr lang="pl-PL" sz="800" i="1" dirty="0">
                <a:solidFill>
                  <a:schemeClr val="tx1"/>
                </a:solidFill>
              </a:rPr>
              <a:t> </a:t>
            </a:r>
            <a:r>
              <a:rPr lang="pl-PL" sz="800" i="1" dirty="0" err="1">
                <a:solidFill>
                  <a:schemeClr val="tx1"/>
                </a:solidFill>
              </a:rPr>
              <a:t>vzdělávání</a:t>
            </a:r>
            <a:r>
              <a:rPr lang="pl-PL" sz="800" i="1" dirty="0">
                <a:solidFill>
                  <a:schemeClr val="tx1"/>
                </a:solidFill>
              </a:rPr>
              <a:t> </a:t>
            </a:r>
            <a:r>
              <a:rPr lang="pl-PL" sz="800" i="1" dirty="0" err="1">
                <a:solidFill>
                  <a:schemeClr val="tx1"/>
                </a:solidFill>
              </a:rPr>
              <a:t>učitelů</a:t>
            </a:r>
            <a:r>
              <a:rPr lang="pl-PL" sz="800" i="1" dirty="0">
                <a:solidFill>
                  <a:schemeClr val="tx1"/>
                </a:solidFill>
              </a:rPr>
              <a:t> </a:t>
            </a:r>
            <a:r>
              <a:rPr lang="pl-PL" sz="800" i="1" dirty="0" smtClean="0">
                <a:solidFill>
                  <a:schemeClr val="tx1"/>
                </a:solidFill>
              </a:rPr>
              <a:t>chemie</a:t>
            </a:r>
            <a:r>
              <a:rPr lang="pl-PL" sz="800" dirty="0" smtClean="0">
                <a:solidFill>
                  <a:schemeClr val="tx1"/>
                </a:solidFill>
              </a:rPr>
              <a:t>, </a:t>
            </a:r>
            <a:r>
              <a:rPr lang="pl-PL" sz="800" dirty="0" err="1" smtClean="0">
                <a:solidFill>
                  <a:schemeClr val="tx1"/>
                </a:solidFill>
              </a:rPr>
              <a:t>Ostrava</a:t>
            </a:r>
            <a:r>
              <a:rPr lang="pl-PL" sz="800" dirty="0">
                <a:solidFill>
                  <a:schemeClr val="tx1"/>
                </a:solidFill>
              </a:rPr>
              <a:t>: </a:t>
            </a:r>
            <a:r>
              <a:rPr lang="pl-PL" sz="800" dirty="0" err="1">
                <a:solidFill>
                  <a:schemeClr val="tx1"/>
                </a:solidFill>
              </a:rPr>
              <a:t>Ostravská</a:t>
            </a:r>
            <a:r>
              <a:rPr lang="pl-PL" sz="800" dirty="0">
                <a:solidFill>
                  <a:schemeClr val="tx1"/>
                </a:solidFill>
              </a:rPr>
              <a:t> </a:t>
            </a:r>
            <a:r>
              <a:rPr lang="pl-PL" sz="800" dirty="0" err="1">
                <a:solidFill>
                  <a:schemeClr val="tx1"/>
                </a:solidFill>
              </a:rPr>
              <a:t>Univerzita</a:t>
            </a:r>
            <a:r>
              <a:rPr lang="pl-PL" sz="800" dirty="0">
                <a:solidFill>
                  <a:schemeClr val="tx1"/>
                </a:solidFill>
              </a:rPr>
              <a:t>. </a:t>
            </a:r>
            <a:r>
              <a:rPr lang="pl-PL" sz="800" dirty="0" smtClean="0">
                <a:solidFill>
                  <a:schemeClr val="tx1"/>
                </a:solidFill>
              </a:rPr>
              <a:t>Katedra Chemie</a:t>
            </a:r>
            <a:endParaRPr lang="pl-PL" sz="800" dirty="0">
              <a:solidFill>
                <a:schemeClr val="tx1"/>
              </a:solidFill>
            </a:endParaRPr>
          </a:p>
          <a:p>
            <a:pPr marL="228600" lvl="0" indent="-228600">
              <a:buFont typeface="+mj-lt"/>
              <a:buAutoNum type="arabicPeriod" startAt="21"/>
            </a:pPr>
            <a:r>
              <a:rPr lang="en-US" sz="800" dirty="0" err="1" smtClean="0">
                <a:solidFill>
                  <a:schemeClr val="tx1"/>
                </a:solidFill>
              </a:rPr>
              <a:t>Paśko</a:t>
            </a:r>
            <a:r>
              <a:rPr lang="en-US" sz="800" dirty="0" smtClean="0">
                <a:solidFill>
                  <a:schemeClr val="tx1"/>
                </a:solidFill>
              </a:rPr>
              <a:t> </a:t>
            </a:r>
            <a:r>
              <a:rPr lang="en-US" sz="800" dirty="0">
                <a:solidFill>
                  <a:schemeClr val="tx1"/>
                </a:solidFill>
              </a:rPr>
              <a:t>J.R., NODZYŃSKA M. </a:t>
            </a:r>
            <a:r>
              <a:rPr lang="en-US" sz="800" b="1" dirty="0" smtClean="0">
                <a:solidFill>
                  <a:schemeClr val="tx1"/>
                </a:solidFill>
              </a:rPr>
              <a:t>Computer </a:t>
            </a:r>
            <a:r>
              <a:rPr lang="en-US" sz="800" b="1" dirty="0">
                <a:solidFill>
                  <a:schemeClr val="tx1"/>
                </a:solidFill>
              </a:rPr>
              <a:t>Animated Models in Chemistry Teaching </a:t>
            </a:r>
            <a:r>
              <a:rPr lang="en-US" sz="800" dirty="0">
                <a:solidFill>
                  <a:schemeClr val="tx1"/>
                </a:solidFill>
              </a:rPr>
              <a:t>[w:] </a:t>
            </a:r>
            <a:r>
              <a:rPr lang="en-US" sz="800" i="1" dirty="0" smtClean="0">
                <a:solidFill>
                  <a:schemeClr val="tx1"/>
                </a:solidFill>
              </a:rPr>
              <a:t>10</a:t>
            </a:r>
            <a:r>
              <a:rPr lang="en-US" sz="800" i="1" baseline="30000" dirty="0" smtClean="0">
                <a:solidFill>
                  <a:schemeClr val="tx1"/>
                </a:solidFill>
              </a:rPr>
              <a:t>th</a:t>
            </a:r>
            <a:r>
              <a:rPr lang="en-US" sz="800" i="1" dirty="0" smtClean="0">
                <a:solidFill>
                  <a:schemeClr val="tx1"/>
                </a:solidFill>
              </a:rPr>
              <a:t> European Conference On Research In Chemistry Education</a:t>
            </a:r>
            <a:r>
              <a:rPr lang="en-US" sz="800" dirty="0" smtClean="0">
                <a:solidFill>
                  <a:schemeClr val="tx1"/>
                </a:solidFill>
              </a:rPr>
              <a:t>, </a:t>
            </a:r>
            <a:r>
              <a:rPr lang="en-US" sz="800" dirty="0" err="1" smtClean="0">
                <a:solidFill>
                  <a:schemeClr val="tx1"/>
                </a:solidFill>
              </a:rPr>
              <a:t>Kraków</a:t>
            </a:r>
            <a:r>
              <a:rPr lang="en-US" sz="800" dirty="0" smtClean="0">
                <a:solidFill>
                  <a:schemeClr val="tx1"/>
                </a:solidFill>
              </a:rPr>
              <a:t> UP</a:t>
            </a:r>
          </a:p>
          <a:p>
            <a:pPr marL="228600" lvl="0" indent="-228600">
              <a:buFont typeface="+mj-lt"/>
              <a:buAutoNum type="arabicPeriod" startAt="21"/>
            </a:pPr>
            <a:r>
              <a:rPr lang="pl-PL" sz="800" dirty="0" smtClean="0">
                <a:solidFill>
                  <a:schemeClr val="tx1"/>
                </a:solidFill>
              </a:rPr>
              <a:t>Chłopek </a:t>
            </a:r>
            <a:r>
              <a:rPr lang="pl-PL" sz="800" dirty="0">
                <a:solidFill>
                  <a:schemeClr val="tx1"/>
                </a:solidFill>
              </a:rPr>
              <a:t>K., NODZYŃSKA M. </a:t>
            </a:r>
            <a:r>
              <a:rPr lang="pl-PL" sz="800" b="1" dirty="0" smtClean="0">
                <a:solidFill>
                  <a:schemeClr val="tx1"/>
                </a:solidFill>
              </a:rPr>
              <a:t>Wpływ </a:t>
            </a:r>
            <a:r>
              <a:rPr lang="pl-PL" sz="800" b="1" dirty="0">
                <a:solidFill>
                  <a:schemeClr val="tx1"/>
                </a:solidFill>
              </a:rPr>
              <a:t>komputerowych modeli dynamicznych na rozumienie procesów zachodzących na poziomie mikroświata w mieszaninie i związku chemicznym </a:t>
            </a:r>
            <a:r>
              <a:rPr lang="pl-PL" sz="800" dirty="0">
                <a:solidFill>
                  <a:schemeClr val="tx1"/>
                </a:solidFill>
              </a:rPr>
              <a:t>[w:] </a:t>
            </a:r>
            <a:r>
              <a:rPr lang="pl-PL" sz="800" i="1" dirty="0" err="1" smtClean="0">
                <a:solidFill>
                  <a:schemeClr val="tx1"/>
                </a:solidFill>
              </a:rPr>
              <a:t>Research</a:t>
            </a:r>
            <a:r>
              <a:rPr lang="pl-PL" sz="800" i="1" dirty="0" smtClean="0">
                <a:solidFill>
                  <a:schemeClr val="tx1"/>
                </a:solidFill>
              </a:rPr>
              <a:t> In </a:t>
            </a:r>
            <a:r>
              <a:rPr lang="pl-PL" sz="800" i="1" dirty="0" err="1" smtClean="0">
                <a:solidFill>
                  <a:schemeClr val="tx1"/>
                </a:solidFill>
              </a:rPr>
              <a:t>Didactics</a:t>
            </a:r>
            <a:r>
              <a:rPr lang="pl-PL" sz="800" i="1" dirty="0" smtClean="0">
                <a:solidFill>
                  <a:schemeClr val="tx1"/>
                </a:solidFill>
              </a:rPr>
              <a:t> Of The </a:t>
            </a:r>
            <a:r>
              <a:rPr lang="pl-PL" sz="800" i="1" dirty="0" err="1" smtClean="0">
                <a:solidFill>
                  <a:schemeClr val="tx1"/>
                </a:solidFill>
              </a:rPr>
              <a:t>Sciences</a:t>
            </a:r>
            <a:r>
              <a:rPr lang="pl-PL" sz="800" i="1" dirty="0" smtClean="0">
                <a:solidFill>
                  <a:schemeClr val="tx1"/>
                </a:solidFill>
              </a:rPr>
              <a:t> </a:t>
            </a:r>
            <a:r>
              <a:rPr lang="pl-PL" sz="800" dirty="0" smtClean="0">
                <a:solidFill>
                  <a:schemeClr val="tx1"/>
                </a:solidFill>
              </a:rPr>
              <a:t>Kraków </a:t>
            </a:r>
            <a:r>
              <a:rPr lang="pl-PL" sz="800" dirty="0">
                <a:solidFill>
                  <a:schemeClr val="tx1"/>
                </a:solidFill>
              </a:rPr>
              <a:t>UP </a:t>
            </a:r>
            <a:endParaRPr lang="pl-PL" sz="800" dirty="0" smtClean="0">
              <a:solidFill>
                <a:schemeClr val="tx1"/>
              </a:solidFill>
            </a:endParaRPr>
          </a:p>
          <a:p>
            <a:pPr marL="228600" lvl="0" indent="-228600">
              <a:buFont typeface="+mj-lt"/>
              <a:buAutoNum type="arabicPeriod" startAt="21"/>
            </a:pPr>
            <a:r>
              <a:rPr lang="pl-PL" sz="800" dirty="0" smtClean="0">
                <a:solidFill>
                  <a:schemeClr val="tx1"/>
                </a:solidFill>
              </a:rPr>
              <a:t>Drąg </a:t>
            </a:r>
            <a:r>
              <a:rPr lang="pl-PL" sz="800" dirty="0">
                <a:solidFill>
                  <a:schemeClr val="tx1"/>
                </a:solidFill>
              </a:rPr>
              <a:t>B., Kuropatnicka M., NODZYŃSKA M. </a:t>
            </a:r>
            <a:r>
              <a:rPr lang="pl-PL" sz="800" b="1" dirty="0" smtClean="0">
                <a:solidFill>
                  <a:schemeClr val="tx1"/>
                </a:solidFill>
              </a:rPr>
              <a:t>Wpływ </a:t>
            </a:r>
            <a:r>
              <a:rPr lang="pl-PL" sz="800" b="1" dirty="0">
                <a:solidFill>
                  <a:schemeClr val="tx1"/>
                </a:solidFill>
              </a:rPr>
              <a:t>dynamicznych modeli komputerowych na rozumienie przez uczniów przebiegu reakcji powstawania soli </a:t>
            </a:r>
            <a:r>
              <a:rPr lang="pl-PL" sz="800" dirty="0">
                <a:solidFill>
                  <a:schemeClr val="tx1"/>
                </a:solidFill>
              </a:rPr>
              <a:t>[w:] </a:t>
            </a:r>
            <a:r>
              <a:rPr lang="pl-PL" sz="800" i="1" dirty="0" err="1" smtClean="0">
                <a:solidFill>
                  <a:schemeClr val="tx1"/>
                </a:solidFill>
              </a:rPr>
              <a:t>Research</a:t>
            </a:r>
            <a:r>
              <a:rPr lang="pl-PL" sz="800" i="1" dirty="0" smtClean="0">
                <a:solidFill>
                  <a:schemeClr val="tx1"/>
                </a:solidFill>
              </a:rPr>
              <a:t> In </a:t>
            </a:r>
            <a:r>
              <a:rPr lang="pl-PL" sz="800" i="1" dirty="0" err="1" smtClean="0">
                <a:solidFill>
                  <a:schemeClr val="tx1"/>
                </a:solidFill>
              </a:rPr>
              <a:t>Didactics</a:t>
            </a:r>
            <a:r>
              <a:rPr lang="pl-PL" sz="800" i="1" dirty="0" smtClean="0">
                <a:solidFill>
                  <a:schemeClr val="tx1"/>
                </a:solidFill>
              </a:rPr>
              <a:t> Of The </a:t>
            </a:r>
            <a:r>
              <a:rPr lang="pl-PL" sz="800" i="1" dirty="0" err="1" smtClean="0">
                <a:solidFill>
                  <a:schemeClr val="tx1"/>
                </a:solidFill>
              </a:rPr>
              <a:t>Sciences</a:t>
            </a:r>
            <a:r>
              <a:rPr lang="pl-PL" sz="800" i="1" dirty="0" smtClean="0">
                <a:solidFill>
                  <a:schemeClr val="tx1"/>
                </a:solidFill>
              </a:rPr>
              <a:t>,</a:t>
            </a:r>
            <a:r>
              <a:rPr lang="pl-PL" sz="800" dirty="0" smtClean="0">
                <a:solidFill>
                  <a:schemeClr val="tx1"/>
                </a:solidFill>
              </a:rPr>
              <a:t> Kraków </a:t>
            </a:r>
            <a:r>
              <a:rPr lang="pl-PL" sz="800" dirty="0">
                <a:solidFill>
                  <a:schemeClr val="tx1"/>
                </a:solidFill>
              </a:rPr>
              <a:t>UP S. 122 </a:t>
            </a:r>
            <a:r>
              <a:rPr lang="en-US" sz="800" dirty="0" smtClean="0">
                <a:solidFill>
                  <a:schemeClr val="tx1"/>
                </a:solidFill>
              </a:rPr>
              <a:t>–</a:t>
            </a:r>
            <a:r>
              <a:rPr lang="pl-PL" sz="800" dirty="0" smtClean="0">
                <a:solidFill>
                  <a:schemeClr val="tx1"/>
                </a:solidFill>
              </a:rPr>
              <a:t> 125</a:t>
            </a:r>
          </a:p>
          <a:p>
            <a:pPr marL="228600" lvl="0" indent="-228600">
              <a:buFont typeface="+mj-lt"/>
              <a:buAutoNum type="arabicPeriod" startAt="21"/>
            </a:pPr>
            <a:endParaRPr lang="cs-CZ" sz="800" dirty="0">
              <a:solidFill>
                <a:schemeClr val="tx1"/>
              </a:solidFill>
            </a:endParaRPr>
          </a:p>
          <a:p>
            <a:pPr marL="228600" lvl="0" indent="-228600">
              <a:buFont typeface="+mj-lt"/>
              <a:buAutoNum type="arabicPeriod" startAt="21"/>
            </a:pPr>
            <a:r>
              <a:rPr lang="pl-PL" sz="800" dirty="0">
                <a:solidFill>
                  <a:schemeClr val="tx1"/>
                </a:solidFill>
              </a:rPr>
              <a:t>NODZYŃSKA M</a:t>
            </a:r>
            <a:r>
              <a:rPr lang="pl-PL" sz="800" dirty="0" smtClean="0">
                <a:solidFill>
                  <a:schemeClr val="tx1"/>
                </a:solidFill>
              </a:rPr>
              <a:t>. </a:t>
            </a:r>
            <a:r>
              <a:rPr lang="pl-PL" sz="800" b="1" dirty="0">
                <a:solidFill>
                  <a:schemeClr val="tx1"/>
                </a:solidFill>
              </a:rPr>
              <a:t>Komputerowe badanie nad rozpoznawaniem wizualnych symboli w nauczaniu zintegrowanym </a:t>
            </a:r>
            <a:r>
              <a:rPr lang="pl-PL" sz="800" dirty="0">
                <a:solidFill>
                  <a:schemeClr val="tx1"/>
                </a:solidFill>
              </a:rPr>
              <a:t>[w:] </a:t>
            </a:r>
            <a:r>
              <a:rPr lang="pl-PL" sz="800" i="1" dirty="0" err="1">
                <a:solidFill>
                  <a:schemeClr val="tx1"/>
                </a:solidFill>
              </a:rPr>
              <a:t>Sucasnost</a:t>
            </a:r>
            <a:r>
              <a:rPr lang="pl-PL" sz="800" i="1" dirty="0">
                <a:solidFill>
                  <a:schemeClr val="tx1"/>
                </a:solidFill>
              </a:rPr>
              <a:t> a </a:t>
            </a:r>
            <a:r>
              <a:rPr lang="pl-PL" sz="800" i="1" dirty="0" err="1">
                <a:solidFill>
                  <a:schemeClr val="tx1"/>
                </a:solidFill>
              </a:rPr>
              <a:t>perspektivy</a:t>
            </a:r>
            <a:r>
              <a:rPr lang="pl-PL" sz="800" i="1" dirty="0">
                <a:solidFill>
                  <a:schemeClr val="tx1"/>
                </a:solidFill>
              </a:rPr>
              <a:t> </a:t>
            </a:r>
            <a:r>
              <a:rPr lang="pl-PL" sz="800" i="1" dirty="0" err="1">
                <a:solidFill>
                  <a:schemeClr val="tx1"/>
                </a:solidFill>
              </a:rPr>
              <a:t>didaktiky</a:t>
            </a:r>
            <a:r>
              <a:rPr lang="pl-PL" sz="800" i="1" dirty="0">
                <a:solidFill>
                  <a:schemeClr val="tx1"/>
                </a:solidFill>
              </a:rPr>
              <a:t> chemie </a:t>
            </a:r>
            <a:r>
              <a:rPr lang="pl-PL" sz="800" i="1" dirty="0" smtClean="0">
                <a:solidFill>
                  <a:schemeClr val="tx1"/>
                </a:solidFill>
              </a:rPr>
              <a:t>II</a:t>
            </a:r>
            <a:r>
              <a:rPr lang="pl-PL" sz="800" dirty="0" smtClean="0">
                <a:solidFill>
                  <a:schemeClr val="tx1"/>
                </a:solidFill>
              </a:rPr>
              <a:t>, </a:t>
            </a:r>
            <a:r>
              <a:rPr lang="pl-PL" sz="800" dirty="0" err="1" smtClean="0">
                <a:solidFill>
                  <a:schemeClr val="tx1"/>
                </a:solidFill>
              </a:rPr>
              <a:t>Fakulta</a:t>
            </a:r>
            <a:r>
              <a:rPr lang="pl-PL" sz="800" dirty="0" smtClean="0">
                <a:solidFill>
                  <a:schemeClr val="tx1"/>
                </a:solidFill>
              </a:rPr>
              <a:t> </a:t>
            </a:r>
            <a:r>
              <a:rPr lang="pl-PL" sz="800" dirty="0" err="1">
                <a:solidFill>
                  <a:schemeClr val="tx1"/>
                </a:solidFill>
              </a:rPr>
              <a:t>prirodnych</a:t>
            </a:r>
            <a:r>
              <a:rPr lang="pl-PL" sz="800" dirty="0">
                <a:solidFill>
                  <a:schemeClr val="tx1"/>
                </a:solidFill>
              </a:rPr>
              <a:t> </a:t>
            </a:r>
            <a:r>
              <a:rPr lang="pl-PL" sz="800" dirty="0" err="1">
                <a:solidFill>
                  <a:schemeClr val="tx1"/>
                </a:solidFill>
              </a:rPr>
              <a:t>vied</a:t>
            </a:r>
            <a:r>
              <a:rPr lang="pl-PL" sz="800" dirty="0">
                <a:solidFill>
                  <a:schemeClr val="tx1"/>
                </a:solidFill>
              </a:rPr>
              <a:t>, </a:t>
            </a:r>
            <a:r>
              <a:rPr lang="pl-PL" sz="800" dirty="0" err="1">
                <a:solidFill>
                  <a:schemeClr val="tx1"/>
                </a:solidFill>
              </a:rPr>
              <a:t>Univerzita</a:t>
            </a:r>
            <a:r>
              <a:rPr lang="pl-PL" sz="800" dirty="0">
                <a:solidFill>
                  <a:schemeClr val="tx1"/>
                </a:solidFill>
              </a:rPr>
              <a:t> Mateja Bela, </a:t>
            </a:r>
            <a:r>
              <a:rPr lang="pl-PL" sz="800" dirty="0" err="1">
                <a:solidFill>
                  <a:schemeClr val="tx1"/>
                </a:solidFill>
              </a:rPr>
              <a:t>Banska</a:t>
            </a:r>
            <a:r>
              <a:rPr lang="pl-PL" sz="800" dirty="0">
                <a:solidFill>
                  <a:schemeClr val="tx1"/>
                </a:solidFill>
              </a:rPr>
              <a:t> </a:t>
            </a:r>
            <a:r>
              <a:rPr lang="pl-PL" sz="800" dirty="0" err="1">
                <a:solidFill>
                  <a:schemeClr val="tx1"/>
                </a:solidFill>
              </a:rPr>
              <a:t>Bystrica</a:t>
            </a:r>
            <a:r>
              <a:rPr lang="pl-PL" sz="800" dirty="0">
                <a:solidFill>
                  <a:schemeClr val="tx1"/>
                </a:solidFill>
              </a:rPr>
              <a:t> </a:t>
            </a:r>
            <a:endParaRPr lang="pl-PL" sz="800" dirty="0" smtClean="0">
              <a:solidFill>
                <a:schemeClr val="tx1"/>
              </a:solidFill>
            </a:endParaRPr>
          </a:p>
          <a:p>
            <a:pPr marL="228600" lvl="0" indent="-228600">
              <a:buFont typeface="+mj-lt"/>
              <a:buAutoNum type="arabicPeriod" startAt="21"/>
            </a:pPr>
            <a:r>
              <a:rPr lang="pl-PL" sz="800" dirty="0" smtClean="0">
                <a:solidFill>
                  <a:schemeClr val="tx1"/>
                </a:solidFill>
              </a:rPr>
              <a:t>NODZYŃSKA </a:t>
            </a:r>
            <a:r>
              <a:rPr lang="pl-PL" sz="800" dirty="0">
                <a:solidFill>
                  <a:schemeClr val="tx1"/>
                </a:solidFill>
              </a:rPr>
              <a:t>M. </a:t>
            </a:r>
            <a:r>
              <a:rPr lang="pl-PL" sz="800" b="1" dirty="0" smtClean="0">
                <a:solidFill>
                  <a:schemeClr val="tx1"/>
                </a:solidFill>
              </a:rPr>
              <a:t>Historia </a:t>
            </a:r>
            <a:r>
              <a:rPr lang="pl-PL" sz="800" b="1" dirty="0">
                <a:solidFill>
                  <a:schemeClr val="tx1"/>
                </a:solidFill>
              </a:rPr>
              <a:t>wizualizacji w naukach dydaktycznych – przykład historiograficznego wstępu do badań w dydaktyce chemii </a:t>
            </a:r>
            <a:r>
              <a:rPr lang="pl-PL" sz="800" dirty="0">
                <a:solidFill>
                  <a:schemeClr val="tx1"/>
                </a:solidFill>
              </a:rPr>
              <a:t>[w:] </a:t>
            </a:r>
            <a:r>
              <a:rPr lang="pl-PL" sz="800" i="1" dirty="0" err="1">
                <a:solidFill>
                  <a:schemeClr val="tx1"/>
                </a:solidFill>
              </a:rPr>
              <a:t>Metodologicke</a:t>
            </a:r>
            <a:r>
              <a:rPr lang="pl-PL" sz="800" i="1" dirty="0">
                <a:solidFill>
                  <a:schemeClr val="tx1"/>
                </a:solidFill>
              </a:rPr>
              <a:t> </a:t>
            </a:r>
            <a:r>
              <a:rPr lang="pl-PL" sz="800" i="1" dirty="0" err="1">
                <a:solidFill>
                  <a:schemeClr val="tx1"/>
                </a:solidFill>
              </a:rPr>
              <a:t>otazky</a:t>
            </a:r>
            <a:r>
              <a:rPr lang="pl-PL" sz="800" i="1" dirty="0">
                <a:solidFill>
                  <a:schemeClr val="tx1"/>
                </a:solidFill>
              </a:rPr>
              <a:t> </a:t>
            </a:r>
            <a:r>
              <a:rPr lang="pl-PL" sz="800" i="1" dirty="0" err="1">
                <a:solidFill>
                  <a:schemeClr val="tx1"/>
                </a:solidFill>
              </a:rPr>
              <a:t>vyzkumu</a:t>
            </a:r>
            <a:r>
              <a:rPr lang="pl-PL" sz="800" i="1" dirty="0">
                <a:solidFill>
                  <a:schemeClr val="tx1"/>
                </a:solidFill>
              </a:rPr>
              <a:t> v dydaktyce chemie </a:t>
            </a:r>
            <a:r>
              <a:rPr lang="pl-PL" sz="800" dirty="0" smtClean="0">
                <a:solidFill>
                  <a:schemeClr val="tx1"/>
                </a:solidFill>
              </a:rPr>
              <a:t>Hradec </a:t>
            </a:r>
            <a:r>
              <a:rPr lang="pl-PL" sz="800" dirty="0" err="1">
                <a:solidFill>
                  <a:schemeClr val="tx1"/>
                </a:solidFill>
              </a:rPr>
              <a:t>Králové</a:t>
            </a:r>
            <a:r>
              <a:rPr lang="pl-PL" sz="800" dirty="0">
                <a:solidFill>
                  <a:schemeClr val="tx1"/>
                </a:solidFill>
              </a:rPr>
              <a:t>: </a:t>
            </a:r>
            <a:r>
              <a:rPr lang="pl-PL" sz="800" dirty="0" smtClean="0">
                <a:solidFill>
                  <a:schemeClr val="tx1"/>
                </a:solidFill>
              </a:rPr>
              <a:t>Gaudeamus</a:t>
            </a:r>
          </a:p>
          <a:p>
            <a:pPr marL="228600" lvl="0" indent="-228600">
              <a:buFont typeface="+mj-lt"/>
              <a:buAutoNum type="arabicPeriod" startAt="21"/>
            </a:pPr>
            <a:r>
              <a:rPr lang="pl-PL" sz="800" dirty="0" smtClean="0">
                <a:solidFill>
                  <a:schemeClr val="tx1"/>
                </a:solidFill>
              </a:rPr>
              <a:t>NODZYŃSKA </a:t>
            </a:r>
            <a:r>
              <a:rPr lang="pl-PL" sz="800" dirty="0">
                <a:solidFill>
                  <a:schemeClr val="tx1"/>
                </a:solidFill>
              </a:rPr>
              <a:t>M. </a:t>
            </a:r>
            <a:r>
              <a:rPr lang="pl-PL" sz="800" b="1" dirty="0" smtClean="0">
                <a:solidFill>
                  <a:schemeClr val="tx1"/>
                </a:solidFill>
              </a:rPr>
              <a:t>Rola </a:t>
            </a:r>
            <a:r>
              <a:rPr lang="pl-PL" sz="800" b="1" dirty="0">
                <a:solidFill>
                  <a:schemeClr val="tx1"/>
                </a:solidFill>
              </a:rPr>
              <a:t>wizualizacji w nowej podstawie programowej </a:t>
            </a:r>
            <a:r>
              <a:rPr lang="pl-PL" sz="800" dirty="0">
                <a:solidFill>
                  <a:schemeClr val="tx1"/>
                </a:solidFill>
              </a:rPr>
              <a:t>[w:] </a:t>
            </a:r>
            <a:r>
              <a:rPr lang="pl-PL" sz="800" i="1" dirty="0">
                <a:solidFill>
                  <a:schemeClr val="tx1"/>
                </a:solidFill>
              </a:rPr>
              <a:t>Chemia bliżej życia – dydaktyka w dobie reform edukacji</a:t>
            </a:r>
            <a:r>
              <a:rPr lang="pl-PL" sz="800" dirty="0">
                <a:solidFill>
                  <a:schemeClr val="tx1"/>
                </a:solidFill>
              </a:rPr>
              <a:t>, Poznań, </a:t>
            </a:r>
            <a:r>
              <a:rPr lang="pl-PL" sz="800" dirty="0" smtClean="0">
                <a:solidFill>
                  <a:schemeClr val="tx1"/>
                </a:solidFill>
              </a:rPr>
              <a:t>Sowa</a:t>
            </a:r>
            <a:endParaRPr lang="cs-CZ" sz="800" dirty="0">
              <a:solidFill>
                <a:schemeClr val="tx1"/>
              </a:solidFill>
            </a:endParaRPr>
          </a:p>
          <a:p>
            <a:pPr marL="0" indent="0">
              <a:buNone/>
            </a:pPr>
            <a:endParaRPr lang="cs-CZ" sz="800" dirty="0">
              <a:solidFill>
                <a:schemeClr val="tx1"/>
              </a:solidFill>
            </a:endParaRPr>
          </a:p>
          <a:p>
            <a:endParaRPr lang="en-US" sz="800" dirty="0"/>
          </a:p>
        </p:txBody>
      </p:sp>
      <p:sp>
        <p:nvSpPr>
          <p:cNvPr id="8" name="Text Placeholder 7"/>
          <p:cNvSpPr>
            <a:spLocks noGrp="1"/>
          </p:cNvSpPr>
          <p:nvPr>
            <p:ph type="body" sz="quarter" idx="3"/>
          </p:nvPr>
        </p:nvSpPr>
        <p:spPr>
          <a:xfrm>
            <a:off x="4648200" y="2549833"/>
            <a:ext cx="3822192" cy="639762"/>
          </a:xfrm>
        </p:spPr>
        <p:txBody>
          <a:bodyPr/>
          <a:lstStyle/>
          <a:p>
            <a:r>
              <a:rPr lang="en-US" dirty="0" smtClean="0"/>
              <a:t>2008 - 2007</a:t>
            </a:r>
            <a:endParaRPr lang="en-US" dirty="0"/>
          </a:p>
        </p:txBody>
      </p:sp>
      <p:sp>
        <p:nvSpPr>
          <p:cNvPr id="9" name="Content Placeholder 8"/>
          <p:cNvSpPr>
            <a:spLocks noGrp="1"/>
          </p:cNvSpPr>
          <p:nvPr>
            <p:ph sz="quarter" idx="4"/>
          </p:nvPr>
        </p:nvSpPr>
        <p:spPr>
          <a:xfrm>
            <a:off x="4645024" y="3283888"/>
            <a:ext cx="4498975" cy="3463473"/>
          </a:xfrm>
        </p:spPr>
        <p:txBody>
          <a:bodyPr>
            <a:noAutofit/>
          </a:bodyPr>
          <a:lstStyle/>
          <a:p>
            <a:pPr lvl="0">
              <a:buFont typeface="+mj-lt"/>
              <a:buAutoNum type="arabicPeriod" startAt="29"/>
            </a:pPr>
            <a:r>
              <a:rPr lang="pl-PL" sz="700" dirty="0">
                <a:solidFill>
                  <a:schemeClr val="tx1"/>
                </a:solidFill>
              </a:rPr>
              <a:t>NODZYŃSKA M. </a:t>
            </a:r>
            <a:r>
              <a:rPr lang="pl-PL" sz="700" b="1" dirty="0" smtClean="0">
                <a:solidFill>
                  <a:schemeClr val="tx1"/>
                </a:solidFill>
              </a:rPr>
              <a:t>Reading </a:t>
            </a:r>
            <a:r>
              <a:rPr lang="pl-PL" sz="700" b="1" dirty="0" err="1">
                <a:solidFill>
                  <a:schemeClr val="tx1"/>
                </a:solidFill>
              </a:rPr>
              <a:t>date</a:t>
            </a:r>
            <a:r>
              <a:rPr lang="pl-PL" sz="700" b="1" dirty="0">
                <a:solidFill>
                  <a:schemeClr val="tx1"/>
                </a:solidFill>
              </a:rPr>
              <a:t> in a </a:t>
            </a:r>
            <a:r>
              <a:rPr lang="pl-PL" sz="700" b="1" dirty="0" err="1">
                <a:solidFill>
                  <a:schemeClr val="tx1"/>
                </a:solidFill>
              </a:rPr>
              <a:t>graphic</a:t>
            </a:r>
            <a:r>
              <a:rPr lang="pl-PL" sz="700" b="1" dirty="0">
                <a:solidFill>
                  <a:schemeClr val="tx1"/>
                </a:solidFill>
              </a:rPr>
              <a:t> form on the </a:t>
            </a:r>
            <a:r>
              <a:rPr lang="pl-PL" sz="700" b="1" dirty="0" err="1">
                <a:solidFill>
                  <a:schemeClr val="tx1"/>
                </a:solidFill>
              </a:rPr>
              <a:t>chemistry</a:t>
            </a:r>
            <a:r>
              <a:rPr lang="pl-PL" sz="700" b="1" dirty="0">
                <a:solidFill>
                  <a:schemeClr val="tx1"/>
                </a:solidFill>
              </a:rPr>
              <a:t> </a:t>
            </a:r>
            <a:r>
              <a:rPr lang="pl-PL" sz="700" b="1" dirty="0" err="1">
                <a:solidFill>
                  <a:schemeClr val="tx1"/>
                </a:solidFill>
              </a:rPr>
              <a:t>lesson</a:t>
            </a:r>
            <a:r>
              <a:rPr lang="pl-PL" sz="700" b="1" dirty="0">
                <a:solidFill>
                  <a:schemeClr val="tx1"/>
                </a:solidFill>
              </a:rPr>
              <a:t> </a:t>
            </a:r>
            <a:r>
              <a:rPr lang="pl-PL" sz="700" dirty="0">
                <a:solidFill>
                  <a:schemeClr val="tx1"/>
                </a:solidFill>
              </a:rPr>
              <a:t>[w:] </a:t>
            </a:r>
            <a:r>
              <a:rPr lang="pl-PL" sz="700" i="1" dirty="0">
                <a:solidFill>
                  <a:schemeClr val="tx1"/>
                </a:solidFill>
              </a:rPr>
              <a:t>Badania w dydaktyce przedmiotów </a:t>
            </a:r>
            <a:r>
              <a:rPr lang="pl-PL" sz="700" i="1" dirty="0" smtClean="0">
                <a:solidFill>
                  <a:schemeClr val="tx1"/>
                </a:solidFill>
              </a:rPr>
              <a:t>przyrodniczych,</a:t>
            </a:r>
            <a:r>
              <a:rPr lang="pl-PL" sz="700" dirty="0" smtClean="0">
                <a:solidFill>
                  <a:schemeClr val="tx1"/>
                </a:solidFill>
              </a:rPr>
              <a:t>  Kraków</a:t>
            </a:r>
            <a:endParaRPr lang="cs-CZ" sz="700" dirty="0">
              <a:solidFill>
                <a:schemeClr val="tx1"/>
              </a:solidFill>
            </a:endParaRPr>
          </a:p>
          <a:p>
            <a:pPr lvl="0">
              <a:buFont typeface="+mj-lt"/>
              <a:buAutoNum type="arabicPeriod" startAt="29"/>
            </a:pPr>
            <a:r>
              <a:rPr lang="pl-PL" sz="700" dirty="0">
                <a:solidFill>
                  <a:schemeClr val="tx1"/>
                </a:solidFill>
              </a:rPr>
              <a:t>NODZYŃSKA M</a:t>
            </a:r>
            <a:r>
              <a:rPr lang="pl-PL" sz="700" dirty="0" smtClean="0">
                <a:solidFill>
                  <a:schemeClr val="tx1"/>
                </a:solidFill>
              </a:rPr>
              <a:t>. </a:t>
            </a:r>
            <a:r>
              <a:rPr lang="pl-PL" sz="700" b="1" dirty="0">
                <a:solidFill>
                  <a:schemeClr val="tx1"/>
                </a:solidFill>
              </a:rPr>
              <a:t>Rola ilustracji w ukierunkowaniu odbioru tekstów literackich przez dzieci</a:t>
            </a:r>
            <a:r>
              <a:rPr lang="pl-PL" sz="700" dirty="0">
                <a:solidFill>
                  <a:schemeClr val="tx1"/>
                </a:solidFill>
              </a:rPr>
              <a:t> [w:] </a:t>
            </a:r>
            <a:r>
              <a:rPr lang="pl-PL" sz="700" i="1" dirty="0" err="1">
                <a:solidFill>
                  <a:schemeClr val="tx1"/>
                </a:solidFill>
              </a:rPr>
              <a:t>Slovo</a:t>
            </a:r>
            <a:r>
              <a:rPr lang="pl-PL" sz="700" i="1" dirty="0">
                <a:solidFill>
                  <a:schemeClr val="tx1"/>
                </a:solidFill>
              </a:rPr>
              <a:t> a obraz v </a:t>
            </a:r>
            <a:r>
              <a:rPr lang="pl-PL" sz="700" i="1" dirty="0" err="1">
                <a:solidFill>
                  <a:schemeClr val="tx1"/>
                </a:solidFill>
              </a:rPr>
              <a:t>komunikaci</a:t>
            </a:r>
            <a:r>
              <a:rPr lang="pl-PL" sz="700" i="1" dirty="0">
                <a:solidFill>
                  <a:schemeClr val="tx1"/>
                </a:solidFill>
              </a:rPr>
              <a:t> s </a:t>
            </a:r>
            <a:r>
              <a:rPr lang="pl-PL" sz="700" i="1" dirty="0" err="1">
                <a:solidFill>
                  <a:schemeClr val="tx1"/>
                </a:solidFill>
              </a:rPr>
              <a:t>detmi</a:t>
            </a:r>
            <a:r>
              <a:rPr lang="pl-PL" sz="700" i="1" dirty="0">
                <a:solidFill>
                  <a:schemeClr val="tx1"/>
                </a:solidFill>
              </a:rPr>
              <a:t>, </a:t>
            </a:r>
            <a:r>
              <a:rPr lang="pl-PL" sz="700" i="1" dirty="0" err="1">
                <a:solidFill>
                  <a:schemeClr val="tx1"/>
                </a:solidFill>
              </a:rPr>
              <a:t>Komunikace</a:t>
            </a:r>
            <a:r>
              <a:rPr lang="pl-PL" sz="700" i="1" dirty="0">
                <a:solidFill>
                  <a:schemeClr val="tx1"/>
                </a:solidFill>
              </a:rPr>
              <a:t> jako </a:t>
            </a:r>
            <a:r>
              <a:rPr lang="pl-PL" sz="700" i="1" dirty="0" err="1">
                <a:solidFill>
                  <a:schemeClr val="tx1"/>
                </a:solidFill>
              </a:rPr>
              <a:t>klic</a:t>
            </a:r>
            <a:r>
              <a:rPr lang="pl-PL" sz="700" i="1" dirty="0">
                <a:solidFill>
                  <a:schemeClr val="tx1"/>
                </a:solidFill>
              </a:rPr>
              <a:t> k </a:t>
            </a:r>
            <a:r>
              <a:rPr lang="pl-PL" sz="700" i="1" dirty="0" err="1">
                <a:solidFill>
                  <a:schemeClr val="tx1"/>
                </a:solidFill>
              </a:rPr>
              <a:t>detem</a:t>
            </a:r>
            <a:r>
              <a:rPr lang="pl-PL" sz="700" i="1" dirty="0">
                <a:solidFill>
                  <a:schemeClr val="tx1"/>
                </a:solidFill>
              </a:rPr>
              <a:t> a </a:t>
            </a:r>
            <a:r>
              <a:rPr lang="pl-PL" sz="700" i="1" dirty="0" err="1">
                <a:solidFill>
                  <a:schemeClr val="tx1"/>
                </a:solidFill>
              </a:rPr>
              <a:t>mladezi</a:t>
            </a:r>
            <a:r>
              <a:rPr lang="pl-PL" sz="700" i="1" dirty="0">
                <a:solidFill>
                  <a:schemeClr val="tx1"/>
                </a:solidFill>
              </a:rPr>
              <a:t> </a:t>
            </a:r>
            <a:r>
              <a:rPr lang="pl-PL" sz="700" dirty="0" smtClean="0">
                <a:solidFill>
                  <a:schemeClr val="tx1"/>
                </a:solidFill>
              </a:rPr>
              <a:t>Ostrawa</a:t>
            </a:r>
            <a:endParaRPr lang="cs-CZ" sz="700" dirty="0">
              <a:solidFill>
                <a:schemeClr val="tx1"/>
              </a:solidFill>
            </a:endParaRPr>
          </a:p>
          <a:p>
            <a:pPr lvl="0">
              <a:buFont typeface="+mj-lt"/>
              <a:buAutoNum type="arabicPeriod" startAt="29"/>
            </a:pPr>
            <a:r>
              <a:rPr lang="en-US" sz="700" dirty="0">
                <a:solidFill>
                  <a:schemeClr val="tx1"/>
                </a:solidFill>
              </a:rPr>
              <a:t>Fisher-</a:t>
            </a:r>
            <a:r>
              <a:rPr lang="en-US" sz="700" dirty="0" err="1">
                <a:solidFill>
                  <a:schemeClr val="tx1"/>
                </a:solidFill>
              </a:rPr>
              <a:t>Byrska</a:t>
            </a:r>
            <a:r>
              <a:rPr lang="en-US" sz="700" dirty="0">
                <a:solidFill>
                  <a:schemeClr val="tx1"/>
                </a:solidFill>
              </a:rPr>
              <a:t> G., NODZYŃSKA M</a:t>
            </a:r>
            <a:r>
              <a:rPr lang="en-US" sz="700" dirty="0" smtClean="0">
                <a:solidFill>
                  <a:schemeClr val="tx1"/>
                </a:solidFill>
              </a:rPr>
              <a:t>. </a:t>
            </a:r>
            <a:r>
              <a:rPr lang="en-US" sz="700" b="1" dirty="0">
                <a:solidFill>
                  <a:schemeClr val="tx1"/>
                </a:solidFill>
              </a:rPr>
              <a:t>The comparison of pupils self - evaluation and the results teaching in the various types of the lesson’s </a:t>
            </a:r>
            <a:r>
              <a:rPr lang="en-US" sz="700" dirty="0">
                <a:solidFill>
                  <a:schemeClr val="tx1"/>
                </a:solidFill>
              </a:rPr>
              <a:t>[w:] </a:t>
            </a:r>
            <a:r>
              <a:rPr lang="en-US" sz="700" i="1" dirty="0" err="1">
                <a:solidFill>
                  <a:schemeClr val="tx1"/>
                </a:solidFill>
              </a:rPr>
              <a:t>Badania</a:t>
            </a:r>
            <a:r>
              <a:rPr lang="en-US" sz="700" i="1" dirty="0">
                <a:solidFill>
                  <a:schemeClr val="tx1"/>
                </a:solidFill>
              </a:rPr>
              <a:t> w </a:t>
            </a:r>
            <a:r>
              <a:rPr lang="en-US" sz="700" i="1" dirty="0" err="1">
                <a:solidFill>
                  <a:schemeClr val="tx1"/>
                </a:solidFill>
              </a:rPr>
              <a:t>dydaktyce</a:t>
            </a:r>
            <a:r>
              <a:rPr lang="en-US" sz="700" i="1" dirty="0">
                <a:solidFill>
                  <a:schemeClr val="tx1"/>
                </a:solidFill>
              </a:rPr>
              <a:t> </a:t>
            </a:r>
            <a:r>
              <a:rPr lang="en-US" sz="700" i="1" dirty="0" err="1">
                <a:solidFill>
                  <a:schemeClr val="tx1"/>
                </a:solidFill>
              </a:rPr>
              <a:t>przedmiotów</a:t>
            </a:r>
            <a:r>
              <a:rPr lang="en-US" sz="700" i="1" dirty="0">
                <a:solidFill>
                  <a:schemeClr val="tx1"/>
                </a:solidFill>
              </a:rPr>
              <a:t> </a:t>
            </a:r>
            <a:r>
              <a:rPr lang="en-US" sz="700" i="1" dirty="0" err="1">
                <a:solidFill>
                  <a:schemeClr val="tx1"/>
                </a:solidFill>
              </a:rPr>
              <a:t>przyrodniczych</a:t>
            </a:r>
            <a:r>
              <a:rPr lang="en-US" sz="700" dirty="0">
                <a:solidFill>
                  <a:schemeClr val="tx1"/>
                </a:solidFill>
              </a:rPr>
              <a:t> </a:t>
            </a:r>
            <a:r>
              <a:rPr lang="en-US" sz="700" dirty="0" err="1" smtClean="0">
                <a:solidFill>
                  <a:schemeClr val="tx1"/>
                </a:solidFill>
              </a:rPr>
              <a:t>Kraków</a:t>
            </a:r>
            <a:endParaRPr lang="cs-CZ" sz="700" dirty="0">
              <a:solidFill>
                <a:schemeClr val="tx1"/>
              </a:solidFill>
            </a:endParaRPr>
          </a:p>
          <a:p>
            <a:pPr lvl="0">
              <a:buFont typeface="+mj-lt"/>
              <a:buAutoNum type="arabicPeriod" startAt="29"/>
            </a:pPr>
            <a:r>
              <a:rPr lang="pl-PL" sz="700" dirty="0">
                <a:solidFill>
                  <a:schemeClr val="tx1"/>
                </a:solidFill>
              </a:rPr>
              <a:t>Dulian B., Dulian G., NODZYŃSKA M. </a:t>
            </a:r>
            <a:r>
              <a:rPr lang="pl-PL" sz="700" dirty="0" smtClean="0">
                <a:solidFill>
                  <a:schemeClr val="tx1"/>
                </a:solidFill>
              </a:rPr>
              <a:t> </a:t>
            </a:r>
            <a:r>
              <a:rPr lang="pl-PL" sz="700" b="1" dirty="0">
                <a:solidFill>
                  <a:schemeClr val="tx1"/>
                </a:solidFill>
              </a:rPr>
              <a:t>Wpływ dynamicznych modeli komputerowych na wyobrażenia uczniów gimnazjum o wzorach strukturalnych tlenków </a:t>
            </a:r>
            <a:r>
              <a:rPr lang="pl-PL" sz="700" dirty="0">
                <a:solidFill>
                  <a:schemeClr val="tx1"/>
                </a:solidFill>
              </a:rPr>
              <a:t>[w:] </a:t>
            </a:r>
            <a:r>
              <a:rPr lang="pl-PL" sz="700" i="1" dirty="0">
                <a:solidFill>
                  <a:schemeClr val="tx1"/>
                </a:solidFill>
              </a:rPr>
              <a:t>Badania w dydaktyce przedmiotów </a:t>
            </a:r>
            <a:r>
              <a:rPr lang="pl-PL" sz="700" i="1" dirty="0" smtClean="0">
                <a:solidFill>
                  <a:schemeClr val="tx1"/>
                </a:solidFill>
              </a:rPr>
              <a:t>przyrodniczych</a:t>
            </a:r>
            <a:r>
              <a:rPr lang="pl-PL" sz="700" dirty="0" smtClean="0">
                <a:solidFill>
                  <a:schemeClr val="tx1"/>
                </a:solidFill>
              </a:rPr>
              <a:t> </a:t>
            </a:r>
            <a:r>
              <a:rPr lang="pl-PL" sz="700" dirty="0">
                <a:solidFill>
                  <a:schemeClr val="tx1"/>
                </a:solidFill>
              </a:rPr>
              <a:t>Kraków ;</a:t>
            </a:r>
            <a:endParaRPr lang="cs-CZ" sz="700" dirty="0">
              <a:solidFill>
                <a:schemeClr val="tx1"/>
              </a:solidFill>
            </a:endParaRPr>
          </a:p>
          <a:p>
            <a:pPr lvl="0">
              <a:buFont typeface="+mj-lt"/>
              <a:buAutoNum type="arabicPeriod" startAt="29"/>
            </a:pPr>
            <a:r>
              <a:rPr lang="pl-PL" sz="700" dirty="0">
                <a:solidFill>
                  <a:schemeClr val="tx1"/>
                </a:solidFill>
              </a:rPr>
              <a:t>Faber M., NODZYŃSKA M</a:t>
            </a:r>
            <a:r>
              <a:rPr lang="pl-PL" sz="700" dirty="0" smtClean="0">
                <a:solidFill>
                  <a:schemeClr val="tx1"/>
                </a:solidFill>
              </a:rPr>
              <a:t>. </a:t>
            </a:r>
            <a:r>
              <a:rPr lang="pl-PL" sz="700" b="1" dirty="0">
                <a:solidFill>
                  <a:schemeClr val="tx1"/>
                </a:solidFill>
              </a:rPr>
              <a:t>Wyobrażenia uczniów klas gimnazjalnych dotyczące pojęcia ‘jon’ w świetle badań </a:t>
            </a:r>
            <a:r>
              <a:rPr lang="pl-PL" sz="700" dirty="0">
                <a:solidFill>
                  <a:schemeClr val="tx1"/>
                </a:solidFill>
              </a:rPr>
              <a:t>[w:] </a:t>
            </a:r>
            <a:r>
              <a:rPr lang="pl-PL" sz="700" i="1" dirty="0">
                <a:solidFill>
                  <a:schemeClr val="tx1"/>
                </a:solidFill>
              </a:rPr>
              <a:t>Badania w dydaktyce przedmiotów </a:t>
            </a:r>
            <a:r>
              <a:rPr lang="pl-PL" sz="700" i="1" dirty="0" smtClean="0">
                <a:solidFill>
                  <a:schemeClr val="tx1"/>
                </a:solidFill>
              </a:rPr>
              <a:t>przyrodniczych</a:t>
            </a:r>
            <a:r>
              <a:rPr lang="pl-PL" sz="700" dirty="0" smtClean="0">
                <a:solidFill>
                  <a:schemeClr val="tx1"/>
                </a:solidFill>
              </a:rPr>
              <a:t> Kraków</a:t>
            </a:r>
            <a:endParaRPr lang="cs-CZ" sz="700" dirty="0">
              <a:solidFill>
                <a:schemeClr val="tx1"/>
              </a:solidFill>
            </a:endParaRPr>
          </a:p>
          <a:p>
            <a:pPr lvl="0">
              <a:buFont typeface="+mj-lt"/>
              <a:buAutoNum type="arabicPeriod" startAt="29"/>
            </a:pPr>
            <a:r>
              <a:rPr lang="pl-PL" sz="700" dirty="0">
                <a:solidFill>
                  <a:schemeClr val="tx1"/>
                </a:solidFill>
              </a:rPr>
              <a:t>Tajduś J., NODZYŃSKA M</a:t>
            </a:r>
            <a:r>
              <a:rPr lang="pl-PL" sz="700" dirty="0" smtClean="0">
                <a:solidFill>
                  <a:schemeClr val="tx1"/>
                </a:solidFill>
              </a:rPr>
              <a:t>. </a:t>
            </a:r>
            <a:r>
              <a:rPr lang="pl-PL" sz="700" b="1" dirty="0">
                <a:solidFill>
                  <a:schemeClr val="tx1"/>
                </a:solidFill>
              </a:rPr>
              <a:t>Zastosowanie modeli dynamicznych do nauczania o zmianach stanów skupienia </a:t>
            </a:r>
            <a:r>
              <a:rPr lang="pl-PL" sz="700" dirty="0">
                <a:solidFill>
                  <a:schemeClr val="tx1"/>
                </a:solidFill>
              </a:rPr>
              <a:t>[w:] </a:t>
            </a:r>
            <a:r>
              <a:rPr lang="pl-PL" sz="700" i="1" dirty="0">
                <a:solidFill>
                  <a:schemeClr val="tx1"/>
                </a:solidFill>
              </a:rPr>
              <a:t>Badania w dydaktyce przedmiotów </a:t>
            </a:r>
            <a:r>
              <a:rPr lang="pl-PL" sz="700" i="1" dirty="0" smtClean="0">
                <a:solidFill>
                  <a:schemeClr val="tx1"/>
                </a:solidFill>
              </a:rPr>
              <a:t>przyrodniczych</a:t>
            </a:r>
            <a:r>
              <a:rPr lang="en-US" sz="700" dirty="0" smtClean="0">
                <a:solidFill>
                  <a:schemeClr val="tx1"/>
                </a:solidFill>
              </a:rPr>
              <a:t> </a:t>
            </a:r>
            <a:r>
              <a:rPr lang="pl-PL" sz="700" dirty="0" smtClean="0">
                <a:solidFill>
                  <a:schemeClr val="tx1"/>
                </a:solidFill>
              </a:rPr>
              <a:t>Kraków</a:t>
            </a:r>
          </a:p>
          <a:p>
            <a:pPr lvl="0">
              <a:buFont typeface="+mj-lt"/>
              <a:buAutoNum type="arabicPeriod" startAt="29"/>
            </a:pPr>
            <a:endParaRPr lang="pl-PL" sz="700" dirty="0">
              <a:solidFill>
                <a:schemeClr val="tx1"/>
              </a:solidFill>
            </a:endParaRPr>
          </a:p>
          <a:p>
            <a:pPr lvl="0">
              <a:buFont typeface="+mj-lt"/>
              <a:buAutoNum type="arabicPeriod" startAt="29"/>
            </a:pPr>
            <a:r>
              <a:rPr lang="pl-PL" sz="700" dirty="0" smtClean="0">
                <a:solidFill>
                  <a:schemeClr val="tx1"/>
                </a:solidFill>
              </a:rPr>
              <a:t>NODZYŃSKA </a:t>
            </a:r>
            <a:r>
              <a:rPr lang="pl-PL" sz="700" dirty="0">
                <a:solidFill>
                  <a:schemeClr val="tx1"/>
                </a:solidFill>
              </a:rPr>
              <a:t>M</a:t>
            </a:r>
            <a:r>
              <a:rPr lang="pl-PL" sz="700" dirty="0" smtClean="0">
                <a:solidFill>
                  <a:schemeClr val="tx1"/>
                </a:solidFill>
              </a:rPr>
              <a:t>. </a:t>
            </a:r>
            <a:r>
              <a:rPr lang="pl-PL" sz="700" b="1" dirty="0">
                <a:solidFill>
                  <a:schemeClr val="tx1"/>
                </a:solidFill>
              </a:rPr>
              <a:t>Rola nieprecyzyjnych rysunków w nauczaniu przyrody w tworzeniu się błędnych wyobrażeń u dzieci </a:t>
            </a:r>
            <a:r>
              <a:rPr lang="pl-PL" sz="700" dirty="0">
                <a:solidFill>
                  <a:schemeClr val="tx1"/>
                </a:solidFill>
              </a:rPr>
              <a:t>[w:] </a:t>
            </a:r>
            <a:r>
              <a:rPr lang="pl-PL" sz="700" i="1" dirty="0" err="1">
                <a:solidFill>
                  <a:schemeClr val="tx1"/>
                </a:solidFill>
              </a:rPr>
              <a:t>Aktuálne</a:t>
            </a:r>
            <a:r>
              <a:rPr lang="pl-PL" sz="700" i="1" dirty="0">
                <a:solidFill>
                  <a:schemeClr val="tx1"/>
                </a:solidFill>
              </a:rPr>
              <a:t> trendy </a:t>
            </a:r>
            <a:r>
              <a:rPr lang="pl-PL" sz="700" i="1" dirty="0" err="1">
                <a:solidFill>
                  <a:schemeClr val="tx1"/>
                </a:solidFill>
              </a:rPr>
              <a:t>vo</a:t>
            </a:r>
            <a:r>
              <a:rPr lang="pl-PL" sz="700" i="1" dirty="0">
                <a:solidFill>
                  <a:schemeClr val="tx1"/>
                </a:solidFill>
              </a:rPr>
              <a:t> </a:t>
            </a:r>
            <a:r>
              <a:rPr lang="pl-PL" sz="700" i="1" dirty="0" err="1">
                <a:solidFill>
                  <a:schemeClr val="tx1"/>
                </a:solidFill>
              </a:rPr>
              <a:t>vyučovaní</a:t>
            </a:r>
            <a:r>
              <a:rPr lang="pl-PL" sz="700" i="1" dirty="0">
                <a:solidFill>
                  <a:schemeClr val="tx1"/>
                </a:solidFill>
              </a:rPr>
              <a:t> </a:t>
            </a:r>
            <a:r>
              <a:rPr lang="pl-PL" sz="700" i="1" dirty="0" err="1">
                <a:solidFill>
                  <a:schemeClr val="tx1"/>
                </a:solidFill>
              </a:rPr>
              <a:t>prírodovedných</a:t>
            </a:r>
            <a:r>
              <a:rPr lang="pl-PL" sz="700" i="1" dirty="0">
                <a:solidFill>
                  <a:schemeClr val="tx1"/>
                </a:solidFill>
              </a:rPr>
              <a:t> </a:t>
            </a:r>
            <a:r>
              <a:rPr lang="pl-PL" sz="700" i="1" dirty="0" err="1">
                <a:solidFill>
                  <a:schemeClr val="tx1"/>
                </a:solidFill>
              </a:rPr>
              <a:t>predmetov</a:t>
            </a:r>
            <a:r>
              <a:rPr lang="pl-PL" sz="700" dirty="0">
                <a:solidFill>
                  <a:schemeClr val="tx1"/>
                </a:solidFill>
              </a:rPr>
              <a:t>; </a:t>
            </a:r>
            <a:r>
              <a:rPr lang="pl-PL" sz="700" dirty="0" smtClean="0">
                <a:solidFill>
                  <a:schemeClr val="tx1"/>
                </a:solidFill>
              </a:rPr>
              <a:t>Bratysława</a:t>
            </a:r>
            <a:endParaRPr lang="cs-CZ" sz="700" dirty="0">
              <a:solidFill>
                <a:schemeClr val="tx1"/>
              </a:solidFill>
            </a:endParaRPr>
          </a:p>
          <a:p>
            <a:pPr lvl="0">
              <a:buFont typeface="+mj-lt"/>
              <a:buAutoNum type="arabicPeriod" startAt="29"/>
            </a:pPr>
            <a:r>
              <a:rPr lang="en-US" sz="700" dirty="0" err="1">
                <a:solidFill>
                  <a:schemeClr val="tx1"/>
                </a:solidFill>
              </a:rPr>
              <a:t>Cieśla</a:t>
            </a:r>
            <a:r>
              <a:rPr lang="en-US" sz="700" dirty="0">
                <a:solidFill>
                  <a:schemeClr val="tx1"/>
                </a:solidFill>
              </a:rPr>
              <a:t> P., NODZYŃSKA M., </a:t>
            </a:r>
            <a:r>
              <a:rPr lang="en-US" sz="700" dirty="0" err="1">
                <a:solidFill>
                  <a:schemeClr val="tx1"/>
                </a:solidFill>
              </a:rPr>
              <a:t>Paśko</a:t>
            </a:r>
            <a:r>
              <a:rPr lang="en-US" sz="700" dirty="0">
                <a:solidFill>
                  <a:schemeClr val="tx1"/>
                </a:solidFill>
              </a:rPr>
              <a:t> J.R</a:t>
            </a:r>
            <a:r>
              <a:rPr lang="en-US" sz="700" dirty="0" smtClean="0">
                <a:solidFill>
                  <a:schemeClr val="tx1"/>
                </a:solidFill>
              </a:rPr>
              <a:t>. </a:t>
            </a:r>
            <a:r>
              <a:rPr lang="en-US" sz="700" b="1" dirty="0">
                <a:solidFill>
                  <a:schemeClr val="tx1"/>
                </a:solidFill>
              </a:rPr>
              <a:t>The role of didactics of chemistry in molding teachers’ priorities of goals in chemical education</a:t>
            </a:r>
            <a:r>
              <a:rPr lang="en-US" sz="700" dirty="0">
                <a:solidFill>
                  <a:schemeClr val="tx1"/>
                </a:solidFill>
              </a:rPr>
              <a:t>, [w:] </a:t>
            </a:r>
            <a:r>
              <a:rPr lang="en-US" sz="700" i="1" dirty="0">
                <a:solidFill>
                  <a:schemeClr val="tx1"/>
                </a:solidFill>
              </a:rPr>
              <a:t>Proceedings of the 2</a:t>
            </a:r>
            <a:r>
              <a:rPr lang="en-US" sz="700" i="1" baseline="30000" dirty="0">
                <a:solidFill>
                  <a:schemeClr val="tx1"/>
                </a:solidFill>
              </a:rPr>
              <a:t>nd</a:t>
            </a:r>
            <a:r>
              <a:rPr lang="en-US" sz="700" i="1" dirty="0">
                <a:solidFill>
                  <a:schemeClr val="tx1"/>
                </a:solidFill>
              </a:rPr>
              <a:t> European Variety in Chemistry Education</a:t>
            </a:r>
            <a:r>
              <a:rPr lang="en-US" sz="700" dirty="0">
                <a:solidFill>
                  <a:schemeClr val="tx1"/>
                </a:solidFill>
              </a:rPr>
              <a:t>, </a:t>
            </a:r>
            <a:r>
              <a:rPr lang="en-US" sz="700" dirty="0" err="1" smtClean="0">
                <a:solidFill>
                  <a:schemeClr val="tx1"/>
                </a:solidFill>
              </a:rPr>
              <a:t>Praga</a:t>
            </a:r>
            <a:endParaRPr lang="cs-CZ" sz="700" dirty="0">
              <a:solidFill>
                <a:schemeClr val="tx1"/>
              </a:solidFill>
            </a:endParaRPr>
          </a:p>
          <a:p>
            <a:pPr lvl="0">
              <a:buFont typeface="+mj-lt"/>
              <a:buAutoNum type="arabicPeriod" startAt="29"/>
            </a:pPr>
            <a:r>
              <a:rPr lang="pl-PL" sz="700" dirty="0">
                <a:solidFill>
                  <a:schemeClr val="tx1"/>
                </a:solidFill>
              </a:rPr>
              <a:t>NODZYŃSKA M., Paśko J.R</a:t>
            </a:r>
            <a:r>
              <a:rPr lang="pl-PL" sz="700" dirty="0" smtClean="0">
                <a:solidFill>
                  <a:schemeClr val="tx1"/>
                </a:solidFill>
              </a:rPr>
              <a:t>. </a:t>
            </a:r>
            <a:r>
              <a:rPr lang="pl-PL" sz="700" b="1" dirty="0">
                <a:solidFill>
                  <a:schemeClr val="tx1"/>
                </a:solidFill>
              </a:rPr>
              <a:t>Od </a:t>
            </a:r>
            <a:r>
              <a:rPr lang="pl-PL" sz="700" b="1" dirty="0" err="1">
                <a:solidFill>
                  <a:schemeClr val="tx1"/>
                </a:solidFill>
              </a:rPr>
              <a:t>Presu</a:t>
            </a:r>
            <a:r>
              <a:rPr lang="pl-PL" sz="700" b="1" dirty="0">
                <a:solidFill>
                  <a:schemeClr val="tx1"/>
                </a:solidFill>
              </a:rPr>
              <a:t> do </a:t>
            </a:r>
            <a:r>
              <a:rPr lang="pl-PL" sz="700" b="1" dirty="0" err="1">
                <a:solidFill>
                  <a:schemeClr val="tx1"/>
                </a:solidFill>
              </a:rPr>
              <a:t>Flasha</a:t>
            </a:r>
            <a:r>
              <a:rPr lang="pl-PL" sz="700" dirty="0">
                <a:solidFill>
                  <a:schemeClr val="tx1"/>
                </a:solidFill>
              </a:rPr>
              <a:t> [W:] </a:t>
            </a:r>
            <a:r>
              <a:rPr lang="pl-PL" sz="700" i="1" dirty="0">
                <a:solidFill>
                  <a:schemeClr val="tx1"/>
                </a:solidFill>
              </a:rPr>
              <a:t>Informatyczne przygotowanie nauczycieli: potrzeby, przemiany, </a:t>
            </a:r>
            <a:r>
              <a:rPr lang="pl-PL" sz="700" i="1" dirty="0" smtClean="0">
                <a:solidFill>
                  <a:schemeClr val="tx1"/>
                </a:solidFill>
              </a:rPr>
              <a:t>perspektywy</a:t>
            </a:r>
            <a:r>
              <a:rPr lang="pl-PL" sz="700" dirty="0" smtClean="0">
                <a:solidFill>
                  <a:schemeClr val="tx1"/>
                </a:solidFill>
              </a:rPr>
              <a:t>, </a:t>
            </a:r>
            <a:r>
              <a:rPr lang="pl-PL" sz="700" dirty="0">
                <a:solidFill>
                  <a:schemeClr val="tx1"/>
                </a:solidFill>
              </a:rPr>
              <a:t>Kraków: Wydaw. FALL;</a:t>
            </a:r>
            <a:endParaRPr lang="cs-CZ" sz="700" dirty="0">
              <a:solidFill>
                <a:schemeClr val="tx1"/>
              </a:solidFill>
            </a:endParaRPr>
          </a:p>
          <a:p>
            <a:pPr lvl="0">
              <a:buFont typeface="+mj-lt"/>
              <a:buAutoNum type="arabicPeriod" startAt="29"/>
            </a:pPr>
            <a:r>
              <a:rPr lang="pl-PL" sz="700" dirty="0">
                <a:solidFill>
                  <a:schemeClr val="tx1"/>
                </a:solidFill>
              </a:rPr>
              <a:t>Grzesiak K., </a:t>
            </a:r>
            <a:r>
              <a:rPr lang="pl-PL" sz="700" dirty="0" err="1">
                <a:solidFill>
                  <a:schemeClr val="tx1"/>
                </a:solidFill>
              </a:rPr>
              <a:t>Jiż</a:t>
            </a:r>
            <a:r>
              <a:rPr lang="pl-PL" sz="700" dirty="0">
                <a:solidFill>
                  <a:schemeClr val="tx1"/>
                </a:solidFill>
              </a:rPr>
              <a:t> D., NODZYŃSKA M. </a:t>
            </a:r>
            <a:r>
              <a:rPr lang="pl-PL" sz="700" b="1" dirty="0" smtClean="0">
                <a:solidFill>
                  <a:schemeClr val="tx1"/>
                </a:solidFill>
              </a:rPr>
              <a:t>Lekcja </a:t>
            </a:r>
            <a:r>
              <a:rPr lang="pl-PL" sz="700" b="1" dirty="0">
                <a:solidFill>
                  <a:schemeClr val="tx1"/>
                </a:solidFill>
              </a:rPr>
              <a:t>1 - Reakcja węgla z tlenem, </a:t>
            </a:r>
            <a:r>
              <a:rPr lang="pl-PL" sz="700" dirty="0">
                <a:solidFill>
                  <a:schemeClr val="tx1"/>
                </a:solidFill>
              </a:rPr>
              <a:t>[w:] </a:t>
            </a:r>
            <a:r>
              <a:rPr lang="pl-PL" sz="700" i="1" dirty="0">
                <a:solidFill>
                  <a:schemeClr val="tx1"/>
                </a:solidFill>
              </a:rPr>
              <a:t>Komputerowe modele dynamiczne w nauczaniu przedmiotów przyrodniczych</a:t>
            </a:r>
            <a:r>
              <a:rPr lang="pl-PL" sz="700" dirty="0">
                <a:solidFill>
                  <a:schemeClr val="tx1"/>
                </a:solidFill>
              </a:rPr>
              <a:t>, </a:t>
            </a:r>
            <a:r>
              <a:rPr lang="pl-PL" sz="700" dirty="0" smtClean="0">
                <a:solidFill>
                  <a:schemeClr val="tx1"/>
                </a:solidFill>
              </a:rPr>
              <a:t>Kraków</a:t>
            </a:r>
            <a:endParaRPr lang="cs-CZ" sz="700" dirty="0">
              <a:solidFill>
                <a:schemeClr val="tx1"/>
              </a:solidFill>
            </a:endParaRPr>
          </a:p>
          <a:p>
            <a:pPr lvl="0">
              <a:buFont typeface="+mj-lt"/>
              <a:buAutoNum type="arabicPeriod" startAt="29"/>
            </a:pPr>
            <a:r>
              <a:rPr lang="pl-PL" sz="700" dirty="0">
                <a:solidFill>
                  <a:schemeClr val="tx1"/>
                </a:solidFill>
              </a:rPr>
              <a:t>Madej K., Rogowicz K., Tajduś J., NODZYŃSKA M</a:t>
            </a:r>
            <a:r>
              <a:rPr lang="pl-PL" sz="700" dirty="0" smtClean="0">
                <a:solidFill>
                  <a:schemeClr val="tx1"/>
                </a:solidFill>
              </a:rPr>
              <a:t>. </a:t>
            </a:r>
            <a:r>
              <a:rPr lang="pl-PL" sz="700" b="1" dirty="0">
                <a:solidFill>
                  <a:schemeClr val="tx1"/>
                </a:solidFill>
              </a:rPr>
              <a:t>Lekcja 2 - Reakcja magnezu z siarką, </a:t>
            </a:r>
            <a:r>
              <a:rPr lang="pl-PL" sz="700" dirty="0">
                <a:solidFill>
                  <a:schemeClr val="tx1"/>
                </a:solidFill>
              </a:rPr>
              <a:t>[w:] </a:t>
            </a:r>
            <a:r>
              <a:rPr lang="pl-PL" sz="700" i="1" dirty="0">
                <a:solidFill>
                  <a:schemeClr val="tx1"/>
                </a:solidFill>
              </a:rPr>
              <a:t>Komputerowe modele dynamiczne w nauczaniu przedmiotów przyrodniczych</a:t>
            </a:r>
            <a:r>
              <a:rPr lang="pl-PL" sz="700" dirty="0">
                <a:solidFill>
                  <a:schemeClr val="tx1"/>
                </a:solidFill>
              </a:rPr>
              <a:t>, </a:t>
            </a:r>
            <a:r>
              <a:rPr lang="pl-PL" sz="700" dirty="0" smtClean="0">
                <a:solidFill>
                  <a:schemeClr val="tx1"/>
                </a:solidFill>
              </a:rPr>
              <a:t>Kraków</a:t>
            </a:r>
            <a:endParaRPr lang="cs-CZ" sz="700" dirty="0">
              <a:solidFill>
                <a:schemeClr val="tx1"/>
              </a:solidFill>
            </a:endParaRPr>
          </a:p>
          <a:p>
            <a:pPr lvl="0">
              <a:buFont typeface="+mj-lt"/>
              <a:buAutoNum type="arabicPeriod" startAt="29"/>
            </a:pPr>
            <a:r>
              <a:rPr lang="pl-PL" sz="700" dirty="0">
                <a:solidFill>
                  <a:schemeClr val="tx1"/>
                </a:solidFill>
              </a:rPr>
              <a:t>Piwowar M., NODZYŃSKA M</a:t>
            </a:r>
            <a:r>
              <a:rPr lang="pl-PL" sz="700" dirty="0" smtClean="0">
                <a:solidFill>
                  <a:schemeClr val="tx1"/>
                </a:solidFill>
              </a:rPr>
              <a:t>. </a:t>
            </a:r>
            <a:r>
              <a:rPr lang="pl-PL" sz="700" b="1" dirty="0">
                <a:solidFill>
                  <a:schemeClr val="tx1"/>
                </a:solidFill>
              </a:rPr>
              <a:t>Lekcja 3 - Rozpuszczanie chlorku sodu w wodzie, </a:t>
            </a:r>
            <a:r>
              <a:rPr lang="pl-PL" sz="700" dirty="0">
                <a:solidFill>
                  <a:schemeClr val="tx1"/>
                </a:solidFill>
              </a:rPr>
              <a:t>[w:] </a:t>
            </a:r>
            <a:r>
              <a:rPr lang="pl-PL" sz="700" i="1" dirty="0">
                <a:solidFill>
                  <a:schemeClr val="tx1"/>
                </a:solidFill>
              </a:rPr>
              <a:t>Komputerowe modele dynamiczne w nauczaniu przedmiotów przyrodniczych</a:t>
            </a:r>
            <a:r>
              <a:rPr lang="pl-PL" sz="700" dirty="0">
                <a:solidFill>
                  <a:schemeClr val="tx1"/>
                </a:solidFill>
              </a:rPr>
              <a:t>, </a:t>
            </a:r>
            <a:r>
              <a:rPr lang="pl-PL" sz="700" dirty="0" smtClean="0">
                <a:solidFill>
                  <a:schemeClr val="tx1"/>
                </a:solidFill>
              </a:rPr>
              <a:t>Kraków</a:t>
            </a:r>
            <a:endParaRPr lang="cs-CZ" sz="700" dirty="0">
              <a:solidFill>
                <a:schemeClr val="tx1"/>
              </a:solidFill>
            </a:endParaRPr>
          </a:p>
        </p:txBody>
      </p:sp>
    </p:spTree>
    <p:extLst>
      <p:ext uri="{BB962C8B-B14F-4D97-AF65-F5344CB8AC3E}">
        <p14:creationId xmlns:p14="http://schemas.microsoft.com/office/powerpoint/2010/main" val="680217579"/>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cs-CZ" dirty="0" smtClean="0"/>
              <a:t>Výzkum ...</a:t>
            </a:r>
            <a:endParaRPr lang="pl-PL" dirty="0"/>
          </a:p>
        </p:txBody>
      </p:sp>
      <p:sp>
        <p:nvSpPr>
          <p:cNvPr id="6" name="Text Placeholder 5"/>
          <p:cNvSpPr>
            <a:spLocks noGrp="1"/>
          </p:cNvSpPr>
          <p:nvPr>
            <p:ph type="body" idx="1"/>
          </p:nvPr>
        </p:nvSpPr>
        <p:spPr>
          <a:xfrm>
            <a:off x="676656" y="2549834"/>
            <a:ext cx="3822192" cy="639762"/>
          </a:xfrm>
        </p:spPr>
        <p:txBody>
          <a:bodyPr/>
          <a:lstStyle/>
          <a:p>
            <a:r>
              <a:rPr lang="en-US" dirty="0" smtClean="0"/>
              <a:t>2006</a:t>
            </a:r>
            <a:endParaRPr lang="en-US" dirty="0"/>
          </a:p>
        </p:txBody>
      </p:sp>
      <p:sp>
        <p:nvSpPr>
          <p:cNvPr id="7" name="Content Placeholder 6"/>
          <p:cNvSpPr>
            <a:spLocks noGrp="1"/>
          </p:cNvSpPr>
          <p:nvPr>
            <p:ph sz="half" idx="2"/>
          </p:nvPr>
        </p:nvSpPr>
        <p:spPr>
          <a:xfrm>
            <a:off x="0" y="3283888"/>
            <a:ext cx="4497388" cy="3463474"/>
          </a:xfrm>
        </p:spPr>
        <p:txBody>
          <a:bodyPr>
            <a:normAutofit fontScale="40000" lnSpcReduction="20000"/>
          </a:bodyPr>
          <a:lstStyle/>
          <a:p>
            <a:pPr marL="457200" lvl="0" indent="-457200">
              <a:buFont typeface="+mj-lt"/>
              <a:buAutoNum type="arabicPeriod" startAt="41"/>
            </a:pPr>
            <a:r>
              <a:rPr lang="en-US" dirty="0" err="1">
                <a:solidFill>
                  <a:schemeClr val="tx1"/>
                </a:solidFill>
              </a:rPr>
              <a:t>Bilek</a:t>
            </a:r>
            <a:r>
              <a:rPr lang="en-US" dirty="0">
                <a:solidFill>
                  <a:schemeClr val="tx1"/>
                </a:solidFill>
              </a:rPr>
              <a:t> M., NODZYŃSKA M., </a:t>
            </a:r>
            <a:r>
              <a:rPr lang="en-US" dirty="0" err="1">
                <a:solidFill>
                  <a:schemeClr val="tx1"/>
                </a:solidFill>
              </a:rPr>
              <a:t>i</a:t>
            </a:r>
            <a:r>
              <a:rPr lang="en-US" dirty="0">
                <a:solidFill>
                  <a:schemeClr val="tx1"/>
                </a:solidFill>
              </a:rPr>
              <a:t> </a:t>
            </a:r>
            <a:r>
              <a:rPr lang="en-US" dirty="0" err="1">
                <a:solidFill>
                  <a:schemeClr val="tx1"/>
                </a:solidFill>
              </a:rPr>
              <a:t>inni</a:t>
            </a:r>
            <a:r>
              <a:rPr lang="en-US" dirty="0">
                <a:solidFill>
                  <a:schemeClr val="tx1"/>
                </a:solidFill>
              </a:rPr>
              <a:t> </a:t>
            </a:r>
            <a:r>
              <a:rPr lang="en-US" b="1" dirty="0" smtClean="0">
                <a:solidFill>
                  <a:schemeClr val="tx1"/>
                </a:solidFill>
              </a:rPr>
              <a:t>The </a:t>
            </a:r>
            <a:r>
              <a:rPr lang="en-US" b="1" dirty="0">
                <a:solidFill>
                  <a:schemeClr val="tx1"/>
                </a:solidFill>
              </a:rPr>
              <a:t>influence of computer animated models on pupil’s understanding of natural phenomena in the micro - </a:t>
            </a:r>
            <a:r>
              <a:rPr lang="en-US" b="1" dirty="0" err="1">
                <a:solidFill>
                  <a:schemeClr val="tx1"/>
                </a:solidFill>
              </a:rPr>
              <a:t>worldlevel</a:t>
            </a:r>
            <a:r>
              <a:rPr lang="en-US" dirty="0">
                <a:solidFill>
                  <a:schemeClr val="tx1"/>
                </a:solidFill>
              </a:rPr>
              <a:t>, [w:] </a:t>
            </a:r>
            <a:r>
              <a:rPr lang="en-US" i="1" dirty="0" err="1">
                <a:solidFill>
                  <a:schemeClr val="tx1"/>
                </a:solidFill>
              </a:rPr>
              <a:t>Badania</a:t>
            </a:r>
            <a:r>
              <a:rPr lang="en-US" i="1" dirty="0">
                <a:solidFill>
                  <a:schemeClr val="tx1"/>
                </a:solidFill>
              </a:rPr>
              <a:t> w </a:t>
            </a:r>
            <a:r>
              <a:rPr lang="en-US" i="1" dirty="0" err="1">
                <a:solidFill>
                  <a:schemeClr val="tx1"/>
                </a:solidFill>
              </a:rPr>
              <a:t>dydaktyce</a:t>
            </a:r>
            <a:r>
              <a:rPr lang="en-US" i="1" dirty="0">
                <a:solidFill>
                  <a:schemeClr val="tx1"/>
                </a:solidFill>
              </a:rPr>
              <a:t> </a:t>
            </a:r>
            <a:r>
              <a:rPr lang="en-US" i="1" dirty="0" err="1">
                <a:solidFill>
                  <a:schemeClr val="tx1"/>
                </a:solidFill>
              </a:rPr>
              <a:t>przedmiotów</a:t>
            </a:r>
            <a:r>
              <a:rPr lang="en-US" i="1" dirty="0">
                <a:solidFill>
                  <a:schemeClr val="tx1"/>
                </a:solidFill>
              </a:rPr>
              <a:t> </a:t>
            </a:r>
            <a:r>
              <a:rPr lang="en-US" i="1" dirty="0" err="1">
                <a:solidFill>
                  <a:schemeClr val="tx1"/>
                </a:solidFill>
              </a:rPr>
              <a:t>przyrodniczych</a:t>
            </a:r>
            <a:r>
              <a:rPr lang="en-US" dirty="0">
                <a:solidFill>
                  <a:schemeClr val="tx1"/>
                </a:solidFill>
              </a:rPr>
              <a:t>, </a:t>
            </a:r>
            <a:r>
              <a:rPr lang="en-US" dirty="0" err="1" smtClean="0">
                <a:solidFill>
                  <a:schemeClr val="tx1"/>
                </a:solidFill>
              </a:rPr>
              <a:t>Kraków</a:t>
            </a:r>
            <a:endParaRPr lang="cs-CZ" dirty="0">
              <a:solidFill>
                <a:schemeClr val="tx1"/>
              </a:solidFill>
            </a:endParaRPr>
          </a:p>
          <a:p>
            <a:pPr marL="457200" lvl="0" indent="-457200">
              <a:buFont typeface="+mj-lt"/>
              <a:buAutoNum type="arabicPeriod" startAt="41"/>
            </a:pPr>
            <a:r>
              <a:rPr lang="en-US" dirty="0" err="1">
                <a:solidFill>
                  <a:schemeClr val="tx1"/>
                </a:solidFill>
              </a:rPr>
              <a:t>Hołojuch</a:t>
            </a:r>
            <a:r>
              <a:rPr lang="en-US" dirty="0">
                <a:solidFill>
                  <a:schemeClr val="tx1"/>
                </a:solidFill>
              </a:rPr>
              <a:t> L., NODZYŃSKA M. </a:t>
            </a:r>
            <a:r>
              <a:rPr lang="en-US" dirty="0" smtClean="0">
                <a:solidFill>
                  <a:schemeClr val="tx1"/>
                </a:solidFill>
              </a:rPr>
              <a:t> </a:t>
            </a:r>
            <a:r>
              <a:rPr lang="en-US" b="1" dirty="0">
                <a:solidFill>
                  <a:schemeClr val="tx1"/>
                </a:solidFill>
              </a:rPr>
              <a:t>Influence of ways of </a:t>
            </a:r>
            <a:r>
              <a:rPr lang="en-US" b="1" dirty="0" err="1">
                <a:solidFill>
                  <a:schemeClr val="tx1"/>
                </a:solidFill>
              </a:rPr>
              <a:t>determing</a:t>
            </a:r>
            <a:r>
              <a:rPr lang="en-US" b="1" dirty="0">
                <a:solidFill>
                  <a:schemeClr val="tx1"/>
                </a:solidFill>
              </a:rPr>
              <a:t> electronegativity on ability of identifying kinds of chemical bonds by pupils of fifth and sixth grades of primary schools and first grades of gymnasium</a:t>
            </a:r>
            <a:r>
              <a:rPr lang="en-US" dirty="0">
                <a:solidFill>
                  <a:schemeClr val="tx1"/>
                </a:solidFill>
              </a:rPr>
              <a:t>, [w:] </a:t>
            </a:r>
            <a:r>
              <a:rPr lang="en-US" i="1" dirty="0" err="1">
                <a:solidFill>
                  <a:schemeClr val="tx1"/>
                </a:solidFill>
              </a:rPr>
              <a:t>Badania</a:t>
            </a:r>
            <a:r>
              <a:rPr lang="en-US" i="1" dirty="0">
                <a:solidFill>
                  <a:schemeClr val="tx1"/>
                </a:solidFill>
              </a:rPr>
              <a:t> w </a:t>
            </a:r>
            <a:r>
              <a:rPr lang="en-US" i="1" dirty="0" err="1">
                <a:solidFill>
                  <a:schemeClr val="tx1"/>
                </a:solidFill>
              </a:rPr>
              <a:t>dydaktyce</a:t>
            </a:r>
            <a:r>
              <a:rPr lang="en-US" i="1" dirty="0">
                <a:solidFill>
                  <a:schemeClr val="tx1"/>
                </a:solidFill>
              </a:rPr>
              <a:t> </a:t>
            </a:r>
            <a:r>
              <a:rPr lang="en-US" i="1" dirty="0" err="1">
                <a:solidFill>
                  <a:schemeClr val="tx1"/>
                </a:solidFill>
              </a:rPr>
              <a:t>przedmiotów</a:t>
            </a:r>
            <a:r>
              <a:rPr lang="en-US" i="1" dirty="0">
                <a:solidFill>
                  <a:schemeClr val="tx1"/>
                </a:solidFill>
              </a:rPr>
              <a:t> </a:t>
            </a:r>
            <a:r>
              <a:rPr lang="en-US" i="1" dirty="0" err="1">
                <a:solidFill>
                  <a:schemeClr val="tx1"/>
                </a:solidFill>
              </a:rPr>
              <a:t>przyrodniczych</a:t>
            </a:r>
            <a:r>
              <a:rPr lang="en-US" dirty="0">
                <a:solidFill>
                  <a:schemeClr val="tx1"/>
                </a:solidFill>
              </a:rPr>
              <a:t>, </a:t>
            </a:r>
            <a:r>
              <a:rPr lang="en-US" dirty="0" err="1" smtClean="0">
                <a:solidFill>
                  <a:schemeClr val="tx1"/>
                </a:solidFill>
              </a:rPr>
              <a:t>Kraków</a:t>
            </a:r>
            <a:endParaRPr lang="cs-CZ" dirty="0">
              <a:solidFill>
                <a:schemeClr val="tx1"/>
              </a:solidFill>
            </a:endParaRPr>
          </a:p>
          <a:p>
            <a:pPr marL="457200" lvl="0" indent="-457200">
              <a:buFont typeface="+mj-lt"/>
              <a:buAutoNum type="arabicPeriod" startAt="41"/>
            </a:pPr>
            <a:r>
              <a:rPr lang="pl-PL" dirty="0" err="1">
                <a:solidFill>
                  <a:schemeClr val="tx1"/>
                </a:solidFill>
              </a:rPr>
              <a:t>Bilek</a:t>
            </a:r>
            <a:r>
              <a:rPr lang="pl-PL" dirty="0">
                <a:solidFill>
                  <a:schemeClr val="tx1"/>
                </a:solidFill>
              </a:rPr>
              <a:t> M., NODZYŃSKA M., i inni </a:t>
            </a:r>
            <a:r>
              <a:rPr lang="pl-PL" dirty="0" smtClean="0">
                <a:solidFill>
                  <a:schemeClr val="tx1"/>
                </a:solidFill>
              </a:rPr>
              <a:t> </a:t>
            </a:r>
            <a:r>
              <a:rPr lang="pl-PL" b="1" dirty="0">
                <a:solidFill>
                  <a:schemeClr val="tx1"/>
                </a:solidFill>
              </a:rPr>
              <a:t>Badanie umiejętności tworzenia modeli strukturalnych substancji o budowie jonowej przez uczniów wyższych klas szkół podstawowych, </a:t>
            </a:r>
            <a:r>
              <a:rPr lang="pl-PL" dirty="0">
                <a:solidFill>
                  <a:schemeClr val="tx1"/>
                </a:solidFill>
              </a:rPr>
              <a:t>[w:] </a:t>
            </a:r>
            <a:r>
              <a:rPr lang="pl-PL" i="1" dirty="0">
                <a:solidFill>
                  <a:schemeClr val="tx1"/>
                </a:solidFill>
              </a:rPr>
              <a:t>Aktualni </a:t>
            </a:r>
            <a:r>
              <a:rPr lang="pl-PL" i="1" dirty="0" err="1">
                <a:solidFill>
                  <a:schemeClr val="tx1"/>
                </a:solidFill>
              </a:rPr>
              <a:t>otazky</a:t>
            </a:r>
            <a:r>
              <a:rPr lang="pl-PL" i="1" dirty="0">
                <a:solidFill>
                  <a:schemeClr val="tx1"/>
                </a:solidFill>
              </a:rPr>
              <a:t> </a:t>
            </a:r>
            <a:r>
              <a:rPr lang="pl-PL" i="1" dirty="0" err="1">
                <a:solidFill>
                  <a:schemeClr val="tx1"/>
                </a:solidFill>
              </a:rPr>
              <a:t>vyuky</a:t>
            </a:r>
            <a:r>
              <a:rPr lang="pl-PL" i="1" dirty="0">
                <a:solidFill>
                  <a:schemeClr val="tx1"/>
                </a:solidFill>
              </a:rPr>
              <a:t> chemie XVI - </a:t>
            </a:r>
            <a:r>
              <a:rPr lang="pl-PL" i="1" dirty="0" err="1">
                <a:solidFill>
                  <a:schemeClr val="tx1"/>
                </a:solidFill>
              </a:rPr>
              <a:t>Soudobe</a:t>
            </a:r>
            <a:r>
              <a:rPr lang="pl-PL" i="1" dirty="0">
                <a:solidFill>
                  <a:schemeClr val="tx1"/>
                </a:solidFill>
              </a:rPr>
              <a:t> trendy v </a:t>
            </a:r>
            <a:r>
              <a:rPr lang="pl-PL" i="1" dirty="0" err="1">
                <a:solidFill>
                  <a:schemeClr val="tx1"/>
                </a:solidFill>
              </a:rPr>
              <a:t>chemickem</a:t>
            </a:r>
            <a:r>
              <a:rPr lang="pl-PL" i="1" dirty="0">
                <a:solidFill>
                  <a:schemeClr val="tx1"/>
                </a:solidFill>
              </a:rPr>
              <a:t> </a:t>
            </a:r>
            <a:r>
              <a:rPr lang="pl-PL" i="1" dirty="0" err="1">
                <a:solidFill>
                  <a:schemeClr val="tx1"/>
                </a:solidFill>
              </a:rPr>
              <a:t>vzdelavani</a:t>
            </a:r>
            <a:r>
              <a:rPr lang="pl-PL" dirty="0">
                <a:solidFill>
                  <a:schemeClr val="tx1"/>
                </a:solidFill>
              </a:rPr>
              <a:t>, Gaudeamus, Hradec </a:t>
            </a:r>
            <a:r>
              <a:rPr lang="pl-PL" dirty="0" smtClean="0">
                <a:solidFill>
                  <a:schemeClr val="tx1"/>
                </a:solidFill>
              </a:rPr>
              <a:t>Kralove</a:t>
            </a:r>
            <a:endParaRPr lang="cs-CZ" dirty="0">
              <a:solidFill>
                <a:schemeClr val="tx1"/>
              </a:solidFill>
            </a:endParaRPr>
          </a:p>
          <a:p>
            <a:pPr marL="457200" lvl="0" indent="-457200">
              <a:buFont typeface="+mj-lt"/>
              <a:buAutoNum type="arabicPeriod" startAt="41"/>
            </a:pPr>
            <a:r>
              <a:rPr lang="pl-PL" dirty="0" err="1">
                <a:solidFill>
                  <a:schemeClr val="tx1"/>
                </a:solidFill>
              </a:rPr>
              <a:t>Bilek</a:t>
            </a:r>
            <a:r>
              <a:rPr lang="pl-PL" dirty="0">
                <a:solidFill>
                  <a:schemeClr val="tx1"/>
                </a:solidFill>
              </a:rPr>
              <a:t> M., NODZYŃSKA M., i </a:t>
            </a:r>
            <a:r>
              <a:rPr lang="pl-PL" dirty="0" smtClean="0">
                <a:solidFill>
                  <a:schemeClr val="tx1"/>
                </a:solidFill>
              </a:rPr>
              <a:t>inni </a:t>
            </a:r>
            <a:r>
              <a:rPr lang="pl-PL" b="1" dirty="0">
                <a:solidFill>
                  <a:schemeClr val="tx1"/>
                </a:solidFill>
              </a:rPr>
              <a:t>Badania umiejętności tworzenia modeli strukturalnych substancji o budowie jonowej</a:t>
            </a:r>
            <a:r>
              <a:rPr lang="pl-PL" dirty="0">
                <a:solidFill>
                  <a:schemeClr val="tx1"/>
                </a:solidFill>
              </a:rPr>
              <a:t>, [w:] </a:t>
            </a:r>
            <a:r>
              <a:rPr lang="pl-PL" i="1" dirty="0">
                <a:solidFill>
                  <a:schemeClr val="tx1"/>
                </a:solidFill>
              </a:rPr>
              <a:t>Badania w dydaktyce przedmiotów przyrodniczych</a:t>
            </a:r>
            <a:r>
              <a:rPr lang="pl-PL" dirty="0">
                <a:solidFill>
                  <a:schemeClr val="tx1"/>
                </a:solidFill>
              </a:rPr>
              <a:t>, </a:t>
            </a:r>
            <a:r>
              <a:rPr lang="pl-PL" dirty="0" smtClean="0">
                <a:solidFill>
                  <a:schemeClr val="tx1"/>
                </a:solidFill>
              </a:rPr>
              <a:t>Kraków</a:t>
            </a:r>
            <a:endParaRPr lang="cs-CZ" dirty="0">
              <a:solidFill>
                <a:schemeClr val="tx1"/>
              </a:solidFill>
            </a:endParaRPr>
          </a:p>
          <a:p>
            <a:pPr marL="457200" lvl="0" indent="-457200">
              <a:buFont typeface="+mj-lt"/>
              <a:buAutoNum type="arabicPeriod" startAt="41"/>
            </a:pPr>
            <a:r>
              <a:rPr lang="pl-PL" dirty="0" err="1">
                <a:solidFill>
                  <a:schemeClr val="tx1"/>
                </a:solidFill>
              </a:rPr>
              <a:t>Bilek</a:t>
            </a:r>
            <a:r>
              <a:rPr lang="pl-PL" dirty="0">
                <a:solidFill>
                  <a:schemeClr val="tx1"/>
                </a:solidFill>
              </a:rPr>
              <a:t> M., NODZYŃSKA M., i </a:t>
            </a:r>
            <a:r>
              <a:rPr lang="pl-PL" dirty="0" smtClean="0">
                <a:solidFill>
                  <a:schemeClr val="tx1"/>
                </a:solidFill>
              </a:rPr>
              <a:t>inni </a:t>
            </a:r>
            <a:r>
              <a:rPr lang="pl-PL" b="1" dirty="0">
                <a:solidFill>
                  <a:schemeClr val="tx1"/>
                </a:solidFill>
              </a:rPr>
              <a:t>Metoda badań nad odbiorem dynamicznych modeli komputerowych przez uczniów, </a:t>
            </a:r>
            <a:r>
              <a:rPr lang="pl-PL" dirty="0">
                <a:solidFill>
                  <a:schemeClr val="tx1"/>
                </a:solidFill>
              </a:rPr>
              <a:t>[w:] </a:t>
            </a:r>
            <a:r>
              <a:rPr lang="pl-PL" i="1" dirty="0">
                <a:solidFill>
                  <a:schemeClr val="tx1"/>
                </a:solidFill>
              </a:rPr>
              <a:t>Aktualni </a:t>
            </a:r>
            <a:r>
              <a:rPr lang="pl-PL" i="1" dirty="0" err="1">
                <a:solidFill>
                  <a:schemeClr val="tx1"/>
                </a:solidFill>
              </a:rPr>
              <a:t>otazky</a:t>
            </a:r>
            <a:r>
              <a:rPr lang="pl-PL" i="1" dirty="0">
                <a:solidFill>
                  <a:schemeClr val="tx1"/>
                </a:solidFill>
              </a:rPr>
              <a:t> </a:t>
            </a:r>
            <a:r>
              <a:rPr lang="pl-PL" i="1" dirty="0" err="1">
                <a:solidFill>
                  <a:schemeClr val="tx1"/>
                </a:solidFill>
              </a:rPr>
              <a:t>vyuky</a:t>
            </a:r>
            <a:r>
              <a:rPr lang="pl-PL" i="1" dirty="0">
                <a:solidFill>
                  <a:schemeClr val="tx1"/>
                </a:solidFill>
              </a:rPr>
              <a:t> chemie XVI - </a:t>
            </a:r>
            <a:r>
              <a:rPr lang="pl-PL" i="1" dirty="0" err="1">
                <a:solidFill>
                  <a:schemeClr val="tx1"/>
                </a:solidFill>
              </a:rPr>
              <a:t>Soudobe</a:t>
            </a:r>
            <a:r>
              <a:rPr lang="pl-PL" i="1" dirty="0">
                <a:solidFill>
                  <a:schemeClr val="tx1"/>
                </a:solidFill>
              </a:rPr>
              <a:t> trendy v </a:t>
            </a:r>
            <a:r>
              <a:rPr lang="pl-PL" i="1" dirty="0" err="1">
                <a:solidFill>
                  <a:schemeClr val="tx1"/>
                </a:solidFill>
              </a:rPr>
              <a:t>chemickem</a:t>
            </a:r>
            <a:r>
              <a:rPr lang="pl-PL" i="1" dirty="0">
                <a:solidFill>
                  <a:schemeClr val="tx1"/>
                </a:solidFill>
              </a:rPr>
              <a:t> </a:t>
            </a:r>
            <a:r>
              <a:rPr lang="pl-PL" i="1" dirty="0" err="1">
                <a:solidFill>
                  <a:schemeClr val="tx1"/>
                </a:solidFill>
              </a:rPr>
              <a:t>vzdelavani</a:t>
            </a:r>
            <a:r>
              <a:rPr lang="pl-PL" dirty="0">
                <a:solidFill>
                  <a:schemeClr val="tx1"/>
                </a:solidFill>
              </a:rPr>
              <a:t>, Gaudeamus, Hradec </a:t>
            </a:r>
            <a:r>
              <a:rPr lang="pl-PL" dirty="0" smtClean="0">
                <a:solidFill>
                  <a:schemeClr val="tx1"/>
                </a:solidFill>
              </a:rPr>
              <a:t>Kralove</a:t>
            </a:r>
            <a:endParaRPr lang="cs-CZ" dirty="0">
              <a:solidFill>
                <a:schemeClr val="tx1"/>
              </a:solidFill>
            </a:endParaRPr>
          </a:p>
          <a:p>
            <a:pPr marL="457200" lvl="0" indent="-457200">
              <a:buFont typeface="+mj-lt"/>
              <a:buAutoNum type="arabicPeriod" startAt="41"/>
            </a:pPr>
            <a:r>
              <a:rPr lang="pl-PL" dirty="0" err="1">
                <a:solidFill>
                  <a:schemeClr val="tx1"/>
                </a:solidFill>
              </a:rPr>
              <a:t>Bilek</a:t>
            </a:r>
            <a:r>
              <a:rPr lang="pl-PL" dirty="0">
                <a:solidFill>
                  <a:schemeClr val="tx1"/>
                </a:solidFill>
              </a:rPr>
              <a:t> M., NODZYŃSKA M., i inni </a:t>
            </a:r>
            <a:r>
              <a:rPr lang="pl-PL" dirty="0" smtClean="0">
                <a:solidFill>
                  <a:schemeClr val="tx1"/>
                </a:solidFill>
              </a:rPr>
              <a:t> </a:t>
            </a:r>
            <a:r>
              <a:rPr lang="pl-PL" b="1" dirty="0">
                <a:solidFill>
                  <a:schemeClr val="tx1"/>
                </a:solidFill>
              </a:rPr>
              <a:t>Modele struktury substancji w procesie nauczania chemii</a:t>
            </a:r>
            <a:r>
              <a:rPr lang="pl-PL" dirty="0">
                <a:solidFill>
                  <a:schemeClr val="tx1"/>
                </a:solidFill>
              </a:rPr>
              <a:t> [W:] </a:t>
            </a:r>
            <a:r>
              <a:rPr lang="pl-PL" i="1" dirty="0" err="1">
                <a:solidFill>
                  <a:schemeClr val="tx1"/>
                </a:solidFill>
              </a:rPr>
              <a:t>Sučasnosť</a:t>
            </a:r>
            <a:r>
              <a:rPr lang="pl-PL" i="1" dirty="0">
                <a:solidFill>
                  <a:schemeClr val="tx1"/>
                </a:solidFill>
              </a:rPr>
              <a:t> a </a:t>
            </a:r>
            <a:r>
              <a:rPr lang="pl-PL" i="1" dirty="0" err="1">
                <a:solidFill>
                  <a:schemeClr val="tx1"/>
                </a:solidFill>
              </a:rPr>
              <a:t>perspektívy</a:t>
            </a:r>
            <a:r>
              <a:rPr lang="pl-PL" i="1" dirty="0">
                <a:solidFill>
                  <a:schemeClr val="tx1"/>
                </a:solidFill>
              </a:rPr>
              <a:t> </a:t>
            </a:r>
            <a:r>
              <a:rPr lang="pl-PL" i="1" dirty="0" err="1">
                <a:solidFill>
                  <a:schemeClr val="tx1"/>
                </a:solidFill>
              </a:rPr>
              <a:t>didaktiky</a:t>
            </a:r>
            <a:r>
              <a:rPr lang="pl-PL" i="1" dirty="0">
                <a:solidFill>
                  <a:schemeClr val="tx1"/>
                </a:solidFill>
              </a:rPr>
              <a:t> </a:t>
            </a:r>
            <a:r>
              <a:rPr lang="pl-PL" i="1" dirty="0" err="1">
                <a:solidFill>
                  <a:schemeClr val="tx1"/>
                </a:solidFill>
              </a:rPr>
              <a:t>chémie</a:t>
            </a:r>
            <a:r>
              <a:rPr lang="pl-PL" i="1" dirty="0" smtClean="0">
                <a:solidFill>
                  <a:schemeClr val="tx1"/>
                </a:solidFill>
              </a:rPr>
              <a:t>,</a:t>
            </a:r>
            <a:r>
              <a:rPr lang="pl-PL" dirty="0" smtClean="0">
                <a:solidFill>
                  <a:schemeClr val="tx1"/>
                </a:solidFill>
              </a:rPr>
              <a:t> </a:t>
            </a:r>
            <a:r>
              <a:rPr lang="pl-PL" dirty="0" err="1">
                <a:solidFill>
                  <a:schemeClr val="tx1"/>
                </a:solidFill>
              </a:rPr>
              <a:t>Banská</a:t>
            </a:r>
            <a:r>
              <a:rPr lang="pl-PL" dirty="0">
                <a:solidFill>
                  <a:schemeClr val="tx1"/>
                </a:solidFill>
              </a:rPr>
              <a:t> </a:t>
            </a:r>
            <a:r>
              <a:rPr lang="pl-PL" dirty="0" err="1">
                <a:solidFill>
                  <a:schemeClr val="tx1"/>
                </a:solidFill>
              </a:rPr>
              <a:t>Bystrica</a:t>
            </a:r>
            <a:r>
              <a:rPr lang="pl-PL" dirty="0">
                <a:solidFill>
                  <a:schemeClr val="tx1"/>
                </a:solidFill>
              </a:rPr>
              <a:t>: </a:t>
            </a:r>
            <a:r>
              <a:rPr lang="pl-PL" dirty="0" err="1">
                <a:solidFill>
                  <a:schemeClr val="tx1"/>
                </a:solidFill>
              </a:rPr>
              <a:t>Fakulta</a:t>
            </a:r>
            <a:r>
              <a:rPr lang="pl-PL" dirty="0">
                <a:solidFill>
                  <a:schemeClr val="tx1"/>
                </a:solidFill>
              </a:rPr>
              <a:t> </a:t>
            </a:r>
            <a:r>
              <a:rPr lang="pl-PL" dirty="0" err="1">
                <a:solidFill>
                  <a:schemeClr val="tx1"/>
                </a:solidFill>
              </a:rPr>
              <a:t>prírodných</a:t>
            </a:r>
            <a:r>
              <a:rPr lang="pl-PL" dirty="0">
                <a:solidFill>
                  <a:schemeClr val="tx1"/>
                </a:solidFill>
              </a:rPr>
              <a:t> </a:t>
            </a:r>
            <a:r>
              <a:rPr lang="pl-PL" dirty="0" err="1">
                <a:solidFill>
                  <a:schemeClr val="tx1"/>
                </a:solidFill>
              </a:rPr>
              <a:t>vied</a:t>
            </a:r>
            <a:r>
              <a:rPr lang="pl-PL" dirty="0">
                <a:solidFill>
                  <a:schemeClr val="tx1"/>
                </a:solidFill>
              </a:rPr>
              <a:t>. </a:t>
            </a:r>
            <a:r>
              <a:rPr lang="pl-PL" dirty="0" err="1">
                <a:solidFill>
                  <a:schemeClr val="tx1"/>
                </a:solidFill>
              </a:rPr>
              <a:t>Univerzita</a:t>
            </a:r>
            <a:r>
              <a:rPr lang="pl-PL" dirty="0">
                <a:solidFill>
                  <a:schemeClr val="tx1"/>
                </a:solidFill>
              </a:rPr>
              <a:t> Mateja </a:t>
            </a:r>
            <a:r>
              <a:rPr lang="pl-PL" dirty="0" smtClean="0">
                <a:solidFill>
                  <a:schemeClr val="tx1"/>
                </a:solidFill>
              </a:rPr>
              <a:t>Bela</a:t>
            </a:r>
            <a:endParaRPr lang="cs-CZ" dirty="0">
              <a:solidFill>
                <a:schemeClr val="tx1"/>
              </a:solidFill>
            </a:endParaRPr>
          </a:p>
          <a:p>
            <a:pPr marL="457200" lvl="0" indent="-457200">
              <a:buFont typeface="+mj-lt"/>
              <a:buAutoNum type="arabicPeriod" startAt="41"/>
            </a:pPr>
            <a:r>
              <a:rPr lang="pl-PL" dirty="0" err="1">
                <a:solidFill>
                  <a:schemeClr val="tx1"/>
                </a:solidFill>
              </a:rPr>
              <a:t>Bilek</a:t>
            </a:r>
            <a:r>
              <a:rPr lang="pl-PL" dirty="0">
                <a:solidFill>
                  <a:schemeClr val="tx1"/>
                </a:solidFill>
              </a:rPr>
              <a:t> M., NODZYŃSKA M., i inni </a:t>
            </a:r>
            <a:r>
              <a:rPr lang="pl-PL" dirty="0" smtClean="0">
                <a:solidFill>
                  <a:schemeClr val="tx1"/>
                </a:solidFill>
              </a:rPr>
              <a:t> </a:t>
            </a:r>
            <a:r>
              <a:rPr lang="pl-PL" b="1" dirty="0">
                <a:solidFill>
                  <a:schemeClr val="tx1"/>
                </a:solidFill>
              </a:rPr>
              <a:t>Wstępne uwagi o odbiorze modeli komputerowych wizualizujących reakcji chemicznych, </a:t>
            </a:r>
            <a:r>
              <a:rPr lang="pl-PL" dirty="0">
                <a:solidFill>
                  <a:schemeClr val="tx1"/>
                </a:solidFill>
              </a:rPr>
              <a:t>[w:] </a:t>
            </a:r>
            <a:r>
              <a:rPr lang="pl-PL" i="1" dirty="0" err="1">
                <a:solidFill>
                  <a:schemeClr val="tx1"/>
                </a:solidFill>
              </a:rPr>
              <a:t>Súčasost</a:t>
            </a:r>
            <a:r>
              <a:rPr lang="pl-PL" i="1" dirty="0">
                <a:solidFill>
                  <a:schemeClr val="tx1"/>
                </a:solidFill>
              </a:rPr>
              <a:t> a </a:t>
            </a:r>
            <a:r>
              <a:rPr lang="pl-PL" i="1" dirty="0" err="1">
                <a:solidFill>
                  <a:schemeClr val="tx1"/>
                </a:solidFill>
              </a:rPr>
              <a:t>perspektívy</a:t>
            </a:r>
            <a:r>
              <a:rPr lang="pl-PL" i="1" dirty="0">
                <a:solidFill>
                  <a:schemeClr val="tx1"/>
                </a:solidFill>
              </a:rPr>
              <a:t> </a:t>
            </a:r>
            <a:r>
              <a:rPr lang="pl-PL" i="1" dirty="0" err="1">
                <a:solidFill>
                  <a:schemeClr val="tx1"/>
                </a:solidFill>
              </a:rPr>
              <a:t>didaktiky</a:t>
            </a:r>
            <a:r>
              <a:rPr lang="pl-PL" i="1" dirty="0">
                <a:solidFill>
                  <a:schemeClr val="tx1"/>
                </a:solidFill>
              </a:rPr>
              <a:t> </a:t>
            </a:r>
            <a:r>
              <a:rPr lang="pl-PL" i="1" dirty="0" err="1">
                <a:solidFill>
                  <a:schemeClr val="tx1"/>
                </a:solidFill>
              </a:rPr>
              <a:t>chémie</a:t>
            </a:r>
            <a:r>
              <a:rPr lang="pl-PL" dirty="0">
                <a:solidFill>
                  <a:schemeClr val="tx1"/>
                </a:solidFill>
              </a:rPr>
              <a:t>, </a:t>
            </a:r>
            <a:r>
              <a:rPr lang="pl-PL" dirty="0" err="1" smtClean="0">
                <a:solidFill>
                  <a:schemeClr val="tx1"/>
                </a:solidFill>
              </a:rPr>
              <a:t>Donovaly</a:t>
            </a:r>
            <a:endParaRPr lang="cs-CZ" dirty="0">
              <a:solidFill>
                <a:schemeClr val="tx1"/>
              </a:solidFill>
            </a:endParaRPr>
          </a:p>
          <a:p>
            <a:pPr marL="457200" lvl="0" indent="-457200">
              <a:buFont typeface="+mj-lt"/>
              <a:buAutoNum type="arabicPeriod" startAt="41"/>
            </a:pPr>
            <a:r>
              <a:rPr lang="pl-PL" dirty="0">
                <a:solidFill>
                  <a:schemeClr val="tx1"/>
                </a:solidFill>
              </a:rPr>
              <a:t>NODZYŃSKA M., Paśko J.R</a:t>
            </a:r>
            <a:r>
              <a:rPr lang="pl-PL" dirty="0" smtClean="0">
                <a:solidFill>
                  <a:schemeClr val="tx1"/>
                </a:solidFill>
              </a:rPr>
              <a:t>. </a:t>
            </a:r>
            <a:r>
              <a:rPr lang="pl-PL" b="1" dirty="0">
                <a:solidFill>
                  <a:schemeClr val="tx1"/>
                </a:solidFill>
              </a:rPr>
              <a:t>Badania wpływu różnych technik wizualizacji procesów chemicznych na poziomie mikroświata na wyobrażenia uczniów dotyczące tych zjawisk, </a:t>
            </a:r>
            <a:r>
              <a:rPr lang="pl-PL" dirty="0">
                <a:solidFill>
                  <a:schemeClr val="tx1"/>
                </a:solidFill>
              </a:rPr>
              <a:t>[w:] </a:t>
            </a:r>
            <a:r>
              <a:rPr lang="pl-PL" i="1" dirty="0" err="1">
                <a:solidFill>
                  <a:schemeClr val="tx1"/>
                </a:solidFill>
              </a:rPr>
              <a:t>Aktuální</a:t>
            </a:r>
            <a:r>
              <a:rPr lang="pl-PL" i="1" dirty="0">
                <a:solidFill>
                  <a:schemeClr val="tx1"/>
                </a:solidFill>
              </a:rPr>
              <a:t> aspekty </a:t>
            </a:r>
            <a:r>
              <a:rPr lang="pl-PL" i="1" dirty="0" err="1">
                <a:solidFill>
                  <a:schemeClr val="tx1"/>
                </a:solidFill>
              </a:rPr>
              <a:t>pregraduální</a:t>
            </a:r>
            <a:r>
              <a:rPr lang="pl-PL" i="1" dirty="0">
                <a:solidFill>
                  <a:schemeClr val="tx1"/>
                </a:solidFill>
              </a:rPr>
              <a:t> </a:t>
            </a:r>
            <a:r>
              <a:rPr lang="pl-PL" i="1" dirty="0" err="1">
                <a:solidFill>
                  <a:schemeClr val="tx1"/>
                </a:solidFill>
              </a:rPr>
              <a:t>přípravy</a:t>
            </a:r>
            <a:r>
              <a:rPr lang="pl-PL" i="1" dirty="0">
                <a:solidFill>
                  <a:schemeClr val="tx1"/>
                </a:solidFill>
              </a:rPr>
              <a:t> a </a:t>
            </a:r>
            <a:r>
              <a:rPr lang="pl-PL" i="1" dirty="0" err="1">
                <a:solidFill>
                  <a:schemeClr val="tx1"/>
                </a:solidFill>
              </a:rPr>
              <a:t>postgraduálního</a:t>
            </a:r>
            <a:r>
              <a:rPr lang="pl-PL" i="1" dirty="0">
                <a:solidFill>
                  <a:schemeClr val="tx1"/>
                </a:solidFill>
              </a:rPr>
              <a:t> </a:t>
            </a:r>
            <a:r>
              <a:rPr lang="pl-PL" i="1" dirty="0" err="1">
                <a:solidFill>
                  <a:schemeClr val="tx1"/>
                </a:solidFill>
              </a:rPr>
              <a:t>vzdělávání</a:t>
            </a:r>
            <a:r>
              <a:rPr lang="pl-PL" i="1" dirty="0">
                <a:solidFill>
                  <a:schemeClr val="tx1"/>
                </a:solidFill>
              </a:rPr>
              <a:t> </a:t>
            </a:r>
            <a:r>
              <a:rPr lang="pl-PL" i="1" dirty="0" err="1">
                <a:solidFill>
                  <a:schemeClr val="tx1"/>
                </a:solidFill>
              </a:rPr>
              <a:t>učitelů</a:t>
            </a:r>
            <a:r>
              <a:rPr lang="pl-PL" i="1" dirty="0">
                <a:solidFill>
                  <a:schemeClr val="tx1"/>
                </a:solidFill>
              </a:rPr>
              <a:t> chemie</a:t>
            </a:r>
            <a:r>
              <a:rPr lang="pl-PL" dirty="0">
                <a:solidFill>
                  <a:schemeClr val="tx1"/>
                </a:solidFill>
              </a:rPr>
              <a:t>, </a:t>
            </a:r>
            <a:r>
              <a:rPr lang="pl-PL" dirty="0" smtClean="0">
                <a:solidFill>
                  <a:schemeClr val="tx1"/>
                </a:solidFill>
              </a:rPr>
              <a:t>Ostrawa</a:t>
            </a:r>
            <a:endParaRPr lang="cs-CZ" dirty="0">
              <a:solidFill>
                <a:schemeClr val="tx1"/>
              </a:solidFill>
            </a:endParaRPr>
          </a:p>
          <a:p>
            <a:pPr marL="457200" lvl="0" indent="-457200">
              <a:buFont typeface="+mj-lt"/>
              <a:buAutoNum type="arabicPeriod" startAt="41"/>
            </a:pPr>
            <a:r>
              <a:rPr lang="pl-PL" dirty="0">
                <a:solidFill>
                  <a:schemeClr val="tx1"/>
                </a:solidFill>
              </a:rPr>
              <a:t>NODZYŃSKA M., Paśko J.R. </a:t>
            </a:r>
            <a:r>
              <a:rPr lang="pl-PL" dirty="0" smtClean="0">
                <a:solidFill>
                  <a:schemeClr val="tx1"/>
                </a:solidFill>
              </a:rPr>
              <a:t> </a:t>
            </a:r>
            <a:r>
              <a:rPr lang="pl-PL" b="1" dirty="0">
                <a:solidFill>
                  <a:schemeClr val="tx1"/>
                </a:solidFill>
              </a:rPr>
              <a:t>Wyobrażenia uczniów gimnazjum o wiązaniach chemicznych, </a:t>
            </a:r>
            <a:r>
              <a:rPr lang="pl-PL" dirty="0">
                <a:solidFill>
                  <a:schemeClr val="tx1"/>
                </a:solidFill>
              </a:rPr>
              <a:t>[w:] A</a:t>
            </a:r>
            <a:r>
              <a:rPr lang="pl-PL" i="1" dirty="0">
                <a:solidFill>
                  <a:schemeClr val="tx1"/>
                </a:solidFill>
              </a:rPr>
              <a:t>ktualni </a:t>
            </a:r>
            <a:r>
              <a:rPr lang="pl-PL" i="1" dirty="0" err="1">
                <a:solidFill>
                  <a:schemeClr val="tx1"/>
                </a:solidFill>
              </a:rPr>
              <a:t>otazky</a:t>
            </a:r>
            <a:r>
              <a:rPr lang="pl-PL" i="1" dirty="0">
                <a:solidFill>
                  <a:schemeClr val="tx1"/>
                </a:solidFill>
              </a:rPr>
              <a:t> </a:t>
            </a:r>
            <a:r>
              <a:rPr lang="pl-PL" i="1" dirty="0" err="1">
                <a:solidFill>
                  <a:schemeClr val="tx1"/>
                </a:solidFill>
              </a:rPr>
              <a:t>vyuky</a:t>
            </a:r>
            <a:r>
              <a:rPr lang="pl-PL" i="1" dirty="0">
                <a:solidFill>
                  <a:schemeClr val="tx1"/>
                </a:solidFill>
              </a:rPr>
              <a:t> chemie XVI - </a:t>
            </a:r>
            <a:r>
              <a:rPr lang="pl-PL" i="1" dirty="0" err="1">
                <a:solidFill>
                  <a:schemeClr val="tx1"/>
                </a:solidFill>
              </a:rPr>
              <a:t>Soudobe</a:t>
            </a:r>
            <a:r>
              <a:rPr lang="pl-PL" i="1" dirty="0">
                <a:solidFill>
                  <a:schemeClr val="tx1"/>
                </a:solidFill>
              </a:rPr>
              <a:t> trendy v </a:t>
            </a:r>
            <a:r>
              <a:rPr lang="pl-PL" i="1" dirty="0" err="1">
                <a:solidFill>
                  <a:schemeClr val="tx1"/>
                </a:solidFill>
              </a:rPr>
              <a:t>chemickem</a:t>
            </a:r>
            <a:r>
              <a:rPr lang="pl-PL" i="1" dirty="0">
                <a:solidFill>
                  <a:schemeClr val="tx1"/>
                </a:solidFill>
              </a:rPr>
              <a:t> </a:t>
            </a:r>
            <a:r>
              <a:rPr lang="pl-PL" i="1" dirty="0" err="1">
                <a:solidFill>
                  <a:schemeClr val="tx1"/>
                </a:solidFill>
              </a:rPr>
              <a:t>vzdelavani</a:t>
            </a:r>
            <a:r>
              <a:rPr lang="pl-PL" dirty="0">
                <a:solidFill>
                  <a:schemeClr val="tx1"/>
                </a:solidFill>
              </a:rPr>
              <a:t>, Gaudeamus, Hradec </a:t>
            </a:r>
            <a:r>
              <a:rPr lang="pl-PL" dirty="0" smtClean="0">
                <a:solidFill>
                  <a:schemeClr val="tx1"/>
                </a:solidFill>
              </a:rPr>
              <a:t>Kralove</a:t>
            </a:r>
            <a:endParaRPr lang="cs-CZ" dirty="0">
              <a:solidFill>
                <a:schemeClr val="tx1"/>
              </a:solidFill>
            </a:endParaRPr>
          </a:p>
          <a:p>
            <a:pPr marL="0" indent="0">
              <a:buNone/>
            </a:pPr>
            <a:r>
              <a:rPr lang="en-US" dirty="0">
                <a:solidFill>
                  <a:schemeClr val="tx1"/>
                </a:solidFill>
              </a:rPr>
              <a:t> </a:t>
            </a:r>
            <a:endParaRPr lang="cs-CZ" dirty="0">
              <a:solidFill>
                <a:schemeClr val="tx1"/>
              </a:solidFill>
            </a:endParaRPr>
          </a:p>
          <a:p>
            <a:endParaRPr lang="en-US" dirty="0"/>
          </a:p>
        </p:txBody>
      </p:sp>
      <p:sp>
        <p:nvSpPr>
          <p:cNvPr id="8" name="Text Placeholder 7"/>
          <p:cNvSpPr>
            <a:spLocks noGrp="1"/>
          </p:cNvSpPr>
          <p:nvPr>
            <p:ph type="body" sz="quarter" idx="3"/>
          </p:nvPr>
        </p:nvSpPr>
        <p:spPr>
          <a:xfrm>
            <a:off x="4648200" y="2549833"/>
            <a:ext cx="3822192" cy="639762"/>
          </a:xfrm>
        </p:spPr>
        <p:txBody>
          <a:bodyPr/>
          <a:lstStyle/>
          <a:p>
            <a:r>
              <a:rPr lang="en-US" dirty="0" smtClean="0"/>
              <a:t>2005</a:t>
            </a:r>
            <a:endParaRPr lang="en-US" dirty="0"/>
          </a:p>
        </p:txBody>
      </p:sp>
      <p:sp>
        <p:nvSpPr>
          <p:cNvPr id="9" name="Content Placeholder 8"/>
          <p:cNvSpPr>
            <a:spLocks noGrp="1"/>
          </p:cNvSpPr>
          <p:nvPr>
            <p:ph sz="quarter" idx="4"/>
          </p:nvPr>
        </p:nvSpPr>
        <p:spPr>
          <a:xfrm>
            <a:off x="4645024" y="3283888"/>
            <a:ext cx="4498975" cy="3463473"/>
          </a:xfrm>
        </p:spPr>
        <p:txBody>
          <a:bodyPr>
            <a:normAutofit fontScale="40000" lnSpcReduction="20000"/>
          </a:bodyPr>
          <a:lstStyle/>
          <a:p>
            <a:pPr marL="457200" lvl="0" indent="-457200">
              <a:buFont typeface="+mj-lt"/>
              <a:buAutoNum type="arabicPeriod" startAt="50"/>
            </a:pPr>
            <a:r>
              <a:rPr lang="en-US" dirty="0">
                <a:solidFill>
                  <a:schemeClr val="tx1"/>
                </a:solidFill>
              </a:rPr>
              <a:t>NODZYŃSKA M</a:t>
            </a:r>
            <a:r>
              <a:rPr lang="en-US" dirty="0" smtClean="0">
                <a:solidFill>
                  <a:schemeClr val="tx1"/>
                </a:solidFill>
              </a:rPr>
              <a:t>. </a:t>
            </a:r>
            <a:r>
              <a:rPr lang="en-US" b="1" dirty="0">
                <a:solidFill>
                  <a:schemeClr val="tx1"/>
                </a:solidFill>
              </a:rPr>
              <a:t>The role of the Internet as a source of information for pupils in view of research</a:t>
            </a:r>
            <a:r>
              <a:rPr lang="en-US" dirty="0">
                <a:solidFill>
                  <a:schemeClr val="tx1"/>
                </a:solidFill>
              </a:rPr>
              <a:t> [w:] </a:t>
            </a:r>
            <a:r>
              <a:rPr lang="en-US" i="1" dirty="0">
                <a:solidFill>
                  <a:schemeClr val="tx1"/>
                </a:solidFill>
              </a:rPr>
              <a:t>Internet in science and technical education, </a:t>
            </a:r>
            <a:r>
              <a:rPr lang="en-US" dirty="0" err="1">
                <a:solidFill>
                  <a:schemeClr val="tx1"/>
                </a:solidFill>
              </a:rPr>
              <a:t>Gaudeamus</a:t>
            </a:r>
            <a:r>
              <a:rPr lang="en-US" dirty="0">
                <a:solidFill>
                  <a:schemeClr val="tx1"/>
                </a:solidFill>
              </a:rPr>
              <a:t> V.3, Hradec </a:t>
            </a:r>
            <a:r>
              <a:rPr lang="en-US" dirty="0" smtClean="0">
                <a:solidFill>
                  <a:schemeClr val="tx1"/>
                </a:solidFill>
              </a:rPr>
              <a:t>Kralove</a:t>
            </a:r>
            <a:endParaRPr lang="cs-CZ" dirty="0">
              <a:solidFill>
                <a:schemeClr val="tx1"/>
              </a:solidFill>
            </a:endParaRPr>
          </a:p>
          <a:p>
            <a:pPr marL="457200" lvl="0" indent="-457200">
              <a:buFont typeface="+mj-lt"/>
              <a:buAutoNum type="arabicPeriod" startAt="50"/>
            </a:pPr>
            <a:r>
              <a:rPr lang="pl-PL" dirty="0">
                <a:solidFill>
                  <a:schemeClr val="tx1"/>
                </a:solidFill>
              </a:rPr>
              <a:t>NODZYŃSKA M</a:t>
            </a:r>
            <a:r>
              <a:rPr lang="pl-PL" dirty="0" smtClean="0">
                <a:solidFill>
                  <a:schemeClr val="tx1"/>
                </a:solidFill>
              </a:rPr>
              <a:t>. </a:t>
            </a:r>
            <a:r>
              <a:rPr lang="pl-PL" b="1" dirty="0">
                <a:solidFill>
                  <a:schemeClr val="tx1"/>
                </a:solidFill>
              </a:rPr>
              <a:t>Wizualizacja procesów przyrodniczych w portalach edukacyjnych a jej wpływ na wyobrażenia uczniów o mikroświecie, </a:t>
            </a:r>
            <a:r>
              <a:rPr lang="pl-PL" dirty="0">
                <a:solidFill>
                  <a:schemeClr val="tx1"/>
                </a:solidFill>
              </a:rPr>
              <a:t>[w:] </a:t>
            </a:r>
            <a:r>
              <a:rPr lang="pl-PL" i="1" dirty="0">
                <a:solidFill>
                  <a:schemeClr val="tx1"/>
                </a:solidFill>
              </a:rPr>
              <a:t>Język @ multimedia</a:t>
            </a:r>
            <a:r>
              <a:rPr lang="pl-PL" dirty="0">
                <a:solidFill>
                  <a:schemeClr val="tx1"/>
                </a:solidFill>
              </a:rPr>
              <a:t>, Wydawnictwo Naukowe Dolnośląska Szkoła Wyższa Edukacji TWP, </a:t>
            </a:r>
            <a:r>
              <a:rPr lang="pl-PL" dirty="0" smtClean="0">
                <a:solidFill>
                  <a:schemeClr val="tx1"/>
                </a:solidFill>
              </a:rPr>
              <a:t>Wrocław</a:t>
            </a:r>
            <a:endParaRPr lang="cs-CZ" dirty="0">
              <a:solidFill>
                <a:schemeClr val="tx1"/>
              </a:solidFill>
            </a:endParaRPr>
          </a:p>
          <a:p>
            <a:pPr marL="457200" lvl="0" indent="-457200">
              <a:buFont typeface="+mj-lt"/>
              <a:buAutoNum type="arabicPeriod" startAt="50"/>
            </a:pPr>
            <a:r>
              <a:rPr lang="pl-PL" dirty="0">
                <a:solidFill>
                  <a:schemeClr val="tx1"/>
                </a:solidFill>
              </a:rPr>
              <a:t>NODZYŃSKA M</a:t>
            </a:r>
            <a:r>
              <a:rPr lang="pl-PL" dirty="0" smtClean="0">
                <a:solidFill>
                  <a:schemeClr val="tx1"/>
                </a:solidFill>
              </a:rPr>
              <a:t>. </a:t>
            </a:r>
            <a:r>
              <a:rPr lang="pl-PL" b="1" dirty="0">
                <a:solidFill>
                  <a:schemeClr val="tx1"/>
                </a:solidFill>
              </a:rPr>
              <a:t>Różne poziomy modelowania reakcji chemicznych, </a:t>
            </a:r>
            <a:r>
              <a:rPr lang="pl-PL" dirty="0">
                <a:solidFill>
                  <a:schemeClr val="tx1"/>
                </a:solidFill>
              </a:rPr>
              <a:t>[w:] </a:t>
            </a:r>
            <a:r>
              <a:rPr lang="cs-CZ" i="1" dirty="0" err="1">
                <a:solidFill>
                  <a:schemeClr val="tx1"/>
                </a:solidFill>
              </a:rPr>
              <a:t>Modelovani</a:t>
            </a:r>
            <a:r>
              <a:rPr lang="cs-CZ" i="1" dirty="0">
                <a:solidFill>
                  <a:schemeClr val="tx1"/>
                </a:solidFill>
              </a:rPr>
              <a:t> ve </a:t>
            </a:r>
            <a:r>
              <a:rPr lang="cs-CZ" i="1" dirty="0" err="1">
                <a:solidFill>
                  <a:schemeClr val="tx1"/>
                </a:solidFill>
              </a:rPr>
              <a:t>vyuce</a:t>
            </a:r>
            <a:r>
              <a:rPr lang="cs-CZ" i="1" dirty="0">
                <a:solidFill>
                  <a:schemeClr val="tx1"/>
                </a:solidFill>
              </a:rPr>
              <a:t> chemie, </a:t>
            </a:r>
            <a:r>
              <a:rPr lang="pl-PL" dirty="0">
                <a:solidFill>
                  <a:schemeClr val="tx1"/>
                </a:solidFill>
              </a:rPr>
              <a:t>Gaudeamus, Hradec </a:t>
            </a:r>
            <a:r>
              <a:rPr lang="pl-PL" dirty="0" smtClean="0">
                <a:solidFill>
                  <a:schemeClr val="tx1"/>
                </a:solidFill>
              </a:rPr>
              <a:t>Kralove</a:t>
            </a:r>
            <a:endParaRPr lang="cs-CZ" dirty="0">
              <a:solidFill>
                <a:schemeClr val="tx1"/>
              </a:solidFill>
            </a:endParaRPr>
          </a:p>
          <a:p>
            <a:pPr marL="457200" lvl="0" indent="-457200">
              <a:buFont typeface="+mj-lt"/>
              <a:buAutoNum type="arabicPeriod" startAt="50"/>
            </a:pPr>
            <a:r>
              <a:rPr lang="pl-PL" dirty="0">
                <a:solidFill>
                  <a:schemeClr val="tx1"/>
                </a:solidFill>
              </a:rPr>
              <a:t>NODZYŃSKA M</a:t>
            </a:r>
            <a:r>
              <a:rPr lang="pl-PL" dirty="0" smtClean="0">
                <a:solidFill>
                  <a:schemeClr val="tx1"/>
                </a:solidFill>
              </a:rPr>
              <a:t>. </a:t>
            </a:r>
            <a:r>
              <a:rPr lang="pl-PL" b="1" dirty="0">
                <a:solidFill>
                  <a:schemeClr val="tx1"/>
                </a:solidFill>
              </a:rPr>
              <a:t>Modelowanie reakcji chemicznych w podręcznikach do chemii w gimnazjum</a:t>
            </a:r>
            <a:r>
              <a:rPr lang="pl-PL" dirty="0">
                <a:solidFill>
                  <a:schemeClr val="tx1"/>
                </a:solidFill>
              </a:rPr>
              <a:t>, [w:] </a:t>
            </a:r>
            <a:r>
              <a:rPr lang="cs-CZ" i="1" dirty="0" err="1">
                <a:solidFill>
                  <a:schemeClr val="tx1"/>
                </a:solidFill>
              </a:rPr>
              <a:t>Modelovani</a:t>
            </a:r>
            <a:r>
              <a:rPr lang="cs-CZ" i="1" dirty="0">
                <a:solidFill>
                  <a:schemeClr val="tx1"/>
                </a:solidFill>
              </a:rPr>
              <a:t> ve </a:t>
            </a:r>
            <a:r>
              <a:rPr lang="cs-CZ" i="1" dirty="0" err="1">
                <a:solidFill>
                  <a:schemeClr val="tx1"/>
                </a:solidFill>
              </a:rPr>
              <a:t>vyuce</a:t>
            </a:r>
            <a:r>
              <a:rPr lang="cs-CZ" i="1" dirty="0">
                <a:solidFill>
                  <a:schemeClr val="tx1"/>
                </a:solidFill>
              </a:rPr>
              <a:t> chemie</a:t>
            </a:r>
            <a:r>
              <a:rPr lang="pl-PL" dirty="0">
                <a:solidFill>
                  <a:schemeClr val="tx1"/>
                </a:solidFill>
              </a:rPr>
              <a:t>, Gaudeamus, Hradec </a:t>
            </a:r>
            <a:r>
              <a:rPr lang="pl-PL" dirty="0" smtClean="0">
                <a:solidFill>
                  <a:schemeClr val="tx1"/>
                </a:solidFill>
              </a:rPr>
              <a:t>Kralove</a:t>
            </a:r>
            <a:endParaRPr lang="cs-CZ" dirty="0">
              <a:solidFill>
                <a:schemeClr val="tx1"/>
              </a:solidFill>
            </a:endParaRPr>
          </a:p>
          <a:p>
            <a:pPr marL="457200" lvl="0" indent="-457200">
              <a:buFont typeface="+mj-lt"/>
              <a:buAutoNum type="arabicPeriod" startAt="50"/>
            </a:pPr>
            <a:r>
              <a:rPr lang="pl-PL" dirty="0">
                <a:solidFill>
                  <a:schemeClr val="tx1"/>
                </a:solidFill>
              </a:rPr>
              <a:t>NODZYŃSKA M</a:t>
            </a:r>
            <a:r>
              <a:rPr lang="pl-PL" dirty="0" smtClean="0">
                <a:solidFill>
                  <a:schemeClr val="tx1"/>
                </a:solidFill>
              </a:rPr>
              <a:t>. </a:t>
            </a:r>
            <a:r>
              <a:rPr lang="pl-PL" b="1" dirty="0">
                <a:solidFill>
                  <a:schemeClr val="tx1"/>
                </a:solidFill>
              </a:rPr>
              <a:t>Badanie wyobrażeń uczniów dotyczących budowy materii poprzez ich obrazowanie</a:t>
            </a:r>
            <a:r>
              <a:rPr lang="pl-PL" dirty="0">
                <a:solidFill>
                  <a:schemeClr val="tx1"/>
                </a:solidFill>
              </a:rPr>
              <a:t>[w:] </a:t>
            </a:r>
            <a:r>
              <a:rPr lang="pl-PL" i="1" dirty="0">
                <a:solidFill>
                  <a:schemeClr val="tx1"/>
                </a:solidFill>
              </a:rPr>
              <a:t>Aktualni </a:t>
            </a:r>
            <a:r>
              <a:rPr lang="pl-PL" i="1" dirty="0" err="1">
                <a:solidFill>
                  <a:schemeClr val="tx1"/>
                </a:solidFill>
              </a:rPr>
              <a:t>Otazky</a:t>
            </a:r>
            <a:r>
              <a:rPr lang="pl-PL" i="1" dirty="0">
                <a:solidFill>
                  <a:schemeClr val="tx1"/>
                </a:solidFill>
              </a:rPr>
              <a:t> </a:t>
            </a:r>
            <a:r>
              <a:rPr lang="pl-PL" i="1" dirty="0" err="1">
                <a:solidFill>
                  <a:schemeClr val="tx1"/>
                </a:solidFill>
              </a:rPr>
              <a:t>Vyuky</a:t>
            </a:r>
            <a:r>
              <a:rPr lang="pl-PL" i="1" dirty="0">
                <a:solidFill>
                  <a:schemeClr val="tx1"/>
                </a:solidFill>
              </a:rPr>
              <a:t> Chemie</a:t>
            </a:r>
            <a:r>
              <a:rPr lang="pl-PL" dirty="0">
                <a:solidFill>
                  <a:schemeClr val="tx1"/>
                </a:solidFill>
              </a:rPr>
              <a:t>, Gaudeamus, Hradec </a:t>
            </a:r>
            <a:r>
              <a:rPr lang="pl-PL" dirty="0" smtClean="0">
                <a:solidFill>
                  <a:schemeClr val="tx1"/>
                </a:solidFill>
              </a:rPr>
              <a:t>Kralove</a:t>
            </a:r>
            <a:endParaRPr lang="cs-CZ" dirty="0">
              <a:solidFill>
                <a:schemeClr val="tx1"/>
              </a:solidFill>
            </a:endParaRPr>
          </a:p>
          <a:p>
            <a:pPr marL="457200" lvl="0" indent="-457200">
              <a:buFont typeface="+mj-lt"/>
              <a:buAutoNum type="arabicPeriod" startAt="50"/>
            </a:pPr>
            <a:r>
              <a:rPr lang="en-US" dirty="0">
                <a:solidFill>
                  <a:schemeClr val="tx1"/>
                </a:solidFill>
              </a:rPr>
              <a:t>Moro</a:t>
            </a:r>
            <a:r>
              <a:rPr lang="ru-RU" dirty="0" err="1">
                <a:solidFill>
                  <a:schemeClr val="tx1"/>
                </a:solidFill>
              </a:rPr>
              <a:t>ń</a:t>
            </a:r>
            <a:r>
              <a:rPr lang="ru-RU" dirty="0">
                <a:solidFill>
                  <a:schemeClr val="tx1"/>
                </a:solidFill>
              </a:rPr>
              <a:t> </a:t>
            </a:r>
            <a:r>
              <a:rPr lang="en-US" dirty="0">
                <a:solidFill>
                  <a:schemeClr val="tx1"/>
                </a:solidFill>
              </a:rPr>
              <a:t>T</a:t>
            </a:r>
            <a:r>
              <a:rPr lang="ru-RU" dirty="0">
                <a:solidFill>
                  <a:schemeClr val="tx1"/>
                </a:solidFill>
              </a:rPr>
              <a:t>., </a:t>
            </a:r>
            <a:r>
              <a:rPr lang="en-US" dirty="0">
                <a:solidFill>
                  <a:schemeClr val="tx1"/>
                </a:solidFill>
              </a:rPr>
              <a:t>NODZY</a:t>
            </a:r>
            <a:r>
              <a:rPr lang="ru-RU" dirty="0" err="1">
                <a:solidFill>
                  <a:schemeClr val="tx1"/>
                </a:solidFill>
              </a:rPr>
              <a:t>Ń</a:t>
            </a:r>
            <a:r>
              <a:rPr lang="en-US" dirty="0">
                <a:solidFill>
                  <a:schemeClr val="tx1"/>
                </a:solidFill>
              </a:rPr>
              <a:t>SKA</a:t>
            </a:r>
            <a:r>
              <a:rPr lang="ru-RU" dirty="0">
                <a:solidFill>
                  <a:schemeClr val="tx1"/>
                </a:solidFill>
              </a:rPr>
              <a:t> М</a:t>
            </a:r>
            <a:r>
              <a:rPr lang="ru-RU" dirty="0" smtClean="0">
                <a:solidFill>
                  <a:schemeClr val="tx1"/>
                </a:solidFill>
              </a:rPr>
              <a:t>. </a:t>
            </a:r>
            <a:r>
              <a:rPr lang="ru-RU" b="1" dirty="0">
                <a:solidFill>
                  <a:schemeClr val="tx1"/>
                </a:solidFill>
              </a:rPr>
              <a:t>Интерактивные компьютерные опыты в обучении химии, </a:t>
            </a:r>
            <a:r>
              <a:rPr lang="ru-RU" dirty="0">
                <a:solidFill>
                  <a:schemeClr val="tx1"/>
                </a:solidFill>
              </a:rPr>
              <a:t>[</a:t>
            </a:r>
            <a:r>
              <a:rPr lang="en-US" dirty="0">
                <a:solidFill>
                  <a:schemeClr val="tx1"/>
                </a:solidFill>
              </a:rPr>
              <a:t>w</a:t>
            </a:r>
            <a:r>
              <a:rPr lang="ru-RU" dirty="0">
                <a:solidFill>
                  <a:schemeClr val="tx1"/>
                </a:solidFill>
              </a:rPr>
              <a:t>:] </a:t>
            </a:r>
            <a:r>
              <a:rPr lang="en-US" i="1" dirty="0">
                <a:solidFill>
                  <a:schemeClr val="tx1"/>
                </a:solidFill>
              </a:rPr>
              <a:t>Intelligent technologies in education</a:t>
            </a:r>
            <a:r>
              <a:rPr lang="ru-RU" i="1" dirty="0">
                <a:solidFill>
                  <a:schemeClr val="tx1"/>
                </a:solidFill>
              </a:rPr>
              <a:t>, </a:t>
            </a:r>
            <a:r>
              <a:rPr lang="en-US" i="1" dirty="0">
                <a:solidFill>
                  <a:schemeClr val="tx1"/>
                </a:solidFill>
              </a:rPr>
              <a:t>economist and management</a:t>
            </a:r>
            <a:r>
              <a:rPr lang="ru-RU" dirty="0">
                <a:solidFill>
                  <a:schemeClr val="tx1"/>
                </a:solidFill>
              </a:rPr>
              <a:t>, </a:t>
            </a:r>
            <a:r>
              <a:rPr lang="en-US" dirty="0" err="1" smtClean="0">
                <a:solidFill>
                  <a:schemeClr val="tx1"/>
                </a:solidFill>
              </a:rPr>
              <a:t>Worone</a:t>
            </a:r>
            <a:r>
              <a:rPr lang="ru-RU" dirty="0" err="1" smtClean="0">
                <a:solidFill>
                  <a:schemeClr val="tx1"/>
                </a:solidFill>
              </a:rPr>
              <a:t>ż</a:t>
            </a:r>
            <a:endParaRPr lang="cs-CZ" dirty="0">
              <a:solidFill>
                <a:schemeClr val="tx1"/>
              </a:solidFill>
            </a:endParaRPr>
          </a:p>
          <a:p>
            <a:pPr marL="457200" lvl="0" indent="-457200">
              <a:buFont typeface="+mj-lt"/>
              <a:buAutoNum type="arabicPeriod" startAt="50"/>
            </a:pPr>
            <a:r>
              <a:rPr lang="pl-PL" dirty="0">
                <a:solidFill>
                  <a:schemeClr val="tx1"/>
                </a:solidFill>
              </a:rPr>
              <a:t>NODZYŃSKA M., Paśko J.R</a:t>
            </a:r>
            <a:r>
              <a:rPr lang="pl-PL" dirty="0" smtClean="0">
                <a:solidFill>
                  <a:schemeClr val="tx1"/>
                </a:solidFill>
              </a:rPr>
              <a:t>. </a:t>
            </a:r>
            <a:r>
              <a:rPr lang="pl-PL" b="1" dirty="0">
                <a:solidFill>
                  <a:schemeClr val="tx1"/>
                </a:solidFill>
              </a:rPr>
              <a:t>Badanie możliwości wprowadzenia struktur jonowych w ramach przedmiotu Przyroda w klasach IV - VI w szkole podstawowej</a:t>
            </a:r>
            <a:r>
              <a:rPr lang="pl-PL" dirty="0">
                <a:solidFill>
                  <a:schemeClr val="tx1"/>
                </a:solidFill>
              </a:rPr>
              <a:t>, [w:] </a:t>
            </a:r>
            <a:r>
              <a:rPr lang="pl-PL" i="1" dirty="0">
                <a:solidFill>
                  <a:schemeClr val="tx1"/>
                </a:solidFill>
              </a:rPr>
              <a:t>Acta </a:t>
            </a:r>
            <a:r>
              <a:rPr lang="pl-PL" i="1" dirty="0" err="1">
                <a:solidFill>
                  <a:schemeClr val="tx1"/>
                </a:solidFill>
              </a:rPr>
              <a:t>Facultatis</a:t>
            </a:r>
            <a:r>
              <a:rPr lang="pl-PL" i="1" dirty="0">
                <a:solidFill>
                  <a:schemeClr val="tx1"/>
                </a:solidFill>
              </a:rPr>
              <a:t> </a:t>
            </a:r>
            <a:r>
              <a:rPr lang="pl-PL" i="1" dirty="0" err="1">
                <a:solidFill>
                  <a:schemeClr val="tx1"/>
                </a:solidFill>
              </a:rPr>
              <a:t>Paedagogicae</a:t>
            </a:r>
            <a:r>
              <a:rPr lang="pl-PL" i="1" dirty="0">
                <a:solidFill>
                  <a:schemeClr val="tx1"/>
                </a:solidFill>
              </a:rPr>
              <a:t> </a:t>
            </a:r>
            <a:r>
              <a:rPr lang="pl-PL" i="1" dirty="0" err="1">
                <a:solidFill>
                  <a:schemeClr val="tx1"/>
                </a:solidFill>
              </a:rPr>
              <a:t>Universitatis</a:t>
            </a:r>
            <a:r>
              <a:rPr lang="pl-PL" i="1" dirty="0">
                <a:solidFill>
                  <a:schemeClr val="tx1"/>
                </a:solidFill>
              </a:rPr>
              <a:t> </a:t>
            </a:r>
            <a:r>
              <a:rPr lang="pl-PL" i="1" dirty="0" err="1">
                <a:solidFill>
                  <a:schemeClr val="tx1"/>
                </a:solidFill>
              </a:rPr>
              <a:t>Tyrnaviensis</a:t>
            </a:r>
            <a:r>
              <a:rPr lang="pl-PL" i="1" dirty="0">
                <a:solidFill>
                  <a:schemeClr val="tx1"/>
                </a:solidFill>
              </a:rPr>
              <a:t> - Seria D </a:t>
            </a:r>
            <a:r>
              <a:rPr lang="pl-PL" i="1" dirty="0" err="1">
                <a:solidFill>
                  <a:schemeClr val="tx1"/>
                </a:solidFill>
              </a:rPr>
              <a:t>Vedy</a:t>
            </a:r>
            <a:r>
              <a:rPr lang="pl-PL" i="1" dirty="0">
                <a:solidFill>
                  <a:schemeClr val="tx1"/>
                </a:solidFill>
              </a:rPr>
              <a:t> o </a:t>
            </a:r>
            <a:r>
              <a:rPr lang="pl-PL" i="1" dirty="0" err="1">
                <a:solidFill>
                  <a:schemeClr val="tx1"/>
                </a:solidFill>
              </a:rPr>
              <a:t>Vychove</a:t>
            </a:r>
            <a:r>
              <a:rPr lang="pl-PL" i="1" dirty="0">
                <a:solidFill>
                  <a:schemeClr val="tx1"/>
                </a:solidFill>
              </a:rPr>
              <a:t> a </a:t>
            </a:r>
            <a:r>
              <a:rPr lang="pl-PL" i="1" dirty="0" err="1">
                <a:solidFill>
                  <a:schemeClr val="tx1"/>
                </a:solidFill>
              </a:rPr>
              <a:t>vzdelavani</a:t>
            </a:r>
            <a:r>
              <a:rPr lang="pl-PL" dirty="0">
                <a:solidFill>
                  <a:schemeClr val="tx1"/>
                </a:solidFill>
              </a:rPr>
              <a:t> </a:t>
            </a:r>
            <a:r>
              <a:rPr lang="pl-PL" dirty="0" err="1" smtClean="0">
                <a:solidFill>
                  <a:schemeClr val="tx1"/>
                </a:solidFill>
              </a:rPr>
              <a:t>Trnava</a:t>
            </a:r>
            <a:endParaRPr lang="cs-CZ" dirty="0">
              <a:solidFill>
                <a:schemeClr val="tx1"/>
              </a:solidFill>
            </a:endParaRPr>
          </a:p>
          <a:p>
            <a:pPr marL="457200" lvl="0" indent="-457200">
              <a:buFont typeface="+mj-lt"/>
              <a:buAutoNum type="arabicPeriod" startAt="50"/>
            </a:pPr>
            <a:r>
              <a:rPr lang="pl-PL" dirty="0">
                <a:solidFill>
                  <a:schemeClr val="tx1"/>
                </a:solidFill>
              </a:rPr>
              <a:t>NODZYŃSKA M., Paśko J.R</a:t>
            </a:r>
            <a:r>
              <a:rPr lang="pl-PL" dirty="0" smtClean="0">
                <a:solidFill>
                  <a:schemeClr val="tx1"/>
                </a:solidFill>
              </a:rPr>
              <a:t>. </a:t>
            </a:r>
            <a:r>
              <a:rPr lang="pl-PL" b="1" dirty="0">
                <a:solidFill>
                  <a:schemeClr val="tx1"/>
                </a:solidFill>
              </a:rPr>
              <a:t>Modelowanie dynamiczne</a:t>
            </a:r>
            <a:r>
              <a:rPr lang="pl-PL" b="1" i="1" dirty="0">
                <a:solidFill>
                  <a:schemeClr val="tx1"/>
                </a:solidFill>
              </a:rPr>
              <a:t> - </a:t>
            </a:r>
            <a:r>
              <a:rPr lang="pl-PL" b="1" dirty="0">
                <a:solidFill>
                  <a:schemeClr val="tx1"/>
                </a:solidFill>
              </a:rPr>
              <a:t>jako jedno z zadań zaliczeniowych na ‘Dydaktyka Chemii’, </a:t>
            </a:r>
            <a:r>
              <a:rPr lang="pl-PL" dirty="0">
                <a:solidFill>
                  <a:schemeClr val="tx1"/>
                </a:solidFill>
              </a:rPr>
              <a:t>[w:] </a:t>
            </a:r>
            <a:r>
              <a:rPr lang="pl-PL" i="1" dirty="0">
                <a:solidFill>
                  <a:schemeClr val="tx1"/>
                </a:solidFill>
              </a:rPr>
              <a:t>Aktualni </a:t>
            </a:r>
            <a:r>
              <a:rPr lang="pl-PL" i="1" dirty="0" err="1">
                <a:solidFill>
                  <a:schemeClr val="tx1"/>
                </a:solidFill>
              </a:rPr>
              <a:t>Otazky</a:t>
            </a:r>
            <a:r>
              <a:rPr lang="pl-PL" i="1" dirty="0">
                <a:solidFill>
                  <a:schemeClr val="tx1"/>
                </a:solidFill>
              </a:rPr>
              <a:t> </a:t>
            </a:r>
            <a:r>
              <a:rPr lang="pl-PL" i="1" dirty="0" err="1">
                <a:solidFill>
                  <a:schemeClr val="tx1"/>
                </a:solidFill>
              </a:rPr>
              <a:t>Vyuky</a:t>
            </a:r>
            <a:r>
              <a:rPr lang="pl-PL" i="1" dirty="0">
                <a:solidFill>
                  <a:schemeClr val="tx1"/>
                </a:solidFill>
              </a:rPr>
              <a:t> Chemie, </a:t>
            </a:r>
            <a:r>
              <a:rPr lang="pl-PL" dirty="0">
                <a:solidFill>
                  <a:schemeClr val="tx1"/>
                </a:solidFill>
              </a:rPr>
              <a:t>Gaudeamus, Hradec </a:t>
            </a:r>
            <a:r>
              <a:rPr lang="pl-PL" dirty="0" smtClean="0">
                <a:solidFill>
                  <a:schemeClr val="tx1"/>
                </a:solidFill>
              </a:rPr>
              <a:t>Kralove</a:t>
            </a:r>
            <a:endParaRPr lang="cs-CZ" dirty="0">
              <a:solidFill>
                <a:schemeClr val="tx1"/>
              </a:solidFill>
            </a:endParaRPr>
          </a:p>
          <a:p>
            <a:pPr marL="457200" lvl="0" indent="-457200">
              <a:buFont typeface="+mj-lt"/>
              <a:buAutoNum type="arabicPeriod" startAt="50"/>
            </a:pPr>
            <a:r>
              <a:rPr lang="pl-PL" dirty="0">
                <a:solidFill>
                  <a:schemeClr val="tx1"/>
                </a:solidFill>
              </a:rPr>
              <a:t>NODZYŃSKA M., Paśko J.R</a:t>
            </a:r>
            <a:r>
              <a:rPr lang="pl-PL" dirty="0" smtClean="0">
                <a:solidFill>
                  <a:schemeClr val="tx1"/>
                </a:solidFill>
              </a:rPr>
              <a:t>. </a:t>
            </a:r>
            <a:r>
              <a:rPr lang="pl-PL" b="1" dirty="0">
                <a:solidFill>
                  <a:schemeClr val="tx1"/>
                </a:solidFill>
              </a:rPr>
              <a:t>Rola modelowania w procesie kształcenia przyszłych nauczycieli</a:t>
            </a:r>
            <a:r>
              <a:rPr lang="pl-PL" dirty="0">
                <a:solidFill>
                  <a:schemeClr val="tx1"/>
                </a:solidFill>
              </a:rPr>
              <a:t> [w:] </a:t>
            </a:r>
            <a:r>
              <a:rPr lang="cs-CZ" i="1" dirty="0" err="1">
                <a:solidFill>
                  <a:schemeClr val="tx1"/>
                </a:solidFill>
              </a:rPr>
              <a:t>Modelovani</a:t>
            </a:r>
            <a:r>
              <a:rPr lang="cs-CZ" i="1" dirty="0">
                <a:solidFill>
                  <a:schemeClr val="tx1"/>
                </a:solidFill>
              </a:rPr>
              <a:t> ve </a:t>
            </a:r>
            <a:r>
              <a:rPr lang="cs-CZ" i="1" dirty="0" err="1">
                <a:solidFill>
                  <a:schemeClr val="tx1"/>
                </a:solidFill>
              </a:rPr>
              <a:t>vyuce</a:t>
            </a:r>
            <a:r>
              <a:rPr lang="cs-CZ" i="1" dirty="0">
                <a:solidFill>
                  <a:schemeClr val="tx1"/>
                </a:solidFill>
              </a:rPr>
              <a:t> chemie</a:t>
            </a:r>
            <a:r>
              <a:rPr lang="pl-PL" dirty="0">
                <a:solidFill>
                  <a:schemeClr val="tx1"/>
                </a:solidFill>
              </a:rPr>
              <a:t>, Gaudeamus, Hradec </a:t>
            </a:r>
            <a:r>
              <a:rPr lang="pl-PL" dirty="0" smtClean="0">
                <a:solidFill>
                  <a:schemeClr val="tx1"/>
                </a:solidFill>
              </a:rPr>
              <a:t>Kralove</a:t>
            </a:r>
            <a:endParaRPr lang="cs-CZ" dirty="0">
              <a:solidFill>
                <a:schemeClr val="tx1"/>
              </a:solidFill>
            </a:endParaRPr>
          </a:p>
          <a:p>
            <a:pPr marL="457200" indent="-457200">
              <a:buFont typeface="+mj-lt"/>
              <a:buAutoNum type="arabicPeriod" startAt="50"/>
            </a:pPr>
            <a:r>
              <a:rPr lang="pl-PL" dirty="0">
                <a:solidFill>
                  <a:schemeClr val="tx1"/>
                </a:solidFill>
              </a:rPr>
              <a:t>NODZYŃSKA M., Paśko J.R. </a:t>
            </a:r>
            <a:r>
              <a:rPr lang="pl-PL" b="1" dirty="0" smtClean="0">
                <a:solidFill>
                  <a:schemeClr val="tx1"/>
                </a:solidFill>
              </a:rPr>
              <a:t>Rola </a:t>
            </a:r>
            <a:r>
              <a:rPr lang="pl-PL" b="1" dirty="0">
                <a:solidFill>
                  <a:schemeClr val="tx1"/>
                </a:solidFill>
              </a:rPr>
              <a:t>programu </a:t>
            </a:r>
            <a:r>
              <a:rPr lang="pl-PL" b="1" dirty="0" err="1">
                <a:solidFill>
                  <a:schemeClr val="tx1"/>
                </a:solidFill>
              </a:rPr>
              <a:t>Macromedia</a:t>
            </a:r>
            <a:r>
              <a:rPr lang="pl-PL" b="1" dirty="0">
                <a:solidFill>
                  <a:schemeClr val="tx1"/>
                </a:solidFill>
              </a:rPr>
              <a:t> Flash w diagnozowaniu wyobrażeń studentów o strukturze materii</a:t>
            </a:r>
            <a:r>
              <a:rPr lang="pl-PL" b="1" i="1" dirty="0">
                <a:solidFill>
                  <a:schemeClr val="tx1"/>
                </a:solidFill>
              </a:rPr>
              <a:t>, </a:t>
            </a:r>
            <a:r>
              <a:rPr lang="pl-PL" dirty="0">
                <a:solidFill>
                  <a:schemeClr val="tx1"/>
                </a:solidFill>
              </a:rPr>
              <a:t>[w:] </a:t>
            </a:r>
            <a:r>
              <a:rPr lang="pl-PL" i="1" dirty="0">
                <a:solidFill>
                  <a:schemeClr val="tx1"/>
                </a:solidFill>
              </a:rPr>
              <a:t>15. Ogólnopolskie sympozjum naukowe nt. Komputer w Edukacji, </a:t>
            </a:r>
            <a:r>
              <a:rPr lang="pl-PL" dirty="0">
                <a:solidFill>
                  <a:schemeClr val="tx1"/>
                </a:solidFill>
              </a:rPr>
              <a:t>Wydawnictwo Naukowe AP, </a:t>
            </a:r>
            <a:r>
              <a:rPr lang="pl-PL" dirty="0" smtClean="0">
                <a:solidFill>
                  <a:schemeClr val="tx1"/>
                </a:solidFill>
              </a:rPr>
              <a:t>Kraków</a:t>
            </a:r>
            <a:endParaRPr lang="cs-CZ" dirty="0">
              <a:solidFill>
                <a:schemeClr val="tx1"/>
              </a:solidFill>
            </a:endParaRPr>
          </a:p>
        </p:txBody>
      </p:sp>
    </p:spTree>
    <p:extLst>
      <p:ext uri="{BB962C8B-B14F-4D97-AF65-F5344CB8AC3E}">
        <p14:creationId xmlns:p14="http://schemas.microsoft.com/office/powerpoint/2010/main" val="1757188181"/>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cs-CZ" dirty="0" smtClean="0"/>
              <a:t>Výzkum ...</a:t>
            </a:r>
            <a:endParaRPr lang="pl-PL" dirty="0"/>
          </a:p>
        </p:txBody>
      </p:sp>
      <p:sp>
        <p:nvSpPr>
          <p:cNvPr id="6" name="Text Placeholder 5"/>
          <p:cNvSpPr>
            <a:spLocks noGrp="1"/>
          </p:cNvSpPr>
          <p:nvPr>
            <p:ph type="body" idx="1"/>
          </p:nvPr>
        </p:nvSpPr>
        <p:spPr>
          <a:xfrm>
            <a:off x="676656" y="2549834"/>
            <a:ext cx="3822192" cy="639762"/>
          </a:xfrm>
        </p:spPr>
        <p:txBody>
          <a:bodyPr/>
          <a:lstStyle/>
          <a:p>
            <a:r>
              <a:rPr lang="en-US" dirty="0" smtClean="0"/>
              <a:t>2004</a:t>
            </a:r>
            <a:endParaRPr lang="en-US" dirty="0"/>
          </a:p>
        </p:txBody>
      </p:sp>
      <p:sp>
        <p:nvSpPr>
          <p:cNvPr id="7" name="Content Placeholder 6"/>
          <p:cNvSpPr>
            <a:spLocks noGrp="1"/>
          </p:cNvSpPr>
          <p:nvPr>
            <p:ph sz="half" idx="2"/>
          </p:nvPr>
        </p:nvSpPr>
        <p:spPr>
          <a:xfrm>
            <a:off x="0" y="3283888"/>
            <a:ext cx="4497388" cy="3463474"/>
          </a:xfrm>
        </p:spPr>
        <p:txBody>
          <a:bodyPr>
            <a:normAutofit/>
          </a:bodyPr>
          <a:lstStyle/>
          <a:p>
            <a:pPr>
              <a:buFont typeface="+mj-lt"/>
              <a:buAutoNum type="arabicPeriod" startAt="60"/>
            </a:pPr>
            <a:r>
              <a:rPr lang="en-US" sz="800" dirty="0" smtClean="0">
                <a:solidFill>
                  <a:schemeClr val="tx1"/>
                </a:solidFill>
              </a:rPr>
              <a:t>NODZYŃSKA </a:t>
            </a:r>
            <a:r>
              <a:rPr lang="en-US" sz="800" dirty="0">
                <a:solidFill>
                  <a:schemeClr val="tx1"/>
                </a:solidFill>
              </a:rPr>
              <a:t>M. </a:t>
            </a:r>
            <a:r>
              <a:rPr lang="pl-PL" sz="800" dirty="0">
                <a:solidFill>
                  <a:schemeClr val="tx1"/>
                </a:solidFill>
              </a:rPr>
              <a:t>(2004): </a:t>
            </a:r>
            <a:r>
              <a:rPr lang="en-US" sz="800" b="1" dirty="0">
                <a:solidFill>
                  <a:schemeClr val="tx1"/>
                </a:solidFill>
              </a:rPr>
              <a:t>Text - books in Information Era, </a:t>
            </a:r>
            <a:r>
              <a:rPr lang="en-US" sz="800" dirty="0">
                <a:solidFill>
                  <a:schemeClr val="tx1"/>
                </a:solidFill>
              </a:rPr>
              <a:t>[w:] </a:t>
            </a:r>
            <a:r>
              <a:rPr lang="en-US" sz="800" i="1" dirty="0">
                <a:solidFill>
                  <a:schemeClr val="tx1"/>
                </a:solidFill>
              </a:rPr>
              <a:t>Intelligent technologies in education, economist and management</a:t>
            </a:r>
            <a:r>
              <a:rPr lang="en-US" sz="800" dirty="0">
                <a:solidFill>
                  <a:schemeClr val="tx1"/>
                </a:solidFill>
              </a:rPr>
              <a:t>, Voronezh, Russia, 2004r. s. 81 - 83; </a:t>
            </a:r>
            <a:endParaRPr lang="cs-CZ" sz="800" dirty="0">
              <a:solidFill>
                <a:schemeClr val="tx1"/>
              </a:solidFill>
            </a:endParaRPr>
          </a:p>
          <a:p>
            <a:pPr lvl="0">
              <a:buFont typeface="+mj-lt"/>
              <a:buAutoNum type="arabicPeriod" startAt="60"/>
            </a:pPr>
            <a:r>
              <a:rPr lang="pl-PL" sz="800" dirty="0">
                <a:solidFill>
                  <a:schemeClr val="tx1"/>
                </a:solidFill>
              </a:rPr>
              <a:t>NODZYŃSKA M. (2004): </a:t>
            </a:r>
            <a:r>
              <a:rPr lang="ru-RU" sz="800" b="1" dirty="0">
                <a:solidFill>
                  <a:schemeClr val="tx1"/>
                </a:solidFill>
              </a:rPr>
              <a:t>Теория конструктивизма Пиаже и вытекающие из неё правила обучения химии</a:t>
            </a:r>
            <a:r>
              <a:rPr lang="ru-RU" sz="800" dirty="0">
                <a:solidFill>
                  <a:schemeClr val="tx1"/>
                </a:solidFill>
              </a:rPr>
              <a:t>, [</a:t>
            </a:r>
            <a:r>
              <a:rPr lang="pl-PL" sz="800" dirty="0">
                <a:solidFill>
                  <a:schemeClr val="tx1"/>
                </a:solidFill>
              </a:rPr>
              <a:t>w:] </a:t>
            </a:r>
            <a:r>
              <a:rPr lang="pl-PL" sz="800" i="1" dirty="0">
                <a:solidFill>
                  <a:schemeClr val="tx1"/>
                </a:solidFill>
              </a:rPr>
              <a:t>A</a:t>
            </a:r>
            <a:r>
              <a:rPr lang="ru-RU" sz="800" i="1" dirty="0" err="1">
                <a:solidFill>
                  <a:schemeClr val="tx1"/>
                </a:solidFill>
              </a:rPr>
              <a:t>ĸтуальиые</a:t>
            </a:r>
            <a:r>
              <a:rPr lang="ru-RU" sz="800" i="1" dirty="0">
                <a:solidFill>
                  <a:schemeClr val="tx1"/>
                </a:solidFill>
              </a:rPr>
              <a:t> проблемы модернизации </a:t>
            </a:r>
            <a:r>
              <a:rPr lang="ru-RU" sz="800" i="1" dirty="0" err="1">
                <a:solidFill>
                  <a:schemeClr val="tx1"/>
                </a:solidFill>
              </a:rPr>
              <a:t>химческого</a:t>
            </a:r>
            <a:r>
              <a:rPr lang="ru-RU" sz="800" i="1" dirty="0">
                <a:solidFill>
                  <a:schemeClr val="tx1"/>
                </a:solidFill>
              </a:rPr>
              <a:t> образования и развития химических наук</a:t>
            </a:r>
            <a:r>
              <a:rPr lang="ru-RU" sz="800" dirty="0">
                <a:solidFill>
                  <a:schemeClr val="tx1"/>
                </a:solidFill>
              </a:rPr>
              <a:t>, Санкт - </a:t>
            </a:r>
            <a:r>
              <a:rPr lang="ru-RU" sz="800" dirty="0" err="1">
                <a:solidFill>
                  <a:schemeClr val="tx1"/>
                </a:solidFill>
              </a:rPr>
              <a:t>Петербурк</a:t>
            </a:r>
            <a:r>
              <a:rPr lang="ru-RU" sz="800" dirty="0">
                <a:solidFill>
                  <a:schemeClr val="tx1"/>
                </a:solidFill>
              </a:rPr>
              <a:t> , 2004</a:t>
            </a:r>
            <a:r>
              <a:rPr lang="pl-PL" sz="800" dirty="0">
                <a:solidFill>
                  <a:schemeClr val="tx1"/>
                </a:solidFill>
              </a:rPr>
              <a:t>r</a:t>
            </a:r>
            <a:r>
              <a:rPr lang="ru-RU" sz="800" dirty="0">
                <a:solidFill>
                  <a:schemeClr val="tx1"/>
                </a:solidFill>
              </a:rPr>
              <a:t>. </a:t>
            </a:r>
            <a:r>
              <a:rPr lang="pl-PL" sz="800" dirty="0">
                <a:solidFill>
                  <a:schemeClr val="tx1"/>
                </a:solidFill>
              </a:rPr>
              <a:t>s.</a:t>
            </a:r>
            <a:r>
              <a:rPr lang="ru-RU" sz="800" dirty="0">
                <a:solidFill>
                  <a:schemeClr val="tx1"/>
                </a:solidFill>
              </a:rPr>
              <a:t> 28 - 30;</a:t>
            </a:r>
            <a:endParaRPr lang="cs-CZ" sz="800" dirty="0">
              <a:solidFill>
                <a:schemeClr val="tx1"/>
              </a:solidFill>
            </a:endParaRPr>
          </a:p>
          <a:p>
            <a:pPr lvl="0">
              <a:buFont typeface="+mj-lt"/>
              <a:buAutoNum type="arabicPeriod" startAt="60"/>
            </a:pPr>
            <a:r>
              <a:rPr lang="pl-PL" sz="800" dirty="0">
                <a:solidFill>
                  <a:schemeClr val="tx1"/>
                </a:solidFill>
              </a:rPr>
              <a:t>NODZYŃSKA M. (2004): </a:t>
            </a:r>
            <a:r>
              <a:rPr lang="pl-PL" sz="800" b="1" dirty="0">
                <a:solidFill>
                  <a:schemeClr val="tx1"/>
                </a:solidFill>
              </a:rPr>
              <a:t>Wpływ wizualizacji procesów zachodzących w roztworach wodnych na stopień ich przyswojenia przez uczniów, </a:t>
            </a:r>
            <a:r>
              <a:rPr lang="pl-PL" sz="800" dirty="0">
                <a:solidFill>
                  <a:schemeClr val="tx1"/>
                </a:solidFill>
              </a:rPr>
              <a:t>[w:] </a:t>
            </a:r>
            <a:r>
              <a:rPr lang="pl-PL" sz="800" dirty="0" err="1">
                <a:solidFill>
                  <a:schemeClr val="tx1"/>
                </a:solidFill>
              </a:rPr>
              <a:t>S</a:t>
            </a:r>
            <a:r>
              <a:rPr lang="pl-PL" sz="800" i="1" dirty="0" err="1">
                <a:solidFill>
                  <a:schemeClr val="tx1"/>
                </a:solidFill>
              </a:rPr>
              <a:t>borník</a:t>
            </a:r>
            <a:r>
              <a:rPr lang="pl-PL" sz="800" i="1" dirty="0">
                <a:solidFill>
                  <a:schemeClr val="tx1"/>
                </a:solidFill>
              </a:rPr>
              <a:t> </a:t>
            </a:r>
            <a:r>
              <a:rPr lang="pl-PL" sz="800" i="1" dirty="0" err="1">
                <a:solidFill>
                  <a:schemeClr val="tx1"/>
                </a:solidFill>
              </a:rPr>
              <a:t>Prací</a:t>
            </a:r>
            <a:r>
              <a:rPr lang="pl-PL" sz="800" i="1" dirty="0">
                <a:solidFill>
                  <a:schemeClr val="tx1"/>
                </a:solidFill>
              </a:rPr>
              <a:t> </a:t>
            </a:r>
            <a:r>
              <a:rPr lang="pl-PL" sz="800" i="1" dirty="0" err="1">
                <a:solidFill>
                  <a:schemeClr val="tx1"/>
                </a:solidFill>
              </a:rPr>
              <a:t>Pedagogické</a:t>
            </a:r>
            <a:r>
              <a:rPr lang="pl-PL" sz="800" i="1" dirty="0">
                <a:solidFill>
                  <a:schemeClr val="tx1"/>
                </a:solidFill>
              </a:rPr>
              <a:t> </a:t>
            </a:r>
            <a:r>
              <a:rPr lang="pl-PL" sz="800" i="1" dirty="0" err="1">
                <a:solidFill>
                  <a:schemeClr val="tx1"/>
                </a:solidFill>
              </a:rPr>
              <a:t>Fakulty</a:t>
            </a:r>
            <a:r>
              <a:rPr lang="pl-PL" sz="800" i="1" dirty="0">
                <a:solidFill>
                  <a:schemeClr val="tx1"/>
                </a:solidFill>
              </a:rPr>
              <a:t> </a:t>
            </a:r>
            <a:r>
              <a:rPr lang="pl-PL" sz="800" i="1" dirty="0" err="1">
                <a:solidFill>
                  <a:schemeClr val="tx1"/>
                </a:solidFill>
              </a:rPr>
              <a:t>Masarykovy</a:t>
            </a:r>
            <a:r>
              <a:rPr lang="pl-PL" sz="800" i="1" dirty="0">
                <a:solidFill>
                  <a:schemeClr val="tx1"/>
                </a:solidFill>
              </a:rPr>
              <a:t> </a:t>
            </a:r>
            <a:r>
              <a:rPr lang="pl-PL" sz="800" i="1" dirty="0" err="1">
                <a:solidFill>
                  <a:schemeClr val="tx1"/>
                </a:solidFill>
              </a:rPr>
              <a:t>Univerzity</a:t>
            </a:r>
            <a:r>
              <a:rPr lang="pl-PL" sz="800" i="1" dirty="0">
                <a:solidFill>
                  <a:schemeClr val="tx1"/>
                </a:solidFill>
              </a:rPr>
              <a:t> V </a:t>
            </a:r>
            <a:r>
              <a:rPr lang="pl-PL" sz="800" i="1" dirty="0" err="1">
                <a:solidFill>
                  <a:schemeClr val="tx1"/>
                </a:solidFill>
              </a:rPr>
              <a:t>Brně</a:t>
            </a:r>
            <a:r>
              <a:rPr lang="pl-PL" sz="800" i="1" dirty="0">
                <a:solidFill>
                  <a:schemeClr val="tx1"/>
                </a:solidFill>
              </a:rPr>
              <a:t>, </a:t>
            </a:r>
            <a:r>
              <a:rPr lang="pl-PL" sz="800" dirty="0">
                <a:solidFill>
                  <a:schemeClr val="tx1"/>
                </a:solidFill>
              </a:rPr>
              <a:t>s. 191 - 194;</a:t>
            </a:r>
            <a:endParaRPr lang="cs-CZ" sz="800" dirty="0">
              <a:solidFill>
                <a:schemeClr val="tx1"/>
              </a:solidFill>
            </a:endParaRPr>
          </a:p>
          <a:p>
            <a:pPr lvl="0">
              <a:buFont typeface="+mj-lt"/>
              <a:buAutoNum type="arabicPeriod" startAt="60"/>
            </a:pPr>
            <a:r>
              <a:rPr lang="pl-PL" sz="800" dirty="0">
                <a:solidFill>
                  <a:schemeClr val="tx1"/>
                </a:solidFill>
              </a:rPr>
              <a:t>NODZYŃSKA M. (2004): </a:t>
            </a:r>
            <a:r>
              <a:rPr lang="pl-PL" sz="800" b="1" dirty="0">
                <a:solidFill>
                  <a:schemeClr val="tx1"/>
                </a:solidFill>
              </a:rPr>
              <a:t>Wpływ modeli graficznych występujących w podręcznikach do nauczania chemii w gimnazjum na wyobrażenia uczniów o mikroświecie, </a:t>
            </a:r>
            <a:r>
              <a:rPr lang="pl-PL" sz="800" dirty="0">
                <a:solidFill>
                  <a:schemeClr val="tx1"/>
                </a:solidFill>
              </a:rPr>
              <a:t>[w:] </a:t>
            </a:r>
            <a:r>
              <a:rPr lang="pl-PL" sz="800" i="1" dirty="0">
                <a:solidFill>
                  <a:schemeClr val="tx1"/>
                </a:solidFill>
              </a:rPr>
              <a:t>Badania w dydaktyce chemii</a:t>
            </a:r>
            <a:r>
              <a:rPr lang="pl-PL" sz="800" dirty="0">
                <a:solidFill>
                  <a:schemeClr val="tx1"/>
                </a:solidFill>
              </a:rPr>
              <a:t>, Kraków, s. 153 - 158;</a:t>
            </a:r>
            <a:endParaRPr lang="cs-CZ" sz="800" dirty="0">
              <a:solidFill>
                <a:schemeClr val="tx1"/>
              </a:solidFill>
            </a:endParaRPr>
          </a:p>
          <a:p>
            <a:pPr lvl="0">
              <a:buFont typeface="+mj-lt"/>
              <a:buAutoNum type="arabicPeriod" startAt="60"/>
            </a:pPr>
            <a:r>
              <a:rPr lang="pl-PL" sz="800" dirty="0">
                <a:solidFill>
                  <a:schemeClr val="tx1"/>
                </a:solidFill>
              </a:rPr>
              <a:t>NODZYŃSKA M., Paśko J.R. (2004): </a:t>
            </a:r>
            <a:r>
              <a:rPr lang="pl-PL" sz="800" b="1" dirty="0">
                <a:solidFill>
                  <a:schemeClr val="tx1"/>
                </a:solidFill>
              </a:rPr>
              <a:t>Koncepcja wizualizacji powstawania cząsteczek z atomów </a:t>
            </a:r>
            <a:r>
              <a:rPr lang="pl-PL" sz="800" dirty="0">
                <a:solidFill>
                  <a:schemeClr val="tx1"/>
                </a:solidFill>
              </a:rPr>
              <a:t>[w:] </a:t>
            </a:r>
            <a:r>
              <a:rPr lang="pl-PL" sz="800" i="1" dirty="0" err="1">
                <a:solidFill>
                  <a:schemeClr val="tx1"/>
                </a:solidFill>
              </a:rPr>
              <a:t>Informacni</a:t>
            </a:r>
            <a:r>
              <a:rPr lang="pl-PL" sz="800" i="1" dirty="0">
                <a:solidFill>
                  <a:schemeClr val="tx1"/>
                </a:solidFill>
              </a:rPr>
              <a:t> technologie </a:t>
            </a:r>
            <a:r>
              <a:rPr lang="pl-PL" sz="800" i="1" dirty="0" err="1">
                <a:solidFill>
                  <a:schemeClr val="tx1"/>
                </a:solidFill>
              </a:rPr>
              <a:t>ve</a:t>
            </a:r>
            <a:r>
              <a:rPr lang="pl-PL" sz="800" i="1" dirty="0">
                <a:solidFill>
                  <a:schemeClr val="tx1"/>
                </a:solidFill>
              </a:rPr>
              <a:t> </a:t>
            </a:r>
            <a:r>
              <a:rPr lang="pl-PL" sz="800" i="1" dirty="0" err="1">
                <a:solidFill>
                  <a:schemeClr val="tx1"/>
                </a:solidFill>
              </a:rPr>
              <a:t>vyuce</a:t>
            </a:r>
            <a:r>
              <a:rPr lang="pl-PL" sz="800" i="1" dirty="0">
                <a:solidFill>
                  <a:schemeClr val="tx1"/>
                </a:solidFill>
              </a:rPr>
              <a:t> chemie, </a:t>
            </a:r>
            <a:r>
              <a:rPr lang="pl-PL" sz="800" dirty="0">
                <a:solidFill>
                  <a:schemeClr val="tx1"/>
                </a:solidFill>
              </a:rPr>
              <a:t>Hradec </a:t>
            </a:r>
            <a:r>
              <a:rPr lang="pl-PL" sz="800" dirty="0" err="1">
                <a:solidFill>
                  <a:schemeClr val="tx1"/>
                </a:solidFill>
              </a:rPr>
              <a:t>Kralowe</a:t>
            </a:r>
            <a:r>
              <a:rPr lang="pl-PL" sz="800" dirty="0">
                <a:solidFill>
                  <a:schemeClr val="tx1"/>
                </a:solidFill>
              </a:rPr>
              <a:t>, Gaudeamus, s. 110 - 114;</a:t>
            </a:r>
            <a:endParaRPr lang="cs-CZ" sz="800" dirty="0">
              <a:solidFill>
                <a:schemeClr val="tx1"/>
              </a:solidFill>
            </a:endParaRPr>
          </a:p>
          <a:p>
            <a:pPr lvl="0">
              <a:buFont typeface="+mj-lt"/>
              <a:buAutoNum type="arabicPeriod" startAt="60"/>
            </a:pPr>
            <a:r>
              <a:rPr lang="pl-PL" sz="800" dirty="0">
                <a:solidFill>
                  <a:schemeClr val="tx1"/>
                </a:solidFill>
              </a:rPr>
              <a:t>Moroń T., NODZYŃSKA M., (2004): </a:t>
            </a:r>
            <a:r>
              <a:rPr lang="pl-PL" sz="800" b="1" dirty="0">
                <a:solidFill>
                  <a:schemeClr val="tx1"/>
                </a:solidFill>
              </a:rPr>
              <a:t>Kiedy komputer powinien zastąpić eksperyment?</a:t>
            </a:r>
            <a:r>
              <a:rPr lang="pl-PL" sz="800" dirty="0">
                <a:solidFill>
                  <a:schemeClr val="tx1"/>
                </a:solidFill>
              </a:rPr>
              <a:t>[w:] </a:t>
            </a:r>
            <a:r>
              <a:rPr lang="pl-PL" sz="800" i="1" dirty="0" err="1">
                <a:solidFill>
                  <a:schemeClr val="tx1"/>
                </a:solidFill>
              </a:rPr>
              <a:t>Informacni</a:t>
            </a:r>
            <a:r>
              <a:rPr lang="pl-PL" sz="800" i="1" dirty="0">
                <a:solidFill>
                  <a:schemeClr val="tx1"/>
                </a:solidFill>
              </a:rPr>
              <a:t> technologie </a:t>
            </a:r>
            <a:r>
              <a:rPr lang="pl-PL" sz="800" i="1" dirty="0" err="1">
                <a:solidFill>
                  <a:schemeClr val="tx1"/>
                </a:solidFill>
              </a:rPr>
              <a:t>ve</a:t>
            </a:r>
            <a:r>
              <a:rPr lang="pl-PL" sz="800" i="1" dirty="0">
                <a:solidFill>
                  <a:schemeClr val="tx1"/>
                </a:solidFill>
              </a:rPr>
              <a:t> </a:t>
            </a:r>
            <a:r>
              <a:rPr lang="pl-PL" sz="800" i="1" dirty="0" err="1">
                <a:solidFill>
                  <a:schemeClr val="tx1"/>
                </a:solidFill>
              </a:rPr>
              <a:t>vyuce</a:t>
            </a:r>
            <a:r>
              <a:rPr lang="pl-PL" sz="800" i="1" dirty="0">
                <a:solidFill>
                  <a:schemeClr val="tx1"/>
                </a:solidFill>
              </a:rPr>
              <a:t> chemie, </a:t>
            </a:r>
            <a:r>
              <a:rPr lang="pl-PL" sz="800" dirty="0">
                <a:solidFill>
                  <a:schemeClr val="tx1"/>
                </a:solidFill>
              </a:rPr>
              <a:t>Hradec </a:t>
            </a:r>
            <a:r>
              <a:rPr lang="pl-PL" sz="800" dirty="0" err="1">
                <a:solidFill>
                  <a:schemeClr val="tx1"/>
                </a:solidFill>
              </a:rPr>
              <a:t>Kralowe</a:t>
            </a:r>
            <a:r>
              <a:rPr lang="pl-PL" sz="800" dirty="0">
                <a:solidFill>
                  <a:schemeClr val="tx1"/>
                </a:solidFill>
              </a:rPr>
              <a:t>, Gaudeamus, s. 153 </a:t>
            </a:r>
            <a:r>
              <a:rPr lang="en-US" sz="800" dirty="0" smtClean="0">
                <a:solidFill>
                  <a:schemeClr val="tx1"/>
                </a:solidFill>
              </a:rPr>
              <a:t>–</a:t>
            </a:r>
            <a:r>
              <a:rPr lang="pl-PL" sz="800" dirty="0" smtClean="0">
                <a:solidFill>
                  <a:schemeClr val="tx1"/>
                </a:solidFill>
              </a:rPr>
              <a:t> </a:t>
            </a:r>
            <a:r>
              <a:rPr lang="pl-PL" sz="800" dirty="0">
                <a:solidFill>
                  <a:schemeClr val="tx1"/>
                </a:solidFill>
              </a:rPr>
              <a:t>158</a:t>
            </a:r>
            <a:r>
              <a:rPr lang="pl-PL" sz="800" dirty="0" smtClean="0">
                <a:solidFill>
                  <a:schemeClr val="tx1"/>
                </a:solidFill>
              </a:rPr>
              <a:t>;</a:t>
            </a:r>
            <a:endParaRPr lang="cs-CZ" sz="800" dirty="0">
              <a:solidFill>
                <a:schemeClr val="tx1"/>
              </a:solidFill>
            </a:endParaRPr>
          </a:p>
          <a:p>
            <a:endParaRPr lang="en-US" sz="800" dirty="0"/>
          </a:p>
        </p:txBody>
      </p:sp>
      <p:sp>
        <p:nvSpPr>
          <p:cNvPr id="8" name="Text Placeholder 7"/>
          <p:cNvSpPr>
            <a:spLocks noGrp="1"/>
          </p:cNvSpPr>
          <p:nvPr>
            <p:ph type="body" sz="quarter" idx="3"/>
          </p:nvPr>
        </p:nvSpPr>
        <p:spPr>
          <a:xfrm>
            <a:off x="4648200" y="2549833"/>
            <a:ext cx="3822192" cy="639762"/>
          </a:xfrm>
        </p:spPr>
        <p:txBody>
          <a:bodyPr/>
          <a:lstStyle/>
          <a:p>
            <a:r>
              <a:rPr lang="en-US" dirty="0" smtClean="0"/>
              <a:t>2002 – 2001 - 1998</a:t>
            </a:r>
            <a:endParaRPr lang="en-US" dirty="0"/>
          </a:p>
        </p:txBody>
      </p:sp>
      <p:sp>
        <p:nvSpPr>
          <p:cNvPr id="9" name="Content Placeholder 8"/>
          <p:cNvSpPr>
            <a:spLocks noGrp="1"/>
          </p:cNvSpPr>
          <p:nvPr>
            <p:ph sz="quarter" idx="4"/>
          </p:nvPr>
        </p:nvSpPr>
        <p:spPr>
          <a:xfrm>
            <a:off x="4645024" y="3283888"/>
            <a:ext cx="4498975" cy="3463473"/>
          </a:xfrm>
        </p:spPr>
        <p:txBody>
          <a:bodyPr>
            <a:normAutofit/>
          </a:bodyPr>
          <a:lstStyle/>
          <a:p>
            <a:pPr lvl="0">
              <a:buFont typeface="+mj-lt"/>
              <a:buAutoNum type="arabicPeriod" startAt="66"/>
            </a:pPr>
            <a:r>
              <a:rPr lang="pl-PL" sz="800" dirty="0" smtClean="0">
                <a:solidFill>
                  <a:schemeClr val="tx1"/>
                </a:solidFill>
              </a:rPr>
              <a:t>NODZYŃSKA M. </a:t>
            </a:r>
            <a:r>
              <a:rPr lang="pl-PL" sz="800" b="1" dirty="0" smtClean="0">
                <a:solidFill>
                  <a:schemeClr val="tx1"/>
                </a:solidFill>
              </a:rPr>
              <a:t>K </a:t>
            </a:r>
            <a:r>
              <a:rPr lang="pl-PL" sz="800" b="1" dirty="0" err="1" smtClean="0">
                <a:solidFill>
                  <a:schemeClr val="tx1"/>
                </a:solidFill>
              </a:rPr>
              <a:t>pravidlům</a:t>
            </a:r>
            <a:r>
              <a:rPr lang="pl-PL" sz="800" b="1" dirty="0" smtClean="0">
                <a:solidFill>
                  <a:schemeClr val="tx1"/>
                </a:solidFill>
              </a:rPr>
              <a:t> </a:t>
            </a:r>
            <a:r>
              <a:rPr lang="pl-PL" sz="800" b="1" dirty="0" err="1" smtClean="0">
                <a:solidFill>
                  <a:schemeClr val="tx1"/>
                </a:solidFill>
              </a:rPr>
              <a:t>vyučowání</a:t>
            </a:r>
            <a:r>
              <a:rPr lang="pl-PL" sz="800" b="1" dirty="0" smtClean="0">
                <a:solidFill>
                  <a:schemeClr val="tx1"/>
                </a:solidFill>
              </a:rPr>
              <a:t> chemie na </a:t>
            </a:r>
            <a:r>
              <a:rPr lang="pl-PL" sz="800" b="1" dirty="0" err="1" smtClean="0">
                <a:solidFill>
                  <a:schemeClr val="tx1"/>
                </a:solidFill>
              </a:rPr>
              <a:t>základě</a:t>
            </a:r>
            <a:r>
              <a:rPr lang="pl-PL" sz="800" b="1" dirty="0" smtClean="0">
                <a:solidFill>
                  <a:schemeClr val="tx1"/>
                </a:solidFill>
              </a:rPr>
              <a:t> </a:t>
            </a:r>
            <a:r>
              <a:rPr lang="pl-PL" sz="800" b="1" dirty="0" err="1" smtClean="0">
                <a:solidFill>
                  <a:schemeClr val="tx1"/>
                </a:solidFill>
              </a:rPr>
              <a:t>Piaetovy</a:t>
            </a:r>
            <a:r>
              <a:rPr lang="pl-PL" sz="800" b="1" dirty="0" smtClean="0">
                <a:solidFill>
                  <a:schemeClr val="tx1"/>
                </a:solidFill>
              </a:rPr>
              <a:t> </a:t>
            </a:r>
            <a:r>
              <a:rPr lang="pl-PL" sz="800" b="1" dirty="0" err="1" smtClean="0">
                <a:solidFill>
                  <a:schemeClr val="tx1"/>
                </a:solidFill>
              </a:rPr>
              <a:t>konstruktivitické</a:t>
            </a:r>
            <a:r>
              <a:rPr lang="pl-PL" sz="800" b="1" dirty="0" smtClean="0">
                <a:solidFill>
                  <a:schemeClr val="tx1"/>
                </a:solidFill>
              </a:rPr>
              <a:t> teorie, </a:t>
            </a:r>
            <a:r>
              <a:rPr lang="pl-PL" sz="800" dirty="0" smtClean="0">
                <a:solidFill>
                  <a:schemeClr val="tx1"/>
                </a:solidFill>
              </a:rPr>
              <a:t>[w:] </a:t>
            </a:r>
            <a:r>
              <a:rPr lang="pl-PL" sz="800" i="1" dirty="0" smtClean="0">
                <a:solidFill>
                  <a:schemeClr val="tx1"/>
                </a:solidFill>
              </a:rPr>
              <a:t>Aktualni </a:t>
            </a:r>
            <a:r>
              <a:rPr lang="pl-PL" sz="800" i="1" dirty="0" err="1" smtClean="0">
                <a:solidFill>
                  <a:schemeClr val="tx1"/>
                </a:solidFill>
              </a:rPr>
              <a:t>Otazky</a:t>
            </a:r>
            <a:r>
              <a:rPr lang="pl-PL" sz="800" i="1" dirty="0" smtClean="0">
                <a:solidFill>
                  <a:schemeClr val="tx1"/>
                </a:solidFill>
              </a:rPr>
              <a:t> </a:t>
            </a:r>
            <a:r>
              <a:rPr lang="pl-PL" sz="800" i="1" dirty="0" err="1" smtClean="0">
                <a:solidFill>
                  <a:schemeClr val="tx1"/>
                </a:solidFill>
              </a:rPr>
              <a:t>Vyuky</a:t>
            </a:r>
            <a:r>
              <a:rPr lang="pl-PL" sz="800" i="1" dirty="0" smtClean="0">
                <a:solidFill>
                  <a:schemeClr val="tx1"/>
                </a:solidFill>
              </a:rPr>
              <a:t> Chemie XII, </a:t>
            </a:r>
            <a:r>
              <a:rPr lang="pl-PL" sz="800" dirty="0" smtClean="0">
                <a:solidFill>
                  <a:schemeClr val="tx1"/>
                </a:solidFill>
              </a:rPr>
              <a:t>Hradec </a:t>
            </a:r>
            <a:r>
              <a:rPr lang="pl-PL" sz="800" dirty="0" err="1" smtClean="0">
                <a:solidFill>
                  <a:schemeClr val="tx1"/>
                </a:solidFill>
              </a:rPr>
              <a:t>Kralowe</a:t>
            </a:r>
            <a:endParaRPr lang="cs-CZ" sz="800" dirty="0" smtClean="0">
              <a:solidFill>
                <a:schemeClr val="tx1"/>
              </a:solidFill>
            </a:endParaRPr>
          </a:p>
          <a:p>
            <a:pPr lvl="0">
              <a:buFont typeface="+mj-lt"/>
              <a:buAutoNum type="arabicPeriod" startAt="66"/>
            </a:pPr>
            <a:r>
              <a:rPr lang="pl-PL" sz="800" dirty="0" smtClean="0">
                <a:solidFill>
                  <a:schemeClr val="tx1"/>
                </a:solidFill>
              </a:rPr>
              <a:t>NODZYŃSKA M., Paśko J.R.  </a:t>
            </a:r>
            <a:r>
              <a:rPr lang="pl-PL" sz="800" b="1" dirty="0" smtClean="0">
                <a:solidFill>
                  <a:schemeClr val="tx1"/>
                </a:solidFill>
              </a:rPr>
              <a:t>O możliwości nauczania budowy atomu w ‘Przyrodzie’ na podstawie wyników badań, [</a:t>
            </a:r>
            <a:r>
              <a:rPr lang="pl-PL" sz="800" dirty="0" smtClean="0">
                <a:solidFill>
                  <a:schemeClr val="tx1"/>
                </a:solidFill>
              </a:rPr>
              <a:t>w:] </a:t>
            </a:r>
            <a:r>
              <a:rPr lang="pl-PL" sz="800" i="1" dirty="0" smtClean="0">
                <a:solidFill>
                  <a:schemeClr val="tx1"/>
                </a:solidFill>
              </a:rPr>
              <a:t>Interdyscyplinarne nauczanie przedmiotów przyrodniczych, </a:t>
            </a:r>
            <a:r>
              <a:rPr lang="pl-PL" sz="800" dirty="0" smtClean="0">
                <a:solidFill>
                  <a:schemeClr val="tx1"/>
                </a:solidFill>
              </a:rPr>
              <a:t>Toruń</a:t>
            </a:r>
            <a:endParaRPr lang="cs-CZ" sz="800" dirty="0" smtClean="0">
              <a:solidFill>
                <a:schemeClr val="tx1"/>
              </a:solidFill>
            </a:endParaRPr>
          </a:p>
          <a:p>
            <a:pPr marL="0" indent="0">
              <a:buNone/>
            </a:pPr>
            <a:r>
              <a:rPr lang="pl-PL" sz="800" dirty="0" smtClean="0">
                <a:solidFill>
                  <a:schemeClr val="tx1"/>
                </a:solidFill>
              </a:rPr>
              <a:t> </a:t>
            </a:r>
            <a:endParaRPr lang="cs-CZ" sz="800" dirty="0" smtClean="0">
              <a:solidFill>
                <a:schemeClr val="tx1"/>
              </a:solidFill>
            </a:endParaRPr>
          </a:p>
          <a:p>
            <a:pPr lvl="0">
              <a:buFont typeface="+mj-lt"/>
              <a:buAutoNum type="arabicPeriod" startAt="68"/>
            </a:pPr>
            <a:r>
              <a:rPr lang="pl-PL" sz="800" dirty="0" smtClean="0">
                <a:solidFill>
                  <a:schemeClr val="tx1"/>
                </a:solidFill>
              </a:rPr>
              <a:t>NODZYŃSKA M., Paśko J.R.  </a:t>
            </a:r>
            <a:r>
              <a:rPr lang="pl-PL" sz="800" b="1" dirty="0" smtClean="0">
                <a:solidFill>
                  <a:schemeClr val="tx1"/>
                </a:solidFill>
              </a:rPr>
              <a:t>Badanie możliwości wprowadzenia pełnych definicji pojęć chemicznych występujących w programie nauczania Przyrody w klasach 4 - 6 SP, </a:t>
            </a:r>
            <a:r>
              <a:rPr lang="pl-PL" sz="800" dirty="0" smtClean="0">
                <a:solidFill>
                  <a:schemeClr val="tx1"/>
                </a:solidFill>
              </a:rPr>
              <a:t>[w:] </a:t>
            </a:r>
            <a:r>
              <a:rPr lang="pl-PL" sz="800" i="1" dirty="0" smtClean="0">
                <a:solidFill>
                  <a:schemeClr val="tx1"/>
                </a:solidFill>
              </a:rPr>
              <a:t>Profil </a:t>
            </a:r>
            <a:r>
              <a:rPr lang="pl-PL" sz="800" i="1" dirty="0" err="1" smtClean="0">
                <a:solidFill>
                  <a:schemeClr val="tx1"/>
                </a:solidFill>
              </a:rPr>
              <a:t>ucitele</a:t>
            </a:r>
            <a:r>
              <a:rPr lang="pl-PL" sz="800" i="1" dirty="0" smtClean="0">
                <a:solidFill>
                  <a:schemeClr val="tx1"/>
                </a:solidFill>
              </a:rPr>
              <a:t> chemie, </a:t>
            </a:r>
            <a:r>
              <a:rPr lang="pl-PL" sz="800" dirty="0" smtClean="0">
                <a:solidFill>
                  <a:schemeClr val="tx1"/>
                </a:solidFill>
              </a:rPr>
              <a:t>Hradec </a:t>
            </a:r>
            <a:r>
              <a:rPr lang="pl-PL" sz="800" dirty="0" err="1" smtClean="0">
                <a:solidFill>
                  <a:schemeClr val="tx1"/>
                </a:solidFill>
              </a:rPr>
              <a:t>Kralowe</a:t>
            </a:r>
            <a:endParaRPr lang="cs-CZ" sz="800" dirty="0" smtClean="0">
              <a:solidFill>
                <a:schemeClr val="tx1"/>
              </a:solidFill>
            </a:endParaRPr>
          </a:p>
          <a:p>
            <a:pPr lvl="0">
              <a:buFont typeface="+mj-lt"/>
              <a:buAutoNum type="arabicPeriod" startAt="68"/>
            </a:pPr>
            <a:r>
              <a:rPr lang="pl-PL" sz="800" dirty="0" smtClean="0">
                <a:solidFill>
                  <a:schemeClr val="tx1"/>
                </a:solidFill>
              </a:rPr>
              <a:t>NODZYŃSKA M., Paśko J.R.  </a:t>
            </a:r>
            <a:r>
              <a:rPr lang="pl-PL" sz="800" b="1" dirty="0" smtClean="0">
                <a:solidFill>
                  <a:schemeClr val="tx1"/>
                </a:solidFill>
              </a:rPr>
              <a:t>Abstrakcyjne pojęcia w nauczaniu przyrody, </a:t>
            </a:r>
            <a:r>
              <a:rPr lang="pl-PL" sz="800" dirty="0" smtClean="0">
                <a:solidFill>
                  <a:schemeClr val="tx1"/>
                </a:solidFill>
              </a:rPr>
              <a:t>[w:] </a:t>
            </a:r>
            <a:r>
              <a:rPr lang="pl-PL" sz="800" i="1" dirty="0" smtClean="0">
                <a:solidFill>
                  <a:schemeClr val="tx1"/>
                </a:solidFill>
              </a:rPr>
              <a:t>O przyrodzie przy okrągłym stole</a:t>
            </a:r>
            <a:r>
              <a:rPr lang="pl-PL" sz="800" dirty="0" smtClean="0">
                <a:solidFill>
                  <a:schemeClr val="tx1"/>
                </a:solidFill>
              </a:rPr>
              <a:t>, BETAGRAF P.U.H: Poznań</a:t>
            </a:r>
            <a:endParaRPr lang="cs-CZ" sz="800" dirty="0" smtClean="0">
              <a:solidFill>
                <a:schemeClr val="tx1"/>
              </a:solidFill>
            </a:endParaRPr>
          </a:p>
          <a:p>
            <a:pPr marL="0" indent="0">
              <a:buNone/>
            </a:pPr>
            <a:r>
              <a:rPr lang="pl-PL" sz="800" dirty="0" smtClean="0">
                <a:solidFill>
                  <a:schemeClr val="tx1"/>
                </a:solidFill>
              </a:rPr>
              <a:t> </a:t>
            </a:r>
            <a:endParaRPr lang="cs-CZ" sz="800" dirty="0" smtClean="0">
              <a:solidFill>
                <a:schemeClr val="tx1"/>
              </a:solidFill>
            </a:endParaRPr>
          </a:p>
          <a:p>
            <a:pPr lvl="0">
              <a:buFont typeface="+mj-lt"/>
              <a:buAutoNum type="arabicPeriod" startAt="70"/>
            </a:pPr>
            <a:r>
              <a:rPr lang="pl-PL" sz="800" dirty="0" smtClean="0">
                <a:solidFill>
                  <a:schemeClr val="tx1"/>
                </a:solidFill>
              </a:rPr>
              <a:t>NODZYŃSKA M., Paśko J.R.  </a:t>
            </a:r>
            <a:r>
              <a:rPr lang="pl-PL" sz="800" b="1" dirty="0" smtClean="0">
                <a:solidFill>
                  <a:schemeClr val="tx1"/>
                </a:solidFill>
              </a:rPr>
              <a:t>Funkcjonowanie pojęć z zakresu budowy atomu wśród uczniów rozpoczynających naukę w I klasach Liceum Ogólnokształcącego, </a:t>
            </a:r>
            <a:r>
              <a:rPr lang="pl-PL" sz="800" dirty="0" smtClean="0">
                <a:solidFill>
                  <a:schemeClr val="tx1"/>
                </a:solidFill>
              </a:rPr>
              <a:t>[w:] </a:t>
            </a:r>
            <a:r>
              <a:rPr lang="pl-PL" sz="800" i="1" dirty="0" smtClean="0">
                <a:solidFill>
                  <a:schemeClr val="tx1"/>
                </a:solidFill>
              </a:rPr>
              <a:t>Materiały ze zjazdu naukowego </a:t>
            </a:r>
            <a:r>
              <a:rPr lang="pl-PL" sz="800" i="1" dirty="0" err="1" smtClean="0">
                <a:solidFill>
                  <a:schemeClr val="tx1"/>
                </a:solidFill>
              </a:rPr>
              <a:t>PTChem</a:t>
            </a:r>
            <a:r>
              <a:rPr lang="pl-PL" sz="800" i="1" dirty="0" smtClean="0">
                <a:solidFill>
                  <a:schemeClr val="tx1"/>
                </a:solidFill>
              </a:rPr>
              <a:t>, </a:t>
            </a:r>
            <a:r>
              <a:rPr lang="pl-PL" sz="800" dirty="0" smtClean="0">
                <a:solidFill>
                  <a:schemeClr val="tx1"/>
                </a:solidFill>
              </a:rPr>
              <a:t>Wrocław</a:t>
            </a:r>
            <a:endParaRPr lang="cs-CZ" sz="800" dirty="0" smtClean="0">
              <a:solidFill>
                <a:schemeClr val="tx1"/>
              </a:solidFill>
            </a:endParaRPr>
          </a:p>
          <a:p>
            <a:pPr marL="0" indent="0">
              <a:buNone/>
            </a:pPr>
            <a:r>
              <a:rPr lang="pl-PL" sz="800" b="1" dirty="0" smtClean="0">
                <a:solidFill>
                  <a:schemeClr val="tx1"/>
                </a:solidFill>
              </a:rPr>
              <a:t> </a:t>
            </a:r>
            <a:endParaRPr lang="cs-CZ" sz="800" dirty="0" smtClean="0">
              <a:solidFill>
                <a:schemeClr val="tx1"/>
              </a:solidFill>
            </a:endParaRPr>
          </a:p>
          <a:p>
            <a:pPr lvl="0"/>
            <a:endParaRPr lang="en-US" sz="800" dirty="0"/>
          </a:p>
        </p:txBody>
      </p:sp>
    </p:spTree>
    <p:extLst>
      <p:ext uri="{BB962C8B-B14F-4D97-AF65-F5344CB8AC3E}">
        <p14:creationId xmlns:p14="http://schemas.microsoft.com/office/powerpoint/2010/main" val="2097798112"/>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pr.pw.edu.pl/wp-content/uploads/2010/11/Logo_MNiSW-biel-CMYK.jpg"/>
          <p:cNvPicPr>
            <a:picLocks noChangeAspect="1" noChangeArrowheads="1"/>
          </p:cNvPicPr>
          <p:nvPr/>
        </p:nvPicPr>
        <p:blipFill>
          <a:blip r:embed="rId3"/>
          <a:srcRect l="8414" t="15253" r="8012" b="15982"/>
          <a:stretch>
            <a:fillRect/>
          </a:stretch>
        </p:blipFill>
        <p:spPr bwMode="auto">
          <a:xfrm>
            <a:off x="6781800" y="587756"/>
            <a:ext cx="1905000" cy="818787"/>
          </a:xfrm>
          <a:prstGeom prst="rect">
            <a:avLst/>
          </a:prstGeom>
          <a:noFill/>
        </p:spPr>
      </p:pic>
      <p:sp>
        <p:nvSpPr>
          <p:cNvPr id="2" name="Tytuł 1"/>
          <p:cNvSpPr>
            <a:spLocks noGrp="1"/>
          </p:cNvSpPr>
          <p:nvPr>
            <p:ph type="title"/>
          </p:nvPr>
        </p:nvSpPr>
        <p:spPr/>
        <p:txBody>
          <a:bodyPr>
            <a:normAutofit/>
          </a:bodyPr>
          <a:lstStyle/>
          <a:p>
            <a:r>
              <a:rPr lang="cs-CZ" dirty="0" smtClean="0"/>
              <a:t>Výzkum ...</a:t>
            </a:r>
            <a:endParaRPr lang="pl-PL" dirty="0"/>
          </a:p>
        </p:txBody>
      </p:sp>
      <p:sp>
        <p:nvSpPr>
          <p:cNvPr id="3" name="Symbol zastępczy tytułu pionowego 2"/>
          <p:cNvSpPr>
            <a:spLocks noGrp="1"/>
          </p:cNvSpPr>
          <p:nvPr>
            <p:ph type="body" orient="vert" idx="1"/>
          </p:nvPr>
        </p:nvSpPr>
        <p:spPr>
          <a:xfrm>
            <a:off x="68289" y="5153603"/>
            <a:ext cx="8618511" cy="1218167"/>
          </a:xfrm>
        </p:spPr>
        <p:txBody>
          <a:bodyPr vert="horz">
            <a:normAutofit/>
          </a:bodyPr>
          <a:lstStyle/>
          <a:p>
            <a:pPr>
              <a:lnSpc>
                <a:spcPct val="120000"/>
              </a:lnSpc>
            </a:pPr>
            <a:r>
              <a:rPr lang="pl-PL" sz="1800" dirty="0">
                <a:solidFill>
                  <a:schemeClr val="tx1"/>
                </a:solidFill>
              </a:rPr>
              <a:t>NODZYŃSKA M., </a:t>
            </a:r>
            <a:r>
              <a:rPr lang="pl-PL" sz="1800" dirty="0" smtClean="0">
                <a:solidFill>
                  <a:schemeClr val="tx1"/>
                </a:solidFill>
              </a:rPr>
              <a:t>Paśko </a:t>
            </a:r>
            <a:r>
              <a:rPr lang="pl-PL" sz="1800" dirty="0">
                <a:solidFill>
                  <a:schemeClr val="tx1"/>
                </a:solidFill>
              </a:rPr>
              <a:t>J.R</a:t>
            </a:r>
            <a:r>
              <a:rPr lang="pl-PL" sz="1800" dirty="0" smtClean="0">
                <a:solidFill>
                  <a:schemeClr val="tx1"/>
                </a:solidFill>
              </a:rPr>
              <a:t>. (2002) </a:t>
            </a:r>
            <a:r>
              <a:rPr lang="pl-PL" sz="1800" dirty="0" smtClean="0"/>
              <a:t>Przyroda. Konspekty o tematyce chemicznej cz. 1 – rozwiązania dydaktyczne i  wyniki badań nad ich skutecznością. </a:t>
            </a:r>
          </a:p>
          <a:p>
            <a:pPr lvl="0"/>
            <a:endParaRPr lang="cs-CZ" sz="1800" dirty="0" smtClean="0"/>
          </a:p>
        </p:txBody>
      </p:sp>
      <p:sp>
        <p:nvSpPr>
          <p:cNvPr id="4098" name="AutoShape 2" descr="data:image/jpeg;base64,/9j/4AAQSkZJRgABAQAAAQABAAD/2wCEAAkGBhIQEREREQ8UExEREBURGA8RExoQFRIQGRQZFBMQEhUjJycgGCUnGRUZHy8sIycrLCwvGB4xNTAqNSctLCoBCQoKDgwOGQ8PGi0fHSQyNS0pNCksLCksLyouNS4xNDEvKSkpLCksMS8zLiwtLiksNDU0LCw0LDQ1Li8vMiw1MP/AABEIAKIBNwMBIgACEQEDEQH/xAAbAAEAAwEBAQEAAAAAAAAAAAAAAwQFBgECB//EAD8QAAIBAgMECAQFAwIFBQAAAAECAAMRBBIhFDFRUwUGEyIyQXGTYXKBsTM0c5GyI1KhQoIVJMHR8ENidKLh/8QAGAEBAQEBAQAAAAAAAAAAAAAAAAECAwT/xAApEQEAAQIEBQMFAQAAAAAAAAAAAQISAxEx8BMhYaGxQXGBUcHR4fGR/9oADAMBAAIRAxEAPwD9xiJ4xtA9iVXxLeSEjiJ87U/KaBciU9qflNG1PymgXIlPan5TRtT8poFyJT2p+U0bU/KaBciU9qflNG1PymgXIlPan5TRtT8poFyJT2p+U0bU/KaBciU9qflNG1PymgXIlPan5TRtT8poFyJT2p+U0bU/KaBciU9qflNG1PymgXIlPan5TRtT8poFyJT2p+U0bU/KaBciU9qflNG1PymgXIlPan5TRtT8poFyJT2p+U0bU/KaBciU9qflNG1PymgXIlCp0jksXUqCbXO6/CW6NYMLiBJERASDGNZT6SeV8b4D6QJaHhX5R9p9yOh4V+UfaSQEREBERAREQEREBERAREQEREBEReAiIgIiICIiAiIgIiICIiAiIgIiIGH1yfLhWI39pT/mJJ1dqk0xfhIeu35Rv1Kf8xJOrX4Y9IG1ERASvjfAfSWJXxvgPpAkoeFflH2kkjoeFflH2kkBERAREQEREBERAREQEREBKTdKqGK2Ygf6lsR8R/g/tJOkK5RCQLm9teHnMSucoscwUW0PdOa99PP9uHpYNwYxGUsG0G/yI/7TncRWfs3ZA3aIt8zHQAWNyfQSLH4kCmagvvAPlmXMFI+PiBv/APs9WitKjUcEtfMwv5ALc3+EDfwHSIaijs1yw8vM8AJ7S6WRmykMp8iwsDv0H7TnsKwp0qa3J/pgZh8uoB9SPp+8sV6edGHe7ozKRY5bW1zbh56n/HkHTxKHQvSArUg3mO6SNxI0uJfgIiICIiAiIgIiICIiAiIgYPXb8o36lP8AmJJ1a/DHpI+u35Rv1Kf8xJOrX4Y9IG1ERASvjfAfSWJXxvgPpAkoeFflH2kkjoeFflH2kkBERAREQEREBERAREQEREDP6XIAXvWN9PiPO5sbTMNRWPdYPc7/ABanRUBGg/f/AKzax+EFVCpJHp9iPOYlKslkpBrkFSzDTU6trxsCABuAPGBFiejFqdmSlxTfNmpnRhfdUTfpbTzntRVIsB5WG/0vb4/+XnyMQj1BSN8qlrlN4CtYi411dSPS80XwVLKoKbi98rHNlUkCxGptcQKWH6PFNFQJ4fNzmqPpothuG6fQxCj/ANRVa1gD3A99VY33n0vPnAOHLU76oxXXRibgB/qHv634Sr0likqUSoZc6ZDYgMGpkgEfEa303EHdpcNLqtmtVLtclzpmzWPrpeb0zOgujOxTeDm10FhNOAiIgIiICIiAiIgIiICIiBg9dvyjfqU/5iSdWvwx6SPrt+Ub9Sn/ADEk6tfhj0gbUREBK+N8B9JYlfG+A+kCSh4V+UfaSSOh4V+UfaSQEREBERAREQEREBERAREQExcb0NT7QOrhHUlgpOlyMu700m1MHpeg6Mai0w66nKQXBawFiNy6jfr9IGJQxGzOQP6lR3Laa8bEnhf0n29ZqSUWyMXR8zW7xJe4qkjgc/8A9V+NvoYCpcVmojPUTUIxXvXuWAN8osQLCS4kB0AvmzXUZWyFiN6q/wDtbfvtrvgVGqMatOt4LjLa2698pYjxDUi9tJp9H9WqdqedwWW5y3B3m8p9HdoajItFDky92oc4FMqMycLnffXfLGAwtV64NmCU3bXVQQbZbJrl872NoHVItgANwnsRAREQEREBERAREQEREBERAweu35Rv1Kf8xJOrX4Y9JH12/KN+pT/mJJ1a/DHpA2oiICV8b4D6SxK+N8B9IElDwr8o+0kkdDwr8o+0kgIiICIiAiIgIiICIiAiLxAQRF54GHHdA+KtBXGVlBHAiZuK6vI5TyRGzdmALX3f9ZrRAhw+DSnfIoW/ASUCezwsBvNoHsREBETwsOO+B7ERAREQEREBERAREQMHrt+Ub9Sn/MSTq1+GPSR9dvyjfqU/5iSdWvwx6QNqIiAlfG+A+ksSvjfAfSBJQ8K/KPtJJHQ8K/KPtJICIiAiIgIiICIiBldYMMXWkF8Yq3VuDhGZdfVRKdOuK+JoVbdwKyqDrZuzDsfUFgPVTNythUexZA2U3Fxex4ifAwFK4PZrdSSDlGhJuSOFySZ5q8Kaqs/bs3FXJSweHXtsX3BqyA6DUGkpIPHWZuFphVwtJwCrGnVpltdCt6lP6NY+jDhOgGBpgsRTW7+I28XzcZ6uDpgKAigIbqLDunddeGhMk4Mz37znvqXM4U1FfFk93+hTJcCxUEVMzX+g/YSvh8IEalRqU071N0WtS7udcozCou8EjW9yLzY2Kndm7NczizGwuw4NxihgaaG6U1U2tcC2nD0l4M5/P3zLmZQ6LpHEVl7NQFSgwsoGU3c3B8vCP2lc4RTUxGalT7MVxmqEWZF7BGuumnesd/mdJuLhEDFwgDtvcDU+pkR6Kokk9ilybk5RqeJknA5RlEazPnp1LmJ0nQ7+MK0kNqVNix0ZNHzVE01ItfeNw1l/F4ctUV0yVStIA0qul1YkiojWIBOUjdrbymgMFTBZsi5mFma2rDgeM+G6Mom16SaLlHdGi78vp8I4E8+v5mfp1LmPicLRbCCqtPfSpqucBiqh/CD/ALju3y10lgaVIJVCKBTrrUOgsFa1JiB5aWb1W80quERlCMilRaykAgW3aT6qYdWUoygoRlKkXBXgRLwNdNI/2C5ziU839Nxfa2p17HW12LVQPSmqj6y/gcMlQ4g1VViKzJ3gDkpADIB/aMuunEmahw63VsozICFNtVB0IHDcJ8VsDTc3emrG1rlQbjgeMlOBb13+5LlfoKozYekWJJK+I7ytyFY+q2MvzwCez0URbTEMzzkifFOrmzCxGU5dQRfQG68RrvE+5pCIiAiIgIiIGD12/KN+pT/mJJ1a/DHpI+u35Rv1Kf8AMSTq1+GPSBtREQEr43wH0liV8b4D6QJKHhX5R9pJI6HhX5R9pJAxMeSmIaoCcqUULpc2amWZXa3EAA/7SPOe0K/Z4UsmrNUdU1zXY1GRCONhY+gmpsaZzUt3yMpNz4eFt0jToukBTUJYUjdACQFOuoF/if3M83CqzmY6927oZSVCMPiaJz3pI7KXuHNMqWpsTvuCCP8AbLT0h/ynzjzOo7F2146gH6S8cEmftMvfK5L3Oq/223T4odG00IKrbKLC5LBQd4QE2X6RGFVG/SJLoYmHUNWq0nutM4g5Tc99wqkUQ1+7a5Nv9VzwIOk1MbXT4bO5tc2uHQA29CR9ZOeiKRDApcOwcgsxu43Nv3/9hwkmwpnFSxzquUNmPh4b/hJThVRHprn3JqhW6bS60v8A5FIaG2hcAj6iW8V+G/fydw9/+zQ976b55icGlQAOLgEMNSLMNx0klWiGUqwurAqQfMEWIna2c6p+rObFwtDK60qiGnUak6ipTfMtXQZmJPeDDfrxOpn3gqCPUFRe7SS9NDmP9dyCGY8QBcDibnhNBOjaYv3SbqUuzM5CHeoJJsPSeU+iqa5bKe54RnYhdMosL2GhtOMYMxlpv43yauYvRKB27OpdQtWqyC5/rWqMp71/9IAGX4A6jdfwtBaz4g1BmKVezVST3EyKQVHkTmJvv/aWh0RSsFyaK/aAZm0fzYa79T+5n3W6PpuSxXUixKsUzDyDWIv9YowaqYiJyn+exNUMdHL08KWJY7SUzE6ugNQAtxuFU/GXumaedUCuVYVkXMpsVY66/wCDYy1W6OpuEBXSn4QpKBdLC1reU+f+FU7AZTYPn8TXz6d4m9zuERhVZTTroXRqp9GuKlWoWWzikiulzZamaorgD45R6i0qYdjs+FXMQKtYK7XNyvfNs2/UqF+s3Bg0DOwWzVAAzDQsACBr8Lz4To2mKfZBB2f9huRvvpfdrrHBq8+d5l0IW6MpXKi65lF0VsoIVg17f4PwMqdGYBWNUnN3MQ6jvHwZAMh+HeJmnRwSIcwBzWy3Zmc5d9hcm0YbBpTzZBbMcx1Ju3HUzfCzmJyhLnP0qrKKdmP/ACrf1NT3r1jSJfj3FZteIloNlokrmzYmqwXLckUyx1UeVqalvWav/D6f9TuD+t4//fpl1+kbAl0OXWmMq2JGUWtYD0nOMGqPXenju1dCv0LXJQo181JjTObxFd9Nj6oR9bzJxCMO1o0yQ6VXrCxNyioKlNfTOwX0WdAmDRXaoB33ABNzqBu03T0YVM5qZRnKhC3mVBuB+5mqsKaqYjPTxvJLubKpYRcSK7qxAcqEYE6EKDmA+YkHja09wVA1w9Wp3DkagAjeHLdKj+uYEDgAOJmnh8KlNAiLlUXso8rm5/yZ8U+jqao1ML3HvdSSQc3i3nzuf3iMGeUz8++8y5nYOmrP2wPZ0grLT1I7TS7VjfeLA5fgCfMSPA0cjUVqJZyCFxFN8y1jkJOe+oJF21uLjQzTXoumLd0mwIALMwAIymwJtuJE9o9GU0IIXwjKLszZRuIW5OXThJGDVy03l0LoZuEwymopUkUqJydoWN61bwWv5gE/VvTWLC0AXe6kKMSw7XtCMtrFUA4E6fWatPomkuUBTZCCq52IBG6wvbSeL0PSBvlPiz+NiC975iL2OoEnBq5ab+FuhUw1NapxD1FLlazoF/tRQMoUbhca/G8jwpWq9BDmNLZe0VX31DmCh342Wx1/umnU6PRmLWIYixZWZCw8s1iL/WD0dTKouWwpiy2JUoLWsrDUaab5rhVdPzzS6Fbo05atemCciFCoJvlLLdkHw0Bt5ZppSLD4ZaYsq2BJJ8ySd5J3k+slnaimaYylmZzYPXb8o36lP+YknVr8Mekj67flG/Up/wAxJOrX4Y9JtG1ERASvjfAfSWJXxvgPpAkoeFflH2kkjoeFflH2kkBERAREQEREBERAREQEREBERAREQEREBERAREQEREBERAREQEREBERAweu35Rv1Kf8AMSTq1+GPSR9dvyjfqU/5iSdWvwh6QNqIiAkdZLgiSRA5zFvi00puMo0F1DacLyttWP5i+2J1ZUTzsxwgcrtWP5i+2sbVj+YvtrOq7McI7McIHK7Vj+YvtrG1Y/mL7azquzHCOzHCByu1Y/mL7axtWP5i+2s6rsxwjsxwgcrtWP5i+2sbVj+YvtrOq7McI7McIHK7Vj+YvtrG1Y/mL7azquzHCOzHCByu1Y/mL7axtWP5i+2s6rsxwjsxwgcrtWP5i+2sbVj+YvtrOq7McI7McIHK7Vj+YvtrG1Y/mL7azquzHCOzHCByu1Y/mL7axtWP5i+2s6rsxwjsxwgcrtWP5i+2sbVj+YvtrOq7McI7McIHK7Vj+YvtrG1Y/mL7azquzHCOzHCByu1Y/mL7axtWP5i+2s6rsxwjsxwgcrtWP5i+2sbVj+YvtrOq7McI7McIHK7Vj+YvtrG1Y/mL7azquzHCOzHCByu1Y/mL7axtWP5i+2s6rsxwjsxwgcrtWP5i+2sbVj+YvtrOq7McI7McIHHYvC4vEBUrPdA2bKFC3I3EzpeisJ2aAS5kE+rQEREBERAREQEREBERAREQEREBERAREQEREBERAREQEREBERAREQEREBERAREQEREBERAREQ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4100" name="AutoShape 4" descr="data:image/jpeg;base64,/9j/4AAQSkZJRgABAQAAAQABAAD/2wCEAAkGBhIQEREREQ8UExEREBURGA8RExoQFRIQGRQZFBMQEhUjJycgGCUnGRUZHy8sIycrLCwvGB4xNTAqNSctLCoBCQoKDgwOGQ8PGi0fHSQyNS0pNCksLCksLyouNS4xNDEvKSkpLCksMS8zLiwtLiksNDU0LCw0LDQ1Li8vMiw1MP/AABEIAKIBNwMBIgACEQEDEQH/xAAbAAEAAwEBAQEAAAAAAAAAAAAAAwQFBgECB//EAD8QAAIBAgMECAQFAwIFBQAAAAECAAMRBBIhFDFRUwUGEyIyQXGTYXKBsTM0c5GyI1KhQoIVJMHR8ENidKLh/8QAGAEBAQEBAQAAAAAAAAAAAAAAAAECAwT/xAApEQEAAQIEBQMFAQAAAAAAAAAAAQISAxEx8BMhYaGxQXGBUcHR4fGR/9oADAMBAAIRAxEAPwD9xiJ4xtA9iVXxLeSEjiJ87U/KaBciU9qflNG1PymgXIlPan5TRtT8poFyJT2p+U0bU/KaBciU9qflNG1PymgXIlPan5TRtT8poFyJT2p+U0bU/KaBciU9qflNG1PymgXIlPan5TRtT8poFyJT2p+U0bU/KaBciU9qflNG1PymgXIlPan5TRtT8poFyJT2p+U0bU/KaBciU9qflNG1PymgXIlPan5TRtT8poFyJT2p+U0bU/KaBciU9qflNG1PymgXIlCp0jksXUqCbXO6/CW6NYMLiBJERASDGNZT6SeV8b4D6QJaHhX5R9p9yOh4V+UfaSQEREBERAREQEREBERAREQEREBEReAiIgIiICIiAiIgIiICIiAiIgIiIGH1yfLhWI39pT/mJJ1dqk0xfhIeu35Rv1Kf8xJOrX4Y9IG1ERASvjfAfSWJXxvgPpAkoeFflH2kkjoeFflH2kkBERAREQEREBERAREQEREBKTdKqGK2Ygf6lsR8R/g/tJOkK5RCQLm9teHnMSucoscwUW0PdOa99PP9uHpYNwYxGUsG0G/yI/7TncRWfs3ZA3aIt8zHQAWNyfQSLH4kCmagvvAPlmXMFI+PiBv/APs9WitKjUcEtfMwv5ALc3+EDfwHSIaijs1yw8vM8AJ7S6WRmykMp8iwsDv0H7TnsKwp0qa3J/pgZh8uoB9SPp+8sV6edGHe7ozKRY5bW1zbh56n/HkHTxKHQvSArUg3mO6SNxI0uJfgIiICIiAiIgIiICIiAiIgYPXb8o36lP8AmJJ1a/DHpI+u35Rv1Kf8xJOrX4Y9IG1ERASvjfAfSWJXxvgPpAkoeFflH2kkjoeFflH2kkBERAREQEREBERAREQEREDP6XIAXvWN9PiPO5sbTMNRWPdYPc7/ABanRUBGg/f/AKzax+EFVCpJHp9iPOYlKslkpBrkFSzDTU6trxsCABuAPGBFiejFqdmSlxTfNmpnRhfdUTfpbTzntRVIsB5WG/0vb4/+XnyMQj1BSN8qlrlN4CtYi411dSPS80XwVLKoKbi98rHNlUkCxGptcQKWH6PFNFQJ4fNzmqPpothuG6fQxCj/ANRVa1gD3A99VY33n0vPnAOHLU76oxXXRibgB/qHv634Sr0likqUSoZc6ZDYgMGpkgEfEa303EHdpcNLqtmtVLtclzpmzWPrpeb0zOgujOxTeDm10FhNOAiIgIiICIiAiIgIiICIiBg9dvyjfqU/5iSdWvwx6SPrt+Ub9Sn/ADEk6tfhj0gbUREBK+N8B9JYlfG+A+kCSh4V+UfaSSOh4V+UfaSQEREBERAREQEREBERAREQExcb0NT7QOrhHUlgpOlyMu700m1MHpeg6Mai0w66nKQXBawFiNy6jfr9IGJQxGzOQP6lR3Laa8bEnhf0n29ZqSUWyMXR8zW7xJe4qkjgc/8A9V+NvoYCpcVmojPUTUIxXvXuWAN8osQLCS4kB0AvmzXUZWyFiN6q/wDtbfvtrvgVGqMatOt4LjLa2698pYjxDUi9tJp9H9WqdqedwWW5y3B3m8p9HdoajItFDky92oc4FMqMycLnffXfLGAwtV64NmCU3bXVQQbZbJrl872NoHVItgANwnsRAREQEREBERAREQEREBERAweu35Rv1Kf8xJOrX4Y9JH12/KN+pT/mJJ1a/DHpA2oiICV8b4D6SxK+N8B9IElDwr8o+0kkdDwr8o+0kgIiICIiAiIgIiICIiAiLxAQRF54GHHdA+KtBXGVlBHAiZuK6vI5TyRGzdmALX3f9ZrRAhw+DSnfIoW/ASUCezwsBvNoHsREBETwsOO+B7ERAREQEREBERAREQMHrt+Ub9Sn/MSTq1+GPSR9dvyjfqU/5iSdWvwx6QNqIiAlfG+A+ksSvjfAfSBJQ8K/KPtJJHQ8K/KPtJICIiAiIgIiICIiBldYMMXWkF8Yq3VuDhGZdfVRKdOuK+JoVbdwKyqDrZuzDsfUFgPVTNythUexZA2U3Fxex4ifAwFK4PZrdSSDlGhJuSOFySZ5q8Kaqs/bs3FXJSweHXtsX3BqyA6DUGkpIPHWZuFphVwtJwCrGnVpltdCt6lP6NY+jDhOgGBpgsRTW7+I28XzcZ6uDpgKAigIbqLDunddeGhMk4Mz37znvqXM4U1FfFk93+hTJcCxUEVMzX+g/YSvh8IEalRqU071N0WtS7udcozCou8EjW9yLzY2Kndm7NczizGwuw4NxihgaaG6U1U2tcC2nD0l4M5/P3zLmZQ6LpHEVl7NQFSgwsoGU3c3B8vCP2lc4RTUxGalT7MVxmqEWZF7BGuumnesd/mdJuLhEDFwgDtvcDU+pkR6Kokk9ilybk5RqeJknA5RlEazPnp1LmJ0nQ7+MK0kNqVNix0ZNHzVE01ItfeNw1l/F4ctUV0yVStIA0qul1YkiojWIBOUjdrbymgMFTBZsi5mFma2rDgeM+G6Mom16SaLlHdGi78vp8I4E8+v5mfp1LmPicLRbCCqtPfSpqucBiqh/CD/ALju3y10lgaVIJVCKBTrrUOgsFa1JiB5aWb1W80quERlCMilRaykAgW3aT6qYdWUoygoRlKkXBXgRLwNdNI/2C5ziU839Nxfa2p17HW12LVQPSmqj6y/gcMlQ4g1VViKzJ3gDkpADIB/aMuunEmahw63VsozICFNtVB0IHDcJ8VsDTc3emrG1rlQbjgeMlOBb13+5LlfoKozYekWJJK+I7ytyFY+q2MvzwCez0URbTEMzzkifFOrmzCxGU5dQRfQG68RrvE+5pCIiAiIgIiIGD12/KN+pT/mJJ1a/DHpI+u35Rv1Kf8AMSTq1+GPSBtREQEr43wH0liV8b4D6QJKHhX5R9pJI6HhX5R9pJAxMeSmIaoCcqUULpc2amWZXa3EAA/7SPOe0K/Z4UsmrNUdU1zXY1GRCONhY+gmpsaZzUt3yMpNz4eFt0jToukBTUJYUjdACQFOuoF/if3M83CqzmY6927oZSVCMPiaJz3pI7KXuHNMqWpsTvuCCP8AbLT0h/ynzjzOo7F2146gH6S8cEmftMvfK5L3Oq/223T4odG00IKrbKLC5LBQd4QE2X6RGFVG/SJLoYmHUNWq0nutM4g5Tc99wqkUQ1+7a5Nv9VzwIOk1MbXT4bO5tc2uHQA29CR9ZOeiKRDApcOwcgsxu43Nv3/9hwkmwpnFSxzquUNmPh4b/hJThVRHprn3JqhW6bS60v8A5FIaG2hcAj6iW8V+G/fydw9/+zQ976b55icGlQAOLgEMNSLMNx0klWiGUqwurAqQfMEWIna2c6p+rObFwtDK60qiGnUak6ipTfMtXQZmJPeDDfrxOpn3gqCPUFRe7SS9NDmP9dyCGY8QBcDibnhNBOjaYv3SbqUuzM5CHeoJJsPSeU+iqa5bKe54RnYhdMosL2GhtOMYMxlpv43yauYvRKB27OpdQtWqyC5/rWqMp71/9IAGX4A6jdfwtBaz4g1BmKVezVST3EyKQVHkTmJvv/aWh0RSsFyaK/aAZm0fzYa79T+5n3W6PpuSxXUixKsUzDyDWIv9YowaqYiJyn+exNUMdHL08KWJY7SUzE6ugNQAtxuFU/GXumaedUCuVYVkXMpsVY66/wCDYy1W6OpuEBXSn4QpKBdLC1reU+f+FU7AZTYPn8TXz6d4m9zuERhVZTTroXRqp9GuKlWoWWzikiulzZamaorgD45R6i0qYdjs+FXMQKtYK7XNyvfNs2/UqF+s3Bg0DOwWzVAAzDQsACBr8Lz4To2mKfZBB2f9huRvvpfdrrHBq8+d5l0IW6MpXKi65lF0VsoIVg17f4PwMqdGYBWNUnN3MQ6jvHwZAMh+HeJmnRwSIcwBzWy3Zmc5d9hcm0YbBpTzZBbMcx1Ju3HUzfCzmJyhLnP0qrKKdmP/ACrf1NT3r1jSJfj3FZteIloNlokrmzYmqwXLckUyx1UeVqalvWav/D6f9TuD+t4//fpl1+kbAl0OXWmMq2JGUWtYD0nOMGqPXenju1dCv0LXJQo181JjTObxFd9Nj6oR9bzJxCMO1o0yQ6VXrCxNyioKlNfTOwX0WdAmDRXaoB33ABNzqBu03T0YVM5qZRnKhC3mVBuB+5mqsKaqYjPTxvJLubKpYRcSK7qxAcqEYE6EKDmA+YkHja09wVA1w9Wp3DkagAjeHLdKj+uYEDgAOJmnh8KlNAiLlUXso8rm5/yZ8U+jqao1ML3HvdSSQc3i3nzuf3iMGeUz8++8y5nYOmrP2wPZ0grLT1I7TS7VjfeLA5fgCfMSPA0cjUVqJZyCFxFN8y1jkJOe+oJF21uLjQzTXoumLd0mwIALMwAIymwJtuJE9o9GU0IIXwjKLszZRuIW5OXThJGDVy03l0LoZuEwymopUkUqJydoWN61bwWv5gE/VvTWLC0AXe6kKMSw7XtCMtrFUA4E6fWatPomkuUBTZCCq52IBG6wvbSeL0PSBvlPiz+NiC975iL2OoEnBq5ab+FuhUw1NapxD1FLlazoF/tRQMoUbhca/G8jwpWq9BDmNLZe0VX31DmCh342Wx1/umnU6PRmLWIYixZWZCw8s1iL/WD0dTKouWwpiy2JUoLWsrDUaab5rhVdPzzS6Fbo05atemCciFCoJvlLLdkHw0Bt5ZppSLD4ZaYsq2BJJ8ySd5J3k+slnaimaYylmZzYPXb8o36lP+YknVr8Mekj67flG/Up/wAxJOrX4Y9JtG1ERASvjfAfSWJXxvgPpAkoeFflH2kkjoeFflH2kkBERAREQEREBERAREQEREBERAREQEREBERAREQEREBERAREQEREBERAweu35Rv1Kf8AMSTq1+GPSR9dvyjfqU/5iSdWvwh6QNqIiAkdZLgiSRA5zFvi00puMo0F1DacLyttWP5i+2J1ZUTzsxwgcrtWP5i+2sbVj+YvtrOq7McI7McIHK7Vj+YvtrG1Y/mL7azquzHCOzHCByu1Y/mL7axtWP5i+2s6rsxwjsxwgcrtWP5i+2sbVj+YvtrOq7McI7McIHK7Vj+YvtrG1Y/mL7azquzHCOzHCByu1Y/mL7axtWP5i+2s6rsxwjsxwgcrtWP5i+2sbVj+YvtrOq7McI7McIHK7Vj+YvtrG1Y/mL7azquzHCOzHCByu1Y/mL7axtWP5i+2s6rsxwjsxwgcrtWP5i+2sbVj+YvtrOq7McI7McIHK7Vj+YvtrG1Y/mL7azquzHCOzHCByu1Y/mL7axtWP5i+2s6rsxwjsxwgcrtWP5i+2sbVj+YvtrOq7McI7McIHK7Vj+YvtrG1Y/mL7azquzHCOzHCByu1Y/mL7axtWP5i+2s6rsxwjsxwgcrtWP5i+2sbVj+YvtrOq7McI7McIHHYvC4vEBUrPdA2bKFC3I3EzpeisJ2aAS5kE+rQEREBERAREQEREBERAREQEREBERAREQEREBERAREQEREBERAREQEREBERAREQEREBERAREQ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4104" name="Picture 8" descr="http://www.kubajak.pl/files/200/przyroda_kons.jpg"/>
          <p:cNvPicPr>
            <a:picLocks noChangeAspect="1" noChangeArrowheads="1"/>
          </p:cNvPicPr>
          <p:nvPr/>
        </p:nvPicPr>
        <p:blipFill>
          <a:blip r:embed="rId4"/>
          <a:srcRect/>
          <a:stretch>
            <a:fillRect/>
          </a:stretch>
        </p:blipFill>
        <p:spPr bwMode="auto">
          <a:xfrm>
            <a:off x="228145" y="2046514"/>
            <a:ext cx="2077938" cy="3033486"/>
          </a:xfrm>
          <a:prstGeom prst="rect">
            <a:avLst/>
          </a:prstGeom>
          <a:noFill/>
        </p:spPr>
      </p:pic>
    </p:spTree>
    <p:extLst>
      <p:ext uri="{BB962C8B-B14F-4D97-AF65-F5344CB8AC3E}">
        <p14:creationId xmlns:p14="http://schemas.microsoft.com/office/powerpoint/2010/main" val="2509308672"/>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cs-CZ" dirty="0" smtClean="0"/>
              <a:t>Výzkum ...</a:t>
            </a:r>
            <a:endParaRPr lang="pl-PL" dirty="0"/>
          </a:p>
        </p:txBody>
      </p:sp>
      <p:sp>
        <p:nvSpPr>
          <p:cNvPr id="3" name="Symbol zastępczy tytułu pionowego 2"/>
          <p:cNvSpPr>
            <a:spLocks noGrp="1"/>
          </p:cNvSpPr>
          <p:nvPr>
            <p:ph type="body" orient="vert" idx="1"/>
          </p:nvPr>
        </p:nvSpPr>
        <p:spPr>
          <a:xfrm>
            <a:off x="68289" y="4297278"/>
            <a:ext cx="8618511" cy="2602794"/>
          </a:xfrm>
        </p:spPr>
        <p:txBody>
          <a:bodyPr vert="horz">
            <a:normAutofit/>
          </a:bodyPr>
          <a:lstStyle/>
          <a:p>
            <a:pPr lvl="0"/>
            <a:r>
              <a:rPr lang="pl-PL" sz="1800" dirty="0" err="1" smtClean="0">
                <a:solidFill>
                  <a:schemeClr val="tx1"/>
                </a:solidFill>
              </a:rPr>
              <a:t>Bilek</a:t>
            </a:r>
            <a:r>
              <a:rPr lang="pl-PL" sz="1800" dirty="0" smtClean="0">
                <a:solidFill>
                  <a:schemeClr val="tx1"/>
                </a:solidFill>
              </a:rPr>
              <a:t> </a:t>
            </a:r>
            <a:r>
              <a:rPr lang="pl-PL" sz="1800" dirty="0">
                <a:solidFill>
                  <a:schemeClr val="tx1"/>
                </a:solidFill>
              </a:rPr>
              <a:t>M., NODZYŃSKA M., a kol. (2007) </a:t>
            </a:r>
            <a:r>
              <a:rPr lang="pl-PL" sz="1800" b="1" i="1" dirty="0" err="1">
                <a:solidFill>
                  <a:schemeClr val="tx1"/>
                </a:solidFill>
              </a:rPr>
              <a:t>Vliv</a:t>
            </a:r>
            <a:r>
              <a:rPr lang="pl-PL" sz="1800" b="1" i="1" dirty="0">
                <a:solidFill>
                  <a:schemeClr val="tx1"/>
                </a:solidFill>
              </a:rPr>
              <a:t> </a:t>
            </a:r>
            <a:r>
              <a:rPr lang="pl-PL" sz="1800" b="1" i="1" dirty="0" err="1">
                <a:solidFill>
                  <a:schemeClr val="tx1"/>
                </a:solidFill>
              </a:rPr>
              <a:t>dynamickych</a:t>
            </a:r>
            <a:r>
              <a:rPr lang="pl-PL" sz="1800" b="1" i="1" dirty="0">
                <a:solidFill>
                  <a:schemeClr val="tx1"/>
                </a:solidFill>
              </a:rPr>
              <a:t> </a:t>
            </a:r>
            <a:r>
              <a:rPr lang="pl-PL" sz="1800" b="1" i="1" dirty="0" err="1">
                <a:solidFill>
                  <a:schemeClr val="tx1"/>
                </a:solidFill>
              </a:rPr>
              <a:t>pocitacovych</a:t>
            </a:r>
            <a:r>
              <a:rPr lang="pl-PL" sz="1800" b="1" i="1" dirty="0">
                <a:solidFill>
                  <a:schemeClr val="tx1"/>
                </a:solidFill>
              </a:rPr>
              <a:t> modelu na </a:t>
            </a:r>
            <a:r>
              <a:rPr lang="pl-PL" sz="1800" b="1" i="1" dirty="0" err="1">
                <a:solidFill>
                  <a:schemeClr val="tx1"/>
                </a:solidFill>
              </a:rPr>
              <a:t>porozumeni</a:t>
            </a:r>
            <a:r>
              <a:rPr lang="pl-PL" sz="1800" b="1" i="1" dirty="0">
                <a:solidFill>
                  <a:schemeClr val="tx1"/>
                </a:solidFill>
              </a:rPr>
              <a:t> procesu z </a:t>
            </a:r>
            <a:r>
              <a:rPr lang="pl-PL" sz="1800" b="1" i="1" dirty="0" err="1">
                <a:solidFill>
                  <a:schemeClr val="tx1"/>
                </a:solidFill>
              </a:rPr>
              <a:t>oblasti</a:t>
            </a:r>
            <a:r>
              <a:rPr lang="pl-PL" sz="1800" b="1" i="1" dirty="0">
                <a:solidFill>
                  <a:schemeClr val="tx1"/>
                </a:solidFill>
              </a:rPr>
              <a:t> </a:t>
            </a:r>
            <a:r>
              <a:rPr lang="pl-PL" sz="1800" b="1" i="1" dirty="0" err="1">
                <a:solidFill>
                  <a:schemeClr val="tx1"/>
                </a:solidFill>
              </a:rPr>
              <a:t>mikrosveta</a:t>
            </a:r>
            <a:r>
              <a:rPr lang="pl-PL" sz="1800" b="1" i="1" dirty="0">
                <a:solidFill>
                  <a:schemeClr val="tx1"/>
                </a:solidFill>
              </a:rPr>
              <a:t> u </a:t>
            </a:r>
            <a:r>
              <a:rPr lang="pl-PL" sz="1800" b="1" i="1" dirty="0" err="1">
                <a:solidFill>
                  <a:schemeClr val="tx1"/>
                </a:solidFill>
              </a:rPr>
              <a:t>zaku</a:t>
            </a:r>
            <a:r>
              <a:rPr lang="pl-PL" sz="1800" b="1" i="1" dirty="0">
                <a:solidFill>
                  <a:schemeClr val="tx1"/>
                </a:solidFill>
              </a:rPr>
              <a:t> </a:t>
            </a:r>
            <a:r>
              <a:rPr lang="pl-PL" sz="1800" b="1" i="1" dirty="0" err="1">
                <a:solidFill>
                  <a:schemeClr val="tx1"/>
                </a:solidFill>
              </a:rPr>
              <a:t>zemi</a:t>
            </a:r>
            <a:r>
              <a:rPr lang="pl-PL" sz="1800" b="1" i="1" dirty="0">
                <a:solidFill>
                  <a:schemeClr val="tx1"/>
                </a:solidFill>
              </a:rPr>
              <a:t> </a:t>
            </a:r>
            <a:r>
              <a:rPr lang="pl-PL" sz="1800" b="1" i="1" dirty="0" err="1">
                <a:solidFill>
                  <a:schemeClr val="tx1"/>
                </a:solidFill>
              </a:rPr>
              <a:t>visegradskeho</a:t>
            </a:r>
            <a:r>
              <a:rPr lang="pl-PL" sz="1800" b="1" i="1" dirty="0">
                <a:solidFill>
                  <a:schemeClr val="tx1"/>
                </a:solidFill>
              </a:rPr>
              <a:t> </a:t>
            </a:r>
            <a:r>
              <a:rPr lang="pl-PL" sz="1800" b="1" i="1" dirty="0" err="1" smtClean="0">
                <a:solidFill>
                  <a:schemeClr val="tx1"/>
                </a:solidFill>
              </a:rPr>
              <a:t>trojuhelniku</a:t>
            </a:r>
            <a:r>
              <a:rPr lang="pl-PL" sz="1800" b="1" i="1" dirty="0" smtClean="0">
                <a:solidFill>
                  <a:schemeClr val="tx1"/>
                </a:solidFill>
              </a:rPr>
              <a:t>, </a:t>
            </a:r>
            <a:r>
              <a:rPr lang="pl-PL" sz="1800" dirty="0">
                <a:solidFill>
                  <a:schemeClr val="tx1"/>
                </a:solidFill>
              </a:rPr>
              <a:t>Gaudeamus, Hradec Kralove;</a:t>
            </a:r>
            <a:endParaRPr lang="cs-CZ" sz="1800" dirty="0">
              <a:solidFill>
                <a:schemeClr val="tx1"/>
              </a:solidFill>
            </a:endParaRPr>
          </a:p>
          <a:p>
            <a:pPr lvl="0"/>
            <a:r>
              <a:rPr lang="pl-PL" sz="1800" dirty="0">
                <a:solidFill>
                  <a:schemeClr val="tx1"/>
                </a:solidFill>
              </a:rPr>
              <a:t>Paśko J.R., NODZYŃSKA M., Cieśla P., (2007</a:t>
            </a:r>
            <a:r>
              <a:rPr lang="pl-PL" sz="1800" b="1" dirty="0">
                <a:solidFill>
                  <a:schemeClr val="tx1"/>
                </a:solidFill>
              </a:rPr>
              <a:t>) </a:t>
            </a:r>
            <a:r>
              <a:rPr lang="pl-PL" sz="1800" b="1" i="1" dirty="0">
                <a:solidFill>
                  <a:schemeClr val="tx1"/>
                </a:solidFill>
              </a:rPr>
              <a:t>Komputerowe modele dynamiczne w nauczaniu przedmiotów </a:t>
            </a:r>
            <a:r>
              <a:rPr lang="pl-PL" sz="1800" b="1" i="1" dirty="0" smtClean="0">
                <a:solidFill>
                  <a:schemeClr val="tx1"/>
                </a:solidFill>
              </a:rPr>
              <a:t>przyrodniczych,</a:t>
            </a:r>
            <a:r>
              <a:rPr lang="pl-PL" sz="1800" dirty="0" smtClean="0">
                <a:solidFill>
                  <a:schemeClr val="tx1"/>
                </a:solidFill>
              </a:rPr>
              <a:t> </a:t>
            </a:r>
            <a:r>
              <a:rPr lang="pl-PL" sz="1800" dirty="0" err="1" smtClean="0">
                <a:solidFill>
                  <a:schemeClr val="tx1"/>
                </a:solidFill>
              </a:rPr>
              <a:t>Jaxa</a:t>
            </a:r>
            <a:r>
              <a:rPr lang="pl-PL" sz="1800" dirty="0">
                <a:solidFill>
                  <a:schemeClr val="tx1"/>
                </a:solidFill>
              </a:rPr>
              <a:t>, Kraków;</a:t>
            </a:r>
            <a:endParaRPr lang="cs-CZ" sz="1800" dirty="0">
              <a:solidFill>
                <a:schemeClr val="tx1"/>
              </a:solidFill>
            </a:endParaRPr>
          </a:p>
          <a:p>
            <a:pPr lvl="0"/>
            <a:r>
              <a:rPr lang="pl-PL" sz="1800" dirty="0">
                <a:solidFill>
                  <a:schemeClr val="tx1"/>
                </a:solidFill>
              </a:rPr>
              <a:t>Paśko J.R., NODZYŃSKA M., </a:t>
            </a:r>
            <a:r>
              <a:rPr lang="pl-PL" sz="1800" dirty="0" err="1">
                <a:solidFill>
                  <a:schemeClr val="tx1"/>
                </a:solidFill>
              </a:rPr>
              <a:t>Bílek</a:t>
            </a:r>
            <a:r>
              <a:rPr lang="pl-PL" sz="1800" dirty="0">
                <a:solidFill>
                  <a:schemeClr val="tx1"/>
                </a:solidFill>
              </a:rPr>
              <a:t> M., i inni, (2007) </a:t>
            </a:r>
            <a:r>
              <a:rPr lang="pl-PL" sz="1800" b="1" i="1" dirty="0">
                <a:solidFill>
                  <a:schemeClr val="tx1"/>
                </a:solidFill>
              </a:rPr>
              <a:t>Wpływ komputerowych modeli dynamicznych na rozumienie procesów zachodzących na poziomie mikroświata przez uczniów krajów Trójkąta Wyszehradzkiego </a:t>
            </a:r>
            <a:r>
              <a:rPr lang="en-US" sz="1800" dirty="0" smtClean="0">
                <a:solidFill>
                  <a:schemeClr val="tx1"/>
                </a:solidFill>
              </a:rPr>
              <a:t>–</a:t>
            </a:r>
            <a:r>
              <a:rPr lang="pl-PL" sz="1800" dirty="0" smtClean="0">
                <a:solidFill>
                  <a:schemeClr val="tx1"/>
                </a:solidFill>
              </a:rPr>
              <a:t> </a:t>
            </a:r>
            <a:r>
              <a:rPr lang="pl-PL" sz="1800" dirty="0" err="1" smtClean="0">
                <a:solidFill>
                  <a:schemeClr val="tx1"/>
                </a:solidFill>
              </a:rPr>
              <a:t>ZChiDCh</a:t>
            </a:r>
            <a:r>
              <a:rPr lang="pl-PL" sz="1800" dirty="0" smtClean="0">
                <a:solidFill>
                  <a:schemeClr val="tx1"/>
                </a:solidFill>
              </a:rPr>
              <a:t> Kraków</a:t>
            </a:r>
            <a:r>
              <a:rPr lang="pl-PL" sz="1800" dirty="0">
                <a:solidFill>
                  <a:schemeClr val="tx1"/>
                </a:solidFill>
              </a:rPr>
              <a:t>;</a:t>
            </a:r>
            <a:endParaRPr lang="cs-CZ" sz="1800" dirty="0">
              <a:solidFill>
                <a:schemeClr val="tx1"/>
              </a:solidFill>
            </a:endParaRPr>
          </a:p>
          <a:p>
            <a:endParaRPr lang="cs-CZ" sz="1800" dirty="0" smtClean="0"/>
          </a:p>
        </p:txBody>
      </p:sp>
      <p:pic>
        <p:nvPicPr>
          <p:cNvPr id="6" name="Picture 5"/>
          <p:cNvPicPr>
            <a:picLocks noChangeAspect="1"/>
          </p:cNvPicPr>
          <p:nvPr/>
        </p:nvPicPr>
        <p:blipFill>
          <a:blip r:embed="rId3" cstate="print"/>
          <a:stretch>
            <a:fillRect/>
          </a:stretch>
        </p:blipFill>
        <p:spPr>
          <a:xfrm>
            <a:off x="6781800" y="587756"/>
            <a:ext cx="1905000" cy="812800"/>
          </a:xfrm>
          <a:prstGeom prst="rect">
            <a:avLst/>
          </a:prstGeom>
        </p:spPr>
      </p:pic>
      <p:pic>
        <p:nvPicPr>
          <p:cNvPr id="8" name="Picture 7"/>
          <p:cNvPicPr>
            <a:picLocks noChangeAspect="1"/>
          </p:cNvPicPr>
          <p:nvPr/>
        </p:nvPicPr>
        <p:blipFill>
          <a:blip r:embed="rId4" cstate="print"/>
          <a:stretch>
            <a:fillRect/>
          </a:stretch>
        </p:blipFill>
        <p:spPr>
          <a:xfrm rot="5400000">
            <a:off x="2683732" y="2417438"/>
            <a:ext cx="1923953" cy="1276849"/>
          </a:xfrm>
          <a:prstGeom prst="rect">
            <a:avLst/>
          </a:prstGeom>
        </p:spPr>
      </p:pic>
      <p:pic>
        <p:nvPicPr>
          <p:cNvPr id="9" name="Picture 8"/>
          <p:cNvPicPr>
            <a:picLocks noChangeAspect="1"/>
          </p:cNvPicPr>
          <p:nvPr/>
        </p:nvPicPr>
        <p:blipFill>
          <a:blip r:embed="rId5" cstate="print"/>
          <a:stretch>
            <a:fillRect/>
          </a:stretch>
        </p:blipFill>
        <p:spPr>
          <a:xfrm rot="5400000">
            <a:off x="1339584" y="2425211"/>
            <a:ext cx="1935216" cy="1272567"/>
          </a:xfrm>
          <a:prstGeom prst="rect">
            <a:avLst/>
          </a:prstGeom>
        </p:spPr>
      </p:pic>
      <p:pic>
        <p:nvPicPr>
          <p:cNvPr id="11" name="Picture 10"/>
          <p:cNvPicPr>
            <a:picLocks noChangeAspect="1"/>
          </p:cNvPicPr>
          <p:nvPr/>
        </p:nvPicPr>
        <p:blipFill>
          <a:blip r:embed="rId6" cstate="print"/>
          <a:stretch>
            <a:fillRect/>
          </a:stretch>
        </p:blipFill>
        <p:spPr>
          <a:xfrm>
            <a:off x="237067" y="2093886"/>
            <a:ext cx="1375359" cy="1923953"/>
          </a:xfrm>
          <a:prstGeom prst="rect">
            <a:avLst/>
          </a:prstGeom>
        </p:spPr>
      </p:pic>
    </p:spTree>
    <p:extLst>
      <p:ext uri="{BB962C8B-B14F-4D97-AF65-F5344CB8AC3E}">
        <p14:creationId xmlns:p14="http://schemas.microsoft.com/office/powerpoint/2010/main" val="1794609859"/>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cs-CZ" dirty="0" smtClean="0"/>
              <a:t>Výzkum ...</a:t>
            </a:r>
            <a:endParaRPr lang="pl-PL" dirty="0"/>
          </a:p>
        </p:txBody>
      </p:sp>
      <p:sp>
        <p:nvSpPr>
          <p:cNvPr id="3" name="Symbol zastępczy tytułu pionowego 2"/>
          <p:cNvSpPr>
            <a:spLocks noGrp="1"/>
          </p:cNvSpPr>
          <p:nvPr>
            <p:ph type="body" orient="vert" idx="1"/>
          </p:nvPr>
        </p:nvSpPr>
        <p:spPr>
          <a:xfrm>
            <a:off x="68289" y="4573045"/>
            <a:ext cx="8618511" cy="782722"/>
          </a:xfrm>
        </p:spPr>
        <p:txBody>
          <a:bodyPr vert="horz">
            <a:normAutofit/>
          </a:bodyPr>
          <a:lstStyle/>
          <a:p>
            <a:pPr lvl="0"/>
            <a:r>
              <a:rPr lang="pl-PL" sz="1800" dirty="0">
                <a:solidFill>
                  <a:schemeClr val="tx1"/>
                </a:solidFill>
              </a:rPr>
              <a:t>NODZYŃSKA M., </a:t>
            </a:r>
            <a:r>
              <a:rPr lang="pl-PL" sz="1800" dirty="0" smtClean="0">
                <a:solidFill>
                  <a:schemeClr val="tx1"/>
                </a:solidFill>
              </a:rPr>
              <a:t>Paśko </a:t>
            </a:r>
            <a:r>
              <a:rPr lang="pl-PL" sz="1800" dirty="0">
                <a:solidFill>
                  <a:schemeClr val="tx1"/>
                </a:solidFill>
              </a:rPr>
              <a:t>J.R</a:t>
            </a:r>
            <a:r>
              <a:rPr lang="pl-PL" sz="1800" dirty="0" smtClean="0">
                <a:solidFill>
                  <a:schemeClr val="tx1"/>
                </a:solidFill>
              </a:rPr>
              <a:t>. (2009; 2010) </a:t>
            </a:r>
            <a:r>
              <a:rPr lang="pl-PL" sz="1800" dirty="0" smtClean="0"/>
              <a:t>Moja chemia </a:t>
            </a:r>
            <a:r>
              <a:rPr lang="pl-PL" sz="1800" dirty="0" smtClean="0">
                <a:solidFill>
                  <a:schemeClr val="tx1"/>
                </a:solidFill>
              </a:rPr>
              <a:t> cz. 1 i 2</a:t>
            </a:r>
            <a:endParaRPr lang="cs-CZ" sz="1800" dirty="0" smtClean="0"/>
          </a:p>
        </p:txBody>
      </p:sp>
      <p:pic>
        <p:nvPicPr>
          <p:cNvPr id="12" name="Picture 6"/>
          <p:cNvPicPr>
            <a:picLocks noChangeAspect="1"/>
          </p:cNvPicPr>
          <p:nvPr/>
        </p:nvPicPr>
        <p:blipFill>
          <a:blip r:embed="rId3" cstate="print"/>
          <a:stretch>
            <a:fillRect/>
          </a:stretch>
        </p:blipFill>
        <p:spPr>
          <a:xfrm>
            <a:off x="254000" y="2005847"/>
            <a:ext cx="3629878" cy="2609696"/>
          </a:xfrm>
          <a:prstGeom prst="rect">
            <a:avLst/>
          </a:prstGeom>
        </p:spPr>
      </p:pic>
      <p:pic>
        <p:nvPicPr>
          <p:cNvPr id="2050" name="Picture 2" descr="http://www.gizycko.pl/data/multimedia2/jpg/3543.jpg"/>
          <p:cNvPicPr>
            <a:picLocks noChangeAspect="1" noChangeArrowheads="1"/>
          </p:cNvPicPr>
          <p:nvPr/>
        </p:nvPicPr>
        <p:blipFill>
          <a:blip r:embed="rId4" cstate="print"/>
          <a:srcRect/>
          <a:stretch>
            <a:fillRect/>
          </a:stretch>
        </p:blipFill>
        <p:spPr bwMode="auto">
          <a:xfrm>
            <a:off x="6781800" y="587756"/>
            <a:ext cx="1375229" cy="1113019"/>
          </a:xfrm>
          <a:prstGeom prst="rect">
            <a:avLst/>
          </a:prstGeom>
          <a:noFill/>
        </p:spPr>
      </p:pic>
    </p:spTree>
    <p:extLst>
      <p:ext uri="{BB962C8B-B14F-4D97-AF65-F5344CB8AC3E}">
        <p14:creationId xmlns:p14="http://schemas.microsoft.com/office/powerpoint/2010/main" val="3687447221"/>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cs-CZ" dirty="0" smtClean="0"/>
              <a:t>Výzkum ...</a:t>
            </a:r>
            <a:endParaRPr lang="pl-PL" dirty="0"/>
          </a:p>
        </p:txBody>
      </p:sp>
      <p:sp>
        <p:nvSpPr>
          <p:cNvPr id="3" name="Symbol zastępczy tytułu pionowego 2"/>
          <p:cNvSpPr>
            <a:spLocks noGrp="1"/>
          </p:cNvSpPr>
          <p:nvPr>
            <p:ph type="body" orient="vert" idx="1"/>
          </p:nvPr>
        </p:nvSpPr>
        <p:spPr>
          <a:xfrm>
            <a:off x="0" y="5211660"/>
            <a:ext cx="8618511" cy="594036"/>
          </a:xfrm>
        </p:spPr>
        <p:txBody>
          <a:bodyPr vert="horz">
            <a:normAutofit/>
          </a:bodyPr>
          <a:lstStyle/>
          <a:p>
            <a:pPr lvl="0"/>
            <a:r>
              <a:rPr lang="pl-PL" sz="1800" dirty="0">
                <a:solidFill>
                  <a:schemeClr val="tx1"/>
                </a:solidFill>
              </a:rPr>
              <a:t>NODZYŃSKA M., </a:t>
            </a:r>
            <a:r>
              <a:rPr lang="pl-PL" sz="1800" dirty="0" smtClean="0">
                <a:solidFill>
                  <a:schemeClr val="tx1"/>
                </a:solidFill>
              </a:rPr>
              <a:t> </a:t>
            </a:r>
            <a:r>
              <a:rPr lang="pl-PL" sz="1800" b="1" i="1" dirty="0">
                <a:solidFill>
                  <a:schemeClr val="tx1"/>
                </a:solidFill>
              </a:rPr>
              <a:t>Wizualizacja w chemii i nauczaniu chemii</a:t>
            </a:r>
            <a:r>
              <a:rPr lang="pl-PL" sz="1800" dirty="0">
                <a:solidFill>
                  <a:schemeClr val="tx1"/>
                </a:solidFill>
              </a:rPr>
              <a:t>, </a:t>
            </a:r>
            <a:r>
              <a:rPr lang="pl-PL" sz="1800" dirty="0" smtClean="0">
                <a:solidFill>
                  <a:schemeClr val="tx1"/>
                </a:solidFill>
              </a:rPr>
              <a:t>UP, </a:t>
            </a:r>
            <a:r>
              <a:rPr lang="pl-PL" sz="1800" dirty="0">
                <a:solidFill>
                  <a:schemeClr val="tx1"/>
                </a:solidFill>
              </a:rPr>
              <a:t>Kraków</a:t>
            </a:r>
            <a:endParaRPr lang="cs-CZ" sz="1800" dirty="0">
              <a:solidFill>
                <a:schemeClr val="tx1"/>
              </a:solidFill>
            </a:endParaRPr>
          </a:p>
          <a:p>
            <a:pPr>
              <a:buNone/>
            </a:pPr>
            <a:endParaRPr lang="cs-CZ" sz="1800" dirty="0" smtClean="0"/>
          </a:p>
        </p:txBody>
      </p:sp>
      <p:pic>
        <p:nvPicPr>
          <p:cNvPr id="10" name="Picture 9"/>
          <p:cNvPicPr>
            <a:picLocks noChangeAspect="1"/>
          </p:cNvPicPr>
          <p:nvPr/>
        </p:nvPicPr>
        <p:blipFill>
          <a:blip r:embed="rId3" cstate="print"/>
          <a:stretch>
            <a:fillRect/>
          </a:stretch>
        </p:blipFill>
        <p:spPr>
          <a:xfrm rot="5400000">
            <a:off x="-209567" y="2511559"/>
            <a:ext cx="3026998" cy="2111956"/>
          </a:xfrm>
          <a:prstGeom prst="rect">
            <a:avLst/>
          </a:prstGeom>
        </p:spPr>
      </p:pic>
      <p:pic>
        <p:nvPicPr>
          <p:cNvPr id="6146" name="Picture 2" descr="http://www.up.krakow.pl/geo/gify/image001.jpg"/>
          <p:cNvPicPr>
            <a:picLocks noChangeAspect="1" noChangeArrowheads="1"/>
          </p:cNvPicPr>
          <p:nvPr/>
        </p:nvPicPr>
        <p:blipFill>
          <a:blip r:embed="rId4" cstate="print"/>
          <a:srcRect/>
          <a:stretch>
            <a:fillRect/>
          </a:stretch>
        </p:blipFill>
        <p:spPr bwMode="auto">
          <a:xfrm>
            <a:off x="6781799" y="587756"/>
            <a:ext cx="1093833" cy="1113857"/>
          </a:xfrm>
          <a:prstGeom prst="rect">
            <a:avLst/>
          </a:prstGeom>
          <a:noFill/>
        </p:spPr>
      </p:pic>
    </p:spTree>
    <p:extLst>
      <p:ext uri="{BB962C8B-B14F-4D97-AF65-F5344CB8AC3E}">
        <p14:creationId xmlns:p14="http://schemas.microsoft.com/office/powerpoint/2010/main" val="388471912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cs-CZ" dirty="0" smtClean="0"/>
              <a:t>Vizualizace v chemii</a:t>
            </a:r>
            <a:endParaRPr lang="en-US" dirty="0"/>
          </a:p>
        </p:txBody>
      </p:sp>
      <p:sp>
        <p:nvSpPr>
          <p:cNvPr id="8" name="Vertical Text Placeholder 7"/>
          <p:cNvSpPr>
            <a:spLocks noGrp="1"/>
          </p:cNvSpPr>
          <p:nvPr>
            <p:ph type="body" orient="vert" idx="1"/>
          </p:nvPr>
        </p:nvSpPr>
        <p:spPr>
          <a:xfrm>
            <a:off x="173891" y="2310403"/>
            <a:ext cx="8652897" cy="1355825"/>
          </a:xfrm>
        </p:spPr>
        <p:txBody>
          <a:bodyPr vert="horz">
            <a:normAutofit/>
          </a:bodyPr>
          <a:lstStyle/>
          <a:p>
            <a:pPr marL="0" indent="0">
              <a:buNone/>
            </a:pPr>
            <a:r>
              <a:rPr lang="cs-CZ" dirty="0"/>
              <a:t>Znázorňování obrazem se využívalo také při pokusech </a:t>
            </a:r>
            <a:r>
              <a:rPr lang="cs-CZ" dirty="0" smtClean="0"/>
              <a:t>o:</a:t>
            </a:r>
          </a:p>
          <a:p>
            <a:pPr lvl="1"/>
            <a:r>
              <a:rPr lang="cs-CZ" dirty="0" smtClean="0"/>
              <a:t>představení </a:t>
            </a:r>
            <a:r>
              <a:rPr lang="cs-CZ" dirty="0">
                <a:effectLst>
                  <a:outerShdw blurRad="38100" dist="38100" dir="2700000" algn="tl">
                    <a:srgbClr val="000000">
                      <a:alpha val="43137"/>
                    </a:srgbClr>
                  </a:outerShdw>
                </a:effectLst>
              </a:rPr>
              <a:t>vnitřní stavby sloučenin</a:t>
            </a:r>
            <a:r>
              <a:rPr lang="cs-CZ" dirty="0" smtClean="0"/>
              <a:t>, </a:t>
            </a:r>
          </a:p>
          <a:p>
            <a:pPr lvl="1"/>
            <a:r>
              <a:rPr lang="cs-CZ" dirty="0" smtClean="0"/>
              <a:t>vysvětlení </a:t>
            </a:r>
            <a:r>
              <a:rPr lang="cs-CZ" dirty="0">
                <a:effectLst>
                  <a:outerShdw blurRad="38100" dist="38100" dir="2700000" algn="tl">
                    <a:srgbClr val="000000">
                      <a:alpha val="43137"/>
                    </a:srgbClr>
                  </a:outerShdw>
                </a:effectLst>
              </a:rPr>
              <a:t>pojmu </a:t>
            </a:r>
            <a:r>
              <a:rPr lang="cs-CZ" dirty="0" smtClean="0">
                <a:effectLst>
                  <a:outerShdw blurRad="38100" dist="38100" dir="2700000" algn="tl">
                    <a:srgbClr val="000000">
                      <a:alpha val="43137"/>
                    </a:srgbClr>
                  </a:outerShdw>
                </a:effectLst>
              </a:rPr>
              <a:t>valence</a:t>
            </a:r>
            <a:r>
              <a:rPr lang="cs-CZ" dirty="0"/>
              <a:t>.</a:t>
            </a:r>
            <a:endParaRPr lang="en-US" dirty="0"/>
          </a:p>
        </p:txBody>
      </p:sp>
      <p:pic>
        <p:nvPicPr>
          <p:cNvPr id="17" name="Picture 16"/>
          <p:cNvPicPr>
            <a:picLocks noChangeAspect="1"/>
          </p:cNvPicPr>
          <p:nvPr/>
        </p:nvPicPr>
        <p:blipFill>
          <a:blip r:embed="rId3" cstate="print"/>
          <a:stretch>
            <a:fillRect/>
          </a:stretch>
        </p:blipFill>
        <p:spPr>
          <a:xfrm flipH="1">
            <a:off x="7585886" y="3361492"/>
            <a:ext cx="1167750" cy="1472355"/>
          </a:xfrm>
          <a:prstGeom prst="ellipse">
            <a:avLst/>
          </a:prstGeom>
          <a:ln>
            <a:noFill/>
          </a:ln>
          <a:effectLst>
            <a:softEdge rad="112500"/>
          </a:effectLst>
        </p:spPr>
      </p:pic>
      <p:sp>
        <p:nvSpPr>
          <p:cNvPr id="18" name="Vertical Text Placeholder 7"/>
          <p:cNvSpPr txBox="1">
            <a:spLocks/>
          </p:cNvSpPr>
          <p:nvPr/>
        </p:nvSpPr>
        <p:spPr>
          <a:xfrm>
            <a:off x="872067" y="5591515"/>
            <a:ext cx="7408333" cy="534648"/>
          </a:xfrm>
          <a:prstGeom prst="rect">
            <a:avLst/>
          </a:prstGeom>
        </p:spPr>
        <p:txBody>
          <a:bodyPr vert="horz" lIns="91440" tIns="45720" rIns="91440" bIns="45720" rtlCol="0" anchor="ctr">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Font typeface="Symbol" pitchFamily="18" charset="2"/>
              <a:buNone/>
            </a:pPr>
            <a:r>
              <a:rPr lang="cs-CZ" sz="1800" smtClean="0">
                <a:latin typeface="Arial"/>
                <a:cs typeface="Arial"/>
              </a:rPr>
              <a:t>Modely molekul i s jejich valencí – Frankland</a:t>
            </a:r>
            <a:endParaRPr lang="en-US" sz="1800" dirty="0">
              <a:latin typeface="Arial"/>
              <a:cs typeface="Arial"/>
            </a:endParaRPr>
          </a:p>
        </p:txBody>
      </p:sp>
      <p:pic>
        <p:nvPicPr>
          <p:cNvPr id="19" name="Picture 18"/>
          <p:cNvPicPr/>
          <p:nvPr/>
        </p:nvPicPr>
        <p:blipFill>
          <a:blip r:embed="rId4" cstate="print"/>
          <a:srcRect l="17638"/>
          <a:stretch>
            <a:fillRect/>
          </a:stretch>
        </p:blipFill>
        <p:spPr bwMode="auto">
          <a:xfrm>
            <a:off x="1286593" y="4060910"/>
            <a:ext cx="5764606" cy="1470616"/>
          </a:xfrm>
          <a:prstGeom prst="rect">
            <a:avLst/>
          </a:prstGeom>
          <a:noFill/>
          <a:ln w="9525">
            <a:noFill/>
            <a:miter lim="800000"/>
            <a:headEnd/>
            <a:tailEnd/>
          </a:ln>
        </p:spPr>
      </p:pic>
    </p:spTree>
    <p:extLst>
      <p:ext uri="{BB962C8B-B14F-4D97-AF65-F5344CB8AC3E}">
        <p14:creationId xmlns:p14="http://schemas.microsoft.com/office/powerpoint/2010/main" val="2486685424"/>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encrypted-tbn3.gstatic.com/images?q=tbn:ANd9GcTWrWWgDM3NN5AbHh8kbTeMIERx6HuJzeaDcrA2msR9QH8guy8j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795" y="2832032"/>
            <a:ext cx="2933205" cy="4025968"/>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p:cNvSpPr>
            <a:spLocks noGrp="1"/>
          </p:cNvSpPr>
          <p:nvPr>
            <p:ph type="title"/>
          </p:nvPr>
        </p:nvSpPr>
        <p:spPr/>
        <p:txBody>
          <a:bodyPr>
            <a:normAutofit fontScale="90000"/>
          </a:bodyPr>
          <a:lstStyle/>
          <a:p>
            <a:r>
              <a:rPr lang="cs-CZ" dirty="0" smtClean="0"/>
              <a:t>Výzkum týkající se</a:t>
            </a:r>
            <a:br>
              <a:rPr lang="cs-CZ" dirty="0" smtClean="0"/>
            </a:br>
            <a:r>
              <a:rPr lang="cs-CZ" dirty="0" smtClean="0"/>
              <a:t>porovnání vizuálních učebních pomůcek s jinými</a:t>
            </a:r>
            <a:endParaRPr lang="pl-PL" dirty="0"/>
          </a:p>
        </p:txBody>
      </p:sp>
      <p:sp>
        <p:nvSpPr>
          <p:cNvPr id="3" name="Symbol zastępczy tytułu pionowego 2"/>
          <p:cNvSpPr>
            <a:spLocks noGrp="1"/>
          </p:cNvSpPr>
          <p:nvPr>
            <p:ph type="body" orient="vert" idx="1"/>
          </p:nvPr>
        </p:nvSpPr>
        <p:spPr>
          <a:xfrm>
            <a:off x="17489" y="2650067"/>
            <a:ext cx="6578655" cy="4057842"/>
          </a:xfrm>
        </p:spPr>
        <p:txBody>
          <a:bodyPr vert="horz">
            <a:normAutofit/>
          </a:bodyPr>
          <a:lstStyle/>
          <a:p>
            <a:r>
              <a:rPr lang="cs-CZ" dirty="0" smtClean="0"/>
              <a:t>Cílem průzkumů bylo zjištění, jestli používání učebních pomůcek (včetně vizuálních) ovlivňuje míru osvojování chemických poznatků. </a:t>
            </a:r>
          </a:p>
          <a:p>
            <a:r>
              <a:rPr lang="cs-CZ" dirty="0" smtClean="0"/>
              <a:t>Výzkumu se zúčastnilo kolem 130 žáků z </a:t>
            </a:r>
            <a:r>
              <a:rPr lang="hu-HU" dirty="0" smtClean="0"/>
              <a:t>gymnázia</a:t>
            </a:r>
            <a:r>
              <a:rPr lang="cs-CZ" dirty="0" smtClean="0"/>
              <a:t>. </a:t>
            </a:r>
          </a:p>
          <a:p>
            <a:r>
              <a:rPr lang="cs-CZ" dirty="0" smtClean="0"/>
              <a:t>V rámci první fáze výzkumu byla prozkoumána úroveň jejich intelektuálních možností a schopností, které měli před přistoupením k experimentu. </a:t>
            </a:r>
          </a:p>
        </p:txBody>
      </p:sp>
    </p:spTree>
    <p:extLst>
      <p:ext uri="{BB962C8B-B14F-4D97-AF65-F5344CB8AC3E}">
        <p14:creationId xmlns:p14="http://schemas.microsoft.com/office/powerpoint/2010/main" val="4216769308"/>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encrypted-tbn3.gstatic.com/images?q=tbn:ANd9GcQDkxEiZxAQRcD1BCRYeLZAq7nu0_X9kRZKsX1eJVJe8A3V9NhrO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5814" y="4142981"/>
            <a:ext cx="2024399" cy="2032186"/>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p:cNvSpPr>
            <a:spLocks noGrp="1"/>
          </p:cNvSpPr>
          <p:nvPr>
            <p:ph type="title"/>
          </p:nvPr>
        </p:nvSpPr>
        <p:spPr/>
        <p:txBody>
          <a:bodyPr>
            <a:normAutofit fontScale="90000"/>
          </a:bodyPr>
          <a:lstStyle/>
          <a:p>
            <a:r>
              <a:rPr lang="cs-CZ" dirty="0" smtClean="0"/>
              <a:t>Výzkumy týkající se porovnání vizuálních učebních pomůcek s jinými</a:t>
            </a:r>
            <a:endParaRPr lang="pl-PL" dirty="0"/>
          </a:p>
        </p:txBody>
      </p:sp>
      <p:sp>
        <p:nvSpPr>
          <p:cNvPr id="3" name="Symbol zastępczy tytułu pionowego 2"/>
          <p:cNvSpPr>
            <a:spLocks noGrp="1"/>
          </p:cNvSpPr>
          <p:nvPr>
            <p:ph type="body" orient="vert" idx="1"/>
          </p:nvPr>
        </p:nvSpPr>
        <p:spPr>
          <a:xfrm>
            <a:off x="270164" y="2675467"/>
            <a:ext cx="8624453" cy="4057842"/>
          </a:xfrm>
        </p:spPr>
        <p:txBody>
          <a:bodyPr vert="horz">
            <a:normAutofit/>
          </a:bodyPr>
          <a:lstStyle/>
          <a:p>
            <a:r>
              <a:rPr lang="cs-CZ" dirty="0" smtClean="0"/>
              <a:t>Dále vyplňovali žáci dotazník VARK, který ukázal, že ve všech třídách je porovnatelná úroveň jednotlivých modalit. </a:t>
            </a:r>
          </a:p>
          <a:p>
            <a:r>
              <a:rPr lang="cs-CZ" dirty="0" smtClean="0"/>
              <a:t>Proto byly také pro výzkumné účely náhodně přiděleny jednotlivým třídám modality: </a:t>
            </a:r>
          </a:p>
          <a:p>
            <a:pPr lvl="1"/>
            <a:r>
              <a:rPr lang="cs-CZ" dirty="0" smtClean="0"/>
              <a:t>V (vizuální), </a:t>
            </a:r>
          </a:p>
          <a:p>
            <a:pPr lvl="1"/>
            <a:r>
              <a:rPr lang="cs-CZ" dirty="0" smtClean="0"/>
              <a:t>A (sluchová), </a:t>
            </a:r>
          </a:p>
          <a:p>
            <a:pPr lvl="1"/>
            <a:r>
              <a:rPr lang="cs-CZ" dirty="0" smtClean="0"/>
              <a:t>R (čtení / psaní) </a:t>
            </a:r>
          </a:p>
          <a:p>
            <a:pPr lvl="1"/>
            <a:r>
              <a:rPr lang="cs-CZ" dirty="0" smtClean="0"/>
              <a:t>a K (kinetická). </a:t>
            </a:r>
          </a:p>
          <a:p>
            <a:r>
              <a:rPr lang="cs-CZ" dirty="0" smtClean="0"/>
              <a:t>Pedagogický experiment byl realizován od října do ledna.</a:t>
            </a:r>
            <a:endParaRPr lang="pl-PL" dirty="0" smtClean="0"/>
          </a:p>
        </p:txBody>
      </p:sp>
    </p:spTree>
    <p:extLst>
      <p:ext uri="{BB962C8B-B14F-4D97-AF65-F5344CB8AC3E}">
        <p14:creationId xmlns:p14="http://schemas.microsoft.com/office/powerpoint/2010/main" val="525711508"/>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cs-CZ" dirty="0" smtClean="0"/>
              <a:t>Výzkumy týkající se porovnání vizuálních učebních pomůcek s jinými</a:t>
            </a:r>
            <a:endParaRPr lang="pl-PL" dirty="0"/>
          </a:p>
        </p:txBody>
      </p:sp>
      <p:sp>
        <p:nvSpPr>
          <p:cNvPr id="3" name="Symbol zastępczy tytułu pionowego 2"/>
          <p:cNvSpPr>
            <a:spLocks noGrp="1"/>
          </p:cNvSpPr>
          <p:nvPr>
            <p:ph type="body" orient="vert" idx="1"/>
          </p:nvPr>
        </p:nvSpPr>
        <p:spPr>
          <a:xfrm>
            <a:off x="270164" y="2357967"/>
            <a:ext cx="8624453" cy="2544233"/>
          </a:xfrm>
        </p:spPr>
        <p:txBody>
          <a:bodyPr vert="horz">
            <a:normAutofit/>
          </a:bodyPr>
          <a:lstStyle/>
          <a:p>
            <a:pPr algn="ctr"/>
            <a:r>
              <a:rPr lang="cs-CZ" dirty="0" smtClean="0"/>
              <a:t>Hlavním cílem výzkumu bylo zjistit, jestli existuje rozdíl mezi výsledky žáků z </a:t>
            </a:r>
            <a:r>
              <a:rPr lang="cs-CZ" b="1" dirty="0" smtClean="0"/>
              <a:t>V</a:t>
            </a:r>
            <a:r>
              <a:rPr lang="cs-CZ" dirty="0" smtClean="0"/>
              <a:t> třídy (ve které se používaly vizuální učební pomůcky) a žáky ze zbývajících tříd. </a:t>
            </a:r>
            <a:endParaRPr lang="pl-PL" dirty="0" smtClean="0"/>
          </a:p>
        </p:txBody>
      </p:sp>
      <p:pic>
        <p:nvPicPr>
          <p:cNvPr id="5" name="Picture 4"/>
          <p:cNvPicPr>
            <a:picLocks noChangeAspect="1"/>
          </p:cNvPicPr>
          <p:nvPr/>
        </p:nvPicPr>
        <p:blipFill>
          <a:blip r:embed="rId3" cstate="print"/>
          <a:stretch>
            <a:fillRect/>
          </a:stretch>
        </p:blipFill>
        <p:spPr>
          <a:xfrm>
            <a:off x="2921000" y="4612409"/>
            <a:ext cx="3568700" cy="2120900"/>
          </a:xfrm>
          <a:prstGeom prst="rect">
            <a:avLst/>
          </a:prstGeom>
        </p:spPr>
      </p:pic>
    </p:spTree>
    <p:extLst>
      <p:ext uri="{BB962C8B-B14F-4D97-AF65-F5344CB8AC3E}">
        <p14:creationId xmlns:p14="http://schemas.microsoft.com/office/powerpoint/2010/main" val="4031166878"/>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cs-CZ" dirty="0" smtClean="0"/>
              <a:t>Výzkumy týkající se porovnání vizuálních učebních pomůcek s jinými</a:t>
            </a:r>
            <a:endParaRPr lang="pl-PL" dirty="0"/>
          </a:p>
        </p:txBody>
      </p:sp>
      <p:sp>
        <p:nvSpPr>
          <p:cNvPr id="3" name="Symbol zastępczy tytułu pionowego 2"/>
          <p:cNvSpPr>
            <a:spLocks noGrp="1"/>
          </p:cNvSpPr>
          <p:nvPr>
            <p:ph type="body" orient="vert" idx="1"/>
          </p:nvPr>
        </p:nvSpPr>
        <p:spPr>
          <a:xfrm>
            <a:off x="124692" y="2396067"/>
            <a:ext cx="8894618" cy="4057842"/>
          </a:xfrm>
        </p:spPr>
        <p:txBody>
          <a:bodyPr vert="horz">
            <a:normAutofit/>
          </a:bodyPr>
          <a:lstStyle/>
          <a:p>
            <a:pPr marL="457200" indent="-457200">
              <a:buFont typeface="+mj-lt"/>
              <a:buAutoNum type="arabicPeriod"/>
            </a:pPr>
            <a:r>
              <a:rPr lang="cs-CZ" dirty="0" smtClean="0"/>
              <a:t>Po zakončení jednotlivých lekcí byl žákům dáván dotazník, který měl ověřit, nakolik si osvojili informace z hodiny. </a:t>
            </a:r>
          </a:p>
          <a:p>
            <a:pPr marL="457200" indent="-457200">
              <a:buFont typeface="+mj-lt"/>
              <a:buAutoNum type="arabicPeriod"/>
            </a:pPr>
            <a:r>
              <a:rPr lang="cs-CZ" dirty="0" smtClean="0"/>
              <a:t>Průběžně byly také dělány rozhovory s učitelem, který vedl experiment, a byly zapisovány jeho poznámky. </a:t>
            </a:r>
          </a:p>
          <a:p>
            <a:pPr marL="457200" indent="-457200">
              <a:buFont typeface="+mj-lt"/>
              <a:buAutoNum type="arabicPeriod"/>
            </a:pPr>
            <a:r>
              <a:rPr lang="cs-CZ" dirty="0" smtClean="0"/>
              <a:t>Na závěr cyklu vyučovacích hodin žáci dostali test. </a:t>
            </a:r>
          </a:p>
          <a:p>
            <a:pPr marL="457200" indent="-457200">
              <a:buFont typeface="+mj-lt"/>
              <a:buAutoNum type="arabicPeriod"/>
            </a:pPr>
            <a:r>
              <a:rPr lang="cs-CZ" dirty="0" smtClean="0"/>
              <a:t>V poslední fázi výzkumu byly monitorovány výsledky žáků během následujících dvou let, kdy ještě zůstávali v </a:t>
            </a:r>
            <a:r>
              <a:rPr lang="hu-HU" dirty="0" smtClean="0"/>
              <a:t>gymnáziu</a:t>
            </a:r>
            <a:r>
              <a:rPr lang="cs-CZ" dirty="0" smtClean="0"/>
              <a:t>.</a:t>
            </a:r>
            <a:endParaRPr lang="pl-PL" dirty="0" smtClean="0"/>
          </a:p>
        </p:txBody>
      </p:sp>
    </p:spTree>
    <p:extLst>
      <p:ext uri="{BB962C8B-B14F-4D97-AF65-F5344CB8AC3E}">
        <p14:creationId xmlns:p14="http://schemas.microsoft.com/office/powerpoint/2010/main" val="1670436608"/>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cs-CZ" dirty="0" smtClean="0"/>
              <a:t>Výzkumy týkající se porovnání vizuálních učebních pomůcek s jinými</a:t>
            </a:r>
            <a:endParaRPr lang="pl-PL" dirty="0"/>
          </a:p>
        </p:txBody>
      </p:sp>
      <p:graphicFrame>
        <p:nvGraphicFramePr>
          <p:cNvPr id="4" name="Table 3"/>
          <p:cNvGraphicFramePr>
            <a:graphicFrameLocks noGrp="1"/>
          </p:cNvGraphicFramePr>
          <p:nvPr>
            <p:extLst>
              <p:ext uri="{D42A27DB-BD31-4B8C-83A1-F6EECF244321}">
                <p14:modId xmlns:p14="http://schemas.microsoft.com/office/powerpoint/2010/main" val="688041522"/>
              </p:ext>
            </p:extLst>
          </p:nvPr>
        </p:nvGraphicFramePr>
        <p:xfrm>
          <a:off x="1424388" y="2716922"/>
          <a:ext cx="5660460" cy="3720816"/>
        </p:xfrm>
        <a:graphic>
          <a:graphicData uri="http://schemas.openxmlformats.org/drawingml/2006/table">
            <a:tbl>
              <a:tblPr firstRow="1" bandRow="1">
                <a:tableStyleId>{5C22544A-7EE6-4342-B048-85BDC9FD1C3A}</a:tableStyleId>
              </a:tblPr>
              <a:tblGrid>
                <a:gridCol w="1415115"/>
                <a:gridCol w="1415115"/>
                <a:gridCol w="1415115"/>
                <a:gridCol w="1415115"/>
              </a:tblGrid>
              <a:tr h="465102">
                <a:tc>
                  <a:txBody>
                    <a:bodyPr/>
                    <a:lstStyle/>
                    <a:p>
                      <a:pPr algn="ctr"/>
                      <a:r>
                        <a:rPr lang="en-US" dirty="0" smtClean="0"/>
                        <a:t>V</a:t>
                      </a:r>
                      <a:endParaRPr lang="en-US" dirty="0"/>
                    </a:p>
                  </a:txBody>
                  <a:tcPr/>
                </a:tc>
                <a:tc>
                  <a:txBody>
                    <a:bodyPr/>
                    <a:lstStyle/>
                    <a:p>
                      <a:pPr algn="ctr"/>
                      <a:r>
                        <a:rPr lang="en-US" dirty="0" smtClean="0"/>
                        <a:t>A</a:t>
                      </a:r>
                      <a:endParaRPr lang="en-US" dirty="0"/>
                    </a:p>
                  </a:txBody>
                  <a:tcPr/>
                </a:tc>
                <a:tc>
                  <a:txBody>
                    <a:bodyPr/>
                    <a:lstStyle/>
                    <a:p>
                      <a:pPr algn="ctr"/>
                      <a:r>
                        <a:rPr lang="en-US" dirty="0" smtClean="0"/>
                        <a:t>R</a:t>
                      </a:r>
                      <a:endParaRPr lang="en-US" dirty="0"/>
                    </a:p>
                  </a:txBody>
                  <a:tcPr/>
                </a:tc>
                <a:tc>
                  <a:txBody>
                    <a:bodyPr/>
                    <a:lstStyle/>
                    <a:p>
                      <a:pPr algn="ctr"/>
                      <a:r>
                        <a:rPr lang="en-US" dirty="0" smtClean="0"/>
                        <a:t>K</a:t>
                      </a:r>
                      <a:endParaRPr lang="en-US" dirty="0"/>
                    </a:p>
                  </a:txBody>
                  <a:tcPr/>
                </a:tc>
              </a:tr>
              <a:tr h="465102">
                <a:tc>
                  <a:txBody>
                    <a:bodyPr/>
                    <a:lstStyle/>
                    <a:p>
                      <a:pPr algn="ctr"/>
                      <a:r>
                        <a:rPr lang="en-US" b="1" dirty="0" smtClean="0"/>
                        <a:t>96</a:t>
                      </a:r>
                      <a:endParaRPr lang="en-US" b="1" dirty="0"/>
                    </a:p>
                  </a:txBody>
                  <a:tcPr/>
                </a:tc>
                <a:tc>
                  <a:txBody>
                    <a:bodyPr/>
                    <a:lstStyle/>
                    <a:p>
                      <a:pPr algn="ctr"/>
                      <a:r>
                        <a:rPr lang="en-US" dirty="0" smtClean="0"/>
                        <a:t>14</a:t>
                      </a:r>
                      <a:endParaRPr lang="en-US" dirty="0"/>
                    </a:p>
                  </a:txBody>
                  <a:tcPr/>
                </a:tc>
                <a:tc>
                  <a:txBody>
                    <a:bodyPr/>
                    <a:lstStyle/>
                    <a:p>
                      <a:pPr algn="ctr"/>
                      <a:r>
                        <a:rPr lang="en-US" dirty="0" smtClean="0"/>
                        <a:t>14</a:t>
                      </a:r>
                      <a:endParaRPr lang="en-US" dirty="0"/>
                    </a:p>
                  </a:txBody>
                  <a:tcPr/>
                </a:tc>
                <a:tc>
                  <a:txBody>
                    <a:bodyPr/>
                    <a:lstStyle/>
                    <a:p>
                      <a:pPr algn="ctr"/>
                      <a:r>
                        <a:rPr lang="en-US" dirty="0" smtClean="0"/>
                        <a:t>8</a:t>
                      </a:r>
                      <a:endParaRPr lang="en-US" dirty="0"/>
                    </a:p>
                  </a:txBody>
                  <a:tcPr/>
                </a:tc>
              </a:tr>
              <a:tr h="465102">
                <a:tc>
                  <a:txBody>
                    <a:bodyPr/>
                    <a:lstStyle/>
                    <a:p>
                      <a:pPr algn="ctr"/>
                      <a:r>
                        <a:rPr lang="en-US" b="1" dirty="0" smtClean="0"/>
                        <a:t>90</a:t>
                      </a:r>
                      <a:endParaRPr lang="en-US" b="1" dirty="0"/>
                    </a:p>
                  </a:txBody>
                  <a:tcPr/>
                </a:tc>
                <a:tc>
                  <a:txBody>
                    <a:bodyPr/>
                    <a:lstStyle/>
                    <a:p>
                      <a:pPr algn="ctr"/>
                      <a:r>
                        <a:rPr lang="en-US" dirty="0" smtClean="0"/>
                        <a:t>12</a:t>
                      </a:r>
                      <a:endParaRPr lang="en-US" dirty="0"/>
                    </a:p>
                  </a:txBody>
                  <a:tcPr/>
                </a:tc>
                <a:tc>
                  <a:txBody>
                    <a:bodyPr/>
                    <a:lstStyle/>
                    <a:p>
                      <a:pPr algn="ctr"/>
                      <a:r>
                        <a:rPr lang="en-US" dirty="0" smtClean="0"/>
                        <a:t>10</a:t>
                      </a:r>
                      <a:endParaRPr lang="en-US" dirty="0"/>
                    </a:p>
                  </a:txBody>
                  <a:tcPr/>
                </a:tc>
                <a:tc>
                  <a:txBody>
                    <a:bodyPr/>
                    <a:lstStyle/>
                    <a:p>
                      <a:pPr algn="ctr"/>
                      <a:r>
                        <a:rPr lang="en-US" dirty="0" smtClean="0"/>
                        <a:t>40</a:t>
                      </a:r>
                      <a:endParaRPr lang="en-US" dirty="0"/>
                    </a:p>
                  </a:txBody>
                  <a:tcPr/>
                </a:tc>
              </a:tr>
              <a:tr h="465102">
                <a:tc>
                  <a:txBody>
                    <a:bodyPr/>
                    <a:lstStyle/>
                    <a:p>
                      <a:pPr algn="ctr"/>
                      <a:r>
                        <a:rPr lang="en-US" dirty="0" smtClean="0"/>
                        <a:t>42</a:t>
                      </a:r>
                      <a:endParaRPr lang="en-US" dirty="0"/>
                    </a:p>
                  </a:txBody>
                  <a:tcPr/>
                </a:tc>
                <a:tc>
                  <a:txBody>
                    <a:bodyPr/>
                    <a:lstStyle/>
                    <a:p>
                      <a:pPr algn="ctr"/>
                      <a:r>
                        <a:rPr lang="en-US" dirty="0" smtClean="0"/>
                        <a:t>36</a:t>
                      </a:r>
                      <a:endParaRPr lang="en-US" dirty="0"/>
                    </a:p>
                  </a:txBody>
                  <a:tcPr/>
                </a:tc>
                <a:tc>
                  <a:txBody>
                    <a:bodyPr/>
                    <a:lstStyle/>
                    <a:p>
                      <a:pPr algn="ctr"/>
                      <a:r>
                        <a:rPr lang="en-US" dirty="0" smtClean="0"/>
                        <a:t>83</a:t>
                      </a:r>
                      <a:endParaRPr lang="en-US" dirty="0"/>
                    </a:p>
                  </a:txBody>
                  <a:tcPr/>
                </a:tc>
                <a:tc>
                  <a:txBody>
                    <a:bodyPr/>
                    <a:lstStyle/>
                    <a:p>
                      <a:pPr algn="ctr"/>
                      <a:r>
                        <a:rPr lang="en-US" dirty="0" smtClean="0"/>
                        <a:t>73</a:t>
                      </a:r>
                      <a:endParaRPr lang="en-US" dirty="0"/>
                    </a:p>
                  </a:txBody>
                  <a:tcPr/>
                </a:tc>
              </a:tr>
              <a:tr h="465102">
                <a:tc>
                  <a:txBody>
                    <a:bodyPr/>
                    <a:lstStyle/>
                    <a:p>
                      <a:pPr algn="ctr"/>
                      <a:r>
                        <a:rPr lang="en-US" b="1" dirty="0" smtClean="0"/>
                        <a:t>70</a:t>
                      </a:r>
                      <a:endParaRPr lang="en-US" b="1" dirty="0"/>
                    </a:p>
                  </a:txBody>
                  <a:tcPr/>
                </a:tc>
                <a:tc>
                  <a:txBody>
                    <a:bodyPr/>
                    <a:lstStyle/>
                    <a:p>
                      <a:pPr algn="ctr"/>
                      <a:r>
                        <a:rPr lang="en-US" dirty="0" smtClean="0"/>
                        <a:t>50</a:t>
                      </a:r>
                      <a:endParaRPr lang="en-US" dirty="0"/>
                    </a:p>
                  </a:txBody>
                  <a:tcPr/>
                </a:tc>
                <a:tc>
                  <a:txBody>
                    <a:bodyPr/>
                    <a:lstStyle/>
                    <a:p>
                      <a:pPr algn="ctr"/>
                      <a:r>
                        <a:rPr lang="en-US" dirty="0" smtClean="0"/>
                        <a:t>45</a:t>
                      </a:r>
                      <a:endParaRPr lang="en-US" dirty="0"/>
                    </a:p>
                  </a:txBody>
                  <a:tcPr/>
                </a:tc>
                <a:tc>
                  <a:txBody>
                    <a:bodyPr/>
                    <a:lstStyle/>
                    <a:p>
                      <a:pPr algn="ctr"/>
                      <a:r>
                        <a:rPr lang="en-US" dirty="0" smtClean="0"/>
                        <a:t>55</a:t>
                      </a:r>
                      <a:endParaRPr lang="en-US" dirty="0"/>
                    </a:p>
                  </a:txBody>
                  <a:tcPr/>
                </a:tc>
              </a:tr>
              <a:tr h="465102">
                <a:tc>
                  <a:txBody>
                    <a:bodyPr/>
                    <a:lstStyle/>
                    <a:p>
                      <a:pPr algn="ctr"/>
                      <a:r>
                        <a:rPr lang="en-US" b="1" dirty="0" smtClean="0"/>
                        <a:t>75</a:t>
                      </a:r>
                      <a:endParaRPr lang="en-US" b="1" dirty="0"/>
                    </a:p>
                  </a:txBody>
                  <a:tcPr/>
                </a:tc>
                <a:tc>
                  <a:txBody>
                    <a:bodyPr/>
                    <a:lstStyle/>
                    <a:p>
                      <a:pPr algn="ctr"/>
                      <a:r>
                        <a:rPr lang="en-US" dirty="0" smtClean="0"/>
                        <a:t>55</a:t>
                      </a:r>
                      <a:endParaRPr lang="en-US" dirty="0"/>
                    </a:p>
                  </a:txBody>
                  <a:tcPr/>
                </a:tc>
                <a:tc>
                  <a:txBody>
                    <a:bodyPr/>
                    <a:lstStyle/>
                    <a:p>
                      <a:pPr algn="ctr"/>
                      <a:r>
                        <a:rPr lang="en-US" dirty="0" smtClean="0"/>
                        <a:t>50</a:t>
                      </a:r>
                      <a:endParaRPr lang="en-US" dirty="0"/>
                    </a:p>
                  </a:txBody>
                  <a:tcPr/>
                </a:tc>
                <a:tc>
                  <a:txBody>
                    <a:bodyPr/>
                    <a:lstStyle/>
                    <a:p>
                      <a:pPr algn="ctr"/>
                      <a:r>
                        <a:rPr lang="en-US" dirty="0" smtClean="0"/>
                        <a:t>45</a:t>
                      </a:r>
                      <a:endParaRPr lang="en-US" dirty="0"/>
                    </a:p>
                  </a:txBody>
                  <a:tcPr/>
                </a:tc>
              </a:tr>
              <a:tr h="465102">
                <a:tc>
                  <a:txBody>
                    <a:bodyPr/>
                    <a:lstStyle/>
                    <a:p>
                      <a:pPr algn="ctr"/>
                      <a:r>
                        <a:rPr lang="en-US" b="1" dirty="0" smtClean="0"/>
                        <a:t>97</a:t>
                      </a:r>
                      <a:endParaRPr lang="en-US" b="1" dirty="0"/>
                    </a:p>
                  </a:txBody>
                  <a:tcPr/>
                </a:tc>
                <a:tc>
                  <a:txBody>
                    <a:bodyPr/>
                    <a:lstStyle/>
                    <a:p>
                      <a:pPr algn="ctr"/>
                      <a:r>
                        <a:rPr lang="en-US" dirty="0" smtClean="0"/>
                        <a:t>92</a:t>
                      </a:r>
                      <a:endParaRPr lang="en-US" dirty="0"/>
                    </a:p>
                  </a:txBody>
                  <a:tcPr/>
                </a:tc>
                <a:tc>
                  <a:txBody>
                    <a:bodyPr/>
                    <a:lstStyle/>
                    <a:p>
                      <a:pPr algn="ctr"/>
                      <a:r>
                        <a:rPr lang="en-US" dirty="0" smtClean="0"/>
                        <a:t>92</a:t>
                      </a:r>
                      <a:endParaRPr lang="en-US" dirty="0"/>
                    </a:p>
                  </a:txBody>
                  <a:tcPr/>
                </a:tc>
                <a:tc>
                  <a:txBody>
                    <a:bodyPr/>
                    <a:lstStyle/>
                    <a:p>
                      <a:pPr algn="ctr"/>
                      <a:r>
                        <a:rPr lang="en-US" dirty="0" smtClean="0"/>
                        <a:t>90</a:t>
                      </a:r>
                      <a:endParaRPr lang="en-US" dirty="0"/>
                    </a:p>
                  </a:txBody>
                  <a:tcPr/>
                </a:tc>
              </a:tr>
              <a:tr h="465102">
                <a:tc>
                  <a:txBody>
                    <a:bodyPr/>
                    <a:lstStyle/>
                    <a:p>
                      <a:pPr algn="ctr"/>
                      <a:r>
                        <a:rPr lang="en-US" dirty="0" smtClean="0"/>
                        <a:t>55</a:t>
                      </a:r>
                      <a:endParaRPr lang="en-US" dirty="0"/>
                    </a:p>
                  </a:txBody>
                  <a:tcPr/>
                </a:tc>
                <a:tc>
                  <a:txBody>
                    <a:bodyPr/>
                    <a:lstStyle/>
                    <a:p>
                      <a:pPr algn="ctr"/>
                      <a:r>
                        <a:rPr lang="en-US" dirty="0" smtClean="0"/>
                        <a:t>52</a:t>
                      </a:r>
                      <a:endParaRPr lang="en-US" dirty="0"/>
                    </a:p>
                  </a:txBody>
                  <a:tcPr/>
                </a:tc>
                <a:tc>
                  <a:txBody>
                    <a:bodyPr/>
                    <a:lstStyle/>
                    <a:p>
                      <a:pPr algn="ctr"/>
                      <a:r>
                        <a:rPr lang="en-US" dirty="0" smtClean="0"/>
                        <a:t>53</a:t>
                      </a:r>
                      <a:endParaRPr lang="en-US" dirty="0"/>
                    </a:p>
                  </a:txBody>
                  <a:tcPr/>
                </a:tc>
                <a:tc>
                  <a:txBody>
                    <a:bodyPr/>
                    <a:lstStyle/>
                    <a:p>
                      <a:pPr algn="ctr"/>
                      <a:r>
                        <a:rPr lang="en-US" dirty="0" smtClean="0"/>
                        <a:t>52</a:t>
                      </a:r>
                      <a:endParaRPr lang="en-US" dirty="0"/>
                    </a:p>
                  </a:txBody>
                  <a:tcPr/>
                </a:tc>
              </a:tr>
            </a:tbl>
          </a:graphicData>
        </a:graphic>
      </p:graphicFrame>
      <p:sp>
        <p:nvSpPr>
          <p:cNvPr id="3" name="Rectangle 2"/>
          <p:cNvSpPr/>
          <p:nvPr/>
        </p:nvSpPr>
        <p:spPr>
          <a:xfrm>
            <a:off x="1322646" y="1780892"/>
            <a:ext cx="330483" cy="923330"/>
          </a:xfrm>
          <a:prstGeom prst="rect">
            <a:avLst/>
          </a:prstGeom>
          <a:noFill/>
        </p:spPr>
        <p:txBody>
          <a:bodyPr wrap="square" lIns="91440" tIns="45720" rIns="91440" bIns="45720">
            <a:spAutoFit/>
          </a:bodyPr>
          <a:lstStyle/>
          <a:p>
            <a:pPr algn="ctr"/>
            <a:r>
              <a:rPr lang="pl-PL"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pl-PL"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669218457"/>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encrypted-tbn2.gstatic.com/images?q=tbn:ANd9GcTKWtn1KeBcz5Ydr3Hv6aYTCjiqbqFg2DfB422smPV21TS7kjV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66637">
            <a:off x="5779572" y="3857625"/>
            <a:ext cx="3390900" cy="3000375"/>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p:cNvSpPr>
            <a:spLocks noGrp="1"/>
          </p:cNvSpPr>
          <p:nvPr>
            <p:ph type="title"/>
          </p:nvPr>
        </p:nvSpPr>
        <p:spPr/>
        <p:txBody>
          <a:bodyPr>
            <a:normAutofit fontScale="90000"/>
          </a:bodyPr>
          <a:lstStyle/>
          <a:p>
            <a:r>
              <a:rPr lang="cs-CZ" dirty="0" smtClean="0"/>
              <a:t>Výzkumy týkající se porovnání vizuálních učebních pomůcek s jinými</a:t>
            </a:r>
            <a:endParaRPr lang="pl-PL" dirty="0"/>
          </a:p>
        </p:txBody>
      </p:sp>
      <p:sp>
        <p:nvSpPr>
          <p:cNvPr id="3" name="Symbol zastępczy tytułu pionowego 2"/>
          <p:cNvSpPr>
            <a:spLocks noGrp="1"/>
          </p:cNvSpPr>
          <p:nvPr>
            <p:ph type="body" orient="vert" idx="1"/>
          </p:nvPr>
        </p:nvSpPr>
        <p:spPr>
          <a:xfrm>
            <a:off x="75379" y="2078192"/>
            <a:ext cx="6816433" cy="4364183"/>
          </a:xfrm>
        </p:spPr>
        <p:txBody>
          <a:bodyPr vert="horz">
            <a:normAutofit/>
          </a:bodyPr>
          <a:lstStyle/>
          <a:p>
            <a:r>
              <a:rPr lang="en-US" dirty="0"/>
              <a:t>Na </a:t>
            </a:r>
            <a:r>
              <a:rPr lang="en-US" dirty="0" err="1"/>
              <a:t>záv</a:t>
            </a:r>
            <a:r>
              <a:rPr lang="pl-PL" dirty="0" err="1"/>
              <a:t>ěr</a:t>
            </a:r>
            <a:r>
              <a:rPr lang="pl-PL" dirty="0"/>
              <a:t> </a:t>
            </a:r>
            <a:r>
              <a:rPr lang="pl-PL" dirty="0" err="1" smtClean="0"/>
              <a:t>experimentu</a:t>
            </a:r>
            <a:r>
              <a:rPr lang="pl-PL" dirty="0" smtClean="0"/>
              <a:t> </a:t>
            </a:r>
            <a:r>
              <a:rPr lang="pl-PL" dirty="0" err="1" smtClean="0"/>
              <a:t>žákům</a:t>
            </a:r>
            <a:r>
              <a:rPr lang="pl-PL" dirty="0" smtClean="0"/>
              <a:t> </a:t>
            </a:r>
            <a:r>
              <a:rPr lang="pl-PL" dirty="0" err="1"/>
              <a:t>byl</a:t>
            </a:r>
            <a:r>
              <a:rPr lang="pl-PL" dirty="0"/>
              <a:t> </a:t>
            </a:r>
            <a:r>
              <a:rPr lang="pl-PL" dirty="0" err="1" smtClean="0"/>
              <a:t>zadán</a:t>
            </a:r>
            <a:r>
              <a:rPr lang="pl-PL" dirty="0" smtClean="0"/>
              <a:t> </a:t>
            </a:r>
            <a:r>
              <a:rPr lang="pl-PL" dirty="0" err="1"/>
              <a:t>závěrečný</a:t>
            </a:r>
            <a:r>
              <a:rPr lang="pl-PL" dirty="0"/>
              <a:t> test. </a:t>
            </a:r>
            <a:endParaRPr lang="pl-PL" dirty="0" smtClean="0"/>
          </a:p>
          <a:p>
            <a:r>
              <a:rPr lang="pl-PL" dirty="0" err="1" smtClean="0"/>
              <a:t>Tento</a:t>
            </a:r>
            <a:r>
              <a:rPr lang="pl-PL" dirty="0" smtClean="0"/>
              <a:t> </a:t>
            </a:r>
            <a:r>
              <a:rPr lang="pl-PL" dirty="0"/>
              <a:t>test </a:t>
            </a:r>
            <a:r>
              <a:rPr lang="pl-PL" dirty="0" err="1"/>
              <a:t>byl</a:t>
            </a:r>
            <a:r>
              <a:rPr lang="pl-PL" dirty="0"/>
              <a:t> </a:t>
            </a:r>
            <a:r>
              <a:rPr lang="pl-PL" dirty="0" err="1"/>
              <a:t>stejný</a:t>
            </a:r>
            <a:r>
              <a:rPr lang="pl-PL" dirty="0"/>
              <a:t> pro </a:t>
            </a:r>
            <a:r>
              <a:rPr lang="pl-PL" dirty="0" err="1"/>
              <a:t>všechny</a:t>
            </a:r>
            <a:r>
              <a:rPr lang="pl-PL" dirty="0"/>
              <a:t> </a:t>
            </a:r>
            <a:r>
              <a:rPr lang="pl-PL" dirty="0" err="1"/>
              <a:t>třídy</a:t>
            </a:r>
            <a:r>
              <a:rPr lang="pl-PL" dirty="0"/>
              <a:t> a </a:t>
            </a:r>
            <a:r>
              <a:rPr lang="pl-PL" dirty="0" err="1"/>
              <a:t>ověřoval</a:t>
            </a:r>
            <a:r>
              <a:rPr lang="pl-PL" dirty="0"/>
              <a:t> </a:t>
            </a:r>
            <a:r>
              <a:rPr lang="pl-PL" dirty="0" err="1"/>
              <a:t>všechny</a:t>
            </a:r>
            <a:r>
              <a:rPr lang="pl-PL" dirty="0"/>
              <a:t> </a:t>
            </a:r>
            <a:r>
              <a:rPr lang="pl-PL" dirty="0" err="1"/>
              <a:t>vědomosti</a:t>
            </a:r>
            <a:r>
              <a:rPr lang="pl-PL" dirty="0"/>
              <a:t> po </a:t>
            </a:r>
            <a:r>
              <a:rPr lang="pl-PL" dirty="0" err="1"/>
              <a:t>probrání</a:t>
            </a:r>
            <a:r>
              <a:rPr lang="pl-PL" dirty="0"/>
              <a:t> 1. </a:t>
            </a:r>
            <a:r>
              <a:rPr lang="pl-PL" dirty="0" err="1"/>
              <a:t>dílu</a:t>
            </a:r>
            <a:r>
              <a:rPr lang="pl-PL" dirty="0"/>
              <a:t> </a:t>
            </a:r>
            <a:r>
              <a:rPr lang="pl-PL" dirty="0" err="1"/>
              <a:t>učebnice</a:t>
            </a:r>
            <a:r>
              <a:rPr lang="pl-PL" dirty="0"/>
              <a:t>. </a:t>
            </a:r>
            <a:endParaRPr lang="pl-PL" dirty="0" smtClean="0"/>
          </a:p>
          <a:p>
            <a:r>
              <a:rPr lang="pl-PL" dirty="0" err="1" smtClean="0"/>
              <a:t>Proto</a:t>
            </a:r>
            <a:r>
              <a:rPr lang="pl-PL" dirty="0" smtClean="0"/>
              <a:t> </a:t>
            </a:r>
            <a:r>
              <a:rPr lang="pl-PL" dirty="0" err="1" smtClean="0"/>
              <a:t>pouze</a:t>
            </a:r>
            <a:r>
              <a:rPr lang="pl-PL" dirty="0" smtClean="0"/>
              <a:t> </a:t>
            </a:r>
            <a:r>
              <a:rPr lang="pl-PL" dirty="0" err="1"/>
              <a:t>některé</a:t>
            </a:r>
            <a:r>
              <a:rPr lang="pl-PL" dirty="0"/>
              <a:t> </a:t>
            </a:r>
            <a:r>
              <a:rPr lang="pl-PL" dirty="0" err="1"/>
              <a:t>otázky</a:t>
            </a:r>
            <a:r>
              <a:rPr lang="pl-PL" dirty="0"/>
              <a:t> </a:t>
            </a:r>
            <a:r>
              <a:rPr lang="pl-PL" dirty="0" err="1" smtClean="0"/>
              <a:t>mohly</a:t>
            </a:r>
            <a:r>
              <a:rPr lang="pl-PL" dirty="0" smtClean="0"/>
              <a:t> </a:t>
            </a:r>
            <a:r>
              <a:rPr lang="pl-PL" dirty="0" err="1" smtClean="0"/>
              <a:t>se</a:t>
            </a:r>
            <a:r>
              <a:rPr lang="pl-PL" dirty="0" smtClean="0"/>
              <a:t> </a:t>
            </a:r>
            <a:r>
              <a:rPr lang="pl-PL" dirty="0" err="1"/>
              <a:t>vztahovat</a:t>
            </a:r>
            <a:r>
              <a:rPr lang="pl-PL" dirty="0"/>
              <a:t> k </a:t>
            </a:r>
            <a:r>
              <a:rPr lang="pl-PL" dirty="0" err="1"/>
              <a:t>vizualizaci</a:t>
            </a:r>
            <a:r>
              <a:rPr lang="pl-PL" dirty="0"/>
              <a:t> </a:t>
            </a:r>
            <a:r>
              <a:rPr lang="pl-PL" dirty="0" err="1"/>
              <a:t>pojmů</a:t>
            </a:r>
            <a:r>
              <a:rPr lang="pl-PL" dirty="0"/>
              <a:t>. </a:t>
            </a:r>
            <a:endParaRPr lang="pl-PL" dirty="0" smtClean="0"/>
          </a:p>
          <a:p>
            <a:r>
              <a:rPr lang="pl-PL" dirty="0" smtClean="0"/>
              <a:t>Ze</a:t>
            </a:r>
            <a:r>
              <a:rPr lang="pl-PL" dirty="0"/>
              <a:t> 22 </a:t>
            </a:r>
            <a:r>
              <a:rPr lang="pl-PL" dirty="0" err="1" smtClean="0"/>
              <a:t>otázek</a:t>
            </a:r>
            <a:r>
              <a:rPr lang="pl-PL" dirty="0" smtClean="0"/>
              <a:t> </a:t>
            </a:r>
            <a:r>
              <a:rPr lang="pl-PL" dirty="0"/>
              <a:t>jen </a:t>
            </a:r>
            <a:r>
              <a:rPr lang="pl-PL" dirty="0" smtClean="0"/>
              <a:t>5 </a:t>
            </a:r>
            <a:r>
              <a:rPr lang="pl-PL" dirty="0" err="1" smtClean="0"/>
              <a:t>se</a:t>
            </a:r>
            <a:r>
              <a:rPr lang="pl-PL" dirty="0" smtClean="0"/>
              <a:t> </a:t>
            </a:r>
            <a:r>
              <a:rPr lang="pl-PL" dirty="0" err="1"/>
              <a:t>přímo</a:t>
            </a:r>
            <a:r>
              <a:rPr lang="pl-PL" dirty="0"/>
              <a:t> </a:t>
            </a:r>
            <a:r>
              <a:rPr lang="pl-PL" dirty="0" err="1"/>
              <a:t>vztahovalo</a:t>
            </a:r>
            <a:r>
              <a:rPr lang="pl-PL" dirty="0"/>
              <a:t> k </a:t>
            </a:r>
            <a:r>
              <a:rPr lang="pl-PL" dirty="0" err="1"/>
              <a:t>vizualizacím</a:t>
            </a:r>
            <a:r>
              <a:rPr lang="pl-PL" dirty="0"/>
              <a:t>, </a:t>
            </a:r>
            <a:r>
              <a:rPr lang="pl-PL" dirty="0" err="1"/>
              <a:t>které</a:t>
            </a:r>
            <a:r>
              <a:rPr lang="pl-PL" dirty="0"/>
              <a:t> </a:t>
            </a:r>
            <a:r>
              <a:rPr lang="pl-PL" dirty="0" err="1"/>
              <a:t>žáci</a:t>
            </a:r>
            <a:r>
              <a:rPr lang="pl-PL" dirty="0"/>
              <a:t> </a:t>
            </a:r>
            <a:r>
              <a:rPr lang="pl-PL" dirty="0" err="1"/>
              <a:t>sledovali</a:t>
            </a:r>
            <a:r>
              <a:rPr lang="pl-PL" dirty="0"/>
              <a:t>:</a:t>
            </a:r>
          </a:p>
          <a:p>
            <a:endParaRPr lang="pl-PL" dirty="0" smtClean="0"/>
          </a:p>
        </p:txBody>
      </p:sp>
    </p:spTree>
    <p:extLst>
      <p:ext uri="{BB962C8B-B14F-4D97-AF65-F5344CB8AC3E}">
        <p14:creationId xmlns:p14="http://schemas.microsoft.com/office/powerpoint/2010/main" val="2802412872"/>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Vertical Text Placeholder 2"/>
          <p:cNvSpPr>
            <a:spLocks noGrp="1"/>
          </p:cNvSpPr>
          <p:nvPr>
            <p:ph type="body" orient="vert" idx="1"/>
          </p:nvPr>
        </p:nvSpPr>
        <p:spPr>
          <a:xfrm>
            <a:off x="338646" y="2573863"/>
            <a:ext cx="8576754" cy="3450696"/>
          </a:xfrm>
        </p:spPr>
        <p:txBody>
          <a:bodyPr vert="horz"/>
          <a:lstStyle/>
          <a:p>
            <a:pPr marL="457200" indent="-457200">
              <a:buFont typeface="+mj-lt"/>
              <a:buAutoNum type="arabicPeriod"/>
            </a:pPr>
            <a:r>
              <a:rPr lang="cs-CZ" sz="2200" dirty="0"/>
              <a:t>Popiš, jakou stavbu má atom.</a:t>
            </a:r>
          </a:p>
          <a:p>
            <a:pPr marL="457200" lvl="0" indent="-457200">
              <a:buFont typeface="+mj-lt"/>
              <a:buAutoNum type="arabicPeriod"/>
            </a:pPr>
            <a:r>
              <a:rPr lang="cs-CZ" sz="2200" dirty="0"/>
              <a:t>Pomocí obrázkových modelů nakresli průběh reakce spalování uhlíku v kyslíku.</a:t>
            </a:r>
          </a:p>
          <a:p>
            <a:pPr marL="457200" indent="-457200">
              <a:buFont typeface="+mj-lt"/>
              <a:buAutoNum type="arabicPeriod"/>
            </a:pPr>
            <a:r>
              <a:rPr lang="en-US" sz="2200" dirty="0" err="1"/>
              <a:t>Nakresli</a:t>
            </a:r>
            <a:r>
              <a:rPr lang="en-US" sz="2200" dirty="0"/>
              <a:t> </a:t>
            </a:r>
            <a:r>
              <a:rPr lang="en-US" sz="2200" dirty="0" err="1"/>
              <a:t>strukturní</a:t>
            </a:r>
            <a:r>
              <a:rPr lang="en-US" sz="2200" dirty="0"/>
              <a:t> </a:t>
            </a:r>
            <a:r>
              <a:rPr lang="en-US" sz="2200" dirty="0" err="1"/>
              <a:t>vzor</a:t>
            </a:r>
            <a:r>
              <a:rPr lang="en-US" sz="2200" dirty="0"/>
              <a:t> </a:t>
            </a:r>
            <a:r>
              <a:rPr lang="en-US" sz="2200" dirty="0" err="1"/>
              <a:t>následujících</a:t>
            </a:r>
            <a:r>
              <a:rPr lang="en-US" sz="2200" dirty="0"/>
              <a:t> </a:t>
            </a:r>
            <a:r>
              <a:rPr lang="en-US" sz="2200" dirty="0" err="1"/>
              <a:t>molekul</a:t>
            </a:r>
            <a:r>
              <a:rPr lang="en-US" sz="2200" dirty="0"/>
              <a:t>:</a:t>
            </a:r>
          </a:p>
          <a:p>
            <a:pPr lvl="1"/>
            <a:r>
              <a:rPr lang="en-US" dirty="0"/>
              <a:t>N</a:t>
            </a:r>
            <a:r>
              <a:rPr lang="en-US" baseline="-25000" dirty="0"/>
              <a:t>2, </a:t>
            </a:r>
            <a:endParaRPr lang="en-US" dirty="0"/>
          </a:p>
          <a:p>
            <a:pPr lvl="1"/>
            <a:r>
              <a:rPr lang="en-US" dirty="0" err="1"/>
              <a:t>HCl</a:t>
            </a:r>
            <a:endParaRPr lang="en-US" dirty="0"/>
          </a:p>
          <a:p>
            <a:pPr marL="457200" indent="-457200">
              <a:buFont typeface="+mj-lt"/>
              <a:buAutoNum type="arabicPeriod"/>
            </a:pPr>
            <a:r>
              <a:rPr lang="pl-PL" sz="2200" dirty="0" err="1"/>
              <a:t>Nakresli</a:t>
            </a:r>
            <a:r>
              <a:rPr lang="pl-PL" sz="2200" dirty="0"/>
              <a:t> atom a anion </a:t>
            </a:r>
            <a:r>
              <a:rPr lang="pl-PL" sz="2200" dirty="0" err="1"/>
              <a:t>síry</a:t>
            </a:r>
            <a:r>
              <a:rPr lang="pl-PL" sz="2200" dirty="0"/>
              <a:t>.</a:t>
            </a:r>
          </a:p>
          <a:p>
            <a:pPr marL="457200" indent="-457200">
              <a:buFont typeface="+mj-lt"/>
              <a:buAutoNum type="arabicPeriod"/>
            </a:pPr>
            <a:r>
              <a:rPr lang="en-US" sz="2200" dirty="0" err="1"/>
              <a:t>Zapiš</a:t>
            </a:r>
            <a:r>
              <a:rPr lang="en-US" sz="2200" dirty="0"/>
              <a:t> </a:t>
            </a:r>
            <a:r>
              <a:rPr lang="en-US" sz="2200" dirty="0" err="1"/>
              <a:t>pomocí</a:t>
            </a:r>
            <a:r>
              <a:rPr lang="en-US" sz="2200" dirty="0"/>
              <a:t> symbol</a:t>
            </a:r>
            <a:r>
              <a:rPr lang="pl-PL" sz="2200" dirty="0" err="1"/>
              <a:t>ů</a:t>
            </a:r>
            <a:r>
              <a:rPr lang="pl-PL" sz="2200" dirty="0"/>
              <a:t>:</a:t>
            </a:r>
          </a:p>
          <a:p>
            <a:endParaRPr lang="en-US" dirty="0"/>
          </a:p>
        </p:txBody>
      </p:sp>
      <p:graphicFrame>
        <p:nvGraphicFramePr>
          <p:cNvPr id="4" name="Obiekt 3"/>
          <p:cNvGraphicFramePr>
            <a:graphicFrameLocks noChangeAspect="1"/>
          </p:cNvGraphicFramePr>
          <p:nvPr>
            <p:extLst>
              <p:ext uri="{D42A27DB-BD31-4B8C-83A1-F6EECF244321}">
                <p14:modId xmlns:p14="http://schemas.microsoft.com/office/powerpoint/2010/main" val="1129392321"/>
              </p:ext>
            </p:extLst>
          </p:nvPr>
        </p:nvGraphicFramePr>
        <p:xfrm>
          <a:off x="4007371" y="5414528"/>
          <a:ext cx="2838200" cy="1396927"/>
        </p:xfrm>
        <a:graphic>
          <a:graphicData uri="http://schemas.openxmlformats.org/presentationml/2006/ole">
            <mc:AlternateContent xmlns:mc="http://schemas.openxmlformats.org/markup-compatibility/2006">
              <mc:Choice xmlns:v="urn:schemas-microsoft-com:vml" Requires="v">
                <p:oleObj spid="_x0000_s8224" name="Obraz" r:id="rId3" imgW="10429920" imgH="5133960" progId="StaticMetafile">
                  <p:embed/>
                </p:oleObj>
              </mc:Choice>
              <mc:Fallback>
                <p:oleObj name="Obraz" r:id="rId3" imgW="10429920" imgH="5133960" progId="StaticMetafil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7371" y="5414528"/>
                        <a:ext cx="2838200" cy="13969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2783521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cs-CZ" dirty="0" smtClean="0"/>
              <a:t>Výzkumy týkající se porovnání vizuálních učebních pomůcek s jinými</a:t>
            </a:r>
            <a:endParaRPr lang="pl-PL" dirty="0"/>
          </a:p>
        </p:txBody>
      </p:sp>
      <p:sp>
        <p:nvSpPr>
          <p:cNvPr id="3" name="Symbol zastępczy tytułu pionowego 2"/>
          <p:cNvSpPr>
            <a:spLocks noGrp="1"/>
          </p:cNvSpPr>
          <p:nvPr>
            <p:ph type="body" orient="vert" idx="1"/>
          </p:nvPr>
        </p:nvSpPr>
        <p:spPr>
          <a:xfrm>
            <a:off x="95004" y="2588817"/>
            <a:ext cx="9048996" cy="4364183"/>
          </a:xfrm>
        </p:spPr>
        <p:txBody>
          <a:bodyPr vert="horz">
            <a:normAutofit/>
          </a:bodyPr>
          <a:lstStyle/>
          <a:p>
            <a:pPr marL="0" indent="0">
              <a:buNone/>
            </a:pPr>
            <a:r>
              <a:rPr lang="en-US" dirty="0" err="1" smtClean="0"/>
              <a:t>Získané</a:t>
            </a:r>
            <a:r>
              <a:rPr lang="en-US" dirty="0" smtClean="0"/>
              <a:t> </a:t>
            </a:r>
            <a:r>
              <a:rPr lang="en-US" dirty="0" err="1"/>
              <a:t>výsledky</a:t>
            </a:r>
            <a:r>
              <a:rPr lang="en-US" dirty="0"/>
              <a:t> </a:t>
            </a:r>
            <a:r>
              <a:rPr lang="en-US" dirty="0" err="1"/>
              <a:t>potvrdily</a:t>
            </a:r>
            <a:r>
              <a:rPr lang="en-US" dirty="0"/>
              <a:t> </a:t>
            </a:r>
            <a:r>
              <a:rPr lang="en-US" dirty="0" err="1"/>
              <a:t>smysl</a:t>
            </a:r>
            <a:r>
              <a:rPr lang="en-US" dirty="0"/>
              <a:t> </a:t>
            </a:r>
            <a:r>
              <a:rPr lang="en-US" dirty="0" err="1"/>
              <a:t>používání</a:t>
            </a:r>
            <a:r>
              <a:rPr lang="en-US" dirty="0"/>
              <a:t> </a:t>
            </a:r>
            <a:r>
              <a:rPr lang="en-US" dirty="0" err="1"/>
              <a:t>vizuálních</a:t>
            </a:r>
            <a:r>
              <a:rPr lang="en-US" dirty="0"/>
              <a:t> model</a:t>
            </a:r>
            <a:r>
              <a:rPr lang="pl-PL" dirty="0"/>
              <a:t>ů na </a:t>
            </a:r>
            <a:r>
              <a:rPr lang="pl-PL" dirty="0" err="1"/>
              <a:t>hodinách</a:t>
            </a:r>
            <a:r>
              <a:rPr lang="pl-PL" dirty="0"/>
              <a:t> chemie. </a:t>
            </a:r>
            <a:endParaRPr lang="pl-PL" dirty="0" smtClean="0"/>
          </a:p>
          <a:p>
            <a:pPr marL="0" indent="0" algn="ctr">
              <a:buNone/>
            </a:pPr>
            <a:r>
              <a:rPr lang="en-US" dirty="0" smtClean="0"/>
              <a:t>	</a:t>
            </a:r>
            <a:r>
              <a:rPr lang="en-US" b="1" dirty="0" smtClean="0"/>
              <a:t>V           A           R           K</a:t>
            </a:r>
            <a:r>
              <a:rPr lang="en-US" dirty="0" smtClean="0"/>
              <a:t>	</a:t>
            </a:r>
          </a:p>
          <a:p>
            <a:pPr marL="0" indent="0" algn="ctr">
              <a:buNone/>
            </a:pPr>
            <a:r>
              <a:rPr lang="en-US" dirty="0" smtClean="0"/>
              <a:t>1</a:t>
            </a:r>
            <a:r>
              <a:rPr lang="en-US" dirty="0"/>
              <a:t>	</a:t>
            </a:r>
            <a:r>
              <a:rPr lang="en-US" dirty="0">
                <a:effectLst>
                  <a:outerShdw blurRad="38100" dist="38100" dir="2700000" algn="tl">
                    <a:srgbClr val="000000">
                      <a:alpha val="43137"/>
                    </a:srgbClr>
                  </a:outerShdw>
                </a:effectLst>
              </a:rPr>
              <a:t>100</a:t>
            </a:r>
            <a:r>
              <a:rPr lang="en-US" dirty="0"/>
              <a:t> %	30 %	33 %	25 %	</a:t>
            </a:r>
          </a:p>
          <a:p>
            <a:pPr marL="0" indent="0" algn="ctr">
              <a:buNone/>
            </a:pPr>
            <a:r>
              <a:rPr lang="en-US" dirty="0"/>
              <a:t>2	</a:t>
            </a:r>
            <a:r>
              <a:rPr lang="en-US" dirty="0">
                <a:effectLst>
                  <a:outerShdw blurRad="38100" dist="38100" dir="2700000" algn="tl">
                    <a:srgbClr val="000000">
                      <a:alpha val="43137"/>
                    </a:srgbClr>
                  </a:outerShdw>
                </a:effectLst>
              </a:rPr>
              <a:t>36</a:t>
            </a:r>
            <a:r>
              <a:rPr lang="en-US" dirty="0"/>
              <a:t> %	12 %	10 %	15 %	</a:t>
            </a:r>
          </a:p>
          <a:p>
            <a:pPr marL="0" indent="0" algn="ctr">
              <a:buNone/>
            </a:pPr>
            <a:r>
              <a:rPr lang="pt-BR" dirty="0"/>
              <a:t>3a	</a:t>
            </a:r>
            <a:r>
              <a:rPr lang="pt-BR" dirty="0">
                <a:effectLst>
                  <a:outerShdw blurRad="38100" dist="38100" dir="2700000" algn="tl">
                    <a:srgbClr val="000000">
                      <a:alpha val="43137"/>
                    </a:srgbClr>
                  </a:outerShdw>
                </a:effectLst>
              </a:rPr>
              <a:t>68</a:t>
            </a:r>
            <a:r>
              <a:rPr lang="pt-BR" dirty="0"/>
              <a:t> %	60 %	62 %	58 %	</a:t>
            </a:r>
          </a:p>
          <a:p>
            <a:pPr marL="0" indent="0" algn="ctr">
              <a:buNone/>
            </a:pPr>
            <a:r>
              <a:rPr lang="pl-PL" dirty="0"/>
              <a:t>3b	</a:t>
            </a:r>
            <a:r>
              <a:rPr lang="pl-PL" dirty="0">
                <a:effectLst>
                  <a:outerShdw blurRad="38100" dist="38100" dir="2700000" algn="tl">
                    <a:srgbClr val="000000">
                      <a:alpha val="43137"/>
                    </a:srgbClr>
                  </a:outerShdw>
                </a:effectLst>
              </a:rPr>
              <a:t>79</a:t>
            </a:r>
            <a:r>
              <a:rPr lang="pl-PL" dirty="0"/>
              <a:t> %	70 %	68 %	72 %	</a:t>
            </a:r>
          </a:p>
          <a:p>
            <a:pPr marL="0" indent="0" algn="ctr">
              <a:buNone/>
            </a:pPr>
            <a:r>
              <a:rPr lang="en-US" dirty="0"/>
              <a:t>4	</a:t>
            </a:r>
            <a:r>
              <a:rPr lang="en-US" dirty="0">
                <a:effectLst>
                  <a:outerShdw blurRad="38100" dist="38100" dir="2700000" algn="tl">
                    <a:srgbClr val="000000">
                      <a:alpha val="43137"/>
                    </a:srgbClr>
                  </a:outerShdw>
                </a:effectLst>
              </a:rPr>
              <a:t>86</a:t>
            </a:r>
            <a:r>
              <a:rPr lang="en-US" dirty="0"/>
              <a:t> %	33 %	36 %	45 %	</a:t>
            </a:r>
          </a:p>
          <a:p>
            <a:pPr marL="0" indent="0" algn="ctr">
              <a:buNone/>
            </a:pPr>
            <a:r>
              <a:rPr lang="pt-BR" dirty="0"/>
              <a:t>5a	100 %	97 %	96 %	100 %	</a:t>
            </a:r>
          </a:p>
          <a:p>
            <a:pPr marL="0" indent="0" algn="ctr">
              <a:buNone/>
            </a:pPr>
            <a:r>
              <a:rPr lang="pl-PL" dirty="0"/>
              <a:t>5b	100 %	90 %	92 %	93 %	</a:t>
            </a:r>
          </a:p>
          <a:p>
            <a:endParaRPr lang="pl-PL" dirty="0" smtClean="0"/>
          </a:p>
        </p:txBody>
      </p:sp>
    </p:spTree>
    <p:extLst>
      <p:ext uri="{BB962C8B-B14F-4D97-AF65-F5344CB8AC3E}">
        <p14:creationId xmlns:p14="http://schemas.microsoft.com/office/powerpoint/2010/main" val="221065749"/>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cs-CZ" dirty="0" smtClean="0"/>
              <a:t>Výzkumy týkající se porovnání vizuálních učebních pomůcek s jinými</a:t>
            </a:r>
            <a:endParaRPr lang="pl-PL" dirty="0"/>
          </a:p>
        </p:txBody>
      </p:sp>
      <p:sp>
        <p:nvSpPr>
          <p:cNvPr id="3" name="Symbol zastępczy tytułu pionowego 2"/>
          <p:cNvSpPr>
            <a:spLocks noGrp="1"/>
          </p:cNvSpPr>
          <p:nvPr>
            <p:ph type="body" orient="vert" idx="1"/>
          </p:nvPr>
        </p:nvSpPr>
        <p:spPr>
          <a:xfrm>
            <a:off x="0" y="2375064"/>
            <a:ext cx="8915400" cy="2209636"/>
          </a:xfrm>
        </p:spPr>
        <p:txBody>
          <a:bodyPr vert="horz">
            <a:normAutofit/>
          </a:bodyPr>
          <a:lstStyle/>
          <a:p>
            <a:r>
              <a:rPr lang="cs-CZ" dirty="0" smtClean="0"/>
              <a:t>Avšak nejdůležitější se ukázaly efekty experimentu v delší časové perspektivě. </a:t>
            </a:r>
          </a:p>
          <a:p>
            <a:r>
              <a:rPr lang="cs-CZ" dirty="0" smtClean="0"/>
              <a:t>Mohli jsme se domnívat, že po určitém čase zmizí pozitivní efekt používání dynamických modelů ve třídě </a:t>
            </a:r>
            <a:r>
              <a:rPr lang="cs-CZ" b="1" dirty="0" smtClean="0"/>
              <a:t>V</a:t>
            </a:r>
            <a:r>
              <a:rPr lang="cs-CZ" dirty="0" smtClean="0"/>
              <a:t>. K tomu ale nedošlo. </a:t>
            </a:r>
          </a:p>
        </p:txBody>
      </p:sp>
      <p:pic>
        <p:nvPicPr>
          <p:cNvPr id="4" name="Picture 2" descr="http://x02.szkolnictwo.pl/rysunki_lekcje/4140/7.gif"/>
          <p:cNvPicPr>
            <a:picLocks noChangeAspect="1" noChangeArrowheads="1"/>
          </p:cNvPicPr>
          <p:nvPr/>
        </p:nvPicPr>
        <p:blipFill>
          <a:blip r:embed="rId3" cstate="print"/>
          <a:srcRect/>
          <a:stretch>
            <a:fillRect/>
          </a:stretch>
        </p:blipFill>
        <p:spPr bwMode="auto">
          <a:xfrm>
            <a:off x="6478140" y="4445000"/>
            <a:ext cx="2647429" cy="2243584"/>
          </a:xfrm>
          <a:prstGeom prst="rect">
            <a:avLst/>
          </a:prstGeom>
          <a:noFill/>
        </p:spPr>
      </p:pic>
      <p:sp>
        <p:nvSpPr>
          <p:cNvPr id="5" name="Rectangle 4"/>
          <p:cNvSpPr/>
          <p:nvPr/>
        </p:nvSpPr>
        <p:spPr>
          <a:xfrm>
            <a:off x="0" y="4409976"/>
            <a:ext cx="6172200" cy="1569660"/>
          </a:xfrm>
          <a:prstGeom prst="rect">
            <a:avLst/>
          </a:prstGeom>
        </p:spPr>
        <p:txBody>
          <a:bodyPr wrap="square">
            <a:spAutoFit/>
          </a:bodyPr>
          <a:lstStyle/>
          <a:p>
            <a:pPr marL="274320" indent="-274320">
              <a:spcBef>
                <a:spcPct val="20000"/>
              </a:spcBef>
              <a:buClr>
                <a:schemeClr val="accent1"/>
              </a:buClr>
              <a:buSzPct val="100000"/>
              <a:buFont typeface="Symbol" pitchFamily="18" charset="2"/>
              <a:buChar char=""/>
            </a:pPr>
            <a:r>
              <a:rPr lang="cs-CZ" sz="2400" dirty="0">
                <a:solidFill>
                  <a:schemeClr val="tx2"/>
                </a:solidFill>
              </a:rPr>
              <a:t>Tito žáci neměli během další výuky problémy s plynulým přecházením od jevů, které pozorovali v makrosvětě, k vysvětlování těchto jevů v mikrosvětě. </a:t>
            </a:r>
          </a:p>
        </p:txBody>
      </p:sp>
    </p:spTree>
    <p:extLst>
      <p:ext uri="{BB962C8B-B14F-4D97-AF65-F5344CB8AC3E}">
        <p14:creationId xmlns:p14="http://schemas.microsoft.com/office/powerpoint/2010/main" val="3319718929"/>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cs-CZ" dirty="0" smtClean="0"/>
              <a:t>Výzkumy týkající se porovnání vizuálních učebních pomůcek s jinými</a:t>
            </a:r>
            <a:endParaRPr lang="pl-PL" dirty="0"/>
          </a:p>
        </p:txBody>
      </p:sp>
      <p:sp>
        <p:nvSpPr>
          <p:cNvPr id="3" name="Symbol zastępczy tytułu pionowego 2"/>
          <p:cNvSpPr>
            <a:spLocks noGrp="1"/>
          </p:cNvSpPr>
          <p:nvPr>
            <p:ph type="body" orient="vert" idx="1"/>
          </p:nvPr>
        </p:nvSpPr>
        <p:spPr>
          <a:xfrm>
            <a:off x="0" y="2197760"/>
            <a:ext cx="9144000" cy="2374240"/>
          </a:xfrm>
        </p:spPr>
        <p:txBody>
          <a:bodyPr vert="horz">
            <a:normAutofit/>
          </a:bodyPr>
          <a:lstStyle/>
          <a:p>
            <a:r>
              <a:rPr lang="cs-CZ" dirty="0" smtClean="0"/>
              <a:t>Žákům ze třídy </a:t>
            </a:r>
            <a:r>
              <a:rPr lang="cs-CZ" b="1" dirty="0" smtClean="0"/>
              <a:t>V</a:t>
            </a:r>
            <a:r>
              <a:rPr lang="cs-CZ" dirty="0" smtClean="0"/>
              <a:t> se také méně často než jejich spolužákům z ostatních tříd pletly pojmy atom / iont / molekula. </a:t>
            </a:r>
          </a:p>
          <a:p>
            <a:r>
              <a:rPr lang="cs-CZ" dirty="0" smtClean="0"/>
              <a:t>Tito žáci také neměli problémy s nakreslením modelů a strukturních vzorců chemických sloučenin s iontovou stavbou, s čímž měli problémy jejich spolužáci ze zbývajících tříd. </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5333" b="73000" l="9750" r="81500"/>
                    </a14:imgEffect>
                  </a14:imgLayer>
                </a14:imgProps>
              </a:ext>
            </a:extLst>
          </a:blip>
          <a:srcRect l="5249" t="23333" r="10001" b="21000"/>
          <a:stretch/>
        </p:blipFill>
        <p:spPr>
          <a:xfrm rot="10800000">
            <a:off x="4546600" y="4572000"/>
            <a:ext cx="2654300" cy="1307576"/>
          </a:xfrm>
          <a:prstGeom prst="rect">
            <a:avLst/>
          </a:prstGeom>
        </p:spPr>
      </p:pic>
      <p:pic>
        <p:nvPicPr>
          <p:cNvPr id="5" name="Picture 4"/>
          <p:cNvPicPr>
            <a:picLocks noChangeAspect="1"/>
          </p:cNvPicPr>
          <p:nvPr/>
        </p:nvPicPr>
        <p:blipFill>
          <a:blip r:embed="rId5" cstate="print"/>
          <a:stretch>
            <a:fillRect/>
          </a:stretch>
        </p:blipFill>
        <p:spPr>
          <a:xfrm>
            <a:off x="7251700" y="5142470"/>
            <a:ext cx="1727200" cy="1715530"/>
          </a:xfrm>
          <a:prstGeom prst="rect">
            <a:avLst/>
          </a:prstGeom>
        </p:spPr>
      </p:pic>
      <p:sp>
        <p:nvSpPr>
          <p:cNvPr id="6" name="Rectangle 5"/>
          <p:cNvSpPr/>
          <p:nvPr/>
        </p:nvSpPr>
        <p:spPr>
          <a:xfrm>
            <a:off x="-190500" y="4395788"/>
            <a:ext cx="4572000" cy="2462212"/>
          </a:xfrm>
          <a:prstGeom prst="rect">
            <a:avLst/>
          </a:prstGeom>
        </p:spPr>
        <p:txBody>
          <a:bodyPr>
            <a:spAutoFit/>
          </a:bodyPr>
          <a:lstStyle/>
          <a:p>
            <a:pPr lvl="1"/>
            <a:r>
              <a:rPr lang="cs-CZ" sz="2200" dirty="0">
                <a:solidFill>
                  <a:schemeClr val="tx2"/>
                </a:solidFill>
              </a:rPr>
              <a:t>Tyto rozdíly se objevovaly i během realizování dalších témat: </a:t>
            </a:r>
            <a:r>
              <a:rPr lang="cs-CZ" sz="2200" i="1" dirty="0">
                <a:solidFill>
                  <a:schemeClr val="tx2"/>
                </a:solidFill>
              </a:rPr>
              <a:t>oxidů, hydroxidů a solí </a:t>
            </a:r>
            <a:r>
              <a:rPr lang="cs-CZ" sz="2200" dirty="0">
                <a:solidFill>
                  <a:schemeClr val="tx2"/>
                </a:solidFill>
              </a:rPr>
              <a:t>– známky z testů po hodinách věnovaných těmto tématům byly v případě žáků ze třídy </a:t>
            </a:r>
            <a:r>
              <a:rPr lang="cs-CZ" sz="2200" b="1" dirty="0">
                <a:solidFill>
                  <a:schemeClr val="tx2"/>
                </a:solidFill>
              </a:rPr>
              <a:t>V</a:t>
            </a:r>
            <a:r>
              <a:rPr lang="cs-CZ" sz="2200" dirty="0">
                <a:solidFill>
                  <a:schemeClr val="tx2"/>
                </a:solidFill>
              </a:rPr>
              <a:t> lepší než u žáků z ostatních tříd. </a:t>
            </a:r>
          </a:p>
        </p:txBody>
      </p:sp>
      <p:sp>
        <p:nvSpPr>
          <p:cNvPr id="7" name="TextBox 6"/>
          <p:cNvSpPr txBox="1"/>
          <p:nvPr/>
        </p:nvSpPr>
        <p:spPr>
          <a:xfrm>
            <a:off x="4914900" y="5067300"/>
            <a:ext cx="453482" cy="369332"/>
          </a:xfrm>
          <a:prstGeom prst="rect">
            <a:avLst/>
          </a:prstGeom>
          <a:noFill/>
        </p:spPr>
        <p:txBody>
          <a:bodyPr wrap="none" rtlCol="0">
            <a:spAutoFit/>
          </a:bodyPr>
          <a:lstStyle/>
          <a:p>
            <a:r>
              <a:rPr lang="en-US" b="1" dirty="0" smtClean="0">
                <a:solidFill>
                  <a:srgbClr val="FF0000"/>
                </a:solidFill>
              </a:rPr>
              <a:t>Na</a:t>
            </a:r>
            <a:endParaRPr lang="en-US" b="1" dirty="0">
              <a:solidFill>
                <a:srgbClr val="FF0000"/>
              </a:solidFill>
            </a:endParaRPr>
          </a:p>
        </p:txBody>
      </p:sp>
      <p:sp>
        <p:nvSpPr>
          <p:cNvPr id="8" name="TextBox 7"/>
          <p:cNvSpPr txBox="1"/>
          <p:nvPr/>
        </p:nvSpPr>
        <p:spPr>
          <a:xfrm>
            <a:off x="6324600" y="5054600"/>
            <a:ext cx="371654" cy="369332"/>
          </a:xfrm>
          <a:prstGeom prst="rect">
            <a:avLst/>
          </a:prstGeom>
          <a:noFill/>
        </p:spPr>
        <p:txBody>
          <a:bodyPr wrap="none" rtlCol="0">
            <a:spAutoFit/>
          </a:bodyPr>
          <a:lstStyle/>
          <a:p>
            <a:r>
              <a:rPr lang="en-US" b="1" dirty="0" err="1" smtClean="0">
                <a:solidFill>
                  <a:srgbClr val="FF0000"/>
                </a:solidFill>
              </a:rPr>
              <a:t>Cl</a:t>
            </a:r>
            <a:endParaRPr lang="en-US" b="1" dirty="0">
              <a:solidFill>
                <a:srgbClr val="FF0000"/>
              </a:solidFill>
            </a:endParaRPr>
          </a:p>
        </p:txBody>
      </p:sp>
      <p:sp>
        <p:nvSpPr>
          <p:cNvPr id="9" name="TextBox 8"/>
          <p:cNvSpPr txBox="1"/>
          <p:nvPr/>
        </p:nvSpPr>
        <p:spPr>
          <a:xfrm>
            <a:off x="8115300" y="5537200"/>
            <a:ext cx="415498" cy="369332"/>
          </a:xfrm>
          <a:prstGeom prst="rect">
            <a:avLst/>
          </a:prstGeom>
          <a:noFill/>
        </p:spPr>
        <p:txBody>
          <a:bodyPr wrap="none" rtlCol="0">
            <a:spAutoFit/>
          </a:bodyPr>
          <a:lstStyle/>
          <a:p>
            <a:r>
              <a:rPr lang="en-US" b="1" dirty="0" err="1" smtClean="0">
                <a:solidFill>
                  <a:srgbClr val="FF0000"/>
                </a:solidFill>
              </a:rPr>
              <a:t>Cl</a:t>
            </a:r>
            <a:r>
              <a:rPr lang="en-US" b="1" baseline="30000" dirty="0" smtClean="0">
                <a:solidFill>
                  <a:srgbClr val="FF0000"/>
                </a:solidFill>
              </a:rPr>
              <a:t>-</a:t>
            </a:r>
            <a:endParaRPr lang="en-US" b="1" baseline="30000" dirty="0">
              <a:solidFill>
                <a:srgbClr val="FF0000"/>
              </a:solidFill>
            </a:endParaRPr>
          </a:p>
        </p:txBody>
      </p:sp>
      <p:sp>
        <p:nvSpPr>
          <p:cNvPr id="10" name="TextBox 9"/>
          <p:cNvSpPr txBox="1"/>
          <p:nvPr/>
        </p:nvSpPr>
        <p:spPr>
          <a:xfrm>
            <a:off x="7302500" y="5854177"/>
            <a:ext cx="531102" cy="369332"/>
          </a:xfrm>
          <a:prstGeom prst="rect">
            <a:avLst/>
          </a:prstGeom>
          <a:noFill/>
        </p:spPr>
        <p:txBody>
          <a:bodyPr wrap="none" rtlCol="0">
            <a:spAutoFit/>
          </a:bodyPr>
          <a:lstStyle/>
          <a:p>
            <a:r>
              <a:rPr lang="en-US" b="1" dirty="0" smtClean="0">
                <a:solidFill>
                  <a:srgbClr val="FF0000"/>
                </a:solidFill>
              </a:rPr>
              <a:t>Na</a:t>
            </a:r>
            <a:r>
              <a:rPr lang="en-US" b="1" baseline="30000" dirty="0" smtClean="0">
                <a:solidFill>
                  <a:srgbClr val="FF0000"/>
                </a:solidFill>
              </a:rPr>
              <a:t>+</a:t>
            </a:r>
            <a:endParaRPr lang="en-US" b="1" baseline="30000" dirty="0">
              <a:solidFill>
                <a:srgbClr val="FF0000"/>
              </a:solidFill>
            </a:endParaRPr>
          </a:p>
        </p:txBody>
      </p:sp>
    </p:spTree>
    <p:extLst>
      <p:ext uri="{BB962C8B-B14F-4D97-AF65-F5344CB8AC3E}">
        <p14:creationId xmlns:p14="http://schemas.microsoft.com/office/powerpoint/2010/main" val="7291954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cs-CZ" dirty="0" smtClean="0"/>
              <a:t>Vizualizace v chemii</a:t>
            </a:r>
            <a:endParaRPr lang="en-US" dirty="0"/>
          </a:p>
        </p:txBody>
      </p:sp>
      <p:sp>
        <p:nvSpPr>
          <p:cNvPr id="8" name="Vertical Text Placeholder 7"/>
          <p:cNvSpPr>
            <a:spLocks noGrp="1"/>
          </p:cNvSpPr>
          <p:nvPr>
            <p:ph type="body" orient="vert" idx="1"/>
          </p:nvPr>
        </p:nvSpPr>
        <p:spPr>
          <a:xfrm>
            <a:off x="173891" y="2310403"/>
            <a:ext cx="8652897" cy="1355825"/>
          </a:xfrm>
        </p:spPr>
        <p:txBody>
          <a:bodyPr vert="horz">
            <a:normAutofit/>
          </a:bodyPr>
          <a:lstStyle/>
          <a:p>
            <a:pPr marL="0" indent="0">
              <a:buNone/>
            </a:pPr>
            <a:r>
              <a:rPr lang="cs-CZ" dirty="0"/>
              <a:t>Znázorňování obrazem se využívalo také při pokusech </a:t>
            </a:r>
            <a:r>
              <a:rPr lang="cs-CZ" dirty="0" smtClean="0"/>
              <a:t>o:</a:t>
            </a:r>
          </a:p>
          <a:p>
            <a:pPr lvl="1"/>
            <a:r>
              <a:rPr lang="cs-CZ" dirty="0" smtClean="0"/>
              <a:t>představení </a:t>
            </a:r>
            <a:r>
              <a:rPr lang="cs-CZ" dirty="0">
                <a:effectLst>
                  <a:outerShdw blurRad="38100" dist="38100" dir="2700000" algn="tl">
                    <a:srgbClr val="000000">
                      <a:alpha val="43137"/>
                    </a:srgbClr>
                  </a:outerShdw>
                </a:effectLst>
              </a:rPr>
              <a:t>vnitřní stavby sloučenin</a:t>
            </a:r>
            <a:r>
              <a:rPr lang="cs-CZ" dirty="0" smtClean="0"/>
              <a:t>, </a:t>
            </a:r>
          </a:p>
          <a:p>
            <a:pPr lvl="1"/>
            <a:r>
              <a:rPr lang="cs-CZ" dirty="0" smtClean="0"/>
              <a:t>vysvětlení </a:t>
            </a:r>
            <a:r>
              <a:rPr lang="cs-CZ" dirty="0">
                <a:effectLst>
                  <a:outerShdw blurRad="38100" dist="38100" dir="2700000" algn="tl">
                    <a:srgbClr val="000000">
                      <a:alpha val="43137"/>
                    </a:srgbClr>
                  </a:outerShdw>
                </a:effectLst>
              </a:rPr>
              <a:t>pojmu </a:t>
            </a:r>
            <a:r>
              <a:rPr lang="cs-CZ" dirty="0" smtClean="0">
                <a:effectLst>
                  <a:outerShdw blurRad="38100" dist="38100" dir="2700000" algn="tl">
                    <a:srgbClr val="000000">
                      <a:alpha val="43137"/>
                    </a:srgbClr>
                  </a:outerShdw>
                </a:effectLst>
              </a:rPr>
              <a:t>valence</a:t>
            </a:r>
            <a:r>
              <a:rPr lang="cs-CZ" dirty="0"/>
              <a:t>.</a:t>
            </a:r>
            <a:endParaRPr lang="en-US" dirty="0"/>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t="1" r="91098" b="27498"/>
          <a:stretch/>
        </p:blipFill>
        <p:spPr>
          <a:xfrm>
            <a:off x="170036" y="4378649"/>
            <a:ext cx="982886" cy="1188819"/>
          </a:xfrm>
          <a:prstGeom prst="rect">
            <a:avLst/>
          </a:prstGeom>
        </p:spPr>
      </p:pic>
      <p:sp>
        <p:nvSpPr>
          <p:cNvPr id="2" name="Rectangle 1"/>
          <p:cNvSpPr/>
          <p:nvPr/>
        </p:nvSpPr>
        <p:spPr>
          <a:xfrm>
            <a:off x="1303875" y="6254474"/>
            <a:ext cx="5507468" cy="369332"/>
          </a:xfrm>
          <a:prstGeom prst="rect">
            <a:avLst/>
          </a:prstGeom>
        </p:spPr>
        <p:txBody>
          <a:bodyPr wrap="square">
            <a:spAutoFit/>
          </a:bodyPr>
          <a:lstStyle/>
          <a:p>
            <a:r>
              <a:rPr lang="cs-CZ" dirty="0" smtClean="0">
                <a:solidFill>
                  <a:schemeClr val="tx2"/>
                </a:solidFill>
              </a:rPr>
              <a:t>modely </a:t>
            </a:r>
            <a:r>
              <a:rPr lang="cs-CZ" dirty="0">
                <a:solidFill>
                  <a:schemeClr val="tx2"/>
                </a:solidFill>
              </a:rPr>
              <a:t>molekul podle </a:t>
            </a:r>
            <a:r>
              <a:rPr lang="cs-CZ" dirty="0" err="1">
                <a:solidFill>
                  <a:schemeClr val="tx2"/>
                </a:solidFill>
              </a:rPr>
              <a:t>Gerhardtovy</a:t>
            </a:r>
            <a:r>
              <a:rPr lang="cs-CZ" dirty="0">
                <a:solidFill>
                  <a:schemeClr val="tx2"/>
                </a:solidFill>
              </a:rPr>
              <a:t> teorie </a:t>
            </a:r>
            <a:r>
              <a:rPr lang="cs-CZ" dirty="0" smtClean="0">
                <a:solidFill>
                  <a:schemeClr val="tx2"/>
                </a:solidFill>
              </a:rPr>
              <a:t>typů</a:t>
            </a:r>
            <a:endParaRPr lang="en-US" dirty="0">
              <a:solidFill>
                <a:schemeClr val="tx2"/>
              </a:solidFill>
            </a:endParaRPr>
          </a:p>
        </p:txBody>
      </p:sp>
      <p:pic>
        <p:nvPicPr>
          <p:cNvPr id="13" name="Picture 12"/>
          <p:cNvPicPr/>
          <p:nvPr/>
        </p:nvPicPr>
        <p:blipFill rotWithShape="1">
          <a:blip r:embed="rId3" cstate="print">
            <a:extLst>
              <a:ext uri="{28A0092B-C50C-407E-A947-70E740481C1C}">
                <a14:useLocalDpi xmlns:a14="http://schemas.microsoft.com/office/drawing/2010/main" val="0"/>
              </a:ext>
            </a:extLst>
          </a:blip>
          <a:srcRect l="38778" r="47662" b="23973"/>
          <a:stretch/>
        </p:blipFill>
        <p:spPr>
          <a:xfrm>
            <a:off x="2475805" y="4378649"/>
            <a:ext cx="1553937" cy="1336471"/>
          </a:xfrm>
          <a:prstGeom prst="rect">
            <a:avLst/>
          </a:prstGeom>
        </p:spPr>
      </p:pic>
      <p:pic>
        <p:nvPicPr>
          <p:cNvPr id="14" name="Picture 13"/>
          <p:cNvPicPr/>
          <p:nvPr/>
        </p:nvPicPr>
        <p:blipFill rotWithShape="1">
          <a:blip r:embed="rId3" cstate="print">
            <a:extLst>
              <a:ext uri="{28A0092B-C50C-407E-A947-70E740481C1C}">
                <a14:useLocalDpi xmlns:a14="http://schemas.microsoft.com/office/drawing/2010/main" val="0"/>
              </a:ext>
            </a:extLst>
          </a:blip>
          <a:srcRect l="19312" t="1" r="72470" b="23220"/>
          <a:stretch/>
        </p:blipFill>
        <p:spPr>
          <a:xfrm>
            <a:off x="1300018" y="4373261"/>
            <a:ext cx="1008697" cy="1341859"/>
          </a:xfrm>
          <a:prstGeom prst="rect">
            <a:avLst/>
          </a:prstGeom>
        </p:spPr>
      </p:pic>
      <p:pic>
        <p:nvPicPr>
          <p:cNvPr id="15" name="Picture 14"/>
          <p:cNvPicPr/>
          <p:nvPr/>
        </p:nvPicPr>
        <p:blipFill rotWithShape="1">
          <a:blip r:embed="rId3" cstate="print">
            <a:extLst>
              <a:ext uri="{28A0092B-C50C-407E-A947-70E740481C1C}">
                <a14:useLocalDpi xmlns:a14="http://schemas.microsoft.com/office/drawing/2010/main" val="0"/>
              </a:ext>
            </a:extLst>
          </a:blip>
          <a:srcRect l="58396" r="28318" b="23043"/>
          <a:stretch/>
        </p:blipFill>
        <p:spPr>
          <a:xfrm>
            <a:off x="4029742" y="4323241"/>
            <a:ext cx="1534355" cy="1341859"/>
          </a:xfrm>
          <a:prstGeom prst="rect">
            <a:avLst/>
          </a:prstGeom>
        </p:spPr>
      </p:pic>
      <p:pic>
        <p:nvPicPr>
          <p:cNvPr id="16" name="Picture 15"/>
          <p:cNvPicPr/>
          <p:nvPr/>
        </p:nvPicPr>
        <p:blipFill rotWithShape="1">
          <a:blip r:embed="rId3" cstate="print">
            <a:extLst>
              <a:ext uri="{28A0092B-C50C-407E-A947-70E740481C1C}">
                <a14:useLocalDpi xmlns:a14="http://schemas.microsoft.com/office/drawing/2010/main" val="0"/>
              </a:ext>
            </a:extLst>
          </a:blip>
          <a:srcRect l="78410" r="7620" b="14736"/>
          <a:stretch/>
        </p:blipFill>
        <p:spPr>
          <a:xfrm>
            <a:off x="5588744" y="4225609"/>
            <a:ext cx="1729797" cy="1642553"/>
          </a:xfrm>
          <a:prstGeom prst="rect">
            <a:avLst/>
          </a:prstGeom>
        </p:spPr>
      </p:pic>
      <p:pic>
        <p:nvPicPr>
          <p:cNvPr id="6" name="Picture 5"/>
          <p:cNvPicPr>
            <a:picLocks noChangeAspect="1"/>
          </p:cNvPicPr>
          <p:nvPr/>
        </p:nvPicPr>
        <p:blipFill>
          <a:blip r:embed="rId4"/>
          <a:stretch>
            <a:fillRect/>
          </a:stretch>
        </p:blipFill>
        <p:spPr>
          <a:xfrm>
            <a:off x="7519050" y="3245256"/>
            <a:ext cx="1307738" cy="1779235"/>
          </a:xfrm>
          <a:prstGeom prst="ellipse">
            <a:avLst/>
          </a:prstGeom>
          <a:ln>
            <a:noFill/>
          </a:ln>
          <a:effectLst>
            <a:softEdge rad="112500"/>
          </a:effectLst>
        </p:spPr>
      </p:pic>
    </p:spTree>
    <p:extLst>
      <p:ext uri="{BB962C8B-B14F-4D97-AF65-F5344CB8AC3E}">
        <p14:creationId xmlns:p14="http://schemas.microsoft.com/office/powerpoint/2010/main" val="3020081093"/>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oplife.org/wp-content/uploads/2010/06/Exclamation-mark.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20610174">
            <a:off x="6025402" y="4334673"/>
            <a:ext cx="2792696" cy="2792696"/>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p:cNvSpPr>
            <a:spLocks noGrp="1"/>
          </p:cNvSpPr>
          <p:nvPr>
            <p:ph type="title"/>
          </p:nvPr>
        </p:nvSpPr>
        <p:spPr/>
        <p:txBody>
          <a:bodyPr>
            <a:normAutofit fontScale="90000"/>
          </a:bodyPr>
          <a:lstStyle/>
          <a:p>
            <a:r>
              <a:rPr lang="cs-CZ" dirty="0" smtClean="0"/>
              <a:t>Výzkumy týkající se porovnání vizuálních učebních pomůcek s jinými</a:t>
            </a:r>
            <a:endParaRPr lang="pl-PL" dirty="0"/>
          </a:p>
        </p:txBody>
      </p:sp>
      <p:sp>
        <p:nvSpPr>
          <p:cNvPr id="3" name="Symbol zastępczy tytułu pionowego 2"/>
          <p:cNvSpPr>
            <a:spLocks noGrp="1"/>
          </p:cNvSpPr>
          <p:nvPr>
            <p:ph type="body" orient="vert" idx="1"/>
          </p:nvPr>
        </p:nvSpPr>
        <p:spPr>
          <a:xfrm>
            <a:off x="0" y="1672110"/>
            <a:ext cx="9144000" cy="4672940"/>
          </a:xfrm>
        </p:spPr>
        <p:txBody>
          <a:bodyPr vert="horz">
            <a:normAutofit/>
          </a:bodyPr>
          <a:lstStyle/>
          <a:p>
            <a:r>
              <a:rPr lang="cs-CZ" dirty="0" smtClean="0"/>
              <a:t>Lépe také řešili rovnice reakcí, aniž by se jim pletly dolní indexy se stechiometrickými  koeficienty. </a:t>
            </a:r>
          </a:p>
          <a:p>
            <a:pPr lvl="1"/>
            <a:r>
              <a:rPr lang="cs-CZ" dirty="0"/>
              <a:t>V</a:t>
            </a:r>
            <a:r>
              <a:rPr lang="cs-CZ" dirty="0" smtClean="0"/>
              <a:t>ysvětlovali tento fakt slovy: </a:t>
            </a:r>
            <a:r>
              <a:rPr lang="cs-CZ" i="1" dirty="0" smtClean="0"/>
              <a:t>je přece vidět, z kolika a jakých atomů se skládá daná molekula, a to není možné změnit, jediné, co mohu změnit, je počet molekul</a:t>
            </a:r>
            <a:r>
              <a:rPr lang="cs-CZ" dirty="0" smtClean="0"/>
              <a:t>. </a:t>
            </a:r>
          </a:p>
          <a:p>
            <a:pPr lvl="1"/>
            <a:r>
              <a:rPr lang="cs-CZ" dirty="0" smtClean="0"/>
              <a:t>V ostatních třídách během řešení reakčních rovnic žáci často přiřadili dolní index ke kvantitativním proporcím, </a:t>
            </a:r>
          </a:p>
          <a:p>
            <a:pPr marL="301943" lvl="1" indent="0" algn="ctr">
              <a:buNone/>
            </a:pPr>
            <a:r>
              <a:rPr lang="cs-CZ" dirty="0" smtClean="0"/>
              <a:t>např. </a:t>
            </a:r>
            <a:r>
              <a:rPr lang="cs-CZ" i="1" dirty="0" smtClean="0"/>
              <a:t>Na + O</a:t>
            </a:r>
            <a:r>
              <a:rPr lang="cs-CZ" i="1" baseline="-25000" dirty="0" smtClean="0"/>
              <a:t>2</a:t>
            </a:r>
            <a:r>
              <a:rPr lang="cs-CZ" i="1" dirty="0" smtClean="0"/>
              <a:t> </a:t>
            </a:r>
            <a:r>
              <a:rPr lang="cs-CZ" i="1" dirty="0" smtClean="0">
                <a:sym typeface="Wingdings"/>
              </a:rPr>
              <a:t></a:t>
            </a:r>
            <a:r>
              <a:rPr lang="cs-CZ" i="1" dirty="0" smtClean="0"/>
              <a:t> NaO</a:t>
            </a:r>
            <a:r>
              <a:rPr lang="cs-CZ" i="1" baseline="-25000" dirty="0" smtClean="0"/>
              <a:t>2</a:t>
            </a:r>
            <a:r>
              <a:rPr lang="cs-CZ" i="1" dirty="0" smtClean="0"/>
              <a:t>; S + O</a:t>
            </a:r>
            <a:r>
              <a:rPr lang="cs-CZ" i="1" baseline="-25000" dirty="0" smtClean="0"/>
              <a:t>3</a:t>
            </a:r>
            <a:r>
              <a:rPr lang="cs-CZ" i="1" dirty="0" smtClean="0"/>
              <a:t> </a:t>
            </a:r>
            <a:r>
              <a:rPr lang="cs-CZ" i="1" dirty="0" smtClean="0">
                <a:sym typeface="Wingdings"/>
              </a:rPr>
              <a:t></a:t>
            </a:r>
            <a:r>
              <a:rPr lang="cs-CZ" i="1" dirty="0" smtClean="0"/>
              <a:t> SO</a:t>
            </a:r>
            <a:r>
              <a:rPr lang="cs-CZ" i="1" baseline="-25000" dirty="0" smtClean="0"/>
              <a:t>3</a:t>
            </a:r>
            <a:r>
              <a:rPr lang="cs-CZ" dirty="0" smtClean="0"/>
              <a:t>.</a:t>
            </a:r>
            <a:endParaRPr lang="pl-PL" dirty="0" smtClean="0"/>
          </a:p>
        </p:txBody>
      </p:sp>
    </p:spTree>
    <p:extLst>
      <p:ext uri="{BB962C8B-B14F-4D97-AF65-F5344CB8AC3E}">
        <p14:creationId xmlns:p14="http://schemas.microsoft.com/office/powerpoint/2010/main" val="4027757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50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anim calcmode="lin" valueType="num">
                                      <p:cBhvr>
                                        <p:cTn id="8" dur="2000" fill="hold"/>
                                        <p:tgtEl>
                                          <p:spTgt spid="12290"/>
                                        </p:tgtEl>
                                        <p:attrNameLst>
                                          <p:attrName>ppt_w</p:attrName>
                                        </p:attrNameLst>
                                      </p:cBhvr>
                                      <p:tavLst>
                                        <p:tav tm="0" fmla="#ppt_w*sin(2.5*pi*$)">
                                          <p:val>
                                            <p:fltVal val="0"/>
                                          </p:val>
                                        </p:tav>
                                        <p:tav tm="100000">
                                          <p:val>
                                            <p:fltVal val="1"/>
                                          </p:val>
                                        </p:tav>
                                      </p:tavLst>
                                    </p:anim>
                                    <p:anim calcmode="lin" valueType="num">
                                      <p:cBhvr>
                                        <p:cTn id="9" dur="2000" fill="hold"/>
                                        <p:tgtEl>
                                          <p:spTgt spid="1229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cs-CZ" dirty="0" smtClean="0"/>
              <a:t>Výzkumy týkající se porovnání vizuálních učebních pomůcek s jinými</a:t>
            </a:r>
            <a:endParaRPr lang="pl-PL" dirty="0"/>
          </a:p>
        </p:txBody>
      </p:sp>
      <p:sp>
        <p:nvSpPr>
          <p:cNvPr id="3" name="Symbol zastępczy tytułu pionowego 2"/>
          <p:cNvSpPr>
            <a:spLocks noGrp="1"/>
          </p:cNvSpPr>
          <p:nvPr>
            <p:ph type="body" orient="vert" idx="1"/>
          </p:nvPr>
        </p:nvSpPr>
        <p:spPr>
          <a:xfrm>
            <a:off x="0" y="2291938"/>
            <a:ext cx="9144000" cy="1698171"/>
          </a:xfrm>
        </p:spPr>
        <p:txBody>
          <a:bodyPr vert="horz">
            <a:normAutofit/>
          </a:bodyPr>
          <a:lstStyle/>
          <a:p>
            <a:r>
              <a:rPr lang="cs-CZ" dirty="0" smtClean="0"/>
              <a:t>Žáci ze třídy </a:t>
            </a:r>
            <a:r>
              <a:rPr lang="cs-CZ" b="1" dirty="0" smtClean="0"/>
              <a:t>V</a:t>
            </a:r>
            <a:r>
              <a:rPr lang="cs-CZ" dirty="0" smtClean="0"/>
              <a:t> si mnohem pozorněji všímali tvaru molekul </a:t>
            </a:r>
          </a:p>
          <a:p>
            <a:pPr marL="301943" lvl="1" indent="0">
              <a:buNone/>
            </a:pPr>
            <a:r>
              <a:rPr lang="cs-CZ" dirty="0" smtClean="0"/>
              <a:t>proto také strukturní vzorce, které nakreslili, ve většině případů věrně zobrazovaly opravdový tvar molekul (např. úhlové molekuly vody a lineární molekuly oxidu uhličitého).</a:t>
            </a:r>
            <a:endParaRPr lang="pl-PL" dirty="0" smtClean="0"/>
          </a:p>
        </p:txBody>
      </p:sp>
      <p:pic>
        <p:nvPicPr>
          <p:cNvPr id="9218" name="Picture 2" descr="http://www.jareso.com/graphics_l_preview/l_graphic_fb_r_chemistry_molecule_h2o.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 y="4093388"/>
            <a:ext cx="2718253" cy="251438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encrypted-tbn1.gstatic.com/images?q=tbn:ANd9GcRQGouh1Y0ESVLqc9yc9xb2LSdaBfKI-qpEC10AnMns0rsScj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7554" y="4346369"/>
            <a:ext cx="4284132" cy="194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941651"/>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cs-CZ" dirty="0" smtClean="0"/>
              <a:t>Výzkumy týkající se porovnání vizuálních učebních pomůcek s jinými</a:t>
            </a:r>
            <a:endParaRPr lang="pl-PL" dirty="0"/>
          </a:p>
        </p:txBody>
      </p:sp>
      <p:sp>
        <p:nvSpPr>
          <p:cNvPr id="3" name="Symbol zastępczy tytułu pionowego 2"/>
          <p:cNvSpPr>
            <a:spLocks noGrp="1"/>
          </p:cNvSpPr>
          <p:nvPr>
            <p:ph type="body" orient="vert" idx="1"/>
          </p:nvPr>
        </p:nvSpPr>
        <p:spPr>
          <a:xfrm>
            <a:off x="0" y="2291939"/>
            <a:ext cx="9144000" cy="2493817"/>
          </a:xfrm>
        </p:spPr>
        <p:txBody>
          <a:bodyPr vert="horz">
            <a:normAutofit/>
          </a:bodyPr>
          <a:lstStyle/>
          <a:p>
            <a:r>
              <a:rPr lang="cs-CZ" dirty="0" smtClean="0"/>
              <a:t>Efekt experimentu nezeslábl během následujících 3 let, tedy až do doby, kdy žáci ukončili </a:t>
            </a:r>
            <a:r>
              <a:rPr lang="hu-HU" dirty="0"/>
              <a:t>gymnázium</a:t>
            </a:r>
            <a:r>
              <a:rPr lang="cs-CZ" dirty="0" smtClean="0"/>
              <a:t>. </a:t>
            </a:r>
          </a:p>
          <a:p>
            <a:r>
              <a:rPr lang="cs-CZ" dirty="0" smtClean="0"/>
              <a:t>Díky tomu byly jejich průměrné známky z chemie lepší než známky jejich spolužáků z ostatních tříd.</a:t>
            </a:r>
            <a:endParaRPr lang="pl-PL" dirty="0" smtClean="0"/>
          </a:p>
        </p:txBody>
      </p:sp>
      <p:pic>
        <p:nvPicPr>
          <p:cNvPr id="11266" name="Picture 2" descr="http://4.bp.blogspot.com/-btzCfpGeWgM/TjNGaq1Kq-I/AAAAAAAAAKo/BDwSgHoL_bQ/s1600/cyfry.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13755" y="4273752"/>
            <a:ext cx="3561401" cy="26069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418511"/>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cs-CZ" dirty="0" smtClean="0"/>
              <a:t>Výzkumy týkající se porovnání vizuálních učebních pomůcek s jinými</a:t>
            </a:r>
            <a:endParaRPr lang="pl-PL" dirty="0"/>
          </a:p>
        </p:txBody>
      </p:sp>
      <p:sp>
        <p:nvSpPr>
          <p:cNvPr id="3" name="Symbol zastępczy tytułu pionowego 2"/>
          <p:cNvSpPr>
            <a:spLocks noGrp="1"/>
          </p:cNvSpPr>
          <p:nvPr>
            <p:ph type="body" orient="vert" idx="1"/>
          </p:nvPr>
        </p:nvSpPr>
        <p:spPr>
          <a:xfrm>
            <a:off x="0" y="2291939"/>
            <a:ext cx="9144000" cy="1983178"/>
          </a:xfrm>
        </p:spPr>
        <p:txBody>
          <a:bodyPr vert="horz">
            <a:normAutofit/>
          </a:bodyPr>
          <a:lstStyle/>
          <a:p>
            <a:pPr marL="0" indent="0" algn="ctr">
              <a:buNone/>
            </a:pPr>
            <a:r>
              <a:rPr lang="cs-CZ" dirty="0" smtClean="0"/>
              <a:t>Je tedy možné usoudit, že počítačové dynamické modely splnily svůj účel – zjednodušily žákům pochopení pojmů z mikrosvěta a díky tomu jim pomohly s osvojením dalších poznatků ze světa chemie.</a:t>
            </a:r>
            <a:endParaRPr lang="pl-PL" dirty="0" smtClean="0"/>
          </a:p>
        </p:txBody>
      </p:sp>
      <p:pic>
        <p:nvPicPr>
          <p:cNvPr id="10242" name="Picture 2" descr="http://obrazki.joe.pl/sub_images/milosc-to-chemia.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91" t="14511" r="7249" b="14954"/>
          <a:stretch/>
        </p:blipFill>
        <p:spPr bwMode="auto">
          <a:xfrm>
            <a:off x="1971303" y="4403695"/>
            <a:ext cx="4587080" cy="23111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494993"/>
      </p:ext>
    </p:extLst>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a:xfrm>
            <a:off x="-344343" y="4923517"/>
            <a:ext cx="6921170" cy="1780108"/>
          </a:xfrm>
        </p:spPr>
        <p:txBody>
          <a:bodyPr/>
          <a:lstStyle/>
          <a:p>
            <a:r>
              <a:rPr lang="pl-PL" dirty="0" err="1" smtClean="0">
                <a:solidFill>
                  <a:schemeClr val="accent1">
                    <a:lumMod val="50000"/>
                  </a:schemeClr>
                </a:solidFill>
              </a:rPr>
              <a:t>Děkuji</a:t>
            </a:r>
            <a:r>
              <a:rPr lang="pl-PL" dirty="0" smtClean="0">
                <a:solidFill>
                  <a:schemeClr val="accent1">
                    <a:lumMod val="50000"/>
                  </a:schemeClr>
                </a:solidFill>
              </a:rPr>
              <a:t> </a:t>
            </a:r>
            <a:r>
              <a:rPr lang="pl-PL" dirty="0" err="1">
                <a:solidFill>
                  <a:schemeClr val="accent1">
                    <a:lumMod val="50000"/>
                  </a:schemeClr>
                </a:solidFill>
              </a:rPr>
              <a:t>V</a:t>
            </a:r>
            <a:r>
              <a:rPr lang="pl-PL" dirty="0" err="1" smtClean="0">
                <a:solidFill>
                  <a:schemeClr val="accent1">
                    <a:lumMod val="50000"/>
                  </a:schemeClr>
                </a:solidFill>
              </a:rPr>
              <a:t>ám</a:t>
            </a:r>
            <a:r>
              <a:rPr lang="pl-PL" dirty="0" smtClean="0">
                <a:solidFill>
                  <a:schemeClr val="accent1">
                    <a:lumMod val="50000"/>
                  </a:schemeClr>
                </a:solidFill>
              </a:rPr>
              <a:t> za </a:t>
            </a:r>
            <a:r>
              <a:rPr lang="pl-PL" dirty="0" err="1" smtClean="0">
                <a:solidFill>
                  <a:schemeClr val="accent1">
                    <a:lumMod val="50000"/>
                  </a:schemeClr>
                </a:solidFill>
              </a:rPr>
              <a:t>pozornost</a:t>
            </a:r>
            <a:endParaRPr lang="pl-PL" dirty="0">
              <a:solidFill>
                <a:schemeClr val="accent1">
                  <a:lumMod val="50000"/>
                </a:schemeClr>
              </a:solidFill>
            </a:endParaRPr>
          </a:p>
        </p:txBody>
      </p:sp>
      <p:pic>
        <p:nvPicPr>
          <p:cNvPr id="6146" name="Picture 2" descr="http://m.ocdn.eu/_m/479d05e8695f7e9d0b8de2e04bd39cc0,1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1917" y="604920"/>
            <a:ext cx="5759532" cy="43132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cs-CZ" dirty="0" smtClean="0"/>
              <a:t>Vizualizace v chemii</a:t>
            </a:r>
            <a:endParaRPr lang="en-US" dirty="0"/>
          </a:p>
        </p:txBody>
      </p:sp>
      <p:sp>
        <p:nvSpPr>
          <p:cNvPr id="8" name="Vertical Text Placeholder 7"/>
          <p:cNvSpPr>
            <a:spLocks noGrp="1"/>
          </p:cNvSpPr>
          <p:nvPr>
            <p:ph type="body" orient="vert" idx="1"/>
          </p:nvPr>
        </p:nvSpPr>
        <p:spPr>
          <a:xfrm>
            <a:off x="173891" y="2310403"/>
            <a:ext cx="8652897" cy="1355825"/>
          </a:xfrm>
        </p:spPr>
        <p:txBody>
          <a:bodyPr vert="horz">
            <a:normAutofit/>
          </a:bodyPr>
          <a:lstStyle/>
          <a:p>
            <a:pPr marL="0" indent="0">
              <a:buNone/>
            </a:pPr>
            <a:r>
              <a:rPr lang="cs-CZ" dirty="0"/>
              <a:t>Znázorňování obrazem se využívalo také při pokusech </a:t>
            </a:r>
            <a:r>
              <a:rPr lang="cs-CZ" dirty="0" smtClean="0"/>
              <a:t>o:</a:t>
            </a:r>
          </a:p>
          <a:p>
            <a:pPr lvl="1"/>
            <a:r>
              <a:rPr lang="cs-CZ" dirty="0" smtClean="0"/>
              <a:t>představení </a:t>
            </a:r>
            <a:r>
              <a:rPr lang="cs-CZ" dirty="0">
                <a:effectLst>
                  <a:outerShdw blurRad="38100" dist="38100" dir="2700000" algn="tl">
                    <a:srgbClr val="000000">
                      <a:alpha val="43137"/>
                    </a:srgbClr>
                  </a:outerShdw>
                </a:effectLst>
              </a:rPr>
              <a:t>vnitřní stavby sloučenin</a:t>
            </a:r>
            <a:r>
              <a:rPr lang="cs-CZ" dirty="0" smtClean="0"/>
              <a:t>, </a:t>
            </a:r>
          </a:p>
          <a:p>
            <a:pPr lvl="1"/>
            <a:r>
              <a:rPr lang="cs-CZ" dirty="0" smtClean="0"/>
              <a:t>vysvětlení </a:t>
            </a:r>
            <a:r>
              <a:rPr lang="cs-CZ" dirty="0">
                <a:effectLst>
                  <a:outerShdw blurRad="38100" dist="38100" dir="2700000" algn="tl">
                    <a:srgbClr val="000000">
                      <a:alpha val="43137"/>
                    </a:srgbClr>
                  </a:outerShdw>
                </a:effectLst>
              </a:rPr>
              <a:t>pojmu </a:t>
            </a:r>
            <a:r>
              <a:rPr lang="cs-CZ" dirty="0" smtClean="0">
                <a:effectLst>
                  <a:outerShdw blurRad="38100" dist="38100" dir="2700000" algn="tl">
                    <a:srgbClr val="000000">
                      <a:alpha val="43137"/>
                    </a:srgbClr>
                  </a:outerShdw>
                </a:effectLst>
              </a:rPr>
              <a:t>valence</a:t>
            </a:r>
            <a:r>
              <a:rPr lang="cs-CZ" dirty="0"/>
              <a:t>.</a:t>
            </a:r>
            <a:endParaRPr lang="en-US" dirty="0"/>
          </a:p>
        </p:txBody>
      </p:sp>
      <p:pic>
        <p:nvPicPr>
          <p:cNvPr id="11" name="Picture 10"/>
          <p:cNvPicPr/>
          <p:nvPr/>
        </p:nvPicPr>
        <p:blipFill>
          <a:blip r:embed="rId3" cstate="print"/>
          <a:srcRect/>
          <a:stretch>
            <a:fillRect/>
          </a:stretch>
        </p:blipFill>
        <p:spPr bwMode="auto">
          <a:xfrm>
            <a:off x="3726107" y="3960636"/>
            <a:ext cx="2239005" cy="1908279"/>
          </a:xfrm>
          <a:prstGeom prst="rect">
            <a:avLst/>
          </a:prstGeom>
          <a:noFill/>
          <a:ln w="9525">
            <a:noFill/>
            <a:miter lim="800000"/>
            <a:headEnd/>
            <a:tailEnd/>
          </a:ln>
        </p:spPr>
      </p:pic>
      <p:sp>
        <p:nvSpPr>
          <p:cNvPr id="12" name="Rectangle 11"/>
          <p:cNvSpPr/>
          <p:nvPr/>
        </p:nvSpPr>
        <p:spPr>
          <a:xfrm>
            <a:off x="1737736" y="6019319"/>
            <a:ext cx="5501697" cy="369332"/>
          </a:xfrm>
          <a:prstGeom prst="rect">
            <a:avLst/>
          </a:prstGeom>
        </p:spPr>
        <p:txBody>
          <a:bodyPr wrap="square">
            <a:spAutoFit/>
          </a:bodyPr>
          <a:lstStyle/>
          <a:p>
            <a:pPr algn="r"/>
            <a:r>
              <a:rPr lang="cs-CZ" dirty="0">
                <a:solidFill>
                  <a:srgbClr val="073E87"/>
                </a:solidFill>
              </a:rPr>
              <a:t>M</a:t>
            </a:r>
            <a:r>
              <a:rPr lang="cs-CZ" dirty="0" smtClean="0">
                <a:solidFill>
                  <a:srgbClr val="073E87"/>
                </a:solidFill>
              </a:rPr>
              <a:t>odely </a:t>
            </a:r>
            <a:r>
              <a:rPr lang="cs-CZ" dirty="0">
                <a:solidFill>
                  <a:srgbClr val="073E87"/>
                </a:solidFill>
              </a:rPr>
              <a:t>molekul i s jejich </a:t>
            </a:r>
            <a:r>
              <a:rPr lang="cs-CZ" dirty="0" smtClean="0">
                <a:solidFill>
                  <a:srgbClr val="073E87"/>
                </a:solidFill>
              </a:rPr>
              <a:t>valencí  - </a:t>
            </a:r>
            <a:r>
              <a:rPr lang="cs-CZ" dirty="0" err="1" smtClean="0">
                <a:solidFill>
                  <a:srgbClr val="073E87"/>
                </a:solidFill>
              </a:rPr>
              <a:t>Delavaud</a:t>
            </a:r>
            <a:r>
              <a:rPr lang="cs-CZ" dirty="0" smtClean="0">
                <a:solidFill>
                  <a:srgbClr val="073E87"/>
                </a:solidFill>
              </a:rPr>
              <a:t> </a:t>
            </a:r>
            <a:endParaRPr lang="en-US" dirty="0">
              <a:solidFill>
                <a:srgbClr val="073E87"/>
              </a:solidFill>
            </a:endParaRPr>
          </a:p>
        </p:txBody>
      </p:sp>
    </p:spTree>
    <p:extLst>
      <p:ext uri="{BB962C8B-B14F-4D97-AF65-F5344CB8AC3E}">
        <p14:creationId xmlns:p14="http://schemas.microsoft.com/office/powerpoint/2010/main" val="10224588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cs-CZ" dirty="0"/>
              <a:t>Vizualizace v chemii</a:t>
            </a:r>
            <a:endParaRPr lang="en-US" b="1" dirty="0">
              <a:latin typeface="Arial"/>
              <a:cs typeface="Arial"/>
            </a:endParaRPr>
          </a:p>
        </p:txBody>
      </p:sp>
      <p:sp>
        <p:nvSpPr>
          <p:cNvPr id="3" name="Vertical Text Placeholder 2"/>
          <p:cNvSpPr>
            <a:spLocks noGrp="1"/>
          </p:cNvSpPr>
          <p:nvPr>
            <p:ph type="body" orient="vert" idx="1"/>
          </p:nvPr>
        </p:nvSpPr>
        <p:spPr>
          <a:xfrm>
            <a:off x="872067" y="6062669"/>
            <a:ext cx="7408333" cy="763941"/>
          </a:xfrm>
        </p:spPr>
        <p:txBody>
          <a:bodyPr vert="horz">
            <a:normAutofit/>
          </a:bodyPr>
          <a:lstStyle/>
          <a:p>
            <a:pPr marL="0" indent="0" algn="ctr">
              <a:buNone/>
            </a:pPr>
            <a:r>
              <a:rPr lang="cs-CZ" sz="1800" dirty="0" smtClean="0">
                <a:latin typeface="Arial"/>
                <a:cs typeface="Arial"/>
              </a:rPr>
              <a:t>Tato tělesa byla spojena buď svými vrcholy, hranami, nebo základnami – v závislosti na druhu vazby.</a:t>
            </a:r>
            <a:r>
              <a:rPr lang="en-US" sz="1800" dirty="0" smtClean="0">
                <a:latin typeface="Arial"/>
                <a:cs typeface="Arial"/>
              </a:rPr>
              <a:t> </a:t>
            </a:r>
            <a:endParaRPr lang="en-US" sz="1800" dirty="0">
              <a:latin typeface="Arial"/>
              <a:cs typeface="Arial"/>
            </a:endParaRPr>
          </a:p>
        </p:txBody>
      </p:sp>
      <p:pic>
        <p:nvPicPr>
          <p:cNvPr id="4" name="Picture 3"/>
          <p:cNvPicPr/>
          <p:nvPr/>
        </p:nvPicPr>
        <p:blipFill>
          <a:blip r:embed="rId2" cstate="print"/>
          <a:srcRect/>
          <a:stretch>
            <a:fillRect/>
          </a:stretch>
        </p:blipFill>
        <p:spPr bwMode="auto">
          <a:xfrm>
            <a:off x="0" y="3837699"/>
            <a:ext cx="3838222" cy="2356556"/>
          </a:xfrm>
          <a:prstGeom prst="rect">
            <a:avLst/>
          </a:prstGeom>
          <a:noFill/>
          <a:ln w="9525">
            <a:noFill/>
            <a:miter lim="800000"/>
            <a:headEnd/>
            <a:tailEnd/>
          </a:ln>
        </p:spPr>
      </p:pic>
      <p:pic>
        <p:nvPicPr>
          <p:cNvPr id="5" name="Picture 4"/>
          <p:cNvPicPr/>
          <p:nvPr/>
        </p:nvPicPr>
        <p:blipFill>
          <a:blip r:embed="rId3" cstate="print"/>
          <a:srcRect/>
          <a:stretch>
            <a:fillRect/>
          </a:stretch>
        </p:blipFill>
        <p:spPr bwMode="auto">
          <a:xfrm>
            <a:off x="3918170" y="3907683"/>
            <a:ext cx="3399861" cy="2041031"/>
          </a:xfrm>
          <a:prstGeom prst="rect">
            <a:avLst/>
          </a:prstGeom>
          <a:noFill/>
          <a:ln w="9525">
            <a:noFill/>
            <a:miter lim="800000"/>
            <a:headEnd/>
            <a:tailEnd/>
          </a:ln>
        </p:spPr>
      </p:pic>
      <p:pic>
        <p:nvPicPr>
          <p:cNvPr id="6" name="Picture 5"/>
          <p:cNvPicPr/>
          <p:nvPr/>
        </p:nvPicPr>
        <p:blipFill>
          <a:blip r:embed="rId4" cstate="print"/>
          <a:srcRect/>
          <a:stretch>
            <a:fillRect/>
          </a:stretch>
        </p:blipFill>
        <p:spPr bwMode="auto">
          <a:xfrm>
            <a:off x="7453001" y="3812127"/>
            <a:ext cx="1418731" cy="2144887"/>
          </a:xfrm>
          <a:prstGeom prst="rect">
            <a:avLst/>
          </a:prstGeom>
          <a:noFill/>
          <a:ln w="9525">
            <a:noFill/>
            <a:miter lim="800000"/>
            <a:headEnd/>
            <a:tailEnd/>
          </a:ln>
        </p:spPr>
      </p:pic>
      <p:sp>
        <p:nvSpPr>
          <p:cNvPr id="9" name="Vertical Text Placeholder 2"/>
          <p:cNvSpPr txBox="1">
            <a:spLocks/>
          </p:cNvSpPr>
          <p:nvPr/>
        </p:nvSpPr>
        <p:spPr>
          <a:xfrm>
            <a:off x="164967" y="2461485"/>
            <a:ext cx="8322458" cy="1985464"/>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pl-PL" sz="1800" dirty="0" err="1">
                <a:solidFill>
                  <a:schemeClr val="tx2"/>
                </a:solidFill>
                <a:latin typeface="Arial"/>
                <a:cs typeface="Arial"/>
              </a:rPr>
              <a:t>Vizualizace</a:t>
            </a:r>
            <a:r>
              <a:rPr lang="cs-CZ" sz="1800" dirty="0">
                <a:solidFill>
                  <a:schemeClr val="tx2"/>
                </a:solidFill>
                <a:latin typeface="Arial"/>
                <a:cs typeface="Arial"/>
              </a:rPr>
              <a:t> v chemii umožnilo také vysvětlit podstatu dvou druhů      izomerie – geometrické a optické. </a:t>
            </a:r>
          </a:p>
          <a:p>
            <a:r>
              <a:rPr lang="cs-CZ" sz="1800" dirty="0">
                <a:solidFill>
                  <a:schemeClr val="tx2"/>
                </a:solidFill>
                <a:latin typeface="Arial"/>
                <a:cs typeface="Arial"/>
              </a:rPr>
              <a:t>Bylo to možné teprve po navržení modelů atomů uhlíku </a:t>
            </a:r>
            <a:r>
              <a:rPr lang="cs-CZ" sz="1800" dirty="0" err="1">
                <a:solidFill>
                  <a:schemeClr val="tx2"/>
                </a:solidFill>
                <a:latin typeface="Arial"/>
                <a:cs typeface="Arial"/>
              </a:rPr>
              <a:t>van’t</a:t>
            </a:r>
            <a:r>
              <a:rPr lang="cs-CZ" sz="1800" dirty="0">
                <a:solidFill>
                  <a:schemeClr val="tx2"/>
                </a:solidFill>
                <a:latin typeface="Arial"/>
                <a:cs typeface="Arial"/>
              </a:rPr>
              <a:t> </a:t>
            </a:r>
            <a:r>
              <a:rPr lang="cs-CZ" sz="1800" dirty="0" err="1">
                <a:solidFill>
                  <a:schemeClr val="tx2"/>
                </a:solidFill>
                <a:latin typeface="Arial"/>
                <a:cs typeface="Arial"/>
              </a:rPr>
              <a:t>Hoffem</a:t>
            </a:r>
            <a:r>
              <a:rPr lang="cs-CZ" sz="1800" dirty="0">
                <a:solidFill>
                  <a:schemeClr val="tx2"/>
                </a:solidFill>
                <a:latin typeface="Arial"/>
                <a:cs typeface="Arial"/>
              </a:rPr>
              <a:t> (1876), které měly tvar pravidelných čtyřstěnů. </a:t>
            </a:r>
          </a:p>
        </p:txBody>
      </p:sp>
    </p:spTree>
    <p:extLst>
      <p:ext uri="{BB962C8B-B14F-4D97-AF65-F5344CB8AC3E}">
        <p14:creationId xmlns:p14="http://schemas.microsoft.com/office/powerpoint/2010/main" val="40504371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57200" y="338328"/>
            <a:ext cx="8229600" cy="846236"/>
          </a:xfrm>
        </p:spPr>
        <p:txBody>
          <a:bodyPr/>
          <a:lstStyle/>
          <a:p>
            <a:r>
              <a:rPr lang="en-US" dirty="0" err="1" smtClean="0">
                <a:solidFill>
                  <a:srgbClr val="000090"/>
                </a:solidFill>
              </a:rPr>
              <a:t>Obsah</a:t>
            </a:r>
            <a:endParaRPr lang="en-US" dirty="0">
              <a:solidFill>
                <a:srgbClr val="000090"/>
              </a:solidFill>
            </a:endParaRPr>
          </a:p>
        </p:txBody>
      </p:sp>
      <p:sp>
        <p:nvSpPr>
          <p:cNvPr id="4" name="Text Placeholder 3"/>
          <p:cNvSpPr>
            <a:spLocks noGrp="1"/>
          </p:cNvSpPr>
          <p:nvPr>
            <p:ph type="body" idx="4294967295"/>
          </p:nvPr>
        </p:nvSpPr>
        <p:spPr>
          <a:xfrm>
            <a:off x="285417" y="1591056"/>
            <a:ext cx="8591006" cy="5058261"/>
          </a:xfrm>
        </p:spPr>
        <p:txBody>
          <a:bodyPr>
            <a:normAutofit fontScale="70000" lnSpcReduction="20000"/>
          </a:bodyPr>
          <a:lstStyle/>
          <a:p>
            <a:pPr rtl="0" eaLnBrk="1" latinLnBrk="0" hangingPunct="1"/>
            <a:r>
              <a:rPr lang="cs-CZ" sz="2400" b="1" kern="1200" dirty="0" smtClean="0">
                <a:solidFill>
                  <a:schemeClr val="tx2"/>
                </a:solidFill>
                <a:effectLst/>
                <a:latin typeface="+mn-lt"/>
                <a:ea typeface="+mn-ea"/>
                <a:cs typeface="+mn-cs"/>
              </a:rPr>
              <a:t>Role obrazu v kultuře	</a:t>
            </a:r>
            <a:endParaRPr lang="cs-CZ" dirty="0" smtClean="0">
              <a:effectLst/>
            </a:endParaRPr>
          </a:p>
          <a:p>
            <a:pPr rtl="0" eaLnBrk="1" latinLnBrk="0" hangingPunct="1"/>
            <a:r>
              <a:rPr lang="cs-CZ" sz="2400" b="1" kern="1200" dirty="0" smtClean="0">
                <a:solidFill>
                  <a:schemeClr val="tx2"/>
                </a:solidFill>
                <a:effectLst/>
                <a:latin typeface="+mn-lt"/>
                <a:ea typeface="+mn-ea"/>
                <a:cs typeface="+mn-cs"/>
              </a:rPr>
              <a:t>Obraz a text – zdroje předávání informací	</a:t>
            </a:r>
            <a:endParaRPr lang="cs-CZ" dirty="0" smtClean="0">
              <a:effectLst/>
            </a:endParaRPr>
          </a:p>
          <a:p>
            <a:pPr rtl="0" eaLnBrk="1" latinLnBrk="0" hangingPunct="1"/>
            <a:r>
              <a:rPr lang="cs-CZ" sz="2400" b="1" kern="1200" dirty="0" smtClean="0">
                <a:solidFill>
                  <a:schemeClr val="tx2"/>
                </a:solidFill>
                <a:effectLst/>
                <a:latin typeface="+mn-lt"/>
                <a:ea typeface="+mn-ea"/>
                <a:cs typeface="+mn-cs"/>
              </a:rPr>
              <a:t>Zobrazování v přírodních vědách v běhu staletí	</a:t>
            </a:r>
            <a:endParaRPr lang="cs-CZ" dirty="0" smtClean="0">
              <a:effectLst/>
            </a:endParaRPr>
          </a:p>
          <a:p>
            <a:pPr rtl="0" eaLnBrk="1" latinLnBrk="0" hangingPunct="1"/>
            <a:r>
              <a:rPr lang="cs-CZ" sz="2400" b="1" kern="1200" dirty="0" smtClean="0">
                <a:solidFill>
                  <a:schemeClr val="tx2"/>
                </a:solidFill>
                <a:effectLst/>
                <a:latin typeface="+mn-lt"/>
                <a:ea typeface="+mn-ea"/>
                <a:cs typeface="+mn-cs"/>
              </a:rPr>
              <a:t>Role vizualizace v chemii a ve výuce chemie	</a:t>
            </a:r>
            <a:endParaRPr lang="cs-CZ" dirty="0" smtClean="0">
              <a:effectLst/>
            </a:endParaRPr>
          </a:p>
          <a:p>
            <a:pPr rtl="0" eaLnBrk="1" latinLnBrk="0" hangingPunct="1"/>
            <a:r>
              <a:rPr lang="cs-CZ" sz="2400" b="1" kern="1200" dirty="0" smtClean="0">
                <a:solidFill>
                  <a:schemeClr val="tx2"/>
                </a:solidFill>
                <a:effectLst/>
                <a:latin typeface="+mn-lt"/>
                <a:ea typeface="+mn-ea"/>
                <a:cs typeface="+mn-cs"/>
              </a:rPr>
              <a:t>Role teorií vysvětlujících stavbu mikrosvěta v chemii a ve výuce chemie</a:t>
            </a:r>
            <a:endParaRPr lang="cs-CZ" dirty="0" smtClean="0">
              <a:effectLst/>
            </a:endParaRPr>
          </a:p>
          <a:p>
            <a:pPr rtl="0" eaLnBrk="1" latinLnBrk="0" hangingPunct="1"/>
            <a:r>
              <a:rPr lang="cs-CZ" sz="2400" b="1" kern="1200" dirty="0" smtClean="0">
                <a:solidFill>
                  <a:schemeClr val="tx2"/>
                </a:solidFill>
                <a:effectLst/>
                <a:latin typeface="+mn-lt"/>
                <a:ea typeface="+mn-ea"/>
                <a:cs typeface="+mn-cs"/>
              </a:rPr>
              <a:t>Modely stavby látek a jejich vizualizace ve výuce chemie	</a:t>
            </a:r>
            <a:endParaRPr lang="cs-CZ" dirty="0" smtClean="0">
              <a:effectLst/>
            </a:endParaRPr>
          </a:p>
          <a:p>
            <a:pPr rtl="0" eaLnBrk="1" latinLnBrk="0" hangingPunct="1"/>
            <a:r>
              <a:rPr lang="cs-CZ" sz="2400" b="1" kern="1200" dirty="0" smtClean="0">
                <a:solidFill>
                  <a:schemeClr val="tx2"/>
                </a:solidFill>
                <a:effectLst/>
                <a:latin typeface="+mn-lt"/>
                <a:ea typeface="+mn-ea"/>
                <a:cs typeface="+mn-cs"/>
              </a:rPr>
              <a:t>Teoretické modely ve výuce chemie</a:t>
            </a:r>
            <a:endParaRPr lang="cs-CZ" dirty="0" smtClean="0">
              <a:effectLst/>
            </a:endParaRPr>
          </a:p>
          <a:p>
            <a:pPr rtl="0" eaLnBrk="1" latinLnBrk="0" hangingPunct="1"/>
            <a:r>
              <a:rPr lang="cs-CZ" sz="2400" b="1" kern="1200" dirty="0" smtClean="0">
                <a:solidFill>
                  <a:schemeClr val="tx2"/>
                </a:solidFill>
                <a:effectLst/>
                <a:latin typeface="+mn-lt"/>
                <a:ea typeface="+mn-ea"/>
                <a:cs typeface="+mn-cs"/>
              </a:rPr>
              <a:t>Výzkumy používání modelů ve vzdělávání – přehled literatury</a:t>
            </a:r>
            <a:endParaRPr lang="cs-CZ" dirty="0" smtClean="0">
              <a:effectLst/>
            </a:endParaRPr>
          </a:p>
          <a:p>
            <a:pPr rtl="0" eaLnBrk="1" latinLnBrk="0" hangingPunct="1"/>
            <a:r>
              <a:rPr lang="cs-CZ" sz="2400" b="1" kern="1200" dirty="0" smtClean="0">
                <a:solidFill>
                  <a:schemeClr val="tx2"/>
                </a:solidFill>
                <a:effectLst/>
                <a:latin typeface="+mn-lt"/>
                <a:ea typeface="+mn-ea"/>
                <a:cs typeface="+mn-cs"/>
              </a:rPr>
              <a:t>Nově navržený model založený na kvantové chemii – teoretické (psychologické) základ</a:t>
            </a:r>
            <a:endParaRPr lang="cs-CZ" dirty="0" smtClean="0">
              <a:effectLst/>
            </a:endParaRPr>
          </a:p>
          <a:p>
            <a:pPr rtl="0" eaLnBrk="1" latinLnBrk="0" hangingPunct="1"/>
            <a:r>
              <a:rPr lang="cs-CZ" sz="2400" b="1" kern="1200" dirty="0" smtClean="0">
                <a:solidFill>
                  <a:schemeClr val="tx2"/>
                </a:solidFill>
                <a:effectLst/>
                <a:latin typeface="+mn-lt"/>
                <a:ea typeface="+mn-ea"/>
                <a:cs typeface="+mn-cs"/>
              </a:rPr>
              <a:t>Chyby, který vyplývají z tradiční výuky o stavbě látky</a:t>
            </a:r>
            <a:endParaRPr lang="cs-CZ" dirty="0" smtClean="0">
              <a:effectLst/>
            </a:endParaRPr>
          </a:p>
          <a:p>
            <a:pPr rtl="0" eaLnBrk="1" latinLnBrk="0" hangingPunct="1"/>
            <a:r>
              <a:rPr lang="cs-CZ" sz="2400" b="1" kern="1200" dirty="0" smtClean="0">
                <a:solidFill>
                  <a:schemeClr val="tx2"/>
                </a:solidFill>
                <a:effectLst/>
                <a:latin typeface="+mn-lt"/>
                <a:ea typeface="+mn-ea"/>
                <a:cs typeface="+mn-cs"/>
              </a:rPr>
              <a:t>Nová koncepce výuky o stavbě látky</a:t>
            </a:r>
            <a:endParaRPr lang="cs-CZ" dirty="0" smtClean="0">
              <a:effectLst/>
            </a:endParaRPr>
          </a:p>
          <a:p>
            <a:pPr rtl="0" eaLnBrk="1" latinLnBrk="0" hangingPunct="1"/>
            <a:r>
              <a:rPr lang="cs-CZ" sz="2400" b="1" kern="1200" dirty="0" smtClean="0">
                <a:solidFill>
                  <a:schemeClr val="tx2"/>
                </a:solidFill>
                <a:effectLst/>
                <a:latin typeface="+mn-lt"/>
                <a:ea typeface="+mn-ea"/>
                <a:cs typeface="+mn-cs"/>
              </a:rPr>
              <a:t>Předpoklady nového dynamického počítačového modelu, který je založen na základech kvantové chemie</a:t>
            </a:r>
            <a:endParaRPr lang="cs-CZ" dirty="0" smtClean="0">
              <a:effectLst/>
            </a:endParaRPr>
          </a:p>
          <a:p>
            <a:pPr rtl="0" eaLnBrk="1" latinLnBrk="0" hangingPunct="1"/>
            <a:r>
              <a:rPr lang="cs-CZ" sz="2400" b="1" kern="1200" dirty="0" smtClean="0">
                <a:solidFill>
                  <a:schemeClr val="tx2"/>
                </a:solidFill>
                <a:effectLst/>
                <a:latin typeface="+mn-lt"/>
                <a:ea typeface="+mn-ea"/>
                <a:cs typeface="+mn-cs"/>
              </a:rPr>
              <a:t>Výzkumy možností, jak zavést počítačové dynamické modely založené na kvantové stavbě atomu do výuky chemie na různých stupních chemického vzdělávání</a:t>
            </a:r>
            <a:endParaRPr lang="cs-CZ" dirty="0" smtClean="0">
              <a:effectLst/>
            </a:endParaRPr>
          </a:p>
          <a:p>
            <a:pPr rtl="0" eaLnBrk="1" latinLnBrk="0" hangingPunct="1"/>
            <a:r>
              <a:rPr lang="cs-CZ" sz="2400" b="1" kern="1200" dirty="0" smtClean="0">
                <a:solidFill>
                  <a:schemeClr val="tx2"/>
                </a:solidFill>
                <a:effectLst/>
                <a:latin typeface="+mn-lt"/>
                <a:ea typeface="+mn-ea"/>
                <a:cs typeface="+mn-cs"/>
              </a:rPr>
              <a:t>Výzkumy týkající se porovnání vizuálních učebních pomůcek s jinými </a:t>
            </a:r>
            <a:endParaRPr lang="cs-CZ" dirty="0" smtClean="0">
              <a:effectLst/>
            </a:endParaRPr>
          </a:p>
          <a:p>
            <a:r>
              <a:rPr lang="cs-CZ" sz="2400" b="1" kern="1200" dirty="0" smtClean="0">
                <a:solidFill>
                  <a:schemeClr val="tx2"/>
                </a:solidFill>
                <a:effectLst/>
                <a:latin typeface="+mn-lt"/>
                <a:ea typeface="+mn-ea"/>
                <a:cs typeface="+mn-cs"/>
              </a:rPr>
              <a:t>Výsledky výzkumů týkajících se vlivu počítačových dynamických modelů na pochopení mikrosvěta</a:t>
            </a:r>
            <a:r>
              <a:rPr lang="cs-CZ" dirty="0" smtClean="0"/>
              <a:t> </a:t>
            </a:r>
            <a:endParaRPr lang="en-US" dirty="0"/>
          </a:p>
        </p:txBody>
      </p:sp>
    </p:spTree>
    <p:extLst>
      <p:ext uri="{BB962C8B-B14F-4D97-AF65-F5344CB8AC3E}">
        <p14:creationId xmlns:p14="http://schemas.microsoft.com/office/powerpoint/2010/main" val="251129095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179902" y="5146094"/>
            <a:ext cx="1964098" cy="1711906"/>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cs-CZ" dirty="0"/>
              <a:t>Vizualizace v chemii</a:t>
            </a:r>
            <a:endParaRPr lang="en-US" b="1" dirty="0">
              <a:latin typeface="Arial"/>
              <a:cs typeface="Arial"/>
            </a:endParaRPr>
          </a:p>
        </p:txBody>
      </p:sp>
      <p:sp>
        <p:nvSpPr>
          <p:cNvPr id="3" name="Vertical Text Placeholder 2"/>
          <p:cNvSpPr>
            <a:spLocks noGrp="1"/>
          </p:cNvSpPr>
          <p:nvPr>
            <p:ph type="body" orient="vert" idx="1"/>
          </p:nvPr>
        </p:nvSpPr>
        <p:spPr>
          <a:xfrm>
            <a:off x="231804" y="1901236"/>
            <a:ext cx="8298392" cy="2226515"/>
          </a:xfrm>
        </p:spPr>
        <p:txBody>
          <a:bodyPr vert="horz">
            <a:normAutofit/>
          </a:bodyPr>
          <a:lstStyle/>
          <a:p>
            <a:pPr marL="0" indent="0">
              <a:buNone/>
            </a:pPr>
            <a:endParaRPr lang="cs-CZ" sz="1800" dirty="0" smtClean="0">
              <a:latin typeface="Arial"/>
              <a:cs typeface="Arial"/>
            </a:endParaRPr>
          </a:p>
          <a:p>
            <a:r>
              <a:rPr lang="cs-CZ" sz="1800" dirty="0" smtClean="0">
                <a:latin typeface="Arial"/>
                <a:cs typeface="Arial"/>
              </a:rPr>
              <a:t>Hoffmanovy modely nemohly vysvětlit </a:t>
            </a:r>
            <a:r>
              <a:rPr lang="cs-CZ" sz="1800" dirty="0">
                <a:latin typeface="Arial"/>
                <a:cs typeface="Arial"/>
              </a:rPr>
              <a:t>vlastní podstatu chemické vazby. </a:t>
            </a:r>
            <a:endParaRPr lang="cs-CZ" sz="1800" dirty="0" smtClean="0">
              <a:latin typeface="Arial"/>
              <a:cs typeface="Arial"/>
            </a:endParaRPr>
          </a:p>
          <a:p>
            <a:r>
              <a:rPr lang="cs-CZ" sz="1800" dirty="0" smtClean="0">
                <a:latin typeface="Arial"/>
                <a:cs typeface="Arial"/>
              </a:rPr>
              <a:t>Umožnil </a:t>
            </a:r>
            <a:r>
              <a:rPr lang="cs-CZ" sz="1800" dirty="0">
                <a:latin typeface="Arial"/>
                <a:cs typeface="Arial"/>
              </a:rPr>
              <a:t>to teprve model atomu ve tvaru krychle, </a:t>
            </a:r>
            <a:r>
              <a:rPr lang="cs-CZ" sz="1800" dirty="0" smtClean="0">
                <a:latin typeface="Arial"/>
                <a:cs typeface="Arial"/>
              </a:rPr>
              <a:t>jehož </a:t>
            </a:r>
            <a:r>
              <a:rPr lang="cs-CZ" sz="1800" dirty="0">
                <a:latin typeface="Arial"/>
                <a:cs typeface="Arial"/>
              </a:rPr>
              <a:t>povrch byl stejný jako vnější elektronový povlak. </a:t>
            </a:r>
            <a:endParaRPr lang="cs-CZ" sz="1800" dirty="0" smtClean="0">
              <a:latin typeface="Arial"/>
              <a:cs typeface="Arial"/>
            </a:endParaRPr>
          </a:p>
          <a:p>
            <a:r>
              <a:rPr lang="cs-CZ" sz="1800" dirty="0" smtClean="0">
                <a:latin typeface="Arial"/>
                <a:cs typeface="Arial"/>
              </a:rPr>
              <a:t>V</a:t>
            </a:r>
            <a:r>
              <a:rPr lang="cs-CZ" sz="1800" dirty="0">
                <a:latin typeface="Arial"/>
                <a:cs typeface="Arial"/>
              </a:rPr>
              <a:t> rozích modelu se mohlo nacházet od 0 do 8 elektronů. </a:t>
            </a:r>
            <a:endParaRPr lang="cs-CZ" sz="1800" dirty="0" smtClean="0">
              <a:latin typeface="Arial"/>
              <a:cs typeface="Arial"/>
            </a:endParaRPr>
          </a:p>
        </p:txBody>
      </p:sp>
      <p:pic>
        <p:nvPicPr>
          <p:cNvPr id="5" name="Picture 4"/>
          <p:cNvPicPr/>
          <p:nvPr/>
        </p:nvPicPr>
        <p:blipFill>
          <a:blip r:embed="rId2" cstate="print"/>
          <a:srcRect l="4797" t="8738" r="2869" b="11585"/>
          <a:stretch>
            <a:fillRect/>
          </a:stretch>
        </p:blipFill>
        <p:spPr bwMode="auto">
          <a:xfrm>
            <a:off x="231804" y="4127738"/>
            <a:ext cx="8690802" cy="1807665"/>
          </a:xfrm>
          <a:prstGeom prst="rect">
            <a:avLst/>
          </a:prstGeom>
          <a:noFill/>
          <a:ln w="9525">
            <a:noFill/>
            <a:miter lim="800000"/>
            <a:headEnd/>
            <a:tailEnd/>
          </a:ln>
        </p:spPr>
      </p:pic>
    </p:spTree>
    <p:extLst>
      <p:ext uri="{BB962C8B-B14F-4D97-AF65-F5344CB8AC3E}">
        <p14:creationId xmlns:p14="http://schemas.microsoft.com/office/powerpoint/2010/main" val="13079577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179902" y="5146094"/>
            <a:ext cx="1964098" cy="1711906"/>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cs-CZ" dirty="0"/>
              <a:t>Vizualizace v chemii</a:t>
            </a:r>
            <a:endParaRPr lang="en-US" b="1" dirty="0">
              <a:latin typeface="Arial"/>
              <a:cs typeface="Arial"/>
            </a:endParaRPr>
          </a:p>
        </p:txBody>
      </p:sp>
      <p:sp>
        <p:nvSpPr>
          <p:cNvPr id="3" name="Vertical Text Placeholder 2"/>
          <p:cNvSpPr>
            <a:spLocks noGrp="1"/>
          </p:cNvSpPr>
          <p:nvPr>
            <p:ph type="body" orient="vert" idx="1"/>
          </p:nvPr>
        </p:nvSpPr>
        <p:spPr>
          <a:xfrm>
            <a:off x="549275" y="2456597"/>
            <a:ext cx="8298392" cy="1286789"/>
          </a:xfrm>
        </p:spPr>
        <p:txBody>
          <a:bodyPr vert="horz">
            <a:normAutofit/>
          </a:bodyPr>
          <a:lstStyle/>
          <a:p>
            <a:pPr marL="0" indent="0">
              <a:buNone/>
            </a:pPr>
            <a:endParaRPr lang="cs-CZ" sz="1800" dirty="0" smtClean="0">
              <a:latin typeface="Arial"/>
              <a:cs typeface="Arial"/>
            </a:endParaRPr>
          </a:p>
          <a:p>
            <a:r>
              <a:rPr lang="cs-CZ" sz="1800" dirty="0" smtClean="0">
                <a:latin typeface="Arial"/>
                <a:cs typeface="Arial"/>
              </a:rPr>
              <a:t>Tento </a:t>
            </a:r>
            <a:r>
              <a:rPr lang="cs-CZ" sz="1800" dirty="0">
                <a:latin typeface="Arial"/>
                <a:cs typeface="Arial"/>
              </a:rPr>
              <a:t>model se stal základem teorie chemické vazby, formulované </a:t>
            </a:r>
            <a:r>
              <a:rPr lang="cs-CZ" sz="1800" dirty="0" err="1">
                <a:latin typeface="Arial"/>
                <a:cs typeface="Arial"/>
              </a:rPr>
              <a:t>Lewisem</a:t>
            </a:r>
            <a:r>
              <a:rPr lang="cs-CZ" sz="1800" dirty="0">
                <a:latin typeface="Arial"/>
                <a:cs typeface="Arial"/>
              </a:rPr>
              <a:t>.</a:t>
            </a:r>
            <a:r>
              <a:rPr lang="en-US" sz="1800" dirty="0">
                <a:latin typeface="Arial"/>
                <a:cs typeface="Arial"/>
              </a:rPr>
              <a:t> </a:t>
            </a:r>
            <a:endParaRPr lang="en-US" sz="1800" dirty="0" smtClean="0">
              <a:latin typeface="Arial"/>
              <a:cs typeface="Arial"/>
            </a:endParaRPr>
          </a:p>
          <a:p>
            <a:endParaRPr lang="en-US" sz="1800" dirty="0">
              <a:latin typeface="Arial"/>
              <a:cs typeface="Arial"/>
            </a:endParaRPr>
          </a:p>
        </p:txBody>
      </p:sp>
      <p:pic>
        <p:nvPicPr>
          <p:cNvPr id="6" name="Picture 5"/>
          <p:cNvPicPr/>
          <p:nvPr/>
        </p:nvPicPr>
        <p:blipFill>
          <a:blip r:embed="rId2" cstate="print"/>
          <a:srcRect l="4797" t="9709" r="7734"/>
          <a:stretch>
            <a:fillRect/>
          </a:stretch>
        </p:blipFill>
        <p:spPr bwMode="auto">
          <a:xfrm>
            <a:off x="-2" y="3825846"/>
            <a:ext cx="7179904" cy="1711906"/>
          </a:xfrm>
          <a:prstGeom prst="rect">
            <a:avLst/>
          </a:prstGeom>
          <a:noFill/>
          <a:ln w="9525">
            <a:noFill/>
            <a:miter lim="800000"/>
            <a:headEnd/>
            <a:tailEnd/>
          </a:ln>
        </p:spPr>
      </p:pic>
      <p:pic>
        <p:nvPicPr>
          <p:cNvPr id="7" name="Picture 6"/>
          <p:cNvPicPr/>
          <p:nvPr/>
        </p:nvPicPr>
        <p:blipFill>
          <a:blip r:embed="rId3" cstate="print"/>
          <a:srcRect l="16401" t="25428" r="14351" b="9895"/>
          <a:stretch>
            <a:fillRect/>
          </a:stretch>
        </p:blipFill>
        <p:spPr bwMode="auto">
          <a:xfrm>
            <a:off x="7262902" y="4124984"/>
            <a:ext cx="1869739" cy="1170322"/>
          </a:xfrm>
          <a:prstGeom prst="rect">
            <a:avLst/>
          </a:prstGeom>
          <a:noFill/>
          <a:ln w="9525">
            <a:noFill/>
            <a:miter lim="800000"/>
            <a:headEnd/>
            <a:tailEnd/>
          </a:ln>
        </p:spPr>
      </p:pic>
    </p:spTree>
    <p:extLst>
      <p:ext uri="{BB962C8B-B14F-4D97-AF65-F5344CB8AC3E}">
        <p14:creationId xmlns:p14="http://schemas.microsoft.com/office/powerpoint/2010/main" val="18148121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cs-CZ" dirty="0" smtClean="0"/>
              <a:t>Vizualizace v chemii</a:t>
            </a:r>
            <a:endParaRPr lang="en-US" dirty="0"/>
          </a:p>
        </p:txBody>
      </p:sp>
      <p:sp>
        <p:nvSpPr>
          <p:cNvPr id="8" name="Vertical Text Placeholder 7"/>
          <p:cNvSpPr>
            <a:spLocks noGrp="1"/>
          </p:cNvSpPr>
          <p:nvPr>
            <p:ph type="body" orient="vert" idx="1"/>
          </p:nvPr>
        </p:nvSpPr>
        <p:spPr>
          <a:xfrm>
            <a:off x="0" y="2307497"/>
            <a:ext cx="9144000" cy="2381232"/>
          </a:xfrm>
        </p:spPr>
        <p:txBody>
          <a:bodyPr vert="horz">
            <a:normAutofit/>
          </a:bodyPr>
          <a:lstStyle/>
          <a:p>
            <a:pPr marL="0" indent="0" algn="ctr">
              <a:buNone/>
            </a:pPr>
            <a:r>
              <a:rPr lang="cs-CZ" dirty="0"/>
              <a:t>Někdy </a:t>
            </a:r>
            <a:r>
              <a:rPr lang="cs-CZ" dirty="0" smtClean="0"/>
              <a:t>dobrá </a:t>
            </a:r>
            <a:r>
              <a:rPr lang="cs-CZ" dirty="0"/>
              <a:t>vizualizace </a:t>
            </a:r>
            <a:r>
              <a:rPr lang="cs-CZ" dirty="0" smtClean="0"/>
              <a:t>je nejlepším </a:t>
            </a:r>
            <a:r>
              <a:rPr lang="cs-CZ" dirty="0"/>
              <a:t>způsobem, </a:t>
            </a:r>
            <a:endParaRPr lang="cs-CZ" dirty="0" smtClean="0"/>
          </a:p>
          <a:p>
            <a:pPr marL="0" indent="0" algn="ctr">
              <a:buNone/>
            </a:pPr>
            <a:r>
              <a:rPr lang="cs-CZ" dirty="0" smtClean="0"/>
              <a:t>jak </a:t>
            </a:r>
            <a:r>
              <a:rPr lang="cs-CZ" dirty="0"/>
              <a:t>vysvětlit stavbu hmoty. </a:t>
            </a:r>
            <a:endParaRPr lang="cs-CZ" dirty="0" smtClean="0"/>
          </a:p>
        </p:txBody>
      </p:sp>
      <p:pic>
        <p:nvPicPr>
          <p:cNvPr id="4" name="Picture 3"/>
          <p:cNvPicPr/>
          <p:nvPr/>
        </p:nvPicPr>
        <p:blipFill>
          <a:blip r:embed="rId3" cstate="print"/>
          <a:srcRect/>
          <a:stretch>
            <a:fillRect/>
          </a:stretch>
        </p:blipFill>
        <p:spPr bwMode="auto">
          <a:xfrm>
            <a:off x="277367" y="4562964"/>
            <a:ext cx="8642183" cy="1390826"/>
          </a:xfrm>
          <a:prstGeom prst="rect">
            <a:avLst/>
          </a:prstGeom>
          <a:noFill/>
          <a:ln w="9525">
            <a:noFill/>
            <a:miter lim="800000"/>
            <a:headEnd/>
            <a:tailEnd/>
          </a:ln>
        </p:spPr>
      </p:pic>
    </p:spTree>
    <p:extLst>
      <p:ext uri="{BB962C8B-B14F-4D97-AF65-F5344CB8AC3E}">
        <p14:creationId xmlns:p14="http://schemas.microsoft.com/office/powerpoint/2010/main" val="18679519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cs-CZ" dirty="0" smtClean="0"/>
              <a:t>Vizualizace v chemii</a:t>
            </a:r>
            <a:br>
              <a:rPr lang="cs-CZ" dirty="0" smtClean="0"/>
            </a:br>
            <a:r>
              <a:rPr lang="cs-CZ" dirty="0" smtClean="0"/>
              <a:t>- benzen</a:t>
            </a:r>
            <a:endParaRPr lang="en-US" dirty="0"/>
          </a:p>
        </p:txBody>
      </p:sp>
      <p:pic>
        <p:nvPicPr>
          <p:cNvPr id="2" name="Picture 1"/>
          <p:cNvPicPr>
            <a:picLocks noChangeAspect="1"/>
          </p:cNvPicPr>
          <p:nvPr/>
        </p:nvPicPr>
        <p:blipFill>
          <a:blip r:embed="rId3" cstate="print"/>
          <a:stretch>
            <a:fillRect/>
          </a:stretch>
        </p:blipFill>
        <p:spPr>
          <a:xfrm flipH="1">
            <a:off x="133593" y="2656823"/>
            <a:ext cx="2620141" cy="3911708"/>
          </a:xfrm>
          <a:prstGeom prst="ellipse">
            <a:avLst/>
          </a:prstGeom>
          <a:ln>
            <a:noFill/>
          </a:ln>
          <a:effectLst>
            <a:softEdge rad="112500"/>
          </a:effectLst>
        </p:spPr>
      </p:pic>
      <p:sp>
        <p:nvSpPr>
          <p:cNvPr id="3" name="Cloud Callout 2"/>
          <p:cNvSpPr/>
          <p:nvPr/>
        </p:nvSpPr>
        <p:spPr>
          <a:xfrm>
            <a:off x="2804567" y="2304450"/>
            <a:ext cx="3562366" cy="1799478"/>
          </a:xfrm>
          <a:prstGeom prst="cloudCallout">
            <a:avLst>
              <a:gd name="adj1" fmla="val -68829"/>
              <a:gd name="adj2" fmla="val 31696"/>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p:nvPr/>
        </p:nvPicPr>
        <p:blipFill>
          <a:blip r:embed="rId4" cstate="print"/>
          <a:srcRect/>
          <a:stretch>
            <a:fillRect/>
          </a:stretch>
        </p:blipFill>
        <p:spPr bwMode="auto">
          <a:xfrm>
            <a:off x="6887906" y="4813886"/>
            <a:ext cx="2035952" cy="1896498"/>
          </a:xfrm>
          <a:prstGeom prst="rect">
            <a:avLst/>
          </a:prstGeom>
          <a:noFill/>
          <a:ln w="9525">
            <a:noFill/>
            <a:miter lim="800000"/>
            <a:headEnd/>
            <a:tailEnd/>
          </a:ln>
        </p:spPr>
      </p:pic>
      <p:pic>
        <p:nvPicPr>
          <p:cNvPr id="8" name="Picture 7"/>
          <p:cNvPicPr/>
          <p:nvPr/>
        </p:nvPicPr>
        <p:blipFill>
          <a:blip r:embed="rId5" cstate="print"/>
          <a:srcRect/>
          <a:stretch>
            <a:fillRect/>
          </a:stretch>
        </p:blipFill>
        <p:spPr bwMode="auto">
          <a:xfrm>
            <a:off x="3754386" y="2457429"/>
            <a:ext cx="1924050" cy="1440180"/>
          </a:xfrm>
          <a:prstGeom prst="rect">
            <a:avLst/>
          </a:prstGeom>
          <a:ln>
            <a:noFill/>
          </a:ln>
          <a:effectLst>
            <a:softEdge rad="112500"/>
          </a:effectLst>
        </p:spPr>
      </p:pic>
      <p:sp>
        <p:nvSpPr>
          <p:cNvPr id="6" name="Rectangle 5"/>
          <p:cNvSpPr/>
          <p:nvPr/>
        </p:nvSpPr>
        <p:spPr>
          <a:xfrm>
            <a:off x="2753734" y="4103928"/>
            <a:ext cx="4669252" cy="2012859"/>
          </a:xfrm>
          <a:prstGeom prst="rect">
            <a:avLst/>
          </a:prstGeom>
        </p:spPr>
        <p:txBody>
          <a:bodyPr wrap="square">
            <a:spAutoFit/>
          </a:bodyPr>
          <a:lstStyle/>
          <a:p>
            <a:pPr algn="ctr">
              <a:spcBef>
                <a:spcPct val="20000"/>
              </a:spcBef>
              <a:buClr>
                <a:schemeClr val="accent1"/>
              </a:buClr>
              <a:buSzPct val="100000"/>
              <a:defRPr/>
            </a:pPr>
            <a:r>
              <a:rPr lang="cs-CZ" sz="2400" dirty="0">
                <a:solidFill>
                  <a:schemeClr val="tx2"/>
                </a:solidFill>
              </a:rPr>
              <a:t>Podle legendy se řešení problému ukázalo chemikovi ve </a:t>
            </a:r>
            <a:r>
              <a:rPr lang="cs-CZ" sz="2400" dirty="0" smtClean="0">
                <a:solidFill>
                  <a:schemeClr val="tx2"/>
                </a:solidFill>
              </a:rPr>
              <a:t>snu. </a:t>
            </a:r>
          </a:p>
          <a:p>
            <a:pPr algn="ctr">
              <a:spcBef>
                <a:spcPct val="20000"/>
              </a:spcBef>
              <a:buClr>
                <a:schemeClr val="accent1"/>
              </a:buClr>
              <a:buSzPct val="100000"/>
              <a:defRPr/>
            </a:pPr>
            <a:r>
              <a:rPr lang="cs-CZ" sz="2400" dirty="0" smtClean="0">
                <a:solidFill>
                  <a:schemeClr val="tx2"/>
                </a:solidFill>
              </a:rPr>
              <a:t>Tyto </a:t>
            </a:r>
            <a:r>
              <a:rPr lang="cs-CZ" sz="2400" dirty="0">
                <a:solidFill>
                  <a:schemeClr val="tx2"/>
                </a:solidFill>
              </a:rPr>
              <a:t>fantazijní vizualizace mu pomohly celkem správně popsat </a:t>
            </a:r>
            <a:r>
              <a:rPr lang="cs-CZ" sz="2400" dirty="0" smtClean="0">
                <a:solidFill>
                  <a:schemeClr val="tx2"/>
                </a:solidFill>
              </a:rPr>
              <a:t>strukturu </a:t>
            </a:r>
            <a:r>
              <a:rPr lang="cs-CZ" sz="2400" dirty="0">
                <a:solidFill>
                  <a:schemeClr val="tx2"/>
                </a:solidFill>
              </a:rPr>
              <a:t>benzenu.</a:t>
            </a:r>
            <a:endParaRPr lang="en-US" sz="2400" dirty="0">
              <a:solidFill>
                <a:schemeClr val="tx2"/>
              </a:solidFill>
            </a:endParaRPr>
          </a:p>
        </p:txBody>
      </p:sp>
    </p:spTree>
    <p:extLst>
      <p:ext uri="{BB962C8B-B14F-4D97-AF65-F5344CB8AC3E}">
        <p14:creationId xmlns:p14="http://schemas.microsoft.com/office/powerpoint/2010/main" val="11740530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Vizualizace</a:t>
            </a:r>
            <a:r>
              <a:rPr lang="en-US" dirty="0"/>
              <a:t/>
            </a:r>
            <a:br>
              <a:rPr lang="en-US" dirty="0"/>
            </a:br>
            <a:r>
              <a:rPr lang="en-US" dirty="0" smtClean="0"/>
              <a:t>- </a:t>
            </a:r>
            <a:r>
              <a:rPr lang="cs-CZ" dirty="0" smtClean="0"/>
              <a:t>shnutí </a:t>
            </a:r>
            <a:r>
              <a:rPr lang="cs-CZ" dirty="0"/>
              <a:t>a utřídění </a:t>
            </a:r>
            <a:r>
              <a:rPr lang="cs-CZ" dirty="0" smtClean="0"/>
              <a:t>informac</a:t>
            </a:r>
            <a:r>
              <a:rPr lang="cs-CZ" dirty="0"/>
              <a:t>í</a:t>
            </a:r>
            <a:endParaRPr lang="en-US" dirty="0"/>
          </a:p>
        </p:txBody>
      </p:sp>
      <p:sp>
        <p:nvSpPr>
          <p:cNvPr id="3" name="Vertical Text Placeholder 2"/>
          <p:cNvSpPr>
            <a:spLocks noGrp="1"/>
          </p:cNvSpPr>
          <p:nvPr>
            <p:ph type="body" orient="vert" idx="1"/>
          </p:nvPr>
        </p:nvSpPr>
        <p:spPr>
          <a:xfrm>
            <a:off x="872067" y="6124218"/>
            <a:ext cx="7408333" cy="439385"/>
          </a:xfrm>
        </p:spPr>
        <p:txBody>
          <a:bodyPr vert="horz">
            <a:normAutofit lnSpcReduction="10000"/>
          </a:bodyPr>
          <a:lstStyle/>
          <a:p>
            <a:pPr marL="0" indent="0">
              <a:buNone/>
            </a:pPr>
            <a:r>
              <a:rPr lang="cs-CZ" dirty="0" smtClean="0"/>
              <a:t>Periodická soustava</a:t>
            </a:r>
            <a:endParaRPr lang="en-US" dirty="0"/>
          </a:p>
        </p:txBody>
      </p:sp>
      <p:pic>
        <p:nvPicPr>
          <p:cNvPr id="14" name="Picture 13"/>
          <p:cNvPicPr/>
          <p:nvPr/>
        </p:nvPicPr>
        <p:blipFill>
          <a:blip r:embed="rId3" cstate="print"/>
          <a:srcRect/>
          <a:stretch>
            <a:fillRect/>
          </a:stretch>
        </p:blipFill>
        <p:spPr bwMode="auto">
          <a:xfrm>
            <a:off x="872067" y="2074333"/>
            <a:ext cx="3014804" cy="3908883"/>
          </a:xfrm>
          <a:prstGeom prst="rect">
            <a:avLst/>
          </a:prstGeom>
          <a:noFill/>
          <a:ln w="9525">
            <a:noFill/>
            <a:miter lim="800000"/>
            <a:headEnd/>
            <a:tailEnd/>
          </a:ln>
        </p:spPr>
      </p:pic>
      <p:sp>
        <p:nvSpPr>
          <p:cNvPr id="4" name="Rectangle 3"/>
          <p:cNvSpPr/>
          <p:nvPr/>
        </p:nvSpPr>
        <p:spPr>
          <a:xfrm>
            <a:off x="4280083" y="3256162"/>
            <a:ext cx="4572000" cy="1938992"/>
          </a:xfrm>
          <a:prstGeom prst="rect">
            <a:avLst/>
          </a:prstGeom>
        </p:spPr>
        <p:txBody>
          <a:bodyPr>
            <a:spAutoFit/>
          </a:bodyPr>
          <a:lstStyle/>
          <a:p>
            <a:pPr algn="ctr">
              <a:spcBef>
                <a:spcPct val="20000"/>
              </a:spcBef>
              <a:buClr>
                <a:schemeClr val="accent1"/>
              </a:buClr>
              <a:buSzPct val="100000"/>
              <a:defRPr/>
            </a:pPr>
            <a:r>
              <a:rPr lang="cs-CZ" sz="2400" dirty="0">
                <a:solidFill>
                  <a:schemeClr val="tx2"/>
                </a:solidFill>
              </a:rPr>
              <a:t>Vizualizace </a:t>
            </a:r>
            <a:r>
              <a:rPr lang="cs-CZ" sz="2400" dirty="0" smtClean="0">
                <a:solidFill>
                  <a:schemeClr val="tx2"/>
                </a:solidFill>
              </a:rPr>
              <a:t>může </a:t>
            </a:r>
            <a:r>
              <a:rPr lang="cs-CZ" sz="2400" dirty="0">
                <a:solidFill>
                  <a:schemeClr val="tx2"/>
                </a:solidFill>
              </a:rPr>
              <a:t>sloužit také k </a:t>
            </a:r>
            <a:r>
              <a:rPr lang="cs-CZ" sz="2400" dirty="0" smtClean="0">
                <a:solidFill>
                  <a:schemeClr val="tx2"/>
                </a:solidFill>
              </a:rPr>
              <a:t>shrnutí </a:t>
            </a:r>
            <a:r>
              <a:rPr lang="cs-CZ" sz="2400" dirty="0">
                <a:solidFill>
                  <a:schemeClr val="tx2"/>
                </a:solidFill>
              </a:rPr>
              <a:t>a utřídění informací, </a:t>
            </a:r>
            <a:r>
              <a:rPr lang="cs-CZ" sz="2400" dirty="0" smtClean="0">
                <a:solidFill>
                  <a:schemeClr val="tx2"/>
                </a:solidFill>
              </a:rPr>
              <a:t> můžeme to </a:t>
            </a:r>
            <a:r>
              <a:rPr lang="cs-CZ" sz="2400" dirty="0">
                <a:solidFill>
                  <a:schemeClr val="tx2"/>
                </a:solidFill>
              </a:rPr>
              <a:t>pozorovat </a:t>
            </a:r>
            <a:r>
              <a:rPr lang="cs-CZ" sz="2400" dirty="0" smtClean="0">
                <a:solidFill>
                  <a:schemeClr val="tx2"/>
                </a:solidFill>
              </a:rPr>
              <a:t>například  v případě </a:t>
            </a:r>
            <a:r>
              <a:rPr lang="cs-CZ" sz="2400" dirty="0">
                <a:solidFill>
                  <a:schemeClr val="tx2"/>
                </a:solidFill>
              </a:rPr>
              <a:t>periodické soustavy a tabulek rozpustnosti. </a:t>
            </a:r>
            <a:endParaRPr lang="en-US" sz="2400" dirty="0">
              <a:solidFill>
                <a:schemeClr val="tx2"/>
              </a:solidFill>
            </a:endParaRPr>
          </a:p>
        </p:txBody>
      </p:sp>
    </p:spTree>
    <p:extLst>
      <p:ext uri="{BB962C8B-B14F-4D97-AF65-F5344CB8AC3E}">
        <p14:creationId xmlns:p14="http://schemas.microsoft.com/office/powerpoint/2010/main" val="27543993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a:t>Vizualizace</a:t>
            </a:r>
            <a:r>
              <a:rPr lang="en-US" sz="3600" dirty="0"/>
              <a:t/>
            </a:r>
            <a:br>
              <a:rPr lang="en-US" sz="3600" dirty="0"/>
            </a:br>
            <a:r>
              <a:rPr lang="en-US" sz="3600" dirty="0"/>
              <a:t>- </a:t>
            </a:r>
            <a:r>
              <a:rPr lang="cs-CZ" sz="3600" dirty="0" smtClean="0"/>
              <a:t>shrnutí </a:t>
            </a:r>
            <a:r>
              <a:rPr lang="cs-CZ" sz="3600" dirty="0"/>
              <a:t>a utřídění </a:t>
            </a:r>
            <a:r>
              <a:rPr lang="cs-CZ" sz="3600" dirty="0" smtClean="0"/>
              <a:t>informací: </a:t>
            </a:r>
            <a:br>
              <a:rPr lang="cs-CZ" sz="3600" dirty="0" smtClean="0"/>
            </a:br>
            <a:r>
              <a:rPr lang="cs-CZ" sz="3600" dirty="0" smtClean="0"/>
              <a:t>periodická </a:t>
            </a:r>
            <a:r>
              <a:rPr lang="cs-CZ" sz="3600" dirty="0"/>
              <a:t>soustava</a:t>
            </a:r>
            <a:endParaRPr lang="en-US" sz="3600" dirty="0"/>
          </a:p>
        </p:txBody>
      </p:sp>
      <p:pic>
        <p:nvPicPr>
          <p:cNvPr id="4" name="Picture 3"/>
          <p:cNvPicPr>
            <a:picLocks noChangeAspect="1"/>
          </p:cNvPicPr>
          <p:nvPr/>
        </p:nvPicPr>
        <p:blipFill>
          <a:blip r:embed="rId3" cstate="print"/>
          <a:stretch>
            <a:fillRect/>
          </a:stretch>
        </p:blipFill>
        <p:spPr>
          <a:xfrm>
            <a:off x="208210" y="4094811"/>
            <a:ext cx="4413889" cy="2670052"/>
          </a:xfrm>
          <a:prstGeom prst="rect">
            <a:avLst/>
          </a:prstGeom>
        </p:spPr>
      </p:pic>
      <p:pic>
        <p:nvPicPr>
          <p:cNvPr id="5" name="Picture 4"/>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68160" y="4796917"/>
            <a:ext cx="2072640" cy="1815554"/>
          </a:xfrm>
          <a:prstGeom prst="rect">
            <a:avLst/>
          </a:prstGeom>
          <a:noFill/>
          <a:ln>
            <a:noFill/>
          </a:ln>
        </p:spPr>
      </p:pic>
      <p:pic>
        <p:nvPicPr>
          <p:cNvPr id="6" name="Picture 5"/>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91170" y="1746219"/>
            <a:ext cx="1828800" cy="1991360"/>
          </a:xfrm>
          <a:prstGeom prst="rect">
            <a:avLst/>
          </a:prstGeom>
          <a:noFill/>
          <a:ln>
            <a:noFill/>
          </a:ln>
        </p:spPr>
      </p:pic>
      <p:pic>
        <p:nvPicPr>
          <p:cNvPr id="7" name="Picture 6"/>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256490" y="2767299"/>
            <a:ext cx="2430310" cy="1802966"/>
          </a:xfrm>
          <a:prstGeom prst="rect">
            <a:avLst/>
          </a:prstGeom>
          <a:noFill/>
          <a:ln>
            <a:noFill/>
          </a:ln>
        </p:spPr>
      </p:pic>
      <p:pic>
        <p:nvPicPr>
          <p:cNvPr id="8" name="Picture 7"/>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745411" y="2414272"/>
            <a:ext cx="1250825" cy="2375927"/>
          </a:xfrm>
          <a:prstGeom prst="rect">
            <a:avLst/>
          </a:prstGeom>
          <a:noFill/>
          <a:ln>
            <a:noFill/>
          </a:ln>
        </p:spPr>
      </p:pic>
      <p:pic>
        <p:nvPicPr>
          <p:cNvPr id="9" name="Picture 8"/>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806298" y="2305019"/>
            <a:ext cx="1595120" cy="1432560"/>
          </a:xfrm>
          <a:prstGeom prst="rect">
            <a:avLst/>
          </a:prstGeom>
          <a:noFill/>
          <a:ln>
            <a:noFill/>
          </a:ln>
        </p:spPr>
      </p:pic>
      <p:pic>
        <p:nvPicPr>
          <p:cNvPr id="10" name="Picture 9"/>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745411" y="5418921"/>
            <a:ext cx="2122749" cy="1171737"/>
          </a:xfrm>
          <a:prstGeom prst="rect">
            <a:avLst/>
          </a:prstGeom>
          <a:noFill/>
          <a:ln>
            <a:noFill/>
          </a:ln>
        </p:spPr>
      </p:pic>
    </p:spTree>
    <p:extLst>
      <p:ext uri="{BB962C8B-B14F-4D97-AF65-F5344CB8AC3E}">
        <p14:creationId xmlns:p14="http://schemas.microsoft.com/office/powerpoint/2010/main" val="69127788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Vizualizace</a:t>
            </a:r>
            <a:r>
              <a:rPr lang="en-US" dirty="0"/>
              <a:t/>
            </a:r>
            <a:br>
              <a:rPr lang="en-US" dirty="0"/>
            </a:br>
            <a:r>
              <a:rPr lang="en-US" dirty="0" smtClean="0"/>
              <a:t>- </a:t>
            </a:r>
            <a:r>
              <a:rPr lang="cs-CZ" dirty="0" smtClean="0"/>
              <a:t>shrnutí </a:t>
            </a:r>
            <a:r>
              <a:rPr lang="cs-CZ" dirty="0"/>
              <a:t>a utřídění </a:t>
            </a:r>
            <a:r>
              <a:rPr lang="cs-CZ" dirty="0" smtClean="0"/>
              <a:t>informac</a:t>
            </a:r>
            <a:r>
              <a:rPr lang="cs-CZ" dirty="0"/>
              <a:t>í</a:t>
            </a:r>
            <a:endParaRPr lang="en-US" dirty="0"/>
          </a:p>
        </p:txBody>
      </p:sp>
      <p:sp>
        <p:nvSpPr>
          <p:cNvPr id="3" name="Vertical Text Placeholder 2"/>
          <p:cNvSpPr>
            <a:spLocks noGrp="1"/>
          </p:cNvSpPr>
          <p:nvPr>
            <p:ph type="body" orient="vert" idx="1"/>
          </p:nvPr>
        </p:nvSpPr>
        <p:spPr>
          <a:xfrm>
            <a:off x="1583285" y="2687800"/>
            <a:ext cx="7408333" cy="439385"/>
          </a:xfrm>
        </p:spPr>
        <p:txBody>
          <a:bodyPr vert="horz">
            <a:normAutofit lnSpcReduction="10000"/>
          </a:bodyPr>
          <a:lstStyle/>
          <a:p>
            <a:pPr marL="0" indent="0" algn="ctr">
              <a:buNone/>
            </a:pPr>
            <a:r>
              <a:rPr lang="en-US" dirty="0" smtClean="0"/>
              <a:t>T</a:t>
            </a:r>
            <a:r>
              <a:rPr lang="cs-CZ" dirty="0" err="1" smtClean="0"/>
              <a:t>abulky</a:t>
            </a:r>
            <a:r>
              <a:rPr lang="cs-CZ" dirty="0" smtClean="0"/>
              <a:t> rozpustnosti</a:t>
            </a:r>
            <a:endParaRPr lang="en-US" dirty="0"/>
          </a:p>
        </p:txBody>
      </p:sp>
      <p:pic>
        <p:nvPicPr>
          <p:cNvPr id="4" name="Picture 3"/>
          <p:cNvPicPr/>
          <p:nvPr/>
        </p:nvPicPr>
        <p:blipFill>
          <a:blip r:embed="rId3" cstate="print"/>
          <a:srcRect/>
          <a:stretch>
            <a:fillRect/>
          </a:stretch>
        </p:blipFill>
        <p:spPr bwMode="auto">
          <a:xfrm>
            <a:off x="1136300" y="4454142"/>
            <a:ext cx="3372556" cy="2135691"/>
          </a:xfrm>
          <a:prstGeom prst="rect">
            <a:avLst/>
          </a:prstGeom>
          <a:noFill/>
          <a:ln w="9525">
            <a:noFill/>
            <a:miter lim="800000"/>
            <a:headEnd/>
            <a:tailEnd/>
          </a:ln>
        </p:spPr>
      </p:pic>
      <p:pic>
        <p:nvPicPr>
          <p:cNvPr id="5" name="Picture 4"/>
          <p:cNvPicPr/>
          <p:nvPr/>
        </p:nvPicPr>
        <p:blipFill rotWithShape="1">
          <a:blip r:embed="rId4" cstate="print"/>
          <a:srcRect l="3769" t="1414" r="2748" b="1135"/>
          <a:stretch/>
        </p:blipFill>
        <p:spPr bwMode="auto">
          <a:xfrm rot="60000">
            <a:off x="4765809" y="3483515"/>
            <a:ext cx="4226249" cy="3069672"/>
          </a:xfrm>
          <a:prstGeom prst="rect">
            <a:avLst/>
          </a:prstGeom>
          <a:ln>
            <a:noFill/>
          </a:ln>
          <a:effectLst>
            <a:softEdge rad="112500"/>
          </a:effectLst>
        </p:spPr>
      </p:pic>
      <p:pic>
        <p:nvPicPr>
          <p:cNvPr id="6" name="Picture 5"/>
          <p:cNvPicPr/>
          <p:nvPr/>
        </p:nvPicPr>
        <p:blipFill>
          <a:blip r:embed="rId5" cstate="print"/>
          <a:srcRect/>
          <a:stretch>
            <a:fillRect/>
          </a:stretch>
        </p:blipFill>
        <p:spPr bwMode="auto">
          <a:xfrm>
            <a:off x="230331" y="2044510"/>
            <a:ext cx="3190202" cy="2044890"/>
          </a:xfrm>
          <a:prstGeom prst="rect">
            <a:avLst/>
          </a:prstGeom>
          <a:noFill/>
          <a:ln w="9525">
            <a:noFill/>
            <a:miter lim="800000"/>
            <a:headEnd/>
            <a:tailEnd/>
          </a:ln>
        </p:spPr>
      </p:pic>
    </p:spTree>
    <p:extLst>
      <p:ext uri="{BB962C8B-B14F-4D97-AF65-F5344CB8AC3E}">
        <p14:creationId xmlns:p14="http://schemas.microsoft.com/office/powerpoint/2010/main" val="166776156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dirty="0"/>
              <a:t>Vizualizace v </a:t>
            </a:r>
            <a:r>
              <a:rPr lang="cs-CZ" dirty="0" smtClean="0"/>
              <a:t>chemii </a:t>
            </a:r>
            <a:br>
              <a:rPr lang="cs-CZ" dirty="0" smtClean="0"/>
            </a:br>
            <a:r>
              <a:rPr lang="cs-CZ" dirty="0" smtClean="0"/>
              <a:t>- </a:t>
            </a:r>
            <a:r>
              <a:rPr lang="cs-CZ" dirty="0"/>
              <a:t>Vysvětlení problému</a:t>
            </a:r>
            <a:endParaRPr lang="en-US" dirty="0"/>
          </a:p>
        </p:txBody>
      </p:sp>
      <p:sp>
        <p:nvSpPr>
          <p:cNvPr id="3" name="Vertical Text Placeholder 2"/>
          <p:cNvSpPr>
            <a:spLocks noGrp="1"/>
          </p:cNvSpPr>
          <p:nvPr>
            <p:ph type="body" orient="vert" idx="1"/>
          </p:nvPr>
        </p:nvSpPr>
        <p:spPr/>
        <p:txBody>
          <a:bodyPr vert="horz">
            <a:normAutofit/>
          </a:bodyPr>
          <a:lstStyle/>
          <a:p>
            <a:r>
              <a:rPr lang="cs-CZ" dirty="0"/>
              <a:t>Obrazy mohou plnit nejen roli ilustrace, ale někdy je také možné s jejich pomocí vysvětlit problémy, které je těžké si představit. </a:t>
            </a:r>
            <a:endParaRPr lang="cs-CZ" dirty="0" smtClean="0"/>
          </a:p>
          <a:p>
            <a:r>
              <a:rPr lang="cs-CZ" dirty="0" smtClean="0"/>
              <a:t>Jako </a:t>
            </a:r>
            <a:r>
              <a:rPr lang="cs-CZ" dirty="0"/>
              <a:t>příklad takového přístupu může posloužit text prof. Janusze </a:t>
            </a:r>
            <a:r>
              <a:rPr lang="cs-CZ" dirty="0" err="1" smtClean="0"/>
              <a:t>Rachonia</a:t>
            </a:r>
            <a:r>
              <a:rPr lang="cs-CZ" dirty="0" smtClean="0"/>
              <a:t> </a:t>
            </a:r>
            <a:r>
              <a:rPr lang="cs-CZ" dirty="0"/>
              <a:t>z Gdaňské polytechniky, ve kterém popisuje, jakým způsobem vysvětluje studentům teorii rezonance </a:t>
            </a:r>
            <a:r>
              <a:rPr lang="cs-CZ" dirty="0" err="1"/>
              <a:t>Linuse</a:t>
            </a:r>
            <a:r>
              <a:rPr lang="cs-CZ" dirty="0"/>
              <a:t> </a:t>
            </a:r>
            <a:r>
              <a:rPr lang="cs-CZ" dirty="0" err="1"/>
              <a:t>Paulinga</a:t>
            </a:r>
            <a:r>
              <a:rPr lang="cs-CZ" dirty="0"/>
              <a:t> pomocí obrazů </a:t>
            </a:r>
            <a:r>
              <a:rPr lang="cs-CZ" dirty="0" err="1"/>
              <a:t>Salvadora</a:t>
            </a:r>
            <a:r>
              <a:rPr lang="cs-CZ" dirty="0"/>
              <a:t> </a:t>
            </a:r>
            <a:r>
              <a:rPr lang="cs-CZ" dirty="0" smtClean="0"/>
              <a:t>Dalího:</a:t>
            </a:r>
            <a:endParaRPr lang="pl-PL" dirty="0" smtClean="0"/>
          </a:p>
        </p:txBody>
      </p:sp>
    </p:spTree>
    <p:extLst>
      <p:ext uri="{BB962C8B-B14F-4D97-AF65-F5344CB8AC3E}">
        <p14:creationId xmlns:p14="http://schemas.microsoft.com/office/powerpoint/2010/main" val="387977621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dirty="0"/>
              <a:t>Vizualizace v chemii </a:t>
            </a:r>
            <a:br>
              <a:rPr lang="cs-CZ" dirty="0"/>
            </a:br>
            <a:r>
              <a:rPr lang="cs-CZ" dirty="0"/>
              <a:t>- Vysvětlení problému</a:t>
            </a:r>
            <a:endParaRPr lang="en-US" dirty="0"/>
          </a:p>
        </p:txBody>
      </p:sp>
      <p:sp>
        <p:nvSpPr>
          <p:cNvPr id="3" name="Vertical Text Placeholder 2"/>
          <p:cNvSpPr>
            <a:spLocks noGrp="1"/>
          </p:cNvSpPr>
          <p:nvPr>
            <p:ph type="body" idx="1"/>
          </p:nvPr>
        </p:nvSpPr>
        <p:spPr>
          <a:xfrm>
            <a:off x="676655" y="2678114"/>
            <a:ext cx="7790561" cy="639762"/>
          </a:xfrm>
        </p:spPr>
        <p:txBody>
          <a:bodyPr vert="horz">
            <a:normAutofit/>
          </a:bodyPr>
          <a:lstStyle/>
          <a:p>
            <a:r>
              <a:rPr lang="cs-CZ" dirty="0"/>
              <a:t>Obě tato plátna představují více než jeden obraz. </a:t>
            </a:r>
            <a:endParaRPr lang="cs-CZ" i="1" dirty="0" smtClean="0"/>
          </a:p>
        </p:txBody>
      </p:sp>
      <p:pic>
        <p:nvPicPr>
          <p:cNvPr id="7" name="Content Placeholder 6"/>
          <p:cNvPicPr>
            <a:picLocks noGrp="1"/>
          </p:cNvPicPr>
          <p:nvPr>
            <p:ph sz="half" idx="2"/>
          </p:nvPr>
        </p:nvPicPr>
        <p:blipFill>
          <a:blip r:embed="rId3" cstate="print"/>
          <a:srcRect t="16847" b="16847"/>
          <a:stretch>
            <a:fillRect/>
          </a:stretch>
        </p:blipFill>
        <p:spPr bwMode="auto">
          <a:prstGeom prst="rect">
            <a:avLst/>
          </a:prstGeom>
          <a:noFill/>
          <a:ln w="9525">
            <a:noFill/>
            <a:miter lim="800000"/>
            <a:headEnd/>
            <a:tailEnd/>
          </a:ln>
        </p:spPr>
      </p:pic>
      <p:pic>
        <p:nvPicPr>
          <p:cNvPr id="8" name="Content Placeholder 7"/>
          <p:cNvPicPr>
            <a:picLocks noGrp="1"/>
          </p:cNvPicPr>
          <p:nvPr>
            <p:ph sz="quarter" idx="4"/>
          </p:nvPr>
        </p:nvPicPr>
        <p:blipFill>
          <a:blip r:embed="rId4" cstate="print"/>
          <a:srcRect t="5024" b="5024"/>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val="308107243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dirty="0"/>
              <a:t>Vizualizace v chemii </a:t>
            </a:r>
            <a:br>
              <a:rPr lang="cs-CZ" dirty="0"/>
            </a:br>
            <a:r>
              <a:rPr lang="cs-CZ" dirty="0"/>
              <a:t>- Vysvětlení problému</a:t>
            </a:r>
            <a:endParaRPr lang="en-US" dirty="0"/>
          </a:p>
        </p:txBody>
      </p:sp>
      <p:sp>
        <p:nvSpPr>
          <p:cNvPr id="3" name="Vertical Text Placeholder 2"/>
          <p:cNvSpPr>
            <a:spLocks noGrp="1"/>
          </p:cNvSpPr>
          <p:nvPr>
            <p:ph type="body" idx="1"/>
          </p:nvPr>
        </p:nvSpPr>
        <p:spPr>
          <a:xfrm>
            <a:off x="676655" y="2678114"/>
            <a:ext cx="7790561" cy="639762"/>
          </a:xfrm>
        </p:spPr>
        <p:txBody>
          <a:bodyPr vert="horz">
            <a:normAutofit/>
          </a:bodyPr>
          <a:lstStyle/>
          <a:p>
            <a:r>
              <a:rPr lang="cs-CZ" dirty="0"/>
              <a:t>Obě tato plátna představují více než jeden obraz. </a:t>
            </a:r>
            <a:endParaRPr lang="cs-CZ" i="1" dirty="0"/>
          </a:p>
        </p:txBody>
      </p:sp>
      <p:pic>
        <p:nvPicPr>
          <p:cNvPr id="7" name="Content Placeholder 6"/>
          <p:cNvPicPr>
            <a:picLocks noGrp="1"/>
          </p:cNvPicPr>
          <p:nvPr>
            <p:ph sz="half" idx="2"/>
          </p:nvPr>
        </p:nvPicPr>
        <p:blipFill>
          <a:blip r:embed="rId3" cstate="print"/>
          <a:srcRect t="16847" b="16847"/>
          <a:stretch>
            <a:fillRect/>
          </a:stretch>
        </p:blipFill>
        <p:spPr bwMode="auto">
          <a:prstGeom prst="rect">
            <a:avLst/>
          </a:prstGeom>
          <a:noFill/>
          <a:ln w="9525">
            <a:noFill/>
            <a:miter lim="800000"/>
            <a:headEnd/>
            <a:tailEnd/>
          </a:ln>
        </p:spPr>
      </p:pic>
      <p:sp>
        <p:nvSpPr>
          <p:cNvPr id="4" name="Content Placeholder 3"/>
          <p:cNvSpPr>
            <a:spLocks noGrp="1"/>
          </p:cNvSpPr>
          <p:nvPr>
            <p:ph sz="quarter" idx="4"/>
          </p:nvPr>
        </p:nvSpPr>
        <p:spPr/>
        <p:txBody>
          <a:bodyPr>
            <a:normAutofit/>
          </a:bodyPr>
          <a:lstStyle/>
          <a:p>
            <a:r>
              <a:rPr lang="cs-CZ" dirty="0"/>
              <a:t>Na prvním z nich vidíme mužskou hlavu nebo postavu opřenou o balvan. </a:t>
            </a:r>
            <a:endParaRPr lang="en-US" dirty="0"/>
          </a:p>
        </p:txBody>
      </p:sp>
    </p:spTree>
    <p:extLst>
      <p:ext uri="{BB962C8B-B14F-4D97-AF65-F5344CB8AC3E}">
        <p14:creationId xmlns:p14="http://schemas.microsoft.com/office/powerpoint/2010/main" val="41949608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smtClean="0"/>
              <a:t>Role vizualizace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506791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dirty="0"/>
              <a:t>Vizualizace v chemii </a:t>
            </a:r>
            <a:br>
              <a:rPr lang="cs-CZ" dirty="0"/>
            </a:br>
            <a:r>
              <a:rPr lang="cs-CZ" dirty="0"/>
              <a:t>- Vysvětlení problému</a:t>
            </a:r>
            <a:endParaRPr lang="en-US" dirty="0"/>
          </a:p>
        </p:txBody>
      </p:sp>
      <p:sp>
        <p:nvSpPr>
          <p:cNvPr id="3" name="Vertical Text Placeholder 2"/>
          <p:cNvSpPr>
            <a:spLocks noGrp="1"/>
          </p:cNvSpPr>
          <p:nvPr>
            <p:ph type="body" idx="1"/>
          </p:nvPr>
        </p:nvSpPr>
        <p:spPr>
          <a:xfrm>
            <a:off x="676655" y="2678114"/>
            <a:ext cx="7790561" cy="639762"/>
          </a:xfrm>
        </p:spPr>
        <p:txBody>
          <a:bodyPr vert="horz">
            <a:normAutofit/>
          </a:bodyPr>
          <a:lstStyle/>
          <a:p>
            <a:r>
              <a:rPr lang="cs-CZ" dirty="0"/>
              <a:t>Obě tato plátna představují více než jeden obraz. </a:t>
            </a:r>
            <a:endParaRPr lang="cs-CZ" i="1" dirty="0"/>
          </a:p>
        </p:txBody>
      </p:sp>
      <p:pic>
        <p:nvPicPr>
          <p:cNvPr id="8" name="Content Placeholder 7"/>
          <p:cNvPicPr>
            <a:picLocks noGrp="1"/>
          </p:cNvPicPr>
          <p:nvPr>
            <p:ph sz="quarter" idx="4"/>
          </p:nvPr>
        </p:nvPicPr>
        <p:blipFill>
          <a:blip r:embed="rId3" cstate="print"/>
          <a:srcRect t="5024" b="5024"/>
          <a:stretch>
            <a:fillRect/>
          </a:stretch>
        </p:blipFill>
        <p:spPr bwMode="auto">
          <a:prstGeom prst="rect">
            <a:avLst/>
          </a:prstGeom>
          <a:noFill/>
          <a:ln w="9525">
            <a:noFill/>
            <a:miter lim="800000"/>
            <a:headEnd/>
            <a:tailEnd/>
          </a:ln>
        </p:spPr>
      </p:pic>
      <p:sp>
        <p:nvSpPr>
          <p:cNvPr id="4" name="Content Placeholder 3"/>
          <p:cNvSpPr>
            <a:spLocks noGrp="1"/>
          </p:cNvSpPr>
          <p:nvPr>
            <p:ph sz="half" idx="2"/>
          </p:nvPr>
        </p:nvSpPr>
        <p:spPr/>
        <p:txBody>
          <a:bodyPr>
            <a:normAutofit/>
          </a:bodyPr>
          <a:lstStyle/>
          <a:p>
            <a:r>
              <a:rPr lang="cs-CZ" dirty="0"/>
              <a:t>Na druhém je profil ženské tváře nebo válečné pole. </a:t>
            </a:r>
            <a:endParaRPr lang="en-US" dirty="0"/>
          </a:p>
        </p:txBody>
      </p:sp>
    </p:spTree>
    <p:extLst>
      <p:ext uri="{BB962C8B-B14F-4D97-AF65-F5344CB8AC3E}">
        <p14:creationId xmlns:p14="http://schemas.microsoft.com/office/powerpoint/2010/main" val="104593818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dirty="0"/>
              <a:t>Vizualizace v chemii </a:t>
            </a:r>
            <a:br>
              <a:rPr lang="cs-CZ" dirty="0"/>
            </a:br>
            <a:r>
              <a:rPr lang="cs-CZ" dirty="0"/>
              <a:t>- Vysvětlení problému</a:t>
            </a:r>
            <a:endParaRPr lang="en-US" dirty="0"/>
          </a:p>
        </p:txBody>
      </p:sp>
      <p:sp>
        <p:nvSpPr>
          <p:cNvPr id="3" name="Vertical Text Placeholder 2"/>
          <p:cNvSpPr>
            <a:spLocks noGrp="1"/>
          </p:cNvSpPr>
          <p:nvPr>
            <p:ph type="body" idx="1"/>
          </p:nvPr>
        </p:nvSpPr>
        <p:spPr>
          <a:xfrm>
            <a:off x="355600" y="2425700"/>
            <a:ext cx="8521699" cy="904876"/>
          </a:xfrm>
        </p:spPr>
        <p:txBody>
          <a:bodyPr vert="horz">
            <a:normAutofit fontScale="85000" lnSpcReduction="20000"/>
          </a:bodyPr>
          <a:lstStyle/>
          <a:p>
            <a:r>
              <a:rPr lang="cs-CZ" dirty="0"/>
              <a:t>Tato plátna jsou tedy součinem dvou obrazů, dvou </a:t>
            </a:r>
            <a:r>
              <a:rPr lang="cs-CZ" dirty="0" err="1"/>
              <a:t>mezomerických</a:t>
            </a:r>
            <a:r>
              <a:rPr lang="cs-CZ" dirty="0"/>
              <a:t> struktur. Co více – v té samé časové jednotce nejsme schopni vidět tyto dva obrazy zároveň na jednom plátně. </a:t>
            </a:r>
            <a:endParaRPr lang="cs-CZ" i="1" dirty="0" smtClean="0"/>
          </a:p>
        </p:txBody>
      </p:sp>
      <p:pic>
        <p:nvPicPr>
          <p:cNvPr id="7" name="Content Placeholder 6"/>
          <p:cNvPicPr>
            <a:picLocks noGrp="1"/>
          </p:cNvPicPr>
          <p:nvPr>
            <p:ph sz="half" idx="2"/>
          </p:nvPr>
        </p:nvPicPr>
        <p:blipFill>
          <a:blip r:embed="rId3" cstate="print"/>
          <a:srcRect t="16847" b="16847"/>
          <a:stretch>
            <a:fillRect/>
          </a:stretch>
        </p:blipFill>
        <p:spPr bwMode="auto">
          <a:prstGeom prst="rect">
            <a:avLst/>
          </a:prstGeom>
          <a:noFill/>
          <a:ln w="9525">
            <a:noFill/>
            <a:miter lim="800000"/>
            <a:headEnd/>
            <a:tailEnd/>
          </a:ln>
        </p:spPr>
      </p:pic>
      <p:pic>
        <p:nvPicPr>
          <p:cNvPr id="8" name="Content Placeholder 7"/>
          <p:cNvPicPr>
            <a:picLocks noGrp="1"/>
          </p:cNvPicPr>
          <p:nvPr>
            <p:ph sz="quarter" idx="4"/>
          </p:nvPr>
        </p:nvPicPr>
        <p:blipFill>
          <a:blip r:embed="rId4" cstate="print"/>
          <a:srcRect t="5024" b="5024"/>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val="428060416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176826" y="2679191"/>
            <a:ext cx="3754924" cy="28707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normAutofit fontScale="90000"/>
          </a:bodyPr>
          <a:lstStyle/>
          <a:p>
            <a:r>
              <a:rPr lang="cs-CZ" dirty="0"/>
              <a:t>Vizualizace v </a:t>
            </a:r>
            <a:r>
              <a:rPr lang="cs-CZ" dirty="0" smtClean="0"/>
              <a:t>chemii </a:t>
            </a:r>
            <a:br>
              <a:rPr lang="cs-CZ" dirty="0" smtClean="0"/>
            </a:br>
            <a:r>
              <a:rPr lang="cs-CZ" dirty="0" smtClean="0"/>
              <a:t>- </a:t>
            </a:r>
            <a:r>
              <a:rPr lang="cs-CZ" dirty="0"/>
              <a:t>spektroskopie</a:t>
            </a:r>
            <a:endParaRPr lang="en-US" dirty="0"/>
          </a:p>
        </p:txBody>
      </p:sp>
      <p:sp>
        <p:nvSpPr>
          <p:cNvPr id="3" name="Vertical Text Placeholder 2"/>
          <p:cNvSpPr>
            <a:spLocks noGrp="1"/>
          </p:cNvSpPr>
          <p:nvPr>
            <p:ph sz="quarter" idx="13"/>
          </p:nvPr>
        </p:nvSpPr>
        <p:spPr>
          <a:xfrm>
            <a:off x="257045" y="2679191"/>
            <a:ext cx="4672172" cy="4082305"/>
          </a:xfrm>
        </p:spPr>
        <p:txBody>
          <a:bodyPr vert="horz">
            <a:normAutofit/>
          </a:bodyPr>
          <a:lstStyle/>
          <a:p>
            <a:r>
              <a:rPr lang="cs-CZ" dirty="0"/>
              <a:t>Vizualizace v </a:t>
            </a:r>
            <a:r>
              <a:rPr lang="cs-CZ" dirty="0" smtClean="0"/>
              <a:t>chemii je často </a:t>
            </a:r>
            <a:r>
              <a:rPr lang="cs-CZ" dirty="0"/>
              <a:t>výsledkem odborného experimentu a díky němu jsou vědci schopni vyvodit nové závěry, týkající se např</a:t>
            </a:r>
            <a:r>
              <a:rPr lang="cs-CZ" dirty="0" smtClean="0"/>
              <a:t>.:</a:t>
            </a:r>
          </a:p>
          <a:p>
            <a:pPr lvl="1"/>
            <a:r>
              <a:rPr lang="cs-CZ" dirty="0" smtClean="0"/>
              <a:t>objevení </a:t>
            </a:r>
            <a:r>
              <a:rPr lang="cs-CZ" dirty="0"/>
              <a:t>nových prvků, </a:t>
            </a:r>
            <a:endParaRPr lang="cs-CZ" dirty="0" smtClean="0"/>
          </a:p>
          <a:p>
            <a:pPr lvl="1"/>
            <a:r>
              <a:rPr lang="cs-CZ" dirty="0" smtClean="0"/>
              <a:t>vnitřní </a:t>
            </a:r>
            <a:r>
              <a:rPr lang="cs-CZ" dirty="0"/>
              <a:t>stavby hmoty, </a:t>
            </a:r>
            <a:endParaRPr lang="cs-CZ" dirty="0" smtClean="0"/>
          </a:p>
          <a:p>
            <a:pPr lvl="1"/>
            <a:r>
              <a:rPr lang="cs-CZ" dirty="0" smtClean="0"/>
              <a:t>chemického </a:t>
            </a:r>
            <a:r>
              <a:rPr lang="cs-CZ" dirty="0"/>
              <a:t>složení látek, </a:t>
            </a:r>
            <a:endParaRPr lang="cs-CZ" dirty="0" smtClean="0"/>
          </a:p>
          <a:p>
            <a:pPr lvl="1"/>
            <a:r>
              <a:rPr lang="en-US" dirty="0"/>
              <a:t>n</a:t>
            </a:r>
            <a:r>
              <a:rPr lang="cs-CZ" dirty="0" err="1" smtClean="0"/>
              <a:t>ebo</a:t>
            </a:r>
            <a:r>
              <a:rPr lang="cs-CZ" dirty="0" smtClean="0"/>
              <a:t> stavby </a:t>
            </a:r>
            <a:r>
              <a:rPr lang="cs-CZ" dirty="0"/>
              <a:t>vzdálených hvězd</a:t>
            </a:r>
            <a:r>
              <a:rPr lang="cs-CZ" dirty="0" smtClean="0"/>
              <a:t>.</a:t>
            </a:r>
            <a:endParaRPr lang="en-US" dirty="0"/>
          </a:p>
        </p:txBody>
      </p:sp>
      <p:pic>
        <p:nvPicPr>
          <p:cNvPr id="6" name="Picture 5"/>
          <p:cNvPicPr/>
          <p:nvPr/>
        </p:nvPicPr>
        <p:blipFill>
          <a:blip r:embed="rId3" cstate="print"/>
          <a:srcRect/>
          <a:stretch>
            <a:fillRect/>
          </a:stretch>
        </p:blipFill>
        <p:spPr bwMode="auto">
          <a:xfrm>
            <a:off x="5315312" y="3106290"/>
            <a:ext cx="3497596" cy="1992467"/>
          </a:xfrm>
          <a:prstGeom prst="rect">
            <a:avLst/>
          </a:prstGeom>
          <a:noFill/>
          <a:ln w="9525">
            <a:noFill/>
            <a:miter lim="800000"/>
            <a:headEnd/>
            <a:tailEnd/>
          </a:ln>
        </p:spPr>
      </p:pic>
      <p:pic>
        <p:nvPicPr>
          <p:cNvPr id="11" name="Picture 10"/>
          <p:cNvPicPr/>
          <p:nvPr/>
        </p:nvPicPr>
        <p:blipFill>
          <a:blip r:embed="rId4" cstate="print"/>
          <a:srcRect/>
          <a:stretch>
            <a:fillRect/>
          </a:stretch>
        </p:blipFill>
        <p:spPr bwMode="auto">
          <a:xfrm>
            <a:off x="5536192" y="3120096"/>
            <a:ext cx="3036634" cy="1967145"/>
          </a:xfrm>
          <a:prstGeom prst="rect">
            <a:avLst/>
          </a:prstGeom>
          <a:noFill/>
          <a:ln w="9525">
            <a:noFill/>
            <a:miter lim="800000"/>
            <a:headEnd/>
            <a:tailEnd/>
          </a:ln>
        </p:spPr>
      </p:pic>
      <p:pic>
        <p:nvPicPr>
          <p:cNvPr id="10" name="Picture 9"/>
          <p:cNvPicPr/>
          <p:nvPr/>
        </p:nvPicPr>
        <p:blipFill>
          <a:blip r:embed="rId5" cstate="print"/>
          <a:srcRect/>
          <a:stretch>
            <a:fillRect/>
          </a:stretch>
        </p:blipFill>
        <p:spPr bwMode="auto">
          <a:xfrm>
            <a:off x="5451526" y="3134224"/>
            <a:ext cx="3257514" cy="1978661"/>
          </a:xfrm>
          <a:prstGeom prst="rect">
            <a:avLst/>
          </a:prstGeom>
          <a:noFill/>
          <a:ln w="9525">
            <a:noFill/>
            <a:miter lim="800000"/>
            <a:headEnd/>
            <a:tailEnd/>
          </a:ln>
        </p:spPr>
      </p:pic>
      <p:pic>
        <p:nvPicPr>
          <p:cNvPr id="9" name="Picture 8"/>
          <p:cNvPicPr/>
          <p:nvPr/>
        </p:nvPicPr>
        <p:blipFill>
          <a:blip r:embed="rId6" cstate="print"/>
          <a:srcRect/>
          <a:stretch>
            <a:fillRect/>
          </a:stretch>
        </p:blipFill>
        <p:spPr bwMode="auto">
          <a:xfrm>
            <a:off x="5526977" y="3123907"/>
            <a:ext cx="3048000" cy="1963334"/>
          </a:xfrm>
          <a:prstGeom prst="rect">
            <a:avLst/>
          </a:prstGeom>
          <a:noFill/>
          <a:ln w="9525">
            <a:noFill/>
            <a:miter lim="800000"/>
            <a:headEnd/>
            <a:tailEnd/>
          </a:ln>
        </p:spPr>
      </p:pic>
      <p:pic>
        <p:nvPicPr>
          <p:cNvPr id="8" name="Picture 7"/>
          <p:cNvPicPr/>
          <p:nvPr/>
        </p:nvPicPr>
        <p:blipFill>
          <a:blip r:embed="rId7" cstate="print"/>
          <a:srcRect/>
          <a:stretch>
            <a:fillRect/>
          </a:stretch>
        </p:blipFill>
        <p:spPr bwMode="auto">
          <a:xfrm>
            <a:off x="5536192" y="3106290"/>
            <a:ext cx="2743200" cy="1980951"/>
          </a:xfrm>
          <a:prstGeom prst="rect">
            <a:avLst/>
          </a:prstGeom>
          <a:noFill/>
          <a:ln w="9525">
            <a:noFill/>
            <a:miter lim="800000"/>
            <a:headEnd/>
            <a:tailEnd/>
          </a:ln>
        </p:spPr>
      </p:pic>
      <p:pic>
        <p:nvPicPr>
          <p:cNvPr id="7" name="Picture 6"/>
          <p:cNvPicPr/>
          <p:nvPr/>
        </p:nvPicPr>
        <p:blipFill>
          <a:blip r:embed="rId8" cstate="print"/>
          <a:srcRect/>
          <a:stretch>
            <a:fillRect/>
          </a:stretch>
        </p:blipFill>
        <p:spPr bwMode="auto">
          <a:xfrm>
            <a:off x="5592636" y="3384723"/>
            <a:ext cx="2744936" cy="1451525"/>
          </a:xfrm>
          <a:prstGeom prst="rect">
            <a:avLst/>
          </a:prstGeom>
          <a:noFill/>
          <a:ln w="9525">
            <a:noFill/>
            <a:miter lim="800000"/>
            <a:headEnd/>
            <a:tailEnd/>
          </a:ln>
        </p:spPr>
      </p:pic>
    </p:spTree>
    <p:extLst>
      <p:ext uri="{BB962C8B-B14F-4D97-AF65-F5344CB8AC3E}">
        <p14:creationId xmlns:p14="http://schemas.microsoft.com/office/powerpoint/2010/main" val="2446309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a:t>Role vizualizace </a:t>
            </a:r>
            <a:r>
              <a:rPr lang="cs-CZ" b="1" dirty="0" smtClean="0"/>
              <a:t/>
            </a:r>
            <a:br>
              <a:rPr lang="cs-CZ" b="1" dirty="0" smtClean="0"/>
            </a:br>
            <a:r>
              <a:rPr lang="cs-CZ" b="1" dirty="0" smtClean="0"/>
              <a:t>ve </a:t>
            </a:r>
            <a:r>
              <a:rPr lang="cs-CZ" b="1" dirty="0"/>
              <a:t>výuce </a:t>
            </a:r>
            <a:r>
              <a:rPr lang="cs-CZ" b="1" dirty="0" smtClean="0"/>
              <a:t>chemie - historie</a:t>
            </a:r>
            <a:endParaRPr lang="en-US" dirty="0"/>
          </a:p>
        </p:txBody>
      </p:sp>
      <p:sp>
        <p:nvSpPr>
          <p:cNvPr id="3" name="Text Placeholder 2"/>
          <p:cNvSpPr>
            <a:spLocks noGrp="1"/>
          </p:cNvSpPr>
          <p:nvPr>
            <p:ph type="body" idx="1"/>
          </p:nvPr>
        </p:nvSpPr>
        <p:spPr/>
        <p:txBody>
          <a:bodyPr/>
          <a:lstStyle/>
          <a:p>
            <a:endParaRPr lang="en-US"/>
          </a:p>
        </p:txBody>
      </p:sp>
      <p:pic>
        <p:nvPicPr>
          <p:cNvPr id="4" name="Obraz 153"/>
          <p:cNvPicPr/>
          <p:nvPr/>
        </p:nvPicPr>
        <p:blipFill>
          <a:blip r:embed="rId3" cstate="print"/>
          <a:srcRect/>
          <a:stretch>
            <a:fillRect/>
          </a:stretch>
        </p:blipFill>
        <p:spPr bwMode="auto">
          <a:xfrm>
            <a:off x="230505" y="4381500"/>
            <a:ext cx="1774190" cy="2057400"/>
          </a:xfrm>
          <a:prstGeom prst="rect">
            <a:avLst/>
          </a:prstGeom>
          <a:noFill/>
          <a:ln w="9525">
            <a:noFill/>
            <a:miter lim="800000"/>
            <a:headEnd/>
            <a:tailEnd/>
          </a:ln>
        </p:spPr>
      </p:pic>
      <p:pic>
        <p:nvPicPr>
          <p:cNvPr id="5" name="Picture 4"/>
          <p:cNvPicPr/>
          <p:nvPr/>
        </p:nvPicPr>
        <p:blipFill>
          <a:blip r:embed="rId4" cstate="email">
            <a:extLst>
              <a:ext uri="{28A0092B-C50C-407E-A947-70E740481C1C}">
                <a14:useLocalDpi xmlns:a14="http://schemas.microsoft.com/office/drawing/2010/main" val="0"/>
              </a:ext>
            </a:extLst>
          </a:blip>
          <a:stretch>
            <a:fillRect/>
          </a:stretch>
        </p:blipFill>
        <p:spPr>
          <a:xfrm>
            <a:off x="2114973" y="5012267"/>
            <a:ext cx="4692227" cy="1426633"/>
          </a:xfrm>
          <a:prstGeom prst="rect">
            <a:avLst/>
          </a:prstGeom>
        </p:spPr>
      </p:pic>
      <p:pic>
        <p:nvPicPr>
          <p:cNvPr id="7" name="Picture 6"/>
          <p:cNvPicPr>
            <a:picLocks noChangeAspect="1"/>
          </p:cNvPicPr>
          <p:nvPr/>
        </p:nvPicPr>
        <p:blipFill>
          <a:blip r:embed="rId5" cstate="print"/>
          <a:stretch>
            <a:fillRect/>
          </a:stretch>
        </p:blipFill>
        <p:spPr>
          <a:xfrm>
            <a:off x="485142" y="363875"/>
            <a:ext cx="1519553" cy="1464849"/>
          </a:xfrm>
          <a:prstGeom prst="rect">
            <a:avLst/>
          </a:prstGeom>
        </p:spPr>
      </p:pic>
    </p:spTree>
    <p:extLst>
      <p:ext uri="{BB962C8B-B14F-4D97-AF65-F5344CB8AC3E}">
        <p14:creationId xmlns:p14="http://schemas.microsoft.com/office/powerpoint/2010/main" val="44169764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38328"/>
            <a:ext cx="9323622" cy="1252728"/>
          </a:xfrm>
        </p:spPr>
        <p:txBody>
          <a:bodyPr>
            <a:normAutofit/>
          </a:bodyPr>
          <a:lstStyle/>
          <a:p>
            <a:r>
              <a:rPr lang="cs-CZ" b="1" dirty="0"/>
              <a:t>Role vizualizace </a:t>
            </a:r>
            <a:r>
              <a:rPr lang="cs-CZ" b="1" dirty="0" smtClean="0"/>
              <a:t>ve </a:t>
            </a:r>
            <a:r>
              <a:rPr lang="cs-CZ" b="1" dirty="0"/>
              <a:t>výuce chemie</a:t>
            </a:r>
            <a:endParaRPr lang="en-US" dirty="0"/>
          </a:p>
        </p:txBody>
      </p:sp>
      <p:sp>
        <p:nvSpPr>
          <p:cNvPr id="6" name="Vertical Text Placeholder 5"/>
          <p:cNvSpPr>
            <a:spLocks noGrp="1"/>
          </p:cNvSpPr>
          <p:nvPr>
            <p:ph type="body" orient="vert" idx="1"/>
          </p:nvPr>
        </p:nvSpPr>
        <p:spPr>
          <a:xfrm>
            <a:off x="1690975" y="5569007"/>
            <a:ext cx="8748888" cy="778052"/>
          </a:xfrm>
        </p:spPr>
        <p:txBody>
          <a:bodyPr vert="horz">
            <a:normAutofit/>
          </a:bodyPr>
          <a:lstStyle/>
          <a:p>
            <a:r>
              <a:rPr lang="cs-CZ" sz="1800" dirty="0"/>
              <a:t>Obrázky, které vysvětlují vnitřní stavbu </a:t>
            </a:r>
            <a:r>
              <a:rPr lang="cs-CZ" sz="1800" dirty="0" smtClean="0"/>
              <a:t>látek</a:t>
            </a:r>
            <a:endParaRPr lang="en-US" sz="1800" dirty="0"/>
          </a:p>
        </p:txBody>
      </p:sp>
      <p:pic>
        <p:nvPicPr>
          <p:cNvPr id="7" name="Picture 6"/>
          <p:cNvPicPr/>
          <p:nvPr/>
        </p:nvPicPr>
        <p:blipFill>
          <a:blip r:embed="rId3" cstate="email">
            <a:extLst>
              <a:ext uri="{28A0092B-C50C-407E-A947-70E740481C1C}">
                <a14:useLocalDpi xmlns:a14="http://schemas.microsoft.com/office/drawing/2010/main" val="0"/>
              </a:ext>
            </a:extLst>
          </a:blip>
          <a:stretch>
            <a:fillRect/>
          </a:stretch>
        </p:blipFill>
        <p:spPr>
          <a:xfrm>
            <a:off x="457200" y="3104071"/>
            <a:ext cx="8229600" cy="2010940"/>
          </a:xfrm>
          <a:prstGeom prst="rect">
            <a:avLst/>
          </a:prstGeom>
        </p:spPr>
      </p:pic>
      <p:pic>
        <p:nvPicPr>
          <p:cNvPr id="10" name="Picture 9"/>
          <p:cNvPicPr>
            <a:picLocks noChangeAspect="1"/>
          </p:cNvPicPr>
          <p:nvPr/>
        </p:nvPicPr>
        <p:blipFill>
          <a:blip r:embed="rId4" cstate="print"/>
          <a:stretch>
            <a:fillRect/>
          </a:stretch>
        </p:blipFill>
        <p:spPr>
          <a:xfrm>
            <a:off x="34789" y="5396039"/>
            <a:ext cx="1519553" cy="1464849"/>
          </a:xfrm>
          <a:prstGeom prst="rect">
            <a:avLst/>
          </a:prstGeom>
        </p:spPr>
      </p:pic>
      <p:pic>
        <p:nvPicPr>
          <p:cNvPr id="11" name="Picture 10"/>
          <p:cNvPicPr>
            <a:picLocks noChangeAspect="1"/>
          </p:cNvPicPr>
          <p:nvPr/>
        </p:nvPicPr>
        <p:blipFill>
          <a:blip r:embed="rId5" cstate="print"/>
          <a:stretch>
            <a:fillRect/>
          </a:stretch>
        </p:blipFill>
        <p:spPr>
          <a:xfrm>
            <a:off x="6907669" y="1243747"/>
            <a:ext cx="1419441" cy="1348469"/>
          </a:xfrm>
          <a:prstGeom prst="ellipse">
            <a:avLst/>
          </a:prstGeom>
          <a:ln>
            <a:noFill/>
          </a:ln>
          <a:effectLst>
            <a:softEdge rad="112500"/>
          </a:effectLst>
        </p:spPr>
      </p:pic>
    </p:spTree>
    <p:extLst>
      <p:ext uri="{BB962C8B-B14F-4D97-AF65-F5344CB8AC3E}">
        <p14:creationId xmlns:p14="http://schemas.microsoft.com/office/powerpoint/2010/main" val="373241982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cs-CZ" b="1" dirty="0"/>
              <a:t>Role vizualizace ve výuce chemie</a:t>
            </a:r>
            <a:endParaRPr lang="en-US" dirty="0"/>
          </a:p>
        </p:txBody>
      </p:sp>
      <p:sp>
        <p:nvSpPr>
          <p:cNvPr id="6" name="Vertical Text Placeholder 5"/>
          <p:cNvSpPr>
            <a:spLocks noGrp="1"/>
          </p:cNvSpPr>
          <p:nvPr>
            <p:ph type="body" orient="vert" idx="1"/>
          </p:nvPr>
        </p:nvSpPr>
        <p:spPr>
          <a:xfrm>
            <a:off x="35610" y="5845127"/>
            <a:ext cx="9143999" cy="778052"/>
          </a:xfrm>
        </p:spPr>
        <p:txBody>
          <a:bodyPr vert="horz">
            <a:normAutofit/>
          </a:bodyPr>
          <a:lstStyle/>
          <a:p>
            <a:pPr algn="ctr"/>
            <a:r>
              <a:rPr lang="cs-CZ" sz="1800" dirty="0"/>
              <a:t>G</a:t>
            </a:r>
            <a:r>
              <a:rPr lang="cs-CZ" sz="1800" dirty="0" smtClean="0"/>
              <a:t>rafické </a:t>
            </a:r>
            <a:r>
              <a:rPr lang="cs-CZ" sz="1800" dirty="0"/>
              <a:t>vysvětlení teorie oktetu </a:t>
            </a:r>
            <a:endParaRPr lang="cs-CZ" sz="1800" dirty="0" smtClean="0"/>
          </a:p>
          <a:p>
            <a:pPr marL="0" indent="0" algn="ctr">
              <a:buNone/>
            </a:pPr>
            <a:r>
              <a:rPr lang="cs-CZ" sz="1800" dirty="0" smtClean="0"/>
              <a:t>(</a:t>
            </a:r>
            <a:r>
              <a:rPr lang="cs-CZ" sz="1800" dirty="0"/>
              <a:t>na </a:t>
            </a:r>
            <a:r>
              <a:rPr lang="cs-CZ" sz="1800" dirty="0" err="1"/>
              <a:t>příkladě</a:t>
            </a:r>
            <a:r>
              <a:rPr lang="cs-CZ" sz="1800" dirty="0"/>
              <a:t> </a:t>
            </a:r>
            <a:r>
              <a:rPr lang="cs-CZ" sz="1800" dirty="0" err="1"/>
              <a:t>tetra</a:t>
            </a:r>
            <a:r>
              <a:rPr lang="cs-CZ" sz="1800" dirty="0"/>
              <a:t> </a:t>
            </a:r>
            <a:r>
              <a:rPr lang="cs-CZ" sz="1800" dirty="0" err="1"/>
              <a:t>chlormethanu</a:t>
            </a:r>
            <a:r>
              <a:rPr lang="cs-CZ" sz="1800" dirty="0" smtClean="0"/>
              <a:t>)</a:t>
            </a:r>
            <a:endParaRPr lang="en-US" sz="1800" dirty="0"/>
          </a:p>
        </p:txBody>
      </p:sp>
      <p:pic>
        <p:nvPicPr>
          <p:cNvPr id="8" name="Picture 7"/>
          <p:cNvPicPr/>
          <p:nvPr/>
        </p:nvPicPr>
        <p:blipFill>
          <a:blip r:embed="rId3" cstate="print"/>
          <a:srcRect/>
          <a:stretch>
            <a:fillRect/>
          </a:stretch>
        </p:blipFill>
        <p:spPr bwMode="auto">
          <a:xfrm>
            <a:off x="683914" y="2208918"/>
            <a:ext cx="3195253" cy="2855325"/>
          </a:xfrm>
          <a:prstGeom prst="rect">
            <a:avLst/>
          </a:prstGeom>
          <a:noFill/>
          <a:ln w="9525">
            <a:noFill/>
            <a:miter lim="800000"/>
            <a:headEnd/>
            <a:tailEnd/>
          </a:ln>
        </p:spPr>
      </p:pic>
      <p:pic>
        <p:nvPicPr>
          <p:cNvPr id="9" name="Picture 8"/>
          <p:cNvPicPr/>
          <p:nvPr/>
        </p:nvPicPr>
        <p:blipFill>
          <a:blip r:embed="rId4" cstate="print"/>
          <a:srcRect/>
          <a:stretch>
            <a:fillRect/>
          </a:stretch>
        </p:blipFill>
        <p:spPr bwMode="auto">
          <a:xfrm>
            <a:off x="6634930" y="3316679"/>
            <a:ext cx="1478915" cy="1439545"/>
          </a:xfrm>
          <a:prstGeom prst="rect">
            <a:avLst/>
          </a:prstGeom>
          <a:noFill/>
          <a:ln w="9525">
            <a:noFill/>
            <a:miter lim="800000"/>
            <a:headEnd/>
            <a:tailEnd/>
          </a:ln>
        </p:spPr>
      </p:pic>
      <p:pic>
        <p:nvPicPr>
          <p:cNvPr id="11" name="Picture 10"/>
          <p:cNvPicPr>
            <a:picLocks noChangeAspect="1"/>
          </p:cNvPicPr>
          <p:nvPr/>
        </p:nvPicPr>
        <p:blipFill>
          <a:blip r:embed="rId5" cstate="print"/>
          <a:stretch>
            <a:fillRect/>
          </a:stretch>
        </p:blipFill>
        <p:spPr>
          <a:xfrm>
            <a:off x="34789" y="5396039"/>
            <a:ext cx="1519553" cy="1464849"/>
          </a:xfrm>
          <a:prstGeom prst="rect">
            <a:avLst/>
          </a:prstGeom>
        </p:spPr>
      </p:pic>
      <p:pic>
        <p:nvPicPr>
          <p:cNvPr id="12" name="Picture 11"/>
          <p:cNvPicPr>
            <a:picLocks noChangeAspect="1"/>
          </p:cNvPicPr>
          <p:nvPr/>
        </p:nvPicPr>
        <p:blipFill>
          <a:blip r:embed="rId6" cstate="print"/>
          <a:stretch>
            <a:fillRect/>
          </a:stretch>
        </p:blipFill>
        <p:spPr>
          <a:xfrm>
            <a:off x="6907669" y="1243747"/>
            <a:ext cx="1419441" cy="1348469"/>
          </a:xfrm>
          <a:prstGeom prst="ellipse">
            <a:avLst/>
          </a:prstGeom>
          <a:ln>
            <a:noFill/>
          </a:ln>
          <a:effectLst>
            <a:softEdge rad="112500"/>
          </a:effectLst>
        </p:spPr>
      </p:pic>
    </p:spTree>
    <p:extLst>
      <p:ext uri="{BB962C8B-B14F-4D97-AF65-F5344CB8AC3E}">
        <p14:creationId xmlns:p14="http://schemas.microsoft.com/office/powerpoint/2010/main" val="423825116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cs-CZ" b="1" dirty="0"/>
              <a:t>Role vizualizace </a:t>
            </a:r>
            <a:r>
              <a:rPr lang="cs-CZ" b="1" dirty="0" smtClean="0"/>
              <a:t>ve </a:t>
            </a:r>
            <a:r>
              <a:rPr lang="cs-CZ" b="1" dirty="0"/>
              <a:t>výuce chemie</a:t>
            </a:r>
            <a:endParaRPr lang="en-US" dirty="0"/>
          </a:p>
        </p:txBody>
      </p:sp>
      <p:sp>
        <p:nvSpPr>
          <p:cNvPr id="6" name="Vertical Text Placeholder 5"/>
          <p:cNvSpPr>
            <a:spLocks noGrp="1"/>
          </p:cNvSpPr>
          <p:nvPr>
            <p:ph type="body" orient="vert" idx="1"/>
          </p:nvPr>
        </p:nvSpPr>
        <p:spPr>
          <a:xfrm>
            <a:off x="1128863" y="5348111"/>
            <a:ext cx="7874026" cy="778052"/>
          </a:xfrm>
        </p:spPr>
        <p:txBody>
          <a:bodyPr vert="horz">
            <a:normAutofit/>
          </a:bodyPr>
          <a:lstStyle/>
          <a:p>
            <a:pPr algn="ctr"/>
            <a:r>
              <a:rPr lang="cs-CZ" sz="1800" dirty="0">
                <a:latin typeface="Arial"/>
                <a:cs typeface="Arial"/>
              </a:rPr>
              <a:t>O</a:t>
            </a:r>
            <a:r>
              <a:rPr lang="cs-CZ" sz="1800" dirty="0" smtClean="0">
                <a:latin typeface="Arial"/>
                <a:cs typeface="Arial"/>
              </a:rPr>
              <a:t>brázková </a:t>
            </a:r>
            <a:r>
              <a:rPr lang="cs-CZ" sz="1800" dirty="0">
                <a:latin typeface="Arial"/>
                <a:cs typeface="Arial"/>
              </a:rPr>
              <a:t>znázornění průběhu chemických </a:t>
            </a:r>
            <a:r>
              <a:rPr lang="cs-CZ" sz="1800" dirty="0" smtClean="0">
                <a:latin typeface="Arial"/>
                <a:cs typeface="Arial"/>
              </a:rPr>
              <a:t>reakcí</a:t>
            </a:r>
            <a:endParaRPr lang="en-US" sz="1800" dirty="0">
              <a:latin typeface="Arial"/>
              <a:cs typeface="Arial"/>
            </a:endParaRPr>
          </a:p>
        </p:txBody>
      </p:sp>
      <p:pic>
        <p:nvPicPr>
          <p:cNvPr id="4" name="Picture 3"/>
          <p:cNvPicPr/>
          <p:nvPr/>
        </p:nvPicPr>
        <p:blipFill>
          <a:blip r:embed="rId2" cstate="print"/>
          <a:srcRect/>
          <a:stretch>
            <a:fillRect/>
          </a:stretch>
        </p:blipFill>
        <p:spPr bwMode="auto">
          <a:xfrm>
            <a:off x="254001" y="2762697"/>
            <a:ext cx="8622530" cy="2178016"/>
          </a:xfrm>
          <a:prstGeom prst="rect">
            <a:avLst/>
          </a:prstGeom>
          <a:noFill/>
          <a:ln w="9525">
            <a:noFill/>
            <a:miter lim="800000"/>
            <a:headEnd/>
            <a:tailEnd/>
          </a:ln>
        </p:spPr>
      </p:pic>
      <p:pic>
        <p:nvPicPr>
          <p:cNvPr id="10" name="Picture 9"/>
          <p:cNvPicPr>
            <a:picLocks noChangeAspect="1"/>
          </p:cNvPicPr>
          <p:nvPr/>
        </p:nvPicPr>
        <p:blipFill>
          <a:blip r:embed="rId3" cstate="print"/>
          <a:stretch>
            <a:fillRect/>
          </a:stretch>
        </p:blipFill>
        <p:spPr>
          <a:xfrm>
            <a:off x="34789" y="5396039"/>
            <a:ext cx="1519553" cy="1464849"/>
          </a:xfrm>
          <a:prstGeom prst="rect">
            <a:avLst/>
          </a:prstGeom>
        </p:spPr>
      </p:pic>
      <p:pic>
        <p:nvPicPr>
          <p:cNvPr id="11" name="Picture 10"/>
          <p:cNvPicPr>
            <a:picLocks noChangeAspect="1"/>
          </p:cNvPicPr>
          <p:nvPr/>
        </p:nvPicPr>
        <p:blipFill>
          <a:blip r:embed="rId4" cstate="print"/>
          <a:stretch>
            <a:fillRect/>
          </a:stretch>
        </p:blipFill>
        <p:spPr>
          <a:xfrm>
            <a:off x="6907669" y="1243747"/>
            <a:ext cx="1419441" cy="1348469"/>
          </a:xfrm>
          <a:prstGeom prst="ellipse">
            <a:avLst/>
          </a:prstGeom>
          <a:ln>
            <a:noFill/>
          </a:ln>
          <a:effectLst>
            <a:softEdge rad="112500"/>
          </a:effectLst>
        </p:spPr>
      </p:pic>
    </p:spTree>
    <p:extLst>
      <p:ext uri="{BB962C8B-B14F-4D97-AF65-F5344CB8AC3E}">
        <p14:creationId xmlns:p14="http://schemas.microsoft.com/office/powerpoint/2010/main" val="236773855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cs-CZ" b="1" dirty="0"/>
              <a:t>Role vizualizace ve výuce chemie</a:t>
            </a:r>
            <a:endParaRPr lang="en-US" dirty="0"/>
          </a:p>
        </p:txBody>
      </p:sp>
      <p:sp>
        <p:nvSpPr>
          <p:cNvPr id="6" name="Vertical Text Placeholder 5"/>
          <p:cNvSpPr>
            <a:spLocks noGrp="1"/>
          </p:cNvSpPr>
          <p:nvPr>
            <p:ph type="body" orient="vert" idx="1"/>
          </p:nvPr>
        </p:nvSpPr>
        <p:spPr>
          <a:xfrm>
            <a:off x="404382" y="5886545"/>
            <a:ext cx="8748888" cy="778052"/>
          </a:xfrm>
        </p:spPr>
        <p:txBody>
          <a:bodyPr vert="horz">
            <a:normAutofit/>
          </a:bodyPr>
          <a:lstStyle/>
          <a:p>
            <a:pPr algn="ctr"/>
            <a:r>
              <a:rPr lang="cs-CZ" sz="1800" dirty="0"/>
              <a:t>O</a:t>
            </a:r>
            <a:r>
              <a:rPr lang="cs-CZ" sz="1800" dirty="0" smtClean="0"/>
              <a:t>brazové </a:t>
            </a:r>
            <a:r>
              <a:rPr lang="cs-CZ" sz="1800" dirty="0"/>
              <a:t>ztvárnění kvantitativních vztahů a kvalitativních změn, </a:t>
            </a:r>
            <a:endParaRPr lang="cs-CZ" sz="1800" dirty="0" smtClean="0"/>
          </a:p>
          <a:p>
            <a:pPr marL="0" indent="0" algn="ctr">
              <a:buNone/>
            </a:pPr>
            <a:r>
              <a:rPr lang="cs-CZ" sz="1800" dirty="0" smtClean="0"/>
              <a:t>ke </a:t>
            </a:r>
            <a:r>
              <a:rPr lang="cs-CZ" sz="1800" dirty="0"/>
              <a:t>kterým dochází v průběhu chemické </a:t>
            </a:r>
            <a:r>
              <a:rPr lang="cs-CZ" sz="1800" dirty="0" smtClean="0"/>
              <a:t>reakce</a:t>
            </a:r>
            <a:endParaRPr lang="en-US" sz="1800" dirty="0"/>
          </a:p>
        </p:txBody>
      </p:sp>
      <p:pic>
        <p:nvPicPr>
          <p:cNvPr id="10" name="Picture 9"/>
          <p:cNvPicPr/>
          <p:nvPr/>
        </p:nvPicPr>
        <p:blipFill>
          <a:blip r:embed="rId3" cstate="print"/>
          <a:srcRect/>
          <a:stretch>
            <a:fillRect/>
          </a:stretch>
        </p:blipFill>
        <p:spPr bwMode="auto">
          <a:xfrm>
            <a:off x="1608722" y="2609284"/>
            <a:ext cx="5833532" cy="3277259"/>
          </a:xfrm>
          <a:prstGeom prst="rect">
            <a:avLst/>
          </a:prstGeom>
          <a:noFill/>
          <a:ln w="9525">
            <a:noFill/>
            <a:miter lim="800000"/>
            <a:headEnd/>
            <a:tailEnd/>
          </a:ln>
        </p:spPr>
      </p:pic>
      <p:pic>
        <p:nvPicPr>
          <p:cNvPr id="8" name="Picture 7"/>
          <p:cNvPicPr>
            <a:picLocks noChangeAspect="1"/>
          </p:cNvPicPr>
          <p:nvPr/>
        </p:nvPicPr>
        <p:blipFill>
          <a:blip r:embed="rId4" cstate="print"/>
          <a:stretch>
            <a:fillRect/>
          </a:stretch>
        </p:blipFill>
        <p:spPr>
          <a:xfrm>
            <a:off x="34789" y="5396039"/>
            <a:ext cx="1519553" cy="1464849"/>
          </a:xfrm>
          <a:prstGeom prst="rect">
            <a:avLst/>
          </a:prstGeom>
        </p:spPr>
      </p:pic>
      <p:pic>
        <p:nvPicPr>
          <p:cNvPr id="9" name="Picture 8"/>
          <p:cNvPicPr>
            <a:picLocks noChangeAspect="1"/>
          </p:cNvPicPr>
          <p:nvPr/>
        </p:nvPicPr>
        <p:blipFill>
          <a:blip r:embed="rId5" cstate="print"/>
          <a:stretch>
            <a:fillRect/>
          </a:stretch>
        </p:blipFill>
        <p:spPr>
          <a:xfrm>
            <a:off x="6907669" y="1243747"/>
            <a:ext cx="1419441" cy="1348469"/>
          </a:xfrm>
          <a:prstGeom prst="ellipse">
            <a:avLst/>
          </a:prstGeom>
          <a:ln>
            <a:noFill/>
          </a:ln>
          <a:effectLst>
            <a:softEdge rad="112500"/>
          </a:effectLst>
        </p:spPr>
      </p:pic>
    </p:spTree>
    <p:extLst>
      <p:ext uri="{BB962C8B-B14F-4D97-AF65-F5344CB8AC3E}">
        <p14:creationId xmlns:p14="http://schemas.microsoft.com/office/powerpoint/2010/main" val="187032651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cs-CZ" b="1" dirty="0"/>
              <a:t>Role vizualizace ve výuce chemie</a:t>
            </a:r>
            <a:endParaRPr lang="en-US" dirty="0"/>
          </a:p>
        </p:txBody>
      </p:sp>
      <p:sp>
        <p:nvSpPr>
          <p:cNvPr id="6" name="Vertical Text Placeholder 5"/>
          <p:cNvSpPr>
            <a:spLocks noGrp="1"/>
          </p:cNvSpPr>
          <p:nvPr>
            <p:ph type="body" orient="vert" idx="1"/>
          </p:nvPr>
        </p:nvSpPr>
        <p:spPr>
          <a:xfrm>
            <a:off x="254001" y="5348111"/>
            <a:ext cx="8748888" cy="778052"/>
          </a:xfrm>
        </p:spPr>
        <p:txBody>
          <a:bodyPr vert="horz">
            <a:normAutofit/>
          </a:bodyPr>
          <a:lstStyle/>
          <a:p>
            <a:pPr algn="ctr"/>
            <a:r>
              <a:rPr lang="cs-CZ" sz="1800" dirty="0"/>
              <a:t>V</a:t>
            </a:r>
            <a:r>
              <a:rPr lang="cs-CZ" sz="1800" dirty="0" smtClean="0"/>
              <a:t>izualizaci </a:t>
            </a:r>
            <a:r>
              <a:rPr lang="cs-CZ" sz="1800" dirty="0"/>
              <a:t>mikrosvěta a zákonů, které v něm vládnou</a:t>
            </a:r>
            <a:r>
              <a:rPr lang="en-US" sz="1800" dirty="0"/>
              <a:t> </a:t>
            </a:r>
          </a:p>
        </p:txBody>
      </p:sp>
      <p:pic>
        <p:nvPicPr>
          <p:cNvPr id="4" name="Picture 3"/>
          <p:cNvPicPr/>
          <p:nvPr/>
        </p:nvPicPr>
        <p:blipFill>
          <a:blip r:embed="rId3" cstate="print"/>
          <a:srcRect/>
          <a:stretch>
            <a:fillRect/>
          </a:stretch>
        </p:blipFill>
        <p:spPr bwMode="auto">
          <a:xfrm>
            <a:off x="457198" y="2984220"/>
            <a:ext cx="7618649" cy="2297043"/>
          </a:xfrm>
          <a:prstGeom prst="rect">
            <a:avLst/>
          </a:prstGeom>
          <a:noFill/>
          <a:ln w="9525">
            <a:noFill/>
            <a:miter lim="800000"/>
            <a:headEnd/>
            <a:tailEnd/>
          </a:ln>
        </p:spPr>
      </p:pic>
      <p:pic>
        <p:nvPicPr>
          <p:cNvPr id="9" name="Picture 8"/>
          <p:cNvPicPr>
            <a:picLocks noChangeAspect="1"/>
          </p:cNvPicPr>
          <p:nvPr/>
        </p:nvPicPr>
        <p:blipFill>
          <a:blip r:embed="rId4" cstate="print"/>
          <a:stretch>
            <a:fillRect/>
          </a:stretch>
        </p:blipFill>
        <p:spPr>
          <a:xfrm>
            <a:off x="34789" y="5396039"/>
            <a:ext cx="1519553" cy="1464849"/>
          </a:xfrm>
          <a:prstGeom prst="rect">
            <a:avLst/>
          </a:prstGeom>
        </p:spPr>
      </p:pic>
      <p:pic>
        <p:nvPicPr>
          <p:cNvPr id="10" name="Picture 9"/>
          <p:cNvPicPr>
            <a:picLocks noChangeAspect="1"/>
          </p:cNvPicPr>
          <p:nvPr/>
        </p:nvPicPr>
        <p:blipFill>
          <a:blip r:embed="rId5" cstate="print"/>
          <a:stretch>
            <a:fillRect/>
          </a:stretch>
        </p:blipFill>
        <p:spPr>
          <a:xfrm>
            <a:off x="6907669" y="1243747"/>
            <a:ext cx="1419441" cy="1348469"/>
          </a:xfrm>
          <a:prstGeom prst="ellipse">
            <a:avLst/>
          </a:prstGeom>
          <a:ln>
            <a:noFill/>
          </a:ln>
          <a:effectLst>
            <a:softEdge rad="112500"/>
          </a:effectLst>
        </p:spPr>
      </p:pic>
    </p:spTree>
    <p:extLst>
      <p:ext uri="{BB962C8B-B14F-4D97-AF65-F5344CB8AC3E}">
        <p14:creationId xmlns:p14="http://schemas.microsoft.com/office/powerpoint/2010/main" val="291128083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cs-CZ" b="1" dirty="0" err="1">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a:cs typeface="Arial"/>
              </a:rPr>
              <a:t>Modelov</a:t>
            </a:r>
            <a:r>
              <a:rPr lang="en-US" b="1" dirty="0" err="1">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a:cs typeface="Arial"/>
              </a:rPr>
              <a:t>á</a:t>
            </a:r>
            <a:r>
              <a:rPr lang="cs-CZ"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a:cs typeface="Arial"/>
              </a:rPr>
              <a:t>ní </a:t>
            </a:r>
            <a:br>
              <a:rPr lang="cs-CZ"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a:cs typeface="Arial"/>
              </a:rPr>
            </a:br>
            <a:r>
              <a:rPr lang="cs-CZ"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a:cs typeface="Arial"/>
              </a:rPr>
              <a:t>ve výuce chemie</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54460939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322118" y="5933209"/>
            <a:ext cx="8551717" cy="722424"/>
          </a:xfrm>
        </p:spPr>
        <p:txBody>
          <a:bodyPr>
            <a:normAutofit fontScale="92500" lnSpcReduction="20000"/>
          </a:bodyPr>
          <a:lstStyle/>
          <a:p>
            <a:pPr algn="ctr">
              <a:buNone/>
            </a:pPr>
            <a:r>
              <a:rPr lang="cs-CZ" dirty="0" smtClean="0"/>
              <a:t>Od této chvíle člověka neustále provází obraz, </a:t>
            </a:r>
          </a:p>
          <a:p>
            <a:pPr algn="ctr">
              <a:buNone/>
            </a:pPr>
            <a:r>
              <a:rPr lang="cs-CZ" dirty="0" smtClean="0"/>
              <a:t>který v průběhu času plní různé informativní a estetické funkce.</a:t>
            </a:r>
            <a:endParaRPr lang="pl-PL" dirty="0" smtClean="0"/>
          </a:p>
          <a:p>
            <a:endParaRPr lang="pl-PL" dirty="0"/>
          </a:p>
        </p:txBody>
      </p:sp>
      <p:sp>
        <p:nvSpPr>
          <p:cNvPr id="3" name="Tytuł 2"/>
          <p:cNvSpPr>
            <a:spLocks noGrp="1"/>
          </p:cNvSpPr>
          <p:nvPr>
            <p:ph type="title"/>
          </p:nvPr>
        </p:nvSpPr>
        <p:spPr/>
        <p:txBody>
          <a:bodyPr>
            <a:normAutofit fontScale="90000"/>
          </a:bodyPr>
          <a:lstStyle/>
          <a:p>
            <a:r>
              <a:rPr lang="cs-CZ" dirty="0" smtClean="0"/>
              <a:t>Obraz a malba provází člověka  </a:t>
            </a:r>
            <a:br>
              <a:rPr lang="cs-CZ" dirty="0" smtClean="0"/>
            </a:br>
            <a:r>
              <a:rPr lang="cs-CZ" dirty="0" smtClean="0"/>
              <a:t>od počátku dějin</a:t>
            </a:r>
            <a:endParaRPr lang="pl-PL" dirty="0"/>
          </a:p>
        </p:txBody>
      </p:sp>
      <p:pic>
        <p:nvPicPr>
          <p:cNvPr id="15362" name="Picture 1" descr="strona 004 rys 001"/>
          <p:cNvPicPr>
            <a:picLocks noChangeAspect="1" noChangeArrowheads="1"/>
          </p:cNvPicPr>
          <p:nvPr/>
        </p:nvPicPr>
        <p:blipFill>
          <a:blip r:embed="rId3" cstate="print"/>
          <a:srcRect/>
          <a:stretch>
            <a:fillRect/>
          </a:stretch>
        </p:blipFill>
        <p:spPr bwMode="auto">
          <a:xfrm>
            <a:off x="190015" y="2518348"/>
            <a:ext cx="5591175" cy="2233613"/>
          </a:xfrm>
          <a:prstGeom prst="rect">
            <a:avLst/>
          </a:prstGeom>
          <a:noFill/>
          <a:ln w="9525">
            <a:noFill/>
            <a:miter lim="800000"/>
            <a:headEnd/>
            <a:tailEnd/>
          </a:ln>
        </p:spPr>
      </p:pic>
      <p:sp>
        <p:nvSpPr>
          <p:cNvPr id="5" name="Prostokąt 4"/>
          <p:cNvSpPr/>
          <p:nvPr/>
        </p:nvSpPr>
        <p:spPr>
          <a:xfrm>
            <a:off x="5935128" y="2788307"/>
            <a:ext cx="2803234" cy="1692771"/>
          </a:xfrm>
          <a:prstGeom prst="rect">
            <a:avLst/>
          </a:prstGeom>
        </p:spPr>
        <p:txBody>
          <a:bodyPr wrap="square">
            <a:spAutoFit/>
          </a:bodyPr>
          <a:lstStyle/>
          <a:p>
            <a:pPr marL="274320" lvl="0" indent="-274320" algn="ctr">
              <a:spcBef>
                <a:spcPct val="20000"/>
              </a:spcBef>
              <a:buClr>
                <a:srgbClr val="31B6FD"/>
              </a:buClr>
              <a:buSzPct val="100000"/>
            </a:pPr>
            <a:r>
              <a:rPr lang="cs-CZ" sz="2000" i="1" dirty="0" smtClean="0">
                <a:solidFill>
                  <a:srgbClr val="073E87"/>
                </a:solidFill>
              </a:rPr>
              <a:t>Nejstaršími obrazy, které známe v dnešní době, jsou malby v jeskyni Chauvet ve Francii</a:t>
            </a:r>
          </a:p>
          <a:p>
            <a:pPr marL="274320" lvl="0" indent="-274320" algn="ctr">
              <a:spcBef>
                <a:spcPct val="20000"/>
              </a:spcBef>
              <a:buClr>
                <a:srgbClr val="31B6FD"/>
              </a:buClr>
              <a:buSzPct val="100000"/>
            </a:pPr>
            <a:r>
              <a:rPr lang="cs-CZ" sz="2000" i="1" dirty="0">
                <a:solidFill>
                  <a:srgbClr val="073E87"/>
                </a:solidFill>
              </a:rPr>
              <a:t>(</a:t>
            </a:r>
            <a:r>
              <a:rPr lang="cs-CZ" sz="2000" i="1" dirty="0" smtClean="0">
                <a:solidFill>
                  <a:srgbClr val="073E87"/>
                </a:solidFill>
              </a:rPr>
              <a:t>31 000 ± 1300 </a:t>
            </a:r>
            <a:r>
              <a:rPr lang="cs-CZ" sz="2000" i="1" dirty="0" err="1" smtClean="0">
                <a:solidFill>
                  <a:srgbClr val="073E87"/>
                </a:solidFill>
              </a:rPr>
              <a:t>p.n.l</a:t>
            </a:r>
            <a:r>
              <a:rPr lang="cs-CZ" sz="2000" i="1" dirty="0" smtClean="0">
                <a:solidFill>
                  <a:srgbClr val="073E87"/>
                </a:solidFill>
              </a:rPr>
              <a:t>.) </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a:latin typeface="Arial"/>
                <a:cs typeface="Arial"/>
              </a:rPr>
              <a:t>Definice pojmu </a:t>
            </a:r>
            <a:r>
              <a:rPr lang="cs-CZ" b="1" dirty="0" smtClean="0">
                <a:latin typeface="Arial"/>
                <a:cs typeface="Arial"/>
              </a:rPr>
              <a:t>„model“</a:t>
            </a:r>
            <a:endParaRPr lang="en-US" dirty="0">
              <a:latin typeface="Arial"/>
              <a:cs typeface="Arial"/>
            </a:endParaRPr>
          </a:p>
        </p:txBody>
      </p:sp>
      <p:sp>
        <p:nvSpPr>
          <p:cNvPr id="3" name="Vertical Text Placeholder 2"/>
          <p:cNvSpPr>
            <a:spLocks noGrp="1"/>
          </p:cNvSpPr>
          <p:nvPr>
            <p:ph type="body" orient="vert" idx="1"/>
          </p:nvPr>
        </p:nvSpPr>
        <p:spPr>
          <a:xfrm>
            <a:off x="549274" y="1934441"/>
            <a:ext cx="8232618" cy="4343400"/>
          </a:xfrm>
        </p:spPr>
        <p:txBody>
          <a:bodyPr vert="horz">
            <a:noAutofit/>
          </a:bodyPr>
          <a:lstStyle/>
          <a:p>
            <a:pPr marL="0" indent="0">
              <a:spcBef>
                <a:spcPts val="600"/>
              </a:spcBef>
              <a:buNone/>
            </a:pPr>
            <a:r>
              <a:rPr lang="cs-CZ" sz="1800" dirty="0">
                <a:latin typeface="Arial"/>
                <a:cs typeface="Arial"/>
              </a:rPr>
              <a:t>Pojem „model“ se </a:t>
            </a:r>
            <a:r>
              <a:rPr lang="cs-CZ" sz="1800" dirty="0" smtClean="0">
                <a:latin typeface="Arial"/>
                <a:cs typeface="Arial"/>
              </a:rPr>
              <a:t>používá </a:t>
            </a:r>
            <a:r>
              <a:rPr lang="cs-CZ" sz="1800" dirty="0">
                <a:latin typeface="Arial"/>
                <a:cs typeface="Arial"/>
              </a:rPr>
              <a:t>v různých </a:t>
            </a:r>
            <a:r>
              <a:rPr lang="cs-CZ" sz="1800" dirty="0" smtClean="0">
                <a:latin typeface="Arial"/>
                <a:cs typeface="Arial"/>
              </a:rPr>
              <a:t>kontextech:</a:t>
            </a:r>
          </a:p>
          <a:p>
            <a:pPr marL="342900" indent="-342900">
              <a:spcBef>
                <a:spcPts val="600"/>
              </a:spcBef>
              <a:buFont typeface="+mj-lt"/>
              <a:buAutoNum type="arabicPeriod"/>
            </a:pPr>
            <a:r>
              <a:rPr lang="cs-CZ" sz="1800" dirty="0" smtClean="0">
                <a:latin typeface="Arial"/>
                <a:cs typeface="Arial"/>
              </a:rPr>
              <a:t>Tímto </a:t>
            </a:r>
            <a:r>
              <a:rPr lang="cs-CZ" sz="1800" dirty="0">
                <a:latin typeface="Arial"/>
                <a:cs typeface="Arial"/>
              </a:rPr>
              <a:t>termínem se </a:t>
            </a:r>
            <a:r>
              <a:rPr lang="cs-CZ" sz="1800" dirty="0" smtClean="0">
                <a:latin typeface="Arial"/>
                <a:cs typeface="Arial"/>
              </a:rPr>
              <a:t>rozumí:</a:t>
            </a:r>
          </a:p>
          <a:p>
            <a:pPr lvl="1"/>
            <a:r>
              <a:rPr lang="cs-CZ" sz="1600" dirty="0" smtClean="0">
                <a:latin typeface="Arial"/>
                <a:cs typeface="Arial"/>
              </a:rPr>
              <a:t>matematické </a:t>
            </a:r>
            <a:r>
              <a:rPr lang="cs-CZ" sz="1600" dirty="0">
                <a:latin typeface="Arial"/>
                <a:cs typeface="Arial"/>
              </a:rPr>
              <a:t>a mentální přiblížení daného problému, </a:t>
            </a:r>
            <a:endParaRPr lang="cs-CZ" sz="1600" dirty="0" smtClean="0">
              <a:latin typeface="Arial"/>
              <a:cs typeface="Arial"/>
            </a:endParaRPr>
          </a:p>
          <a:p>
            <a:pPr lvl="1"/>
            <a:r>
              <a:rPr lang="cs-CZ" sz="1600" dirty="0" smtClean="0">
                <a:latin typeface="Arial"/>
                <a:cs typeface="Arial"/>
              </a:rPr>
              <a:t>didaktické </a:t>
            </a:r>
            <a:r>
              <a:rPr lang="cs-CZ" sz="1600" dirty="0">
                <a:latin typeface="Arial"/>
                <a:cs typeface="Arial"/>
              </a:rPr>
              <a:t>prostředky. </a:t>
            </a:r>
            <a:endParaRPr lang="cs-CZ" sz="1600" dirty="0" smtClean="0">
              <a:latin typeface="Arial"/>
              <a:cs typeface="Arial"/>
            </a:endParaRPr>
          </a:p>
          <a:p>
            <a:pPr marL="342900" indent="-342900">
              <a:spcBef>
                <a:spcPts val="600"/>
              </a:spcBef>
              <a:buFont typeface="+mj-lt"/>
              <a:buAutoNum type="arabicPeriod"/>
            </a:pPr>
            <a:r>
              <a:rPr lang="cs-CZ" sz="1800" dirty="0" smtClean="0">
                <a:latin typeface="Arial"/>
                <a:cs typeface="Arial"/>
              </a:rPr>
              <a:t>V </a:t>
            </a:r>
            <a:r>
              <a:rPr lang="cs-CZ" sz="1800" dirty="0">
                <a:latin typeface="Arial"/>
                <a:cs typeface="Arial"/>
              </a:rPr>
              <a:t>hovorovém jazyku pojem model nejčastěji znamená:</a:t>
            </a:r>
          </a:p>
          <a:p>
            <a:pPr lvl="1"/>
            <a:r>
              <a:rPr lang="cs-CZ" sz="1600" dirty="0">
                <a:latin typeface="Arial"/>
                <a:cs typeface="Arial"/>
              </a:rPr>
              <a:t>původní vzor něčeho vytvořeného;</a:t>
            </a:r>
          </a:p>
          <a:p>
            <a:pPr lvl="1"/>
            <a:r>
              <a:rPr lang="cs-CZ" sz="1600" dirty="0">
                <a:latin typeface="Arial"/>
                <a:cs typeface="Arial"/>
              </a:rPr>
              <a:t>prototyp, </a:t>
            </a:r>
            <a:r>
              <a:rPr lang="cs-CZ" sz="1600" i="1" dirty="0">
                <a:latin typeface="Arial"/>
                <a:cs typeface="Arial"/>
              </a:rPr>
              <a:t>např. model automobilu</a:t>
            </a:r>
            <a:r>
              <a:rPr lang="cs-CZ" sz="1600" dirty="0">
                <a:latin typeface="Arial"/>
                <a:cs typeface="Arial"/>
              </a:rPr>
              <a:t>;</a:t>
            </a:r>
          </a:p>
          <a:p>
            <a:pPr lvl="1"/>
            <a:r>
              <a:rPr lang="cs-CZ" sz="1600" dirty="0">
                <a:latin typeface="Arial"/>
                <a:cs typeface="Arial"/>
              </a:rPr>
              <a:t>ideální vzor, který chceme realizovat v určité činnosti nebo funkci, </a:t>
            </a:r>
            <a:r>
              <a:rPr lang="cs-CZ" sz="1600" i="1" dirty="0">
                <a:latin typeface="Arial"/>
                <a:cs typeface="Arial"/>
              </a:rPr>
              <a:t>např. model perfektního učitele;</a:t>
            </a:r>
          </a:p>
          <a:p>
            <a:pPr lvl="1"/>
            <a:r>
              <a:rPr lang="cs-CZ" sz="1600" dirty="0">
                <a:latin typeface="Arial"/>
                <a:cs typeface="Arial"/>
              </a:rPr>
              <a:t>strukturu toho, co je předmětem našeho zájmu, </a:t>
            </a:r>
            <a:r>
              <a:rPr lang="cs-CZ" sz="1600" i="1" dirty="0">
                <a:latin typeface="Arial"/>
                <a:cs typeface="Arial"/>
              </a:rPr>
              <a:t>např. model školy</a:t>
            </a:r>
            <a:r>
              <a:rPr lang="cs-CZ" sz="1600" dirty="0">
                <a:latin typeface="Arial"/>
                <a:cs typeface="Arial"/>
              </a:rPr>
              <a:t>;</a:t>
            </a:r>
          </a:p>
          <a:p>
            <a:pPr lvl="1"/>
            <a:r>
              <a:rPr lang="cs-CZ" sz="1600" dirty="0">
                <a:latin typeface="Arial"/>
                <a:cs typeface="Arial"/>
              </a:rPr>
              <a:t>ve výtvarném umění se jedná o věc nebo člověka, který bude malován, tesán.</a:t>
            </a:r>
          </a:p>
        </p:txBody>
      </p:sp>
      <p:pic>
        <p:nvPicPr>
          <p:cNvPr id="4" name="Picture 3"/>
          <p:cNvPicPr>
            <a:picLocks noChangeAspect="1"/>
          </p:cNvPicPr>
          <p:nvPr/>
        </p:nvPicPr>
        <p:blipFill>
          <a:blip r:embed="rId2" cstate="print"/>
          <a:stretch>
            <a:fillRect/>
          </a:stretch>
        </p:blipFill>
        <p:spPr>
          <a:xfrm>
            <a:off x="6441161" y="1600201"/>
            <a:ext cx="2340731" cy="1561249"/>
          </a:xfrm>
          <a:prstGeom prst="rect">
            <a:avLst/>
          </a:prstGeom>
          <a:ln>
            <a:noFill/>
          </a:ln>
          <a:effectLst>
            <a:softEdge rad="112500"/>
          </a:effectLst>
        </p:spPr>
      </p:pic>
      <p:pic>
        <p:nvPicPr>
          <p:cNvPr id="5" name="Picture 4"/>
          <p:cNvPicPr>
            <a:picLocks noChangeAspect="1"/>
          </p:cNvPicPr>
          <p:nvPr/>
        </p:nvPicPr>
        <p:blipFill>
          <a:blip r:embed="rId3" cstate="print"/>
          <a:stretch>
            <a:fillRect/>
          </a:stretch>
        </p:blipFill>
        <p:spPr>
          <a:xfrm>
            <a:off x="6939189" y="3161450"/>
            <a:ext cx="1485134" cy="1485134"/>
          </a:xfrm>
          <a:prstGeom prst="rect">
            <a:avLst/>
          </a:prstGeom>
          <a:ln>
            <a:noFill/>
          </a:ln>
          <a:effectLst>
            <a:softEdge rad="112500"/>
          </a:effectLst>
        </p:spPr>
      </p:pic>
      <p:pic>
        <p:nvPicPr>
          <p:cNvPr id="6" name="Picture 5"/>
          <p:cNvPicPr>
            <a:picLocks noChangeAspect="1"/>
          </p:cNvPicPr>
          <p:nvPr/>
        </p:nvPicPr>
        <p:blipFill rotWithShape="1">
          <a:blip r:embed="rId4" cstate="print"/>
          <a:srcRect t="34059"/>
          <a:stretch/>
        </p:blipFill>
        <p:spPr>
          <a:xfrm>
            <a:off x="2781946" y="5818407"/>
            <a:ext cx="2298611" cy="1068720"/>
          </a:xfrm>
          <a:prstGeom prst="rect">
            <a:avLst/>
          </a:prstGeom>
          <a:ln>
            <a:noFill/>
          </a:ln>
          <a:effectLst>
            <a:softEdge rad="112500"/>
          </a:effectLst>
        </p:spPr>
      </p:pic>
    </p:spTree>
    <p:extLst>
      <p:ext uri="{BB962C8B-B14F-4D97-AF65-F5344CB8AC3E}">
        <p14:creationId xmlns:p14="http://schemas.microsoft.com/office/powerpoint/2010/main" val="41040252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stretch>
            <a:fillRect/>
          </a:stretch>
        </p:blipFill>
        <p:spPr>
          <a:xfrm>
            <a:off x="127858" y="1248669"/>
            <a:ext cx="8898939" cy="5538980"/>
          </a:xfrm>
          <a:prstGeom prst="rect">
            <a:avLst/>
          </a:prstGeom>
        </p:spPr>
      </p:pic>
      <p:sp>
        <p:nvSpPr>
          <p:cNvPr id="2" name="Title 1"/>
          <p:cNvSpPr>
            <a:spLocks noGrp="1"/>
          </p:cNvSpPr>
          <p:nvPr>
            <p:ph type="title"/>
          </p:nvPr>
        </p:nvSpPr>
        <p:spPr/>
        <p:txBody>
          <a:bodyPr/>
          <a:lstStyle/>
          <a:p>
            <a:r>
              <a:rPr lang="cs-CZ" b="1" dirty="0">
                <a:latin typeface="Arial"/>
                <a:cs typeface="Arial"/>
              </a:rPr>
              <a:t>Definice pojmu „model</a:t>
            </a:r>
            <a:r>
              <a:rPr lang="cs-CZ" b="1" dirty="0" smtClean="0">
                <a:latin typeface="Arial"/>
                <a:cs typeface="Arial"/>
              </a:rPr>
              <a:t>“</a:t>
            </a:r>
            <a:endParaRPr lang="en-US" dirty="0">
              <a:latin typeface="Arial"/>
              <a:cs typeface="Arial"/>
            </a:endParaRPr>
          </a:p>
        </p:txBody>
      </p:sp>
      <p:sp>
        <p:nvSpPr>
          <p:cNvPr id="3" name="Vertical Text Placeholder 2"/>
          <p:cNvSpPr>
            <a:spLocks noGrp="1"/>
          </p:cNvSpPr>
          <p:nvPr>
            <p:ph type="body" idx="1"/>
          </p:nvPr>
        </p:nvSpPr>
        <p:spPr>
          <a:xfrm rot="21266775">
            <a:off x="881710" y="1453224"/>
            <a:ext cx="3840480" cy="750887"/>
          </a:xfrm>
        </p:spPr>
        <p:txBody>
          <a:bodyPr vert="horz">
            <a:noAutofit/>
          </a:bodyPr>
          <a:lstStyle/>
          <a:p>
            <a:r>
              <a:rPr lang="cs-CZ" dirty="0" smtClean="0">
                <a:solidFill>
                  <a:schemeClr val="accent1">
                    <a:lumMod val="75000"/>
                  </a:schemeClr>
                </a:solidFill>
                <a:latin typeface="Arial"/>
                <a:cs typeface="Arial"/>
              </a:rPr>
              <a:t>Slovník </a:t>
            </a:r>
            <a:r>
              <a:rPr lang="cs-CZ" dirty="0">
                <a:solidFill>
                  <a:schemeClr val="accent1">
                    <a:lumMod val="75000"/>
                  </a:schemeClr>
                </a:solidFill>
                <a:latin typeface="Arial"/>
                <a:cs typeface="Arial"/>
              </a:rPr>
              <a:t>spisovné polštiny </a:t>
            </a:r>
          </a:p>
        </p:txBody>
      </p:sp>
      <p:sp>
        <p:nvSpPr>
          <p:cNvPr id="4" name="Content Placeholder 3"/>
          <p:cNvSpPr>
            <a:spLocks noGrp="1"/>
          </p:cNvSpPr>
          <p:nvPr>
            <p:ph sz="half" idx="2"/>
          </p:nvPr>
        </p:nvSpPr>
        <p:spPr>
          <a:xfrm rot="21244902">
            <a:off x="1056962" y="2347415"/>
            <a:ext cx="3332792" cy="3596185"/>
          </a:xfrm>
        </p:spPr>
        <p:txBody>
          <a:bodyPr>
            <a:normAutofit fontScale="92500" lnSpcReduction="10000"/>
          </a:bodyPr>
          <a:lstStyle/>
          <a:p>
            <a:pPr algn="ctr">
              <a:buFontTx/>
              <a:buChar char="-"/>
            </a:pPr>
            <a:r>
              <a:rPr lang="cs-CZ" i="1" dirty="0" smtClean="0">
                <a:latin typeface="Arial"/>
                <a:cs typeface="Arial"/>
              </a:rPr>
              <a:t>vzor</a:t>
            </a:r>
            <a:r>
              <a:rPr lang="cs-CZ" i="1" dirty="0">
                <a:latin typeface="Arial"/>
                <a:cs typeface="Arial"/>
              </a:rPr>
              <a:t>, podle kterého je nebo má být něco vytvořené; </a:t>
            </a:r>
            <a:endParaRPr lang="cs-CZ" i="1" dirty="0" smtClean="0">
              <a:latin typeface="Arial"/>
              <a:cs typeface="Arial"/>
            </a:endParaRPr>
          </a:p>
          <a:p>
            <a:pPr algn="ctr">
              <a:buFontTx/>
              <a:buChar char="-"/>
            </a:pPr>
            <a:r>
              <a:rPr lang="cs-CZ" i="1" dirty="0" smtClean="0">
                <a:latin typeface="Arial"/>
                <a:cs typeface="Arial"/>
              </a:rPr>
              <a:t>předmět</a:t>
            </a:r>
            <a:r>
              <a:rPr lang="cs-CZ" i="1" dirty="0">
                <a:latin typeface="Arial"/>
                <a:cs typeface="Arial"/>
              </a:rPr>
              <a:t>, který je kopií nebo vzorem daného předmětu, vytvořený obvykle v menších rozměrech, z náhradních materiálů; </a:t>
            </a:r>
            <a:endParaRPr lang="cs-CZ" i="1" dirty="0" smtClean="0">
              <a:latin typeface="Arial"/>
              <a:cs typeface="Arial"/>
            </a:endParaRPr>
          </a:p>
          <a:p>
            <a:pPr algn="ctr">
              <a:buFontTx/>
              <a:buChar char="-"/>
            </a:pPr>
            <a:r>
              <a:rPr lang="cs-CZ" i="1" dirty="0" smtClean="0">
                <a:latin typeface="Arial"/>
                <a:cs typeface="Arial"/>
              </a:rPr>
              <a:t>zkušební </a:t>
            </a:r>
            <a:r>
              <a:rPr lang="cs-CZ" i="1" dirty="0">
                <a:latin typeface="Arial"/>
                <a:cs typeface="Arial"/>
              </a:rPr>
              <a:t>exemplář nějaké série produktů; prototyp, </a:t>
            </a:r>
            <a:r>
              <a:rPr lang="cs-CZ" i="1" dirty="0" smtClean="0">
                <a:latin typeface="Arial"/>
                <a:cs typeface="Arial"/>
              </a:rPr>
              <a:t>šablona</a:t>
            </a:r>
            <a:r>
              <a:rPr lang="cs-CZ" dirty="0">
                <a:latin typeface="Arial"/>
                <a:cs typeface="Arial"/>
              </a:rPr>
              <a:t>.</a:t>
            </a:r>
          </a:p>
          <a:p>
            <a:endParaRPr lang="en-US" dirty="0"/>
          </a:p>
        </p:txBody>
      </p:sp>
      <p:sp>
        <p:nvSpPr>
          <p:cNvPr id="5" name="Text Placeholder 4"/>
          <p:cNvSpPr>
            <a:spLocks noGrp="1"/>
          </p:cNvSpPr>
          <p:nvPr>
            <p:ph type="body" sz="quarter" idx="3"/>
          </p:nvPr>
        </p:nvSpPr>
        <p:spPr>
          <a:xfrm rot="389097">
            <a:off x="4410110" y="1453224"/>
            <a:ext cx="3840480" cy="750887"/>
          </a:xfrm>
        </p:spPr>
        <p:txBody>
          <a:bodyPr/>
          <a:lstStyle/>
          <a:p>
            <a:r>
              <a:rPr lang="cs-CZ" dirty="0">
                <a:solidFill>
                  <a:schemeClr val="accent1">
                    <a:lumMod val="75000"/>
                  </a:schemeClr>
                </a:solidFill>
                <a:latin typeface="Arial"/>
                <a:cs typeface="Arial"/>
              </a:rPr>
              <a:t>Wikipedie</a:t>
            </a:r>
            <a:endParaRPr lang="en-US" dirty="0">
              <a:solidFill>
                <a:schemeClr val="accent1">
                  <a:lumMod val="75000"/>
                </a:schemeClr>
              </a:solidFill>
            </a:endParaRPr>
          </a:p>
        </p:txBody>
      </p:sp>
      <p:sp>
        <p:nvSpPr>
          <p:cNvPr id="6" name="Content Placeholder 5"/>
          <p:cNvSpPr>
            <a:spLocks noGrp="1"/>
          </p:cNvSpPr>
          <p:nvPr>
            <p:ph sz="quarter" idx="4"/>
          </p:nvPr>
        </p:nvSpPr>
        <p:spPr>
          <a:xfrm rot="233401">
            <a:off x="4611423" y="2347415"/>
            <a:ext cx="3281697" cy="3596185"/>
          </a:xfrm>
        </p:spPr>
        <p:txBody>
          <a:bodyPr>
            <a:normAutofit fontScale="92500" lnSpcReduction="10000"/>
          </a:bodyPr>
          <a:lstStyle/>
          <a:p>
            <a:pPr algn="ctr">
              <a:buFontTx/>
              <a:buChar char="-"/>
            </a:pPr>
            <a:r>
              <a:rPr lang="cs-CZ" i="1" dirty="0" smtClean="0">
                <a:latin typeface="Arial"/>
                <a:cs typeface="Arial"/>
              </a:rPr>
              <a:t>model </a:t>
            </a:r>
            <a:r>
              <a:rPr lang="cs-CZ" i="1" dirty="0">
                <a:latin typeface="Arial"/>
                <a:cs typeface="Arial"/>
              </a:rPr>
              <a:t>systémem výchozích údajů, pojmů a vztahů mezi nimi, které umožňují přibližným způsobem popsat (modelovat) nějaký aspekt </a:t>
            </a:r>
            <a:r>
              <a:rPr lang="cs-CZ" i="1" dirty="0" smtClean="0">
                <a:latin typeface="Arial"/>
                <a:cs typeface="Arial"/>
              </a:rPr>
              <a:t>skutečnosti; </a:t>
            </a:r>
          </a:p>
          <a:p>
            <a:pPr algn="ctr">
              <a:buFontTx/>
              <a:buChar char="-"/>
            </a:pPr>
            <a:r>
              <a:rPr lang="cs-CZ" i="1" dirty="0" smtClean="0">
                <a:latin typeface="Arial"/>
                <a:cs typeface="Arial"/>
              </a:rPr>
              <a:t>všeobecně </a:t>
            </a:r>
            <a:r>
              <a:rPr lang="cs-CZ" i="1" dirty="0">
                <a:latin typeface="Arial"/>
                <a:cs typeface="Arial"/>
              </a:rPr>
              <a:t>bývá vyjadřován v matematickém jazyku, protože takový způsob zápisu umožňuje jeho empirické </a:t>
            </a:r>
            <a:r>
              <a:rPr lang="cs-CZ" i="1" dirty="0" smtClean="0">
                <a:latin typeface="Arial"/>
                <a:cs typeface="Arial"/>
              </a:rPr>
              <a:t>ověření.</a:t>
            </a:r>
            <a:endParaRPr lang="cs-CZ" i="1" dirty="0">
              <a:latin typeface="Arial"/>
              <a:cs typeface="Arial"/>
            </a:endParaRPr>
          </a:p>
          <a:p>
            <a:endParaRPr lang="en-US" dirty="0"/>
          </a:p>
        </p:txBody>
      </p:sp>
      <p:pic>
        <p:nvPicPr>
          <p:cNvPr id="9" name="Picture 8"/>
          <p:cNvPicPr>
            <a:picLocks noChangeAspect="1"/>
          </p:cNvPicPr>
          <p:nvPr/>
        </p:nvPicPr>
        <p:blipFill>
          <a:blip r:embed="rId3" cstate="print"/>
          <a:stretch>
            <a:fillRect/>
          </a:stretch>
        </p:blipFill>
        <p:spPr>
          <a:xfrm>
            <a:off x="7468298" y="5644570"/>
            <a:ext cx="812409" cy="812409"/>
          </a:xfrm>
          <a:prstGeom prst="rect">
            <a:avLst/>
          </a:prstGeom>
        </p:spPr>
      </p:pic>
    </p:spTree>
    <p:extLst>
      <p:ext uri="{BB962C8B-B14F-4D97-AF65-F5344CB8AC3E}">
        <p14:creationId xmlns:p14="http://schemas.microsoft.com/office/powerpoint/2010/main" val="109378418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a:latin typeface="Arial"/>
                <a:cs typeface="Arial"/>
              </a:rPr>
              <a:t>Definice pojmu „model</a:t>
            </a:r>
            <a:r>
              <a:rPr lang="cs-CZ" b="1" dirty="0" smtClean="0">
                <a:latin typeface="Arial"/>
                <a:cs typeface="Arial"/>
              </a:rPr>
              <a:t>“</a:t>
            </a:r>
            <a:endParaRPr lang="en-US" dirty="0">
              <a:latin typeface="Arial"/>
              <a:cs typeface="Arial"/>
            </a:endParaRPr>
          </a:p>
        </p:txBody>
      </p:sp>
      <p:sp>
        <p:nvSpPr>
          <p:cNvPr id="5" name="Text Placeholder 4"/>
          <p:cNvSpPr>
            <a:spLocks noGrp="1"/>
          </p:cNvSpPr>
          <p:nvPr>
            <p:ph type="body" idx="1"/>
          </p:nvPr>
        </p:nvSpPr>
        <p:spPr>
          <a:xfrm>
            <a:off x="12262" y="2143587"/>
            <a:ext cx="3056337" cy="750887"/>
          </a:xfrm>
        </p:spPr>
        <p:txBody>
          <a:bodyPr>
            <a:noAutofit/>
          </a:bodyPr>
          <a:lstStyle/>
          <a:p>
            <a:pPr algn="l"/>
            <a:r>
              <a:rPr lang="cs-CZ" sz="1600" b="1" dirty="0">
                <a:latin typeface="Arial"/>
                <a:cs typeface="Arial"/>
              </a:rPr>
              <a:t>Pro vědecké a vzdělávací účely </a:t>
            </a:r>
            <a:r>
              <a:rPr lang="cs-CZ" sz="1600" b="1" dirty="0" smtClean="0">
                <a:latin typeface="Arial"/>
                <a:cs typeface="Arial"/>
              </a:rPr>
              <a:t>nejdůležitější jsou </a:t>
            </a:r>
            <a:r>
              <a:rPr lang="cs-CZ" sz="1600" b="1" dirty="0">
                <a:latin typeface="Arial"/>
                <a:cs typeface="Arial"/>
              </a:rPr>
              <a:t>ty modely, které jsou spojeny s vytvářením nových </a:t>
            </a:r>
            <a:r>
              <a:rPr lang="cs-CZ" sz="1600" b="1" dirty="0" smtClean="0">
                <a:latin typeface="Arial"/>
                <a:cs typeface="Arial"/>
              </a:rPr>
              <a:t>poznatků.</a:t>
            </a:r>
            <a:endParaRPr lang="en-US" sz="1600" b="1" dirty="0"/>
          </a:p>
        </p:txBody>
      </p:sp>
      <p:sp>
        <p:nvSpPr>
          <p:cNvPr id="3" name="Vertical Text Placeholder 2"/>
          <p:cNvSpPr>
            <a:spLocks noGrp="1"/>
          </p:cNvSpPr>
          <p:nvPr>
            <p:ph sz="half" idx="2"/>
          </p:nvPr>
        </p:nvSpPr>
        <p:spPr>
          <a:xfrm>
            <a:off x="12263" y="2986640"/>
            <a:ext cx="3056336" cy="3596185"/>
          </a:xfrm>
        </p:spPr>
        <p:txBody>
          <a:bodyPr vert="horz">
            <a:noAutofit/>
          </a:bodyPr>
          <a:lstStyle/>
          <a:p>
            <a:pPr marL="0" indent="0">
              <a:spcBef>
                <a:spcPts val="600"/>
              </a:spcBef>
              <a:buNone/>
            </a:pPr>
            <a:r>
              <a:rPr lang="cs-CZ" sz="1600" i="1" dirty="0" smtClean="0">
                <a:latin typeface="Arial"/>
                <a:cs typeface="Arial"/>
              </a:rPr>
              <a:t>Jako </a:t>
            </a:r>
            <a:r>
              <a:rPr lang="cs-CZ" sz="1600" i="1" dirty="0">
                <a:latin typeface="Arial"/>
                <a:cs typeface="Arial"/>
              </a:rPr>
              <a:t>model se rozumí taková soustava, kterou je možné vymyslet nebo materiálně realizovat a která v sobě odráží nebo reprodukuje předmět výzkumu a je schopna ho nahradit tak, že její výzkum nám přináší nové informace o tomto </a:t>
            </a:r>
            <a:r>
              <a:rPr lang="cs-CZ" sz="1600" i="1" dirty="0" smtClean="0">
                <a:latin typeface="Arial"/>
                <a:cs typeface="Arial"/>
              </a:rPr>
              <a:t>předmětu. </a:t>
            </a:r>
          </a:p>
          <a:p>
            <a:pPr marL="0" indent="0" algn="r">
              <a:spcBef>
                <a:spcPts val="600"/>
              </a:spcBef>
              <a:buNone/>
            </a:pPr>
            <a:r>
              <a:rPr lang="cs-CZ" sz="1600" dirty="0" err="1" smtClean="0">
                <a:latin typeface="Arial"/>
                <a:cs typeface="Arial"/>
              </a:rPr>
              <a:t>Sztoff</a:t>
            </a:r>
            <a:endParaRPr lang="cs-CZ" sz="1600" dirty="0">
              <a:latin typeface="Arial"/>
              <a:cs typeface="Arial"/>
            </a:endParaRPr>
          </a:p>
        </p:txBody>
      </p:sp>
      <p:sp>
        <p:nvSpPr>
          <p:cNvPr id="6" name="Text Placeholder 5"/>
          <p:cNvSpPr>
            <a:spLocks noGrp="1"/>
          </p:cNvSpPr>
          <p:nvPr>
            <p:ph type="body" sz="quarter" idx="3"/>
          </p:nvPr>
        </p:nvSpPr>
        <p:spPr>
          <a:xfrm>
            <a:off x="3122999" y="2109926"/>
            <a:ext cx="2928961" cy="750887"/>
          </a:xfrm>
        </p:spPr>
        <p:txBody>
          <a:bodyPr>
            <a:noAutofit/>
          </a:bodyPr>
          <a:lstStyle/>
          <a:p>
            <a:pPr algn="l"/>
            <a:r>
              <a:rPr lang="cs-CZ" sz="1600" b="1" dirty="0">
                <a:latin typeface="Arial"/>
                <a:cs typeface="Arial"/>
              </a:rPr>
              <a:t>Ideální modely existují jedině v mysli člověka, jedná se tedy o systémy obrazů nebo znaků. </a:t>
            </a:r>
            <a:endParaRPr lang="en-US" sz="1600" b="1" dirty="0">
              <a:latin typeface="Arial"/>
              <a:cs typeface="Arial"/>
            </a:endParaRPr>
          </a:p>
        </p:txBody>
      </p:sp>
      <p:sp>
        <p:nvSpPr>
          <p:cNvPr id="7" name="Content Placeholder 6"/>
          <p:cNvSpPr>
            <a:spLocks noGrp="1"/>
          </p:cNvSpPr>
          <p:nvPr>
            <p:ph sz="quarter" idx="4"/>
          </p:nvPr>
        </p:nvSpPr>
        <p:spPr>
          <a:xfrm>
            <a:off x="3136788" y="2986640"/>
            <a:ext cx="2915172" cy="3596185"/>
          </a:xfrm>
        </p:spPr>
        <p:txBody>
          <a:bodyPr>
            <a:noAutofit/>
          </a:bodyPr>
          <a:lstStyle/>
          <a:p>
            <a:pPr marL="0" indent="0">
              <a:spcBef>
                <a:spcPts val="600"/>
              </a:spcBef>
              <a:buNone/>
            </a:pPr>
            <a:r>
              <a:rPr lang="cs-CZ" sz="1600" i="1" dirty="0">
                <a:latin typeface="Arial"/>
                <a:cs typeface="Arial"/>
              </a:rPr>
              <a:t>I</a:t>
            </a:r>
            <a:r>
              <a:rPr lang="cs-CZ" sz="1600" i="1" dirty="0" smtClean="0">
                <a:latin typeface="Arial"/>
                <a:cs typeface="Arial"/>
              </a:rPr>
              <a:t>deální </a:t>
            </a:r>
            <a:r>
              <a:rPr lang="cs-CZ" sz="1600" i="1" dirty="0">
                <a:latin typeface="Arial"/>
                <a:cs typeface="Arial"/>
              </a:rPr>
              <a:t>model </a:t>
            </a:r>
            <a:r>
              <a:rPr lang="cs-CZ" sz="1600" i="1" dirty="0" smtClean="0">
                <a:latin typeface="Arial"/>
                <a:cs typeface="Arial"/>
              </a:rPr>
              <a:t>je zobrazením </a:t>
            </a:r>
            <a:r>
              <a:rPr lang="cs-CZ" sz="1600" i="1" dirty="0">
                <a:latin typeface="Arial"/>
                <a:cs typeface="Arial"/>
              </a:rPr>
              <a:t>zkoumaného jevu, které může obsahovat hypotetická vysvětlení a které může pomoct ověřit správnost dané </a:t>
            </a:r>
            <a:r>
              <a:rPr lang="cs-CZ" sz="1600" i="1" dirty="0" smtClean="0">
                <a:latin typeface="Arial"/>
                <a:cs typeface="Arial"/>
              </a:rPr>
              <a:t>hypotézy</a:t>
            </a:r>
            <a:r>
              <a:rPr lang="cs-CZ" sz="1600" i="1" dirty="0">
                <a:latin typeface="Arial"/>
                <a:cs typeface="Arial"/>
              </a:rPr>
              <a:t>.</a:t>
            </a:r>
            <a:endParaRPr lang="cs-CZ" sz="1600" i="1" dirty="0" smtClean="0">
              <a:latin typeface="Arial"/>
              <a:cs typeface="Arial"/>
            </a:endParaRPr>
          </a:p>
          <a:p>
            <a:pPr marL="0" indent="0" algn="r">
              <a:spcBef>
                <a:spcPts val="600"/>
              </a:spcBef>
              <a:buNone/>
            </a:pPr>
            <a:r>
              <a:rPr lang="cs-CZ" sz="1600" dirty="0" err="1" smtClean="0">
                <a:latin typeface="Arial"/>
                <a:cs typeface="Arial"/>
              </a:rPr>
              <a:t>Platts</a:t>
            </a:r>
            <a:endParaRPr lang="cs-CZ" sz="1600" dirty="0">
              <a:latin typeface="Arial"/>
              <a:cs typeface="Arial"/>
            </a:endParaRPr>
          </a:p>
          <a:p>
            <a:pPr marL="0" indent="0">
              <a:spcBef>
                <a:spcPts val="600"/>
              </a:spcBef>
              <a:buNone/>
            </a:pPr>
            <a:endParaRPr lang="cs-CZ" sz="1600" dirty="0" smtClean="0">
              <a:latin typeface="Arial"/>
              <a:cs typeface="Arial"/>
            </a:endParaRPr>
          </a:p>
          <a:p>
            <a:pPr marL="0" indent="0">
              <a:spcBef>
                <a:spcPts val="600"/>
              </a:spcBef>
              <a:buNone/>
            </a:pPr>
            <a:r>
              <a:rPr lang="cs-CZ" sz="1600" dirty="0" smtClean="0">
                <a:latin typeface="Arial"/>
                <a:cs typeface="Arial"/>
              </a:rPr>
              <a:t>Ideální </a:t>
            </a:r>
            <a:r>
              <a:rPr lang="cs-CZ" sz="1600" dirty="0">
                <a:latin typeface="Arial"/>
                <a:cs typeface="Arial"/>
              </a:rPr>
              <a:t>modely, které jsou spojeny s konkrétní teorií, se nazývají teoretické modely</a:t>
            </a:r>
            <a:r>
              <a:rPr lang="cs-CZ" sz="1600" dirty="0" smtClean="0">
                <a:latin typeface="Arial"/>
                <a:cs typeface="Arial"/>
              </a:rPr>
              <a:t>.</a:t>
            </a:r>
            <a:r>
              <a:rPr lang="cs-CZ" sz="1600" dirty="0">
                <a:latin typeface="Arial"/>
                <a:cs typeface="Arial"/>
              </a:rPr>
              <a:t> </a:t>
            </a:r>
          </a:p>
          <a:p>
            <a:pPr>
              <a:spcBef>
                <a:spcPts val="600"/>
              </a:spcBef>
            </a:pPr>
            <a:endParaRPr lang="en-US" sz="1600" dirty="0"/>
          </a:p>
        </p:txBody>
      </p:sp>
      <p:sp>
        <p:nvSpPr>
          <p:cNvPr id="8" name="Rectangle 7"/>
          <p:cNvSpPr/>
          <p:nvPr/>
        </p:nvSpPr>
        <p:spPr>
          <a:xfrm>
            <a:off x="6051960" y="2989610"/>
            <a:ext cx="3092041" cy="3862596"/>
          </a:xfrm>
          <a:prstGeom prst="rect">
            <a:avLst/>
          </a:prstGeom>
        </p:spPr>
        <p:txBody>
          <a:bodyPr wrap="square">
            <a:spAutoFit/>
          </a:bodyPr>
          <a:lstStyle/>
          <a:p>
            <a:pPr lvl="0">
              <a:spcBef>
                <a:spcPts val="600"/>
              </a:spcBef>
              <a:buClr>
                <a:srgbClr val="2C7C9F">
                  <a:lumMod val="60000"/>
                  <a:lumOff val="40000"/>
                </a:srgbClr>
              </a:buClr>
              <a:buSzPct val="110000"/>
            </a:pPr>
            <a:r>
              <a:rPr lang="cs-CZ" sz="1600" i="1" dirty="0" smtClean="0">
                <a:solidFill>
                  <a:srgbClr val="073E87"/>
                </a:solidFill>
                <a:latin typeface="Arial"/>
                <a:cs typeface="Arial"/>
              </a:rPr>
              <a:t>Jedná </a:t>
            </a:r>
            <a:r>
              <a:rPr lang="cs-CZ" sz="1600" i="1" dirty="0">
                <a:solidFill>
                  <a:srgbClr val="073E87"/>
                </a:solidFill>
                <a:latin typeface="Arial"/>
                <a:cs typeface="Arial"/>
              </a:rPr>
              <a:t>se o zjednodušené a zkreslené reprodukce ideálních modelů, a proto je možné je uznat za „modely modelů“. Ještě než materiální model vznikne, musí existovat ve vědcově mysli jako určitá </a:t>
            </a:r>
            <a:r>
              <a:rPr lang="cs-CZ" sz="1600" i="1" dirty="0" smtClean="0">
                <a:solidFill>
                  <a:srgbClr val="073E87"/>
                </a:solidFill>
                <a:latin typeface="Arial"/>
                <a:cs typeface="Arial"/>
              </a:rPr>
              <a:t>myšlenka, </a:t>
            </a:r>
            <a:r>
              <a:rPr lang="cs-CZ" sz="1600" i="1" dirty="0">
                <a:solidFill>
                  <a:srgbClr val="073E87"/>
                </a:solidFill>
                <a:latin typeface="Arial"/>
                <a:cs typeface="Arial"/>
              </a:rPr>
              <a:t>tedy jako ideální model. Z toho vyplývá, že modely jsou ve své prvotní formě abstraktními představami, které mohou být později ztvárněny konkrétním </a:t>
            </a:r>
            <a:r>
              <a:rPr lang="cs-CZ" sz="1600" i="1" dirty="0" smtClean="0">
                <a:solidFill>
                  <a:srgbClr val="073E87"/>
                </a:solidFill>
                <a:latin typeface="Arial"/>
                <a:cs typeface="Arial"/>
              </a:rPr>
              <a:t>způsobem.</a:t>
            </a:r>
          </a:p>
          <a:p>
            <a:pPr lvl="0" algn="r">
              <a:spcBef>
                <a:spcPts val="600"/>
              </a:spcBef>
              <a:buClr>
                <a:srgbClr val="2C7C9F">
                  <a:lumMod val="60000"/>
                  <a:lumOff val="40000"/>
                </a:srgbClr>
              </a:buClr>
              <a:buSzPct val="110000"/>
            </a:pPr>
            <a:r>
              <a:rPr lang="cs-CZ" sz="1600" dirty="0" err="1" smtClean="0">
                <a:solidFill>
                  <a:srgbClr val="073E87"/>
                </a:solidFill>
                <a:latin typeface="Arial"/>
                <a:cs typeface="Arial"/>
              </a:rPr>
              <a:t>Janiuk</a:t>
            </a:r>
            <a:endParaRPr lang="cs-CZ" sz="1600" dirty="0">
              <a:solidFill>
                <a:srgbClr val="073E87"/>
              </a:solidFill>
              <a:latin typeface="Arial"/>
              <a:cs typeface="Arial"/>
            </a:endParaRPr>
          </a:p>
        </p:txBody>
      </p:sp>
      <p:sp>
        <p:nvSpPr>
          <p:cNvPr id="9" name="Rectangle 8"/>
          <p:cNvSpPr/>
          <p:nvPr/>
        </p:nvSpPr>
        <p:spPr>
          <a:xfrm>
            <a:off x="6023805" y="1245376"/>
            <a:ext cx="3307321" cy="1815882"/>
          </a:xfrm>
          <a:prstGeom prst="rect">
            <a:avLst/>
          </a:prstGeom>
        </p:spPr>
        <p:txBody>
          <a:bodyPr wrap="square">
            <a:spAutoFit/>
          </a:bodyPr>
          <a:lstStyle/>
          <a:p>
            <a:pPr>
              <a:buClr>
                <a:schemeClr val="accent1">
                  <a:lumMod val="60000"/>
                  <a:lumOff val="40000"/>
                </a:schemeClr>
              </a:buClr>
              <a:buSzPct val="110000"/>
            </a:pPr>
            <a:r>
              <a:rPr lang="cs-CZ" sz="1600" b="1" dirty="0">
                <a:solidFill>
                  <a:schemeClr val="tx2"/>
                </a:solidFill>
                <a:latin typeface="Arial"/>
                <a:cs typeface="Arial"/>
              </a:rPr>
              <a:t>Materiální modely jsou </a:t>
            </a:r>
            <a:r>
              <a:rPr lang="cs-CZ" sz="1600" b="1" dirty="0" smtClean="0">
                <a:solidFill>
                  <a:schemeClr val="tx2"/>
                </a:solidFill>
                <a:latin typeface="Arial"/>
                <a:cs typeface="Arial"/>
              </a:rPr>
              <a:t>existujícími </a:t>
            </a:r>
            <a:r>
              <a:rPr lang="cs-CZ" sz="1600" b="1" dirty="0">
                <a:solidFill>
                  <a:schemeClr val="tx2"/>
                </a:solidFill>
                <a:latin typeface="Arial"/>
                <a:cs typeface="Arial"/>
              </a:rPr>
              <a:t>předměty, jejichž vlastnosti umožňují rekonstruovat stavbu nebo podstatu zkoumaného předmětu nebo průběhu </a:t>
            </a:r>
            <a:r>
              <a:rPr lang="cs-CZ" sz="1600" b="1" dirty="0" smtClean="0">
                <a:solidFill>
                  <a:schemeClr val="tx2"/>
                </a:solidFill>
                <a:latin typeface="Arial"/>
                <a:cs typeface="Arial"/>
              </a:rPr>
              <a:t>procesu. </a:t>
            </a:r>
            <a:endParaRPr lang="en-US" sz="1600" b="1" dirty="0">
              <a:solidFill>
                <a:schemeClr val="tx2"/>
              </a:solidFill>
              <a:latin typeface="Arial"/>
              <a:cs typeface="Arial"/>
            </a:endParaRPr>
          </a:p>
        </p:txBody>
      </p:sp>
    </p:spTree>
    <p:extLst>
      <p:ext uri="{BB962C8B-B14F-4D97-AF65-F5344CB8AC3E}">
        <p14:creationId xmlns:p14="http://schemas.microsoft.com/office/powerpoint/2010/main" val="338978130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1794" b="97297" l="13877" r="74009"/>
                    </a14:imgEffect>
                  </a14:imgLayer>
                </a14:imgProps>
              </a:ext>
            </a:extLst>
          </a:blip>
          <a:srcRect l="13583" t="10853" r="25624" b="2661"/>
          <a:stretch/>
        </p:blipFill>
        <p:spPr>
          <a:xfrm rot="16200000">
            <a:off x="5985516" y="2168259"/>
            <a:ext cx="1657322" cy="2113686"/>
          </a:xfrm>
          <a:prstGeom prst="rect">
            <a:avLst/>
          </a:prstGeom>
        </p:spPr>
      </p:pic>
      <p:sp>
        <p:nvSpPr>
          <p:cNvPr id="2" name="Title 1"/>
          <p:cNvSpPr>
            <a:spLocks noGrp="1"/>
          </p:cNvSpPr>
          <p:nvPr>
            <p:ph type="title"/>
          </p:nvPr>
        </p:nvSpPr>
        <p:spPr/>
        <p:txBody>
          <a:bodyPr>
            <a:normAutofit fontScale="90000"/>
          </a:bodyPr>
          <a:lstStyle/>
          <a:p>
            <a:r>
              <a:rPr lang="cs-CZ" b="1" dirty="0">
                <a:latin typeface="Arial"/>
                <a:cs typeface="Arial"/>
              </a:rPr>
              <a:t>Role teoretických modelů ve </a:t>
            </a:r>
            <a:r>
              <a:rPr lang="cs-CZ" b="1" dirty="0" smtClean="0">
                <a:latin typeface="Arial"/>
                <a:cs typeface="Arial"/>
              </a:rPr>
              <a:t>vědeckém výzkumu</a:t>
            </a:r>
            <a:endParaRPr lang="en-US" dirty="0"/>
          </a:p>
        </p:txBody>
      </p:sp>
      <p:sp>
        <p:nvSpPr>
          <p:cNvPr id="5" name="Text Placeholder 4"/>
          <p:cNvSpPr>
            <a:spLocks noGrp="1"/>
          </p:cNvSpPr>
          <p:nvPr>
            <p:ph type="body" idx="1"/>
          </p:nvPr>
        </p:nvSpPr>
        <p:spPr>
          <a:xfrm>
            <a:off x="177801" y="1796375"/>
            <a:ext cx="8652932" cy="750887"/>
          </a:xfrm>
        </p:spPr>
        <p:txBody>
          <a:bodyPr/>
          <a:lstStyle/>
          <a:p>
            <a:pPr algn="l"/>
            <a:r>
              <a:rPr lang="cs-CZ" sz="1800" dirty="0">
                <a:latin typeface="Arial"/>
                <a:cs typeface="Arial"/>
              </a:rPr>
              <a:t>Teoretické (ideální) modely plní důležitou roli při vytváření nových vědeckých teorií. Rozlišují se 3 základní funkce, které modely mohou plnit ve vědeckém výzkumu</a:t>
            </a:r>
            <a:r>
              <a:rPr lang="cs-CZ" sz="1800" dirty="0" smtClean="0">
                <a:latin typeface="Arial"/>
                <a:cs typeface="Arial"/>
              </a:rPr>
              <a:t>:</a:t>
            </a:r>
            <a:endParaRPr lang="cs-CZ" sz="1800" dirty="0">
              <a:latin typeface="Arial"/>
              <a:cs typeface="Arial"/>
            </a:endParaRPr>
          </a:p>
        </p:txBody>
      </p:sp>
      <p:sp>
        <p:nvSpPr>
          <p:cNvPr id="3" name="Vertical Text Placeholder 2"/>
          <p:cNvSpPr>
            <a:spLocks noGrp="1"/>
          </p:cNvSpPr>
          <p:nvPr>
            <p:ph sz="half" idx="2"/>
          </p:nvPr>
        </p:nvSpPr>
        <p:spPr>
          <a:xfrm>
            <a:off x="219060" y="2647121"/>
            <a:ext cx="5328328" cy="3596185"/>
          </a:xfrm>
        </p:spPr>
        <p:txBody>
          <a:bodyPr vert="horz">
            <a:noAutofit/>
          </a:bodyPr>
          <a:lstStyle/>
          <a:p>
            <a:pPr marL="342900" indent="-342900" algn="just">
              <a:spcBef>
                <a:spcPts val="600"/>
              </a:spcBef>
              <a:buFont typeface="+mj-lt"/>
              <a:buAutoNum type="arabicPeriod"/>
            </a:pPr>
            <a:r>
              <a:rPr lang="cs-CZ" sz="1800" b="1" dirty="0" smtClean="0">
                <a:latin typeface="Arial"/>
                <a:cs typeface="Arial"/>
              </a:rPr>
              <a:t>vysvětlující</a:t>
            </a:r>
            <a:r>
              <a:rPr lang="cs-CZ" sz="1800" dirty="0" smtClean="0">
                <a:latin typeface="Arial"/>
                <a:cs typeface="Arial"/>
              </a:rPr>
              <a:t> </a:t>
            </a:r>
          </a:p>
          <a:p>
            <a:pPr marL="336550" lvl="1" indent="0" algn="just">
              <a:buNone/>
            </a:pPr>
            <a:r>
              <a:rPr lang="cs-CZ" sz="1600" dirty="0" smtClean="0">
                <a:latin typeface="Arial"/>
                <a:cs typeface="Arial"/>
              </a:rPr>
              <a:t>když je </a:t>
            </a:r>
            <a:r>
              <a:rPr lang="cs-CZ" sz="1600" dirty="0">
                <a:latin typeface="Arial"/>
                <a:cs typeface="Arial"/>
              </a:rPr>
              <a:t>model součástí hypotézy, která vzniká na základě experimentů, interpretuje zpozorované fakty a jevy, umožňuje je vysvětlit pomocí teoretických tvrzení, jež byla vypracována pro oblast, ze které byl model </a:t>
            </a:r>
            <a:r>
              <a:rPr lang="cs-CZ" sz="1600" dirty="0" smtClean="0">
                <a:latin typeface="Arial"/>
                <a:cs typeface="Arial"/>
              </a:rPr>
              <a:t>vybrán,</a:t>
            </a:r>
            <a:endParaRPr lang="cs-CZ" sz="1600" dirty="0">
              <a:latin typeface="Arial"/>
              <a:cs typeface="Arial"/>
            </a:endParaRPr>
          </a:p>
          <a:p>
            <a:pPr marL="342900" indent="-342900" algn="just">
              <a:spcBef>
                <a:spcPts val="600"/>
              </a:spcBef>
              <a:buFont typeface="+mj-lt"/>
              <a:buAutoNum type="arabicPeriod"/>
            </a:pPr>
            <a:r>
              <a:rPr lang="cs-CZ" sz="1800" b="1" dirty="0" smtClean="0">
                <a:latin typeface="Arial"/>
                <a:cs typeface="Arial"/>
              </a:rPr>
              <a:t>prognostická</a:t>
            </a:r>
            <a:r>
              <a:rPr lang="cs-CZ" sz="1800" dirty="0" smtClean="0">
                <a:latin typeface="Arial"/>
                <a:cs typeface="Arial"/>
              </a:rPr>
              <a:t> </a:t>
            </a:r>
          </a:p>
          <a:p>
            <a:pPr marL="336550" lvl="1" indent="0" algn="just">
              <a:buNone/>
            </a:pPr>
            <a:r>
              <a:rPr lang="cs-CZ" sz="1600" dirty="0" smtClean="0">
                <a:latin typeface="Arial"/>
                <a:cs typeface="Arial"/>
              </a:rPr>
              <a:t>která </a:t>
            </a:r>
            <a:r>
              <a:rPr lang="cs-CZ" sz="1600" dirty="0">
                <a:latin typeface="Arial"/>
                <a:cs typeface="Arial"/>
              </a:rPr>
              <a:t>spočívá na využívání existujících analogií mezi modelem a originálem za účelem popsání pravděpodobných vlastností nebo principů fungování originálu na základě modelu,</a:t>
            </a:r>
          </a:p>
          <a:p>
            <a:pPr marL="342900" indent="-342900" algn="just">
              <a:spcBef>
                <a:spcPts val="600"/>
              </a:spcBef>
              <a:buFont typeface="+mj-lt"/>
              <a:buAutoNum type="arabicPeriod"/>
            </a:pPr>
            <a:r>
              <a:rPr lang="en-US" sz="1800" b="1" dirty="0">
                <a:latin typeface="Arial"/>
                <a:cs typeface="Arial"/>
              </a:rPr>
              <a:t>o</a:t>
            </a:r>
            <a:r>
              <a:rPr lang="cs-CZ" sz="1800" b="1" dirty="0" err="1" smtClean="0">
                <a:latin typeface="Arial"/>
                <a:cs typeface="Arial"/>
              </a:rPr>
              <a:t>věřující</a:t>
            </a:r>
            <a:r>
              <a:rPr lang="cs-CZ" sz="1800" dirty="0" smtClean="0">
                <a:latin typeface="Arial"/>
                <a:cs typeface="Arial"/>
              </a:rPr>
              <a:t> </a:t>
            </a:r>
            <a:endParaRPr lang="cs-CZ" sz="1800" dirty="0">
              <a:latin typeface="Arial"/>
              <a:cs typeface="Arial"/>
            </a:endParaRPr>
          </a:p>
          <a:p>
            <a:pPr marL="336550" lvl="1" indent="0" algn="just">
              <a:buNone/>
            </a:pPr>
            <a:r>
              <a:rPr lang="cs-CZ" sz="1600" dirty="0" smtClean="0">
                <a:latin typeface="Arial"/>
                <a:cs typeface="Arial"/>
              </a:rPr>
              <a:t>když </a:t>
            </a:r>
            <a:r>
              <a:rPr lang="cs-CZ" sz="1600" dirty="0">
                <a:latin typeface="Arial"/>
                <a:cs typeface="Arial"/>
              </a:rPr>
              <a:t>není možné nebo je obtížné provést verifikaci hypotézy na základě experimentu s použitím objektu, který je předmětem výzkumu. </a:t>
            </a:r>
          </a:p>
          <a:p>
            <a:pPr>
              <a:spcBef>
                <a:spcPts val="600"/>
              </a:spcBef>
            </a:pPr>
            <a:endParaRPr lang="en-US" sz="1800" dirty="0">
              <a:latin typeface="Arial"/>
              <a:cs typeface="Arial"/>
            </a:endParaRPr>
          </a:p>
        </p:txBody>
      </p:sp>
      <p:pic>
        <p:nvPicPr>
          <p:cNvPr id="9" name="Picture 8"/>
          <p:cNvPicPr>
            <a:picLocks noChangeAspect="1"/>
          </p:cNvPicPr>
          <p:nvPr/>
        </p:nvPicPr>
        <p:blipFill>
          <a:blip r:embed="rId4" cstate="print"/>
          <a:stretch>
            <a:fillRect/>
          </a:stretch>
        </p:blipFill>
        <p:spPr>
          <a:xfrm>
            <a:off x="5757334" y="4148671"/>
            <a:ext cx="2113686" cy="1077980"/>
          </a:xfrm>
          <a:prstGeom prst="rect">
            <a:avLst/>
          </a:prstGeom>
        </p:spPr>
      </p:pic>
      <p:pic>
        <p:nvPicPr>
          <p:cNvPr id="10" name="Picture 9"/>
          <p:cNvPicPr>
            <a:picLocks noChangeAspect="1"/>
          </p:cNvPicPr>
          <p:nvPr/>
        </p:nvPicPr>
        <p:blipFill>
          <a:blip r:embed="rId5"/>
          <a:stretch>
            <a:fillRect/>
          </a:stretch>
        </p:blipFill>
        <p:spPr>
          <a:xfrm>
            <a:off x="6341531" y="5435601"/>
            <a:ext cx="1032934" cy="1032934"/>
          </a:xfrm>
          <a:prstGeom prst="rect">
            <a:avLst/>
          </a:prstGeom>
        </p:spPr>
      </p:pic>
    </p:spTree>
    <p:extLst>
      <p:ext uri="{BB962C8B-B14F-4D97-AF65-F5344CB8AC3E}">
        <p14:creationId xmlns:p14="http://schemas.microsoft.com/office/powerpoint/2010/main" val="388703562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t>
            </a:r>
            <a:r>
              <a:rPr lang="cs-CZ" b="1" dirty="0" smtClean="0">
                <a:latin typeface="Arial"/>
                <a:cs typeface="Arial"/>
              </a:rPr>
              <a:t/>
            </a:r>
            <a:br>
              <a:rPr lang="cs-CZ" b="1" dirty="0" smtClean="0">
                <a:latin typeface="Arial"/>
                <a:cs typeface="Arial"/>
              </a:rPr>
            </a:br>
            <a:r>
              <a:rPr lang="cs-CZ" b="1" dirty="0" smtClean="0">
                <a:latin typeface="Arial"/>
                <a:cs typeface="Arial"/>
              </a:rPr>
              <a:t>ve </a:t>
            </a:r>
            <a:r>
              <a:rPr lang="cs-CZ" b="1" dirty="0">
                <a:latin typeface="Arial"/>
                <a:cs typeface="Arial"/>
              </a:rPr>
              <a:t>vývoji </a:t>
            </a:r>
            <a:r>
              <a:rPr lang="cs-CZ" b="1" dirty="0" smtClean="0">
                <a:latin typeface="Arial"/>
                <a:cs typeface="Arial"/>
              </a:rPr>
              <a:t>chemie</a:t>
            </a:r>
            <a:endParaRPr lang="en-US" dirty="0"/>
          </a:p>
        </p:txBody>
      </p:sp>
      <p:sp>
        <p:nvSpPr>
          <p:cNvPr id="3" name="Vertical Text Placeholder 2"/>
          <p:cNvSpPr>
            <a:spLocks noGrp="1"/>
          </p:cNvSpPr>
          <p:nvPr>
            <p:ph type="body" orient="vert" idx="1"/>
          </p:nvPr>
        </p:nvSpPr>
        <p:spPr>
          <a:xfrm>
            <a:off x="549275" y="2101897"/>
            <a:ext cx="8042276" cy="3841703"/>
          </a:xfrm>
        </p:spPr>
        <p:txBody>
          <a:bodyPr vert="horz">
            <a:noAutofit/>
          </a:bodyPr>
          <a:lstStyle/>
          <a:p>
            <a:pPr marL="0" indent="0" algn="ctr">
              <a:spcBef>
                <a:spcPts val="600"/>
              </a:spcBef>
              <a:buNone/>
            </a:pPr>
            <a:r>
              <a:rPr lang="cs-CZ" sz="2000" dirty="0">
                <a:latin typeface="Arial"/>
                <a:cs typeface="Arial"/>
              </a:rPr>
              <a:t>C</a:t>
            </a:r>
            <a:r>
              <a:rPr lang="cs-CZ" sz="2000" dirty="0" smtClean="0">
                <a:latin typeface="Arial"/>
                <a:cs typeface="Arial"/>
              </a:rPr>
              <a:t>elý </a:t>
            </a:r>
            <a:r>
              <a:rPr lang="cs-CZ" sz="2000" dirty="0">
                <a:latin typeface="Arial"/>
                <a:cs typeface="Arial"/>
              </a:rPr>
              <a:t>vývoj současné chemie je založen na využívání </a:t>
            </a:r>
            <a:r>
              <a:rPr lang="cs-CZ" sz="2000" dirty="0" smtClean="0">
                <a:latin typeface="Arial"/>
                <a:cs typeface="Arial"/>
              </a:rPr>
              <a:t>teoretických </a:t>
            </a:r>
            <a:r>
              <a:rPr lang="cs-CZ" sz="2000" dirty="0">
                <a:latin typeface="Arial"/>
                <a:cs typeface="Arial"/>
              </a:rPr>
              <a:t>modelů. </a:t>
            </a:r>
            <a:endParaRPr lang="cs-CZ" sz="2000" dirty="0" smtClean="0">
              <a:latin typeface="Arial"/>
              <a:cs typeface="Arial"/>
            </a:endParaRPr>
          </a:p>
          <a:p>
            <a:pPr marL="0" indent="0" algn="ctr">
              <a:spcBef>
                <a:spcPts val="600"/>
              </a:spcBef>
              <a:buNone/>
            </a:pPr>
            <a:endParaRPr lang="cs-CZ" sz="2000" dirty="0">
              <a:latin typeface="Arial"/>
              <a:cs typeface="Arial"/>
            </a:endParaRPr>
          </a:p>
          <a:p>
            <a:pPr marL="0" indent="0" algn="ctr">
              <a:spcBef>
                <a:spcPts val="600"/>
              </a:spcBef>
              <a:buNone/>
            </a:pPr>
            <a:endParaRPr lang="cs-CZ" sz="2000" dirty="0" smtClean="0">
              <a:latin typeface="Arial"/>
              <a:cs typeface="Arial"/>
            </a:endParaRPr>
          </a:p>
          <a:p>
            <a:pPr marL="0" indent="0" algn="ctr">
              <a:spcBef>
                <a:spcPts val="600"/>
              </a:spcBef>
              <a:buNone/>
            </a:pPr>
            <a:endParaRPr lang="cs-CZ" sz="2000" dirty="0" smtClean="0">
              <a:latin typeface="Arial"/>
              <a:cs typeface="Arial"/>
            </a:endParaRPr>
          </a:p>
          <a:p>
            <a:pPr marL="0" indent="0" algn="ctr">
              <a:spcBef>
                <a:spcPts val="600"/>
              </a:spcBef>
              <a:buNone/>
            </a:pPr>
            <a:r>
              <a:rPr lang="cs-CZ" sz="2000" dirty="0" smtClean="0">
                <a:latin typeface="Arial"/>
                <a:cs typeface="Arial"/>
              </a:rPr>
              <a:t>Vyplývá </a:t>
            </a:r>
            <a:r>
              <a:rPr lang="cs-CZ" sz="2000" dirty="0">
                <a:latin typeface="Arial"/>
                <a:cs typeface="Arial"/>
              </a:rPr>
              <a:t>to z faktu, že zkoumané objekty a procesy, kterým podléhají, není možné přímo pozorovat. </a:t>
            </a:r>
          </a:p>
        </p:txBody>
      </p:sp>
      <p:pic>
        <p:nvPicPr>
          <p:cNvPr id="4" name="Picture 3"/>
          <p:cNvPicPr>
            <a:picLocks noChangeAspect="1"/>
          </p:cNvPicPr>
          <p:nvPr/>
        </p:nvPicPr>
        <p:blipFill>
          <a:blip r:embed="rId3" cstate="print"/>
          <a:stretch>
            <a:fillRect/>
          </a:stretch>
        </p:blipFill>
        <p:spPr>
          <a:xfrm>
            <a:off x="3391439" y="3525258"/>
            <a:ext cx="2527300" cy="546100"/>
          </a:xfrm>
          <a:prstGeom prst="rect">
            <a:avLst/>
          </a:prstGeom>
        </p:spPr>
      </p:pic>
      <p:pic>
        <p:nvPicPr>
          <p:cNvPr id="5" name="Picture 4"/>
          <p:cNvPicPr>
            <a:picLocks noChangeAspect="1"/>
          </p:cNvPicPr>
          <p:nvPr/>
        </p:nvPicPr>
        <p:blipFill>
          <a:blip r:embed="rId4" cstate="print"/>
          <a:stretch>
            <a:fillRect/>
          </a:stretch>
        </p:blipFill>
        <p:spPr>
          <a:xfrm>
            <a:off x="3763866" y="5390998"/>
            <a:ext cx="1859724" cy="1406416"/>
          </a:xfrm>
          <a:prstGeom prst="ellipse">
            <a:avLst/>
          </a:prstGeom>
          <a:ln>
            <a:noFill/>
          </a:ln>
          <a:effectLst>
            <a:softEdge rad="112500"/>
          </a:effectLst>
        </p:spPr>
      </p:pic>
    </p:spTree>
    <p:extLst>
      <p:ext uri="{BB962C8B-B14F-4D97-AF65-F5344CB8AC3E}">
        <p14:creationId xmlns:p14="http://schemas.microsoft.com/office/powerpoint/2010/main" val="299681652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4353578"/>
            <a:ext cx="9144000" cy="1955053"/>
            <a:chOff x="0" y="3517978"/>
            <a:chExt cx="9144000" cy="1955053"/>
          </a:xfrm>
        </p:grpSpPr>
        <p:sp>
          <p:nvSpPr>
            <p:cNvPr id="6" name="Rectangle 5"/>
            <p:cNvSpPr/>
            <p:nvPr/>
          </p:nvSpPr>
          <p:spPr>
            <a:xfrm>
              <a:off x="0" y="3517978"/>
              <a:ext cx="9144000" cy="195505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srcRect b="63473"/>
            <a:stretch/>
          </p:blipFill>
          <p:spPr>
            <a:xfrm>
              <a:off x="0" y="3520731"/>
              <a:ext cx="4670249" cy="1885453"/>
            </a:xfrm>
            <a:prstGeom prst="rect">
              <a:avLst/>
            </a:prstGeom>
          </p:spPr>
        </p:pic>
        <p:pic>
          <p:nvPicPr>
            <p:cNvPr id="5" name="Picture 4"/>
            <p:cNvPicPr>
              <a:picLocks noChangeAspect="1"/>
            </p:cNvPicPr>
            <p:nvPr/>
          </p:nvPicPr>
          <p:blipFill rotWithShape="1">
            <a:blip r:embed="rId3" cstate="print"/>
            <a:srcRect t="53872" b="6296"/>
            <a:stretch/>
          </p:blipFill>
          <p:spPr>
            <a:xfrm>
              <a:off x="4683306" y="3517978"/>
              <a:ext cx="4440838" cy="1955053"/>
            </a:xfrm>
            <a:prstGeom prst="rect">
              <a:avLst/>
            </a:prstGeom>
          </p:spPr>
        </p:pic>
      </p:grpSp>
      <p:sp>
        <p:nvSpPr>
          <p:cNvPr id="2" name="Title 1"/>
          <p:cNvSpPr>
            <a:spLocks noGrp="1"/>
          </p:cNvSpPr>
          <p:nvPr>
            <p:ph type="title"/>
          </p:nvPr>
        </p:nvSpPr>
        <p:spPr/>
        <p:txBody>
          <a:bodyPr>
            <a:normAutofit fontScale="90000"/>
          </a:bodyPr>
          <a:lstStyle/>
          <a:p>
            <a:r>
              <a:rPr lang="cs-CZ" b="1" dirty="0">
                <a:latin typeface="Arial"/>
                <a:cs typeface="Arial"/>
              </a:rPr>
              <a:t>Teoretické modely </a:t>
            </a:r>
            <a:r>
              <a:rPr lang="cs-CZ" b="1" dirty="0" smtClean="0">
                <a:latin typeface="Arial"/>
                <a:cs typeface="Arial"/>
              </a:rPr>
              <a:t/>
            </a:r>
            <a:br>
              <a:rPr lang="cs-CZ" b="1" dirty="0" smtClean="0">
                <a:latin typeface="Arial"/>
                <a:cs typeface="Arial"/>
              </a:rPr>
            </a:br>
            <a:r>
              <a:rPr lang="cs-CZ" b="1" dirty="0" smtClean="0">
                <a:latin typeface="Arial"/>
                <a:cs typeface="Arial"/>
              </a:rPr>
              <a:t>ve </a:t>
            </a:r>
            <a:r>
              <a:rPr lang="cs-CZ" b="1" dirty="0">
                <a:latin typeface="Arial"/>
                <a:cs typeface="Arial"/>
              </a:rPr>
              <a:t>vývoji </a:t>
            </a:r>
            <a:r>
              <a:rPr lang="cs-CZ" b="1" dirty="0" smtClean="0">
                <a:latin typeface="Arial"/>
                <a:cs typeface="Arial"/>
              </a:rPr>
              <a:t>chemie</a:t>
            </a:r>
            <a:endParaRPr lang="en-US" dirty="0"/>
          </a:p>
        </p:txBody>
      </p:sp>
      <p:sp>
        <p:nvSpPr>
          <p:cNvPr id="3" name="Vertical Text Placeholder 2"/>
          <p:cNvSpPr>
            <a:spLocks noGrp="1"/>
          </p:cNvSpPr>
          <p:nvPr>
            <p:ph type="body" orient="vert" idx="1"/>
          </p:nvPr>
        </p:nvSpPr>
        <p:spPr>
          <a:xfrm>
            <a:off x="181676" y="2456609"/>
            <a:ext cx="8757639" cy="3971639"/>
          </a:xfrm>
        </p:spPr>
        <p:txBody>
          <a:bodyPr vert="horz" anchor="t">
            <a:noAutofit/>
          </a:bodyPr>
          <a:lstStyle/>
          <a:p>
            <a:pPr algn="just">
              <a:spcBef>
                <a:spcPts val="600"/>
              </a:spcBef>
            </a:pPr>
            <a:r>
              <a:rPr lang="cs-CZ" sz="1800" dirty="0" smtClean="0">
                <a:latin typeface="Arial"/>
                <a:cs typeface="Arial"/>
              </a:rPr>
              <a:t>Důležitým </a:t>
            </a:r>
            <a:r>
              <a:rPr lang="cs-CZ" sz="1800" dirty="0">
                <a:latin typeface="Arial"/>
                <a:cs typeface="Arial"/>
              </a:rPr>
              <a:t>faktem spojeným s problémem vytváření modelů v chemii je to, že spolu s vytvářením nových chemických teorií vznikají nové </a:t>
            </a:r>
            <a:r>
              <a:rPr lang="cs-CZ" sz="1800" dirty="0" smtClean="0">
                <a:latin typeface="Arial"/>
                <a:cs typeface="Arial"/>
              </a:rPr>
              <a:t>teoretické </a:t>
            </a:r>
            <a:r>
              <a:rPr lang="cs-CZ" sz="1800" dirty="0">
                <a:latin typeface="Arial"/>
                <a:cs typeface="Arial"/>
              </a:rPr>
              <a:t>modely a jim odpovídající materiální modely. </a:t>
            </a:r>
            <a:endParaRPr lang="cs-CZ" sz="1800" dirty="0" smtClean="0">
              <a:latin typeface="Arial"/>
              <a:cs typeface="Arial"/>
            </a:endParaRPr>
          </a:p>
          <a:p>
            <a:pPr algn="just">
              <a:spcBef>
                <a:spcPts val="600"/>
              </a:spcBef>
            </a:pPr>
            <a:r>
              <a:rPr lang="cs-CZ" sz="1800" dirty="0" smtClean="0">
                <a:latin typeface="Arial"/>
                <a:cs typeface="Arial"/>
              </a:rPr>
              <a:t>Zvláštní </a:t>
            </a:r>
            <a:r>
              <a:rPr lang="cs-CZ" sz="1800" dirty="0">
                <a:latin typeface="Arial"/>
                <a:cs typeface="Arial"/>
              </a:rPr>
              <a:t>pozornost zasluhuje situace, ve které je nová teorie založena na úplně jiných předpokladech než teorie, která jí předcházela. </a:t>
            </a:r>
            <a:endParaRPr lang="cs-CZ" sz="1800" dirty="0" smtClean="0">
              <a:latin typeface="Arial"/>
              <a:cs typeface="Arial"/>
            </a:endParaRPr>
          </a:p>
          <a:p>
            <a:pPr algn="just">
              <a:spcBef>
                <a:spcPts val="600"/>
              </a:spcBef>
            </a:pPr>
            <a:r>
              <a:rPr lang="cs-CZ" sz="1800" dirty="0" smtClean="0">
                <a:latin typeface="Arial"/>
                <a:cs typeface="Arial"/>
              </a:rPr>
              <a:t>V</a:t>
            </a:r>
            <a:r>
              <a:rPr lang="cs-CZ" sz="1800" dirty="0">
                <a:latin typeface="Arial"/>
                <a:cs typeface="Arial"/>
              </a:rPr>
              <a:t> takovém případě se nový model zásadním způsobem liší od toho původního. </a:t>
            </a:r>
            <a:endParaRPr lang="cs-CZ" sz="1800" dirty="0" smtClean="0">
              <a:latin typeface="Arial"/>
              <a:cs typeface="Arial"/>
            </a:endParaRPr>
          </a:p>
        </p:txBody>
      </p:sp>
      <p:sp>
        <p:nvSpPr>
          <p:cNvPr id="7" name="TextBox 6"/>
          <p:cNvSpPr txBox="1"/>
          <p:nvPr/>
        </p:nvSpPr>
        <p:spPr>
          <a:xfrm>
            <a:off x="401062" y="6356527"/>
            <a:ext cx="1087081" cy="461665"/>
          </a:xfrm>
          <a:prstGeom prst="rect">
            <a:avLst/>
          </a:prstGeom>
          <a:noFill/>
        </p:spPr>
        <p:txBody>
          <a:bodyPr wrap="none" rtlCol="0">
            <a:spAutoFit/>
          </a:bodyPr>
          <a:lstStyle/>
          <a:p>
            <a:pPr algn="ctr"/>
            <a:r>
              <a:rPr lang="sk-SK" sz="1200" dirty="0" smtClean="0">
                <a:latin typeface="Arial"/>
                <a:cs typeface="Arial"/>
              </a:rPr>
              <a:t>Aristotelův </a:t>
            </a:r>
          </a:p>
          <a:p>
            <a:r>
              <a:rPr lang="sk-SK" sz="1200" dirty="0" smtClean="0">
                <a:latin typeface="Arial"/>
                <a:cs typeface="Arial"/>
              </a:rPr>
              <a:t>model </a:t>
            </a:r>
            <a:r>
              <a:rPr lang="sk-SK" sz="1200" dirty="0">
                <a:latin typeface="Arial"/>
                <a:cs typeface="Arial"/>
              </a:rPr>
              <a:t>atomu</a:t>
            </a:r>
            <a:endParaRPr lang="en-US" sz="1200" dirty="0">
              <a:latin typeface="Arial"/>
              <a:cs typeface="Arial"/>
            </a:endParaRPr>
          </a:p>
        </p:txBody>
      </p:sp>
      <p:sp>
        <p:nvSpPr>
          <p:cNvPr id="8" name="TextBox 7"/>
          <p:cNvSpPr txBox="1"/>
          <p:nvPr/>
        </p:nvSpPr>
        <p:spPr>
          <a:xfrm>
            <a:off x="3076821" y="6358612"/>
            <a:ext cx="1087081" cy="461665"/>
          </a:xfrm>
          <a:prstGeom prst="rect">
            <a:avLst/>
          </a:prstGeom>
          <a:noFill/>
        </p:spPr>
        <p:txBody>
          <a:bodyPr wrap="none" rtlCol="0">
            <a:spAutoFit/>
          </a:bodyPr>
          <a:lstStyle/>
          <a:p>
            <a:r>
              <a:rPr lang="cs-CZ" sz="1200" dirty="0">
                <a:latin typeface="Arial"/>
                <a:cs typeface="Arial"/>
              </a:rPr>
              <a:t>Thomsonův</a:t>
            </a:r>
            <a:r>
              <a:rPr lang="sk-SK" sz="1200" dirty="0" smtClean="0">
                <a:latin typeface="Arial"/>
                <a:cs typeface="Arial"/>
              </a:rPr>
              <a:t> </a:t>
            </a:r>
          </a:p>
          <a:p>
            <a:r>
              <a:rPr lang="sk-SK" sz="1200" dirty="0" smtClean="0">
                <a:latin typeface="Arial"/>
                <a:cs typeface="Arial"/>
              </a:rPr>
              <a:t>model </a:t>
            </a:r>
            <a:r>
              <a:rPr lang="sk-SK" sz="1200" dirty="0">
                <a:latin typeface="Arial"/>
                <a:cs typeface="Arial"/>
              </a:rPr>
              <a:t>atomu</a:t>
            </a:r>
            <a:endParaRPr lang="en-US" sz="1200" dirty="0">
              <a:latin typeface="Arial"/>
              <a:cs typeface="Arial"/>
            </a:endParaRPr>
          </a:p>
        </p:txBody>
      </p:sp>
      <p:sp>
        <p:nvSpPr>
          <p:cNvPr id="9" name="TextBox 8"/>
          <p:cNvSpPr txBox="1"/>
          <p:nvPr/>
        </p:nvSpPr>
        <p:spPr>
          <a:xfrm>
            <a:off x="4992210" y="6365731"/>
            <a:ext cx="1087081" cy="461665"/>
          </a:xfrm>
          <a:prstGeom prst="rect">
            <a:avLst/>
          </a:prstGeom>
          <a:noFill/>
        </p:spPr>
        <p:txBody>
          <a:bodyPr wrap="none" rtlCol="0">
            <a:spAutoFit/>
          </a:bodyPr>
          <a:lstStyle/>
          <a:p>
            <a:pPr algn="ctr"/>
            <a:r>
              <a:rPr lang="cs-CZ" sz="1200" dirty="0">
                <a:latin typeface="Arial"/>
                <a:cs typeface="Arial"/>
              </a:rPr>
              <a:t>Bohrův</a:t>
            </a:r>
            <a:r>
              <a:rPr lang="sk-SK" sz="1200" dirty="0" smtClean="0">
                <a:latin typeface="Arial"/>
                <a:cs typeface="Arial"/>
              </a:rPr>
              <a:t> </a:t>
            </a:r>
          </a:p>
          <a:p>
            <a:r>
              <a:rPr lang="sk-SK" sz="1200" dirty="0" smtClean="0">
                <a:latin typeface="Arial"/>
                <a:cs typeface="Arial"/>
              </a:rPr>
              <a:t>model </a:t>
            </a:r>
            <a:r>
              <a:rPr lang="sk-SK" sz="1200" dirty="0">
                <a:latin typeface="Arial"/>
                <a:cs typeface="Arial"/>
              </a:rPr>
              <a:t>atomu</a:t>
            </a:r>
            <a:endParaRPr lang="en-US" sz="1200" dirty="0">
              <a:latin typeface="Arial"/>
              <a:cs typeface="Arial"/>
            </a:endParaRPr>
          </a:p>
        </p:txBody>
      </p:sp>
      <p:sp>
        <p:nvSpPr>
          <p:cNvPr id="10" name="TextBox 9"/>
          <p:cNvSpPr txBox="1"/>
          <p:nvPr/>
        </p:nvSpPr>
        <p:spPr>
          <a:xfrm>
            <a:off x="7676299" y="6378113"/>
            <a:ext cx="1087081" cy="461665"/>
          </a:xfrm>
          <a:prstGeom prst="rect">
            <a:avLst/>
          </a:prstGeom>
          <a:noFill/>
        </p:spPr>
        <p:txBody>
          <a:bodyPr wrap="none" rtlCol="0">
            <a:spAutoFit/>
          </a:bodyPr>
          <a:lstStyle/>
          <a:p>
            <a:pPr algn="ctr"/>
            <a:r>
              <a:rPr lang="sk-SK" sz="1200" dirty="0">
                <a:latin typeface="Arial"/>
                <a:cs typeface="Arial"/>
              </a:rPr>
              <a:t>kvantový </a:t>
            </a:r>
            <a:endParaRPr lang="sk-SK" sz="1200" dirty="0" smtClean="0">
              <a:latin typeface="Arial"/>
              <a:cs typeface="Arial"/>
            </a:endParaRPr>
          </a:p>
          <a:p>
            <a:r>
              <a:rPr lang="sk-SK" sz="1200" dirty="0" smtClean="0">
                <a:latin typeface="Arial"/>
                <a:cs typeface="Arial"/>
              </a:rPr>
              <a:t>model </a:t>
            </a:r>
            <a:r>
              <a:rPr lang="sk-SK" sz="1200" dirty="0">
                <a:latin typeface="Arial"/>
                <a:cs typeface="Arial"/>
              </a:rPr>
              <a:t>atomu</a:t>
            </a:r>
            <a:endParaRPr lang="en-US" sz="1200" dirty="0">
              <a:latin typeface="Arial"/>
              <a:cs typeface="Arial"/>
            </a:endParaRPr>
          </a:p>
        </p:txBody>
      </p:sp>
    </p:spTree>
    <p:extLst>
      <p:ext uri="{BB962C8B-B14F-4D97-AF65-F5344CB8AC3E}">
        <p14:creationId xmlns:p14="http://schemas.microsoft.com/office/powerpoint/2010/main" val="262274318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t>
            </a:r>
            <a:r>
              <a:rPr lang="cs-CZ" b="1" dirty="0" smtClean="0">
                <a:latin typeface="Arial"/>
                <a:cs typeface="Arial"/>
              </a:rPr>
              <a:t/>
            </a:r>
            <a:br>
              <a:rPr lang="cs-CZ" b="1" dirty="0" smtClean="0">
                <a:latin typeface="Arial"/>
                <a:cs typeface="Arial"/>
              </a:rPr>
            </a:br>
            <a:r>
              <a:rPr lang="cs-CZ" b="1" dirty="0" smtClean="0">
                <a:latin typeface="Arial"/>
                <a:cs typeface="Arial"/>
              </a:rPr>
              <a:t>ve </a:t>
            </a:r>
            <a:r>
              <a:rPr lang="cs-CZ" b="1" dirty="0">
                <a:latin typeface="Arial"/>
                <a:cs typeface="Arial"/>
              </a:rPr>
              <a:t>vývoji </a:t>
            </a:r>
            <a:r>
              <a:rPr lang="cs-CZ" b="1" dirty="0" smtClean="0">
                <a:latin typeface="Arial"/>
                <a:cs typeface="Arial"/>
              </a:rPr>
              <a:t>chemie</a:t>
            </a:r>
            <a:endParaRPr lang="en-US" dirty="0"/>
          </a:p>
        </p:txBody>
      </p:sp>
      <p:sp>
        <p:nvSpPr>
          <p:cNvPr id="3" name="Vertical Text Placeholder 2"/>
          <p:cNvSpPr>
            <a:spLocks noGrp="1"/>
          </p:cNvSpPr>
          <p:nvPr>
            <p:ph type="body" orient="vert" idx="1"/>
          </p:nvPr>
        </p:nvSpPr>
        <p:spPr>
          <a:xfrm>
            <a:off x="123506" y="2441684"/>
            <a:ext cx="6023295" cy="4343400"/>
          </a:xfrm>
        </p:spPr>
        <p:txBody>
          <a:bodyPr vert="horz">
            <a:noAutofit/>
          </a:bodyPr>
          <a:lstStyle/>
          <a:p>
            <a:pPr marL="0" indent="0">
              <a:spcBef>
                <a:spcPts val="600"/>
              </a:spcBef>
              <a:buNone/>
            </a:pPr>
            <a:r>
              <a:rPr lang="cs-CZ" sz="1800" dirty="0" smtClean="0">
                <a:latin typeface="Arial"/>
                <a:cs typeface="Arial"/>
              </a:rPr>
              <a:t>Vyplývá </a:t>
            </a:r>
            <a:r>
              <a:rPr lang="cs-CZ" sz="1800" dirty="0">
                <a:latin typeface="Arial"/>
                <a:cs typeface="Arial"/>
              </a:rPr>
              <a:t>to z několika faktů:</a:t>
            </a:r>
          </a:p>
          <a:p>
            <a:pPr lvl="1">
              <a:buFont typeface="+mj-lt"/>
              <a:buAutoNum type="arabicPeriod"/>
            </a:pPr>
            <a:r>
              <a:rPr lang="cs-CZ" sz="1600" dirty="0" smtClean="0">
                <a:latin typeface="Arial"/>
                <a:cs typeface="Arial"/>
              </a:rPr>
              <a:t>starší </a:t>
            </a:r>
            <a:r>
              <a:rPr lang="cs-CZ" sz="1600" dirty="0">
                <a:latin typeface="Arial"/>
                <a:cs typeface="Arial"/>
              </a:rPr>
              <a:t>modely nebyly úplně vytlačeny novými, korektnějšími modely (</a:t>
            </a:r>
            <a:r>
              <a:rPr lang="cs-CZ" sz="1600" i="1" dirty="0">
                <a:latin typeface="Arial"/>
                <a:cs typeface="Arial"/>
              </a:rPr>
              <a:t>s touto situací se setkáváme především ve </a:t>
            </a:r>
            <a:r>
              <a:rPr lang="cs-CZ" sz="1600" i="1" dirty="0" smtClean="0">
                <a:latin typeface="Arial"/>
                <a:cs typeface="Arial"/>
              </a:rPr>
              <a:t>vyučování</a:t>
            </a:r>
            <a:r>
              <a:rPr lang="cs-CZ" sz="1600" dirty="0" smtClean="0">
                <a:latin typeface="Arial"/>
                <a:cs typeface="Arial"/>
              </a:rPr>
              <a:t>); </a:t>
            </a:r>
            <a:endParaRPr lang="cs-CZ" sz="1600" dirty="0">
              <a:latin typeface="Arial"/>
              <a:cs typeface="Arial"/>
            </a:endParaRPr>
          </a:p>
          <a:p>
            <a:pPr lvl="1">
              <a:buFont typeface="+mj-lt"/>
              <a:buAutoNum type="arabicPeriod"/>
            </a:pPr>
            <a:r>
              <a:rPr lang="cs-CZ" sz="1600" dirty="0" smtClean="0">
                <a:latin typeface="Arial"/>
                <a:cs typeface="Arial"/>
              </a:rPr>
              <a:t>aktuální </a:t>
            </a:r>
            <a:r>
              <a:rPr lang="cs-CZ" sz="1600" dirty="0">
                <a:latin typeface="Arial"/>
                <a:cs typeface="Arial"/>
              </a:rPr>
              <a:t>stav našich vědomostí způsobuje, že používáme mnoho modelů, z nichž se každý odvolává pouze na určitý soubor chemických </a:t>
            </a:r>
            <a:r>
              <a:rPr lang="cs-CZ" sz="1600" dirty="0" smtClean="0">
                <a:latin typeface="Arial"/>
                <a:cs typeface="Arial"/>
              </a:rPr>
              <a:t>faktů např.: </a:t>
            </a:r>
          </a:p>
          <a:p>
            <a:pPr marL="917575" lvl="2" indent="-285750" algn="just"/>
            <a:r>
              <a:rPr lang="cs-CZ" sz="1400" dirty="0" smtClean="0">
                <a:latin typeface="Arial"/>
                <a:cs typeface="Arial"/>
              </a:rPr>
              <a:t>jiný </a:t>
            </a:r>
            <a:r>
              <a:rPr lang="cs-CZ" sz="1400" dirty="0">
                <a:latin typeface="Arial"/>
                <a:cs typeface="Arial"/>
              </a:rPr>
              <a:t>model používáme k představení stavby látky na úrovni chemických individuálních </a:t>
            </a:r>
            <a:r>
              <a:rPr lang="cs-CZ" sz="1400" dirty="0" smtClean="0">
                <a:latin typeface="Arial"/>
                <a:cs typeface="Arial"/>
              </a:rPr>
              <a:t>látek,</a:t>
            </a:r>
          </a:p>
          <a:p>
            <a:pPr marL="917575" lvl="2" indent="-285750" algn="just"/>
            <a:r>
              <a:rPr lang="cs-CZ" sz="1400" dirty="0" smtClean="0">
                <a:latin typeface="Arial"/>
                <a:cs typeface="Arial"/>
              </a:rPr>
              <a:t>jiný </a:t>
            </a:r>
            <a:r>
              <a:rPr lang="cs-CZ" sz="1400" dirty="0">
                <a:latin typeface="Arial"/>
                <a:cs typeface="Arial"/>
              </a:rPr>
              <a:t>k interpretaci procesů, ke kterým dochází v roztocích elektrolytů</a:t>
            </a:r>
            <a:r>
              <a:rPr lang="cs-CZ" sz="1400" dirty="0" smtClean="0">
                <a:latin typeface="Arial"/>
                <a:cs typeface="Arial"/>
              </a:rPr>
              <a:t>,</a:t>
            </a:r>
          </a:p>
          <a:p>
            <a:pPr marL="917575" lvl="2" indent="-285750" algn="just"/>
            <a:r>
              <a:rPr lang="cs-CZ" sz="1400" dirty="0" smtClean="0">
                <a:latin typeface="Arial"/>
                <a:cs typeface="Arial"/>
              </a:rPr>
              <a:t>a </a:t>
            </a:r>
            <a:r>
              <a:rPr lang="cs-CZ" sz="1400" dirty="0">
                <a:latin typeface="Arial"/>
                <a:cs typeface="Arial"/>
              </a:rPr>
              <a:t>ještě jiný k vysvětlení podstaty chemických reakcí a z toho vyplývajících vlastností chemických </a:t>
            </a:r>
            <a:r>
              <a:rPr lang="cs-CZ" sz="1400" dirty="0" smtClean="0">
                <a:latin typeface="Arial"/>
                <a:cs typeface="Arial"/>
              </a:rPr>
              <a:t>látek. </a:t>
            </a:r>
            <a:endParaRPr lang="cs-CZ" sz="1400" dirty="0">
              <a:latin typeface="Arial"/>
              <a:cs typeface="Arial"/>
            </a:endParaRPr>
          </a:p>
        </p:txBody>
      </p:sp>
      <p:pic>
        <p:nvPicPr>
          <p:cNvPr id="4" name="Picture 3"/>
          <p:cNvPicPr>
            <a:picLocks noChangeAspect="1"/>
          </p:cNvPicPr>
          <p:nvPr/>
        </p:nvPicPr>
        <p:blipFill>
          <a:blip r:embed="rId3" cstate="print"/>
          <a:stretch>
            <a:fillRect/>
          </a:stretch>
        </p:blipFill>
        <p:spPr>
          <a:xfrm>
            <a:off x="6274970" y="3020186"/>
            <a:ext cx="2771174" cy="2114010"/>
          </a:xfrm>
          <a:prstGeom prst="rect">
            <a:avLst/>
          </a:prstGeom>
        </p:spPr>
      </p:pic>
      <p:sp>
        <p:nvSpPr>
          <p:cNvPr id="5" name="Rectangle 4"/>
          <p:cNvSpPr/>
          <p:nvPr/>
        </p:nvSpPr>
        <p:spPr>
          <a:xfrm>
            <a:off x="122165" y="2409770"/>
            <a:ext cx="8576090" cy="646331"/>
          </a:xfrm>
          <a:prstGeom prst="rect">
            <a:avLst/>
          </a:prstGeom>
        </p:spPr>
        <p:txBody>
          <a:bodyPr wrap="square">
            <a:spAutoFit/>
          </a:bodyPr>
          <a:lstStyle/>
          <a:p>
            <a:pPr>
              <a:spcBef>
                <a:spcPts val="600"/>
              </a:spcBef>
            </a:pPr>
            <a:r>
              <a:rPr lang="cs-CZ" dirty="0">
                <a:solidFill>
                  <a:srgbClr val="073E87"/>
                </a:solidFill>
                <a:latin typeface="Arial"/>
                <a:cs typeface="Arial"/>
              </a:rPr>
              <a:t>Protože vývoj chemických teorií stavby mikrosvěta postupuje v posledních </a:t>
            </a:r>
            <a:r>
              <a:rPr lang="cs-CZ" dirty="0" smtClean="0">
                <a:solidFill>
                  <a:srgbClr val="073E87"/>
                </a:solidFill>
                <a:latin typeface="Arial"/>
                <a:cs typeface="Arial"/>
              </a:rPr>
              <a:t>sto </a:t>
            </a:r>
            <a:r>
              <a:rPr lang="cs-CZ" dirty="0">
                <a:solidFill>
                  <a:srgbClr val="073E87"/>
                </a:solidFill>
                <a:latin typeface="Arial"/>
                <a:cs typeface="Arial"/>
              </a:rPr>
              <a:t>letech velmi rychle, můžeme se dnes setkat s mnoha různými modely. </a:t>
            </a:r>
          </a:p>
        </p:txBody>
      </p:sp>
      <p:pic>
        <p:nvPicPr>
          <p:cNvPr id="6" name="Picture 5"/>
          <p:cNvPicPr>
            <a:picLocks noChangeAspect="1"/>
          </p:cNvPicPr>
          <p:nvPr/>
        </p:nvPicPr>
        <p:blipFill>
          <a:blip r:embed="rId4" cstate="print"/>
          <a:stretch>
            <a:fillRect/>
          </a:stretch>
        </p:blipFill>
        <p:spPr>
          <a:xfrm>
            <a:off x="6274970" y="5354339"/>
            <a:ext cx="2771174" cy="1308610"/>
          </a:xfrm>
          <a:prstGeom prst="rect">
            <a:avLst/>
          </a:prstGeom>
        </p:spPr>
      </p:pic>
    </p:spTree>
    <p:extLst>
      <p:ext uri="{BB962C8B-B14F-4D97-AF65-F5344CB8AC3E}">
        <p14:creationId xmlns:p14="http://schemas.microsoft.com/office/powerpoint/2010/main" val="156814046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0"/>
            <a:ext cx="969064" cy="68580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206523" y="0"/>
            <a:ext cx="939939" cy="6858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3" cstate="print"/>
          <a:stretch>
            <a:fillRect/>
          </a:stretch>
        </p:blipFill>
        <p:spPr>
          <a:xfrm>
            <a:off x="8273788" y="804326"/>
            <a:ext cx="819409" cy="1227666"/>
          </a:xfrm>
          <a:prstGeom prst="rect">
            <a:avLst/>
          </a:prstGeom>
        </p:spPr>
      </p:pic>
      <p:sp>
        <p:nvSpPr>
          <p:cNvPr id="2" name="Title 1"/>
          <p:cNvSpPr>
            <a:spLocks noGrp="1"/>
          </p:cNvSpPr>
          <p:nvPr>
            <p:ph type="title"/>
          </p:nvPr>
        </p:nvSpPr>
        <p:spPr/>
        <p:txBody>
          <a:bodyPr>
            <a:normAutofit fontScale="90000"/>
          </a:bodyPr>
          <a:lstStyle/>
          <a:p>
            <a:r>
              <a:rPr lang="cs-CZ" b="1" dirty="0">
                <a:latin typeface="Arial"/>
                <a:cs typeface="Arial"/>
              </a:rPr>
              <a:t>Teoretické modely </a:t>
            </a:r>
            <a:r>
              <a:rPr lang="cs-CZ" b="1" dirty="0" smtClean="0">
                <a:latin typeface="Arial"/>
                <a:cs typeface="Arial"/>
              </a:rPr>
              <a:t/>
            </a:r>
            <a:br>
              <a:rPr lang="cs-CZ" b="1" dirty="0" smtClean="0">
                <a:latin typeface="Arial"/>
                <a:cs typeface="Arial"/>
              </a:rPr>
            </a:br>
            <a:r>
              <a:rPr lang="cs-CZ" b="1" dirty="0" smtClean="0">
                <a:latin typeface="Arial"/>
                <a:cs typeface="Arial"/>
              </a:rPr>
              <a:t>ve </a:t>
            </a:r>
            <a:r>
              <a:rPr lang="cs-CZ" b="1" dirty="0">
                <a:latin typeface="Arial"/>
                <a:cs typeface="Arial"/>
              </a:rPr>
              <a:t>vývoji </a:t>
            </a:r>
            <a:r>
              <a:rPr lang="cs-CZ" b="1" dirty="0" smtClean="0">
                <a:latin typeface="Arial"/>
                <a:cs typeface="Arial"/>
              </a:rPr>
              <a:t>chemie</a:t>
            </a:r>
            <a:endParaRPr lang="en-US" dirty="0"/>
          </a:p>
        </p:txBody>
      </p:sp>
      <p:sp>
        <p:nvSpPr>
          <p:cNvPr id="3" name="Vertical Text Placeholder 2"/>
          <p:cNvSpPr>
            <a:spLocks noGrp="1"/>
          </p:cNvSpPr>
          <p:nvPr>
            <p:ph type="body" orient="vert" idx="1"/>
          </p:nvPr>
        </p:nvSpPr>
        <p:spPr>
          <a:xfrm>
            <a:off x="887955" y="2260627"/>
            <a:ext cx="7384789" cy="4343400"/>
          </a:xfrm>
        </p:spPr>
        <p:txBody>
          <a:bodyPr vert="horz">
            <a:noAutofit/>
          </a:bodyPr>
          <a:lstStyle/>
          <a:p>
            <a:pPr algn="just">
              <a:spcBef>
                <a:spcPts val="600"/>
              </a:spcBef>
            </a:pPr>
            <a:r>
              <a:rPr lang="cs-CZ" sz="1800" dirty="0" smtClean="0">
                <a:latin typeface="Arial"/>
                <a:cs typeface="Arial"/>
              </a:rPr>
              <a:t>Používání </a:t>
            </a:r>
            <a:r>
              <a:rPr lang="cs-CZ" sz="1800" dirty="0">
                <a:latin typeface="Arial"/>
                <a:cs typeface="Arial"/>
              </a:rPr>
              <a:t>mnoha modelů kromě toho pokaždé nutí jak žáka, tak i </a:t>
            </a:r>
            <a:r>
              <a:rPr lang="cs-CZ" sz="1800" dirty="0" smtClean="0">
                <a:latin typeface="Arial"/>
                <a:cs typeface="Arial"/>
              </a:rPr>
              <a:t>učitele ale i vědce </a:t>
            </a:r>
            <a:r>
              <a:rPr lang="cs-CZ" sz="1800" dirty="0">
                <a:latin typeface="Arial"/>
                <a:cs typeface="Arial"/>
              </a:rPr>
              <a:t>k vědomému výběru modelu podle oblasti vědeckého zájmu, ale také vyžaduje poznání nedostatků jednotlivých modelů a jejich vzájemných vztahů. </a:t>
            </a:r>
            <a:endParaRPr lang="cs-CZ" sz="1800" dirty="0" smtClean="0">
              <a:latin typeface="Arial"/>
              <a:cs typeface="Arial"/>
            </a:endParaRPr>
          </a:p>
          <a:p>
            <a:pPr algn="just">
              <a:spcBef>
                <a:spcPts val="600"/>
              </a:spcBef>
            </a:pPr>
            <a:r>
              <a:rPr lang="cs-CZ" sz="1800" dirty="0" smtClean="0">
                <a:latin typeface="Arial"/>
                <a:cs typeface="Arial"/>
              </a:rPr>
              <a:t>Výsledkem </a:t>
            </a:r>
            <a:r>
              <a:rPr lang="cs-CZ" sz="1800" dirty="0">
                <a:latin typeface="Arial"/>
                <a:cs typeface="Arial"/>
              </a:rPr>
              <a:t>toho je situace, </a:t>
            </a:r>
            <a:r>
              <a:rPr lang="cs-CZ" sz="1800" dirty="0" smtClean="0">
                <a:latin typeface="Arial"/>
                <a:cs typeface="Arial"/>
              </a:rPr>
              <a:t>ve které </a:t>
            </a:r>
            <a:r>
              <a:rPr lang="cs-CZ" sz="1800" dirty="0">
                <a:latin typeface="Arial"/>
                <a:cs typeface="Arial"/>
              </a:rPr>
              <a:t>používáme mnoho různých modelů a musíme si pokaždé uvědomit, že žádný z nich není ideální ani definitivní. </a:t>
            </a:r>
            <a:endParaRPr lang="cs-CZ" sz="1800" dirty="0" smtClean="0">
              <a:latin typeface="Arial"/>
              <a:cs typeface="Arial"/>
            </a:endParaRPr>
          </a:p>
          <a:p>
            <a:pPr algn="just">
              <a:spcBef>
                <a:spcPts val="600"/>
              </a:spcBef>
            </a:pPr>
            <a:r>
              <a:rPr lang="cs-CZ" sz="1800" dirty="0" smtClean="0">
                <a:latin typeface="Arial"/>
                <a:cs typeface="Arial"/>
              </a:rPr>
              <a:t>V </a:t>
            </a:r>
            <a:r>
              <a:rPr lang="cs-CZ" sz="1800" dirty="0">
                <a:latin typeface="Arial"/>
                <a:cs typeface="Arial"/>
              </a:rPr>
              <a:t>případě některých z nich je také nutné pamatovat na jejich výlučně historický význam. </a:t>
            </a:r>
            <a:endParaRPr lang="cs-CZ" sz="1800" dirty="0" smtClean="0">
              <a:latin typeface="Arial"/>
              <a:cs typeface="Arial"/>
            </a:endParaRPr>
          </a:p>
          <a:p>
            <a:pPr algn="just">
              <a:spcBef>
                <a:spcPts val="600"/>
              </a:spcBef>
            </a:pPr>
            <a:r>
              <a:rPr lang="cs-CZ" sz="1800" dirty="0" smtClean="0">
                <a:latin typeface="Arial"/>
                <a:cs typeface="Arial"/>
              </a:rPr>
              <a:t>Ve </a:t>
            </a:r>
            <a:r>
              <a:rPr lang="cs-CZ" sz="1800" dirty="0">
                <a:latin typeface="Arial"/>
                <a:cs typeface="Arial"/>
              </a:rPr>
              <a:t>výuce je tato situace zvláště nepříznivá a vede k narušování procesu učení, </a:t>
            </a:r>
            <a:r>
              <a:rPr lang="cs-CZ" sz="1800" dirty="0" smtClean="0">
                <a:latin typeface="Arial"/>
                <a:cs typeface="Arial"/>
              </a:rPr>
              <a:t>což </a:t>
            </a:r>
            <a:r>
              <a:rPr lang="cs-CZ" sz="1800" dirty="0">
                <a:latin typeface="Arial"/>
                <a:cs typeface="Arial"/>
              </a:rPr>
              <a:t>v některých </a:t>
            </a:r>
            <a:r>
              <a:rPr lang="cs-CZ" sz="1800" dirty="0" smtClean="0">
                <a:latin typeface="Arial"/>
                <a:cs typeface="Arial"/>
              </a:rPr>
              <a:t>situacích může </a:t>
            </a:r>
            <a:r>
              <a:rPr lang="cs-CZ" sz="1800" dirty="0">
                <a:latin typeface="Arial"/>
                <a:cs typeface="Arial"/>
              </a:rPr>
              <a:t>způsobit dokonce tyto nepříznivé jevy: </a:t>
            </a:r>
            <a:endParaRPr lang="cs-CZ" sz="1800" dirty="0" smtClean="0">
              <a:latin typeface="Arial"/>
              <a:cs typeface="Arial"/>
            </a:endParaRPr>
          </a:p>
          <a:p>
            <a:pPr lvl="1"/>
            <a:r>
              <a:rPr lang="cs-CZ" sz="1600" dirty="0" smtClean="0">
                <a:latin typeface="Arial"/>
                <a:cs typeface="Arial"/>
              </a:rPr>
              <a:t>negativní </a:t>
            </a:r>
            <a:r>
              <a:rPr lang="cs-CZ" sz="1600" dirty="0">
                <a:latin typeface="Arial"/>
                <a:cs typeface="Arial"/>
              </a:rPr>
              <a:t>transfer, </a:t>
            </a:r>
            <a:endParaRPr lang="cs-CZ" sz="1600" dirty="0" smtClean="0">
              <a:latin typeface="Arial"/>
              <a:cs typeface="Arial"/>
            </a:endParaRPr>
          </a:p>
          <a:p>
            <a:pPr lvl="1"/>
            <a:r>
              <a:rPr lang="cs-CZ" sz="1600" dirty="0" smtClean="0">
                <a:latin typeface="Arial"/>
                <a:cs typeface="Arial"/>
              </a:rPr>
              <a:t>generalizace podnětu, </a:t>
            </a:r>
          </a:p>
          <a:p>
            <a:pPr lvl="1"/>
            <a:r>
              <a:rPr lang="cs-CZ" sz="1600" dirty="0" smtClean="0">
                <a:latin typeface="Arial"/>
                <a:cs typeface="Arial"/>
              </a:rPr>
              <a:t>pro</a:t>
            </a:r>
            <a:r>
              <a:rPr lang="cs-CZ" sz="1600" dirty="0">
                <a:latin typeface="Arial"/>
                <a:cs typeface="Arial"/>
              </a:rPr>
              <a:t>- a retroaktivní interference</a:t>
            </a:r>
            <a:r>
              <a:rPr lang="cs-CZ" sz="1600" dirty="0" smtClean="0">
                <a:latin typeface="Arial"/>
                <a:cs typeface="Arial"/>
              </a:rPr>
              <a:t>.</a:t>
            </a:r>
            <a:endParaRPr lang="cs-CZ" sz="1600" dirty="0">
              <a:latin typeface="Arial"/>
              <a:cs typeface="Arial"/>
            </a:endParaRPr>
          </a:p>
        </p:txBody>
      </p:sp>
      <p:pic>
        <p:nvPicPr>
          <p:cNvPr id="4" name="Picture 3"/>
          <p:cNvPicPr>
            <a:picLocks noChangeAspect="1"/>
          </p:cNvPicPr>
          <p:nvPr/>
        </p:nvPicPr>
        <p:blipFill>
          <a:blip r:embed="rId4" cstate="print"/>
          <a:stretch>
            <a:fillRect/>
          </a:stretch>
        </p:blipFill>
        <p:spPr>
          <a:xfrm>
            <a:off x="8246532" y="0"/>
            <a:ext cx="872067" cy="872067"/>
          </a:xfrm>
          <a:prstGeom prst="rect">
            <a:avLst/>
          </a:prstGeom>
        </p:spPr>
      </p:pic>
      <p:pic>
        <p:nvPicPr>
          <p:cNvPr id="6" name="Picture 5"/>
          <p:cNvPicPr>
            <a:picLocks noChangeAspect="1"/>
          </p:cNvPicPr>
          <p:nvPr/>
        </p:nvPicPr>
        <p:blipFill>
          <a:blip r:embed="rId5"/>
          <a:stretch>
            <a:fillRect/>
          </a:stretch>
        </p:blipFill>
        <p:spPr>
          <a:xfrm>
            <a:off x="8272744" y="1998124"/>
            <a:ext cx="830286" cy="1286943"/>
          </a:xfrm>
          <a:prstGeom prst="rect">
            <a:avLst/>
          </a:prstGeom>
        </p:spPr>
      </p:pic>
      <p:pic>
        <p:nvPicPr>
          <p:cNvPr id="7" name="Picture 6"/>
          <p:cNvPicPr>
            <a:picLocks noChangeAspect="1"/>
          </p:cNvPicPr>
          <p:nvPr/>
        </p:nvPicPr>
        <p:blipFill>
          <a:blip r:embed="rId6" cstate="print"/>
          <a:stretch>
            <a:fillRect/>
          </a:stretch>
        </p:blipFill>
        <p:spPr>
          <a:xfrm flipH="1">
            <a:off x="8294609" y="3369714"/>
            <a:ext cx="807056" cy="1380066"/>
          </a:xfrm>
          <a:prstGeom prst="rect">
            <a:avLst/>
          </a:prstGeom>
        </p:spPr>
      </p:pic>
      <p:pic>
        <p:nvPicPr>
          <p:cNvPr id="8" name="Picture 7"/>
          <p:cNvPicPr>
            <a:picLocks noChangeAspect="1"/>
          </p:cNvPicPr>
          <p:nvPr/>
        </p:nvPicPr>
        <p:blipFill rotWithShape="1">
          <a:blip r:embed="rId7" cstate="print"/>
          <a:srcRect l="55054"/>
          <a:stretch/>
        </p:blipFill>
        <p:spPr>
          <a:xfrm>
            <a:off x="8246532" y="4749780"/>
            <a:ext cx="872067" cy="1289324"/>
          </a:xfrm>
          <a:prstGeom prst="rect">
            <a:avLst/>
          </a:prstGeom>
        </p:spPr>
      </p:pic>
      <p:pic>
        <p:nvPicPr>
          <p:cNvPr id="9" name="Picture 8"/>
          <p:cNvPicPr>
            <a:picLocks noChangeAspect="1"/>
          </p:cNvPicPr>
          <p:nvPr/>
        </p:nvPicPr>
        <p:blipFill rotWithShape="1">
          <a:blip r:embed="rId8" cstate="print"/>
          <a:srcRect l="20798" t="5102" r="11110"/>
          <a:stretch/>
        </p:blipFill>
        <p:spPr>
          <a:xfrm>
            <a:off x="8206523" y="6036125"/>
            <a:ext cx="948405" cy="830350"/>
          </a:xfrm>
          <a:prstGeom prst="rect">
            <a:avLst/>
          </a:prstGeom>
        </p:spPr>
      </p:pic>
      <p:pic>
        <p:nvPicPr>
          <p:cNvPr id="11" name="Picture 10"/>
          <p:cNvPicPr>
            <a:picLocks noChangeAspect="1"/>
          </p:cNvPicPr>
          <p:nvPr/>
        </p:nvPicPr>
        <p:blipFill>
          <a:blip r:embed="rId9"/>
          <a:stretch>
            <a:fillRect/>
          </a:stretch>
        </p:blipFill>
        <p:spPr>
          <a:xfrm>
            <a:off x="-186267" y="5673851"/>
            <a:ext cx="1507067" cy="1311148"/>
          </a:xfrm>
          <a:prstGeom prst="rect">
            <a:avLst/>
          </a:prstGeom>
        </p:spPr>
      </p:pic>
      <p:pic>
        <p:nvPicPr>
          <p:cNvPr id="12" name="Picture 11"/>
          <p:cNvPicPr>
            <a:picLocks noChangeAspect="1"/>
          </p:cNvPicPr>
          <p:nvPr/>
        </p:nvPicPr>
        <p:blipFill>
          <a:blip r:embed="rId10" cstate="print"/>
          <a:stretch>
            <a:fillRect/>
          </a:stretch>
        </p:blipFill>
        <p:spPr>
          <a:xfrm>
            <a:off x="92865" y="1475214"/>
            <a:ext cx="709684" cy="702861"/>
          </a:xfrm>
          <a:prstGeom prst="rect">
            <a:avLst/>
          </a:prstGeom>
        </p:spPr>
      </p:pic>
      <p:pic>
        <p:nvPicPr>
          <p:cNvPr id="13" name="Picture 12"/>
          <p:cNvPicPr>
            <a:picLocks noChangeAspect="1"/>
          </p:cNvPicPr>
          <p:nvPr/>
        </p:nvPicPr>
        <p:blipFill rotWithShape="1">
          <a:blip r:embed="rId11" cstate="print"/>
          <a:srcRect l="11255" t="10596" r="12813" b="5389"/>
          <a:stretch/>
        </p:blipFill>
        <p:spPr>
          <a:xfrm>
            <a:off x="92865" y="2262708"/>
            <a:ext cx="777015" cy="759892"/>
          </a:xfrm>
          <a:prstGeom prst="rect">
            <a:avLst/>
          </a:prstGeom>
        </p:spPr>
      </p:pic>
      <p:pic>
        <p:nvPicPr>
          <p:cNvPr id="14" name="Picture 13"/>
          <p:cNvPicPr>
            <a:picLocks noChangeAspect="1"/>
          </p:cNvPicPr>
          <p:nvPr/>
        </p:nvPicPr>
        <p:blipFill>
          <a:blip r:embed="rId12"/>
          <a:stretch>
            <a:fillRect/>
          </a:stretch>
        </p:blipFill>
        <p:spPr>
          <a:xfrm>
            <a:off x="-1081284" y="1538809"/>
            <a:ext cx="986366" cy="986366"/>
          </a:xfrm>
          <a:prstGeom prst="rect">
            <a:avLst/>
          </a:prstGeom>
        </p:spPr>
      </p:pic>
      <p:pic>
        <p:nvPicPr>
          <p:cNvPr id="16" name="Picture 15"/>
          <p:cNvPicPr>
            <a:picLocks noChangeAspect="1"/>
          </p:cNvPicPr>
          <p:nvPr/>
        </p:nvPicPr>
        <p:blipFill>
          <a:blip r:embed="rId13" cstate="print"/>
          <a:stretch>
            <a:fillRect/>
          </a:stretch>
        </p:blipFill>
        <p:spPr>
          <a:xfrm>
            <a:off x="-45705" y="4858117"/>
            <a:ext cx="1156091" cy="867069"/>
          </a:xfrm>
          <a:prstGeom prst="rect">
            <a:avLst/>
          </a:prstGeom>
        </p:spPr>
      </p:pic>
      <p:pic>
        <p:nvPicPr>
          <p:cNvPr id="17" name="Picture 16"/>
          <p:cNvPicPr>
            <a:picLocks noChangeAspect="1"/>
          </p:cNvPicPr>
          <p:nvPr/>
        </p:nvPicPr>
        <p:blipFill>
          <a:blip r:embed="rId14"/>
          <a:stretch>
            <a:fillRect/>
          </a:stretch>
        </p:blipFill>
        <p:spPr>
          <a:xfrm>
            <a:off x="-1219209" y="4233309"/>
            <a:ext cx="1032942" cy="1032942"/>
          </a:xfrm>
          <a:prstGeom prst="rect">
            <a:avLst/>
          </a:prstGeom>
        </p:spPr>
      </p:pic>
      <p:sp>
        <p:nvSpPr>
          <p:cNvPr id="22" name="Oval 21"/>
          <p:cNvSpPr/>
          <p:nvPr/>
        </p:nvSpPr>
        <p:spPr>
          <a:xfrm>
            <a:off x="143667" y="804331"/>
            <a:ext cx="641952" cy="606333"/>
          </a:xfrm>
          <a:prstGeom prst="ellipse">
            <a:avLst/>
          </a:prstGeom>
          <a:ln>
            <a:noFill/>
          </a:ln>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atom-fala.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42063" y="3098803"/>
            <a:ext cx="927001" cy="931333"/>
          </a:xfrm>
          <a:prstGeom prst="rect">
            <a:avLst/>
          </a:prstGeom>
        </p:spPr>
      </p:pic>
      <p:pic>
        <p:nvPicPr>
          <p:cNvPr id="24" name="Picture 23" descr="atom 4zyw.png"/>
          <p:cNvPicPr>
            <a:picLocks noChangeAspect="1"/>
          </p:cNvPicPr>
          <p:nvPr/>
        </p:nvPicPr>
        <p:blipFill rotWithShape="1">
          <a:blip r:embed="rId16" cstate="email">
            <a:extLst>
              <a:ext uri="{28A0092B-C50C-407E-A947-70E740481C1C}">
                <a14:useLocalDpi xmlns:a14="http://schemas.microsoft.com/office/drawing/2010/main" val="0"/>
              </a:ext>
            </a:extLst>
          </a:blip>
          <a:srcRect l="11220" r="8118"/>
          <a:stretch/>
        </p:blipFill>
        <p:spPr>
          <a:xfrm>
            <a:off x="-101939" y="-169340"/>
            <a:ext cx="1126067" cy="1130846"/>
          </a:xfrm>
          <a:prstGeom prst="ellipse">
            <a:avLst/>
          </a:prstGeom>
          <a:ln>
            <a:noFill/>
          </a:ln>
          <a:effectLst>
            <a:softEdge rad="112500"/>
          </a:effectLst>
        </p:spPr>
      </p:pic>
      <p:pic>
        <p:nvPicPr>
          <p:cNvPr id="25" name="Content Placeholder 4"/>
          <p:cNvPicPr>
            <a:picLocks noChangeAspect="1"/>
          </p:cNvPicPr>
          <p:nvPr/>
        </p:nvPicPr>
        <p:blipFill>
          <a:blip r:embed="rId17" cstate="print"/>
          <a:srcRect l="2883" r="2883"/>
          <a:stretch>
            <a:fillRect/>
          </a:stretch>
        </p:blipFill>
        <p:spPr>
          <a:xfrm>
            <a:off x="0" y="3959162"/>
            <a:ext cx="969064" cy="907421"/>
          </a:xfrm>
          <a:prstGeom prst="ellipse">
            <a:avLst/>
          </a:prstGeom>
          <a:ln>
            <a:noFill/>
          </a:ln>
          <a:effectLst>
            <a:softEdge rad="112500"/>
          </a:effectLst>
        </p:spPr>
      </p:pic>
    </p:spTree>
    <p:extLst>
      <p:ext uri="{BB962C8B-B14F-4D97-AF65-F5344CB8AC3E}">
        <p14:creationId xmlns:p14="http://schemas.microsoft.com/office/powerpoint/2010/main" val="151316337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t>
            </a:r>
            <a:r>
              <a:rPr lang="cs-CZ" b="1" dirty="0" smtClean="0">
                <a:latin typeface="Arial"/>
                <a:cs typeface="Arial"/>
              </a:rPr>
              <a:t/>
            </a:r>
            <a:br>
              <a:rPr lang="cs-CZ" b="1" dirty="0" smtClean="0">
                <a:latin typeface="Arial"/>
                <a:cs typeface="Arial"/>
              </a:rPr>
            </a:br>
            <a:r>
              <a:rPr lang="cs-CZ" b="1" dirty="0" smtClean="0">
                <a:latin typeface="Arial"/>
                <a:cs typeface="Arial"/>
              </a:rPr>
              <a:t>ve </a:t>
            </a:r>
            <a:r>
              <a:rPr lang="cs-CZ" b="1" dirty="0">
                <a:latin typeface="Arial"/>
                <a:cs typeface="Arial"/>
              </a:rPr>
              <a:t>vývoji </a:t>
            </a:r>
            <a:r>
              <a:rPr lang="cs-CZ" b="1" dirty="0" smtClean="0">
                <a:latin typeface="Arial"/>
                <a:cs typeface="Arial"/>
              </a:rPr>
              <a:t>chemie</a:t>
            </a:r>
            <a:endParaRPr lang="en-US" dirty="0"/>
          </a:p>
        </p:txBody>
      </p:sp>
      <p:sp>
        <p:nvSpPr>
          <p:cNvPr id="3" name="Vertical Text Placeholder 2"/>
          <p:cNvSpPr>
            <a:spLocks noGrp="1"/>
          </p:cNvSpPr>
          <p:nvPr>
            <p:ph type="body" orient="vert" idx="1"/>
          </p:nvPr>
        </p:nvSpPr>
        <p:spPr>
          <a:xfrm>
            <a:off x="177800" y="2793990"/>
            <a:ext cx="6206067" cy="3395165"/>
          </a:xfrm>
        </p:spPr>
        <p:txBody>
          <a:bodyPr vert="horz" anchor="t">
            <a:noAutofit/>
          </a:bodyPr>
          <a:lstStyle/>
          <a:p>
            <a:pPr marL="0" indent="0" algn="ctr">
              <a:spcBef>
                <a:spcPts val="600"/>
              </a:spcBef>
              <a:buNone/>
            </a:pPr>
            <a:endParaRPr lang="cs-CZ" sz="1800" dirty="0" smtClean="0">
              <a:latin typeface="Arial"/>
              <a:cs typeface="Arial"/>
            </a:endParaRPr>
          </a:p>
          <a:p>
            <a:pPr algn="just">
              <a:spcBef>
                <a:spcPts val="600"/>
              </a:spcBef>
            </a:pPr>
            <a:r>
              <a:rPr lang="cs-CZ" sz="1800" i="1" dirty="0" smtClean="0">
                <a:latin typeface="Arial"/>
                <a:cs typeface="Arial"/>
              </a:rPr>
              <a:t>Ještě </a:t>
            </a:r>
            <a:r>
              <a:rPr lang="cs-CZ" sz="1800" i="1" dirty="0">
                <a:latin typeface="Arial"/>
                <a:cs typeface="Arial"/>
              </a:rPr>
              <a:t>mnoho let po objevení spalovacího motoru připomínala auta svým vzhledem bryčky, landauery, karotky atd., protože nikdo neuměl tak rychle využít všechny dobré důsledky, které přinesla radikální změna – automobil už nepotřeboval koňský postroj. Ještě za mého dětství jezdily výborné motorové automobily, které neměly přívod teplého vzduchu do svého vnitřku. Metr od zmrzlých (v zimě) cestujících, kteří byli přikryti kožichy jak v sáních, stála obrovská pec – motor, který bylo nutné chladit, ale nikoho nenapadlo využít za tímto účelem cestující</a:t>
            </a:r>
            <a:r>
              <a:rPr lang="cs-CZ" sz="1800" i="1" dirty="0" smtClean="0">
                <a:latin typeface="Arial"/>
                <a:cs typeface="Arial"/>
              </a:rPr>
              <a:t>!</a:t>
            </a:r>
            <a:endParaRPr lang="cs-CZ" sz="1800" dirty="0">
              <a:latin typeface="Arial"/>
              <a:cs typeface="Arial"/>
            </a:endParaRPr>
          </a:p>
          <a:p>
            <a:pPr marL="0" indent="0" algn="r">
              <a:spcBef>
                <a:spcPts val="600"/>
              </a:spcBef>
              <a:buNone/>
            </a:pPr>
            <a:r>
              <a:rPr lang="cs-CZ" sz="1800" dirty="0" smtClean="0">
                <a:latin typeface="Arial"/>
                <a:cs typeface="Arial"/>
              </a:rPr>
              <a:t>Chyliński</a:t>
            </a:r>
            <a:endParaRPr lang="cs-CZ" sz="1800" dirty="0">
              <a:latin typeface="Arial"/>
              <a:cs typeface="Arial"/>
            </a:endParaRPr>
          </a:p>
          <a:p>
            <a:pPr>
              <a:spcBef>
                <a:spcPts val="600"/>
              </a:spcBef>
            </a:pPr>
            <a:endParaRPr lang="en-US" sz="1800" dirty="0">
              <a:latin typeface="Arial"/>
              <a:cs typeface="Arial"/>
            </a:endParaRPr>
          </a:p>
        </p:txBody>
      </p:sp>
      <p:pic>
        <p:nvPicPr>
          <p:cNvPr id="4" name="Picture 3"/>
          <p:cNvPicPr>
            <a:picLocks noChangeAspect="1"/>
          </p:cNvPicPr>
          <p:nvPr/>
        </p:nvPicPr>
        <p:blipFill>
          <a:blip r:embed="rId3" cstate="print"/>
          <a:stretch>
            <a:fillRect/>
          </a:stretch>
        </p:blipFill>
        <p:spPr>
          <a:xfrm>
            <a:off x="6606002" y="3667691"/>
            <a:ext cx="2322579" cy="1858063"/>
          </a:xfrm>
          <a:prstGeom prst="rect">
            <a:avLst/>
          </a:prstGeom>
          <a:ln>
            <a:noFill/>
          </a:ln>
          <a:effectLst>
            <a:softEdge rad="112500"/>
          </a:effectLst>
        </p:spPr>
      </p:pic>
      <p:sp>
        <p:nvSpPr>
          <p:cNvPr id="5" name="Vertical Text Placeholder 2"/>
          <p:cNvSpPr txBox="1">
            <a:spLocks/>
          </p:cNvSpPr>
          <p:nvPr/>
        </p:nvSpPr>
        <p:spPr>
          <a:xfrm>
            <a:off x="177794" y="2540032"/>
            <a:ext cx="8840473" cy="618025"/>
          </a:xfrm>
          <a:prstGeom prst="rect">
            <a:avLst/>
          </a:prstGeom>
        </p:spPr>
        <p:txBody>
          <a:bodyPr vert="horz" lIns="91440" tIns="45720" rIns="91440" bIns="45720" rtlCol="0" anchor="t">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just">
              <a:spcBef>
                <a:spcPts val="600"/>
              </a:spcBef>
              <a:buFont typeface="Symbol" pitchFamily="18" charset="2"/>
              <a:buNone/>
            </a:pPr>
            <a:r>
              <a:rPr lang="cs-CZ" sz="1800" dirty="0" smtClean="0">
                <a:latin typeface="Arial"/>
                <a:cs typeface="Arial"/>
              </a:rPr>
              <a:t>Jakým problémem se může stát tradiční model, můžeme si všimnout dokonce v případě specialistů, kteří ve své činnosti přecházejí od nejstarších teoretických</a:t>
            </a:r>
            <a:endParaRPr lang="en-US" sz="1800" dirty="0">
              <a:latin typeface="Arial"/>
              <a:cs typeface="Arial"/>
            </a:endParaRPr>
          </a:p>
        </p:txBody>
      </p:sp>
    </p:spTree>
    <p:extLst>
      <p:ext uri="{BB962C8B-B14F-4D97-AF65-F5344CB8AC3E}">
        <p14:creationId xmlns:p14="http://schemas.microsoft.com/office/powerpoint/2010/main" val="165136883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t>
            </a:r>
            <a:r>
              <a:rPr lang="cs-CZ" b="1" dirty="0" smtClean="0">
                <a:latin typeface="Arial"/>
                <a:cs typeface="Arial"/>
              </a:rPr>
              <a:t/>
            </a:r>
            <a:br>
              <a:rPr lang="cs-CZ" b="1" dirty="0" smtClean="0">
                <a:latin typeface="Arial"/>
                <a:cs typeface="Arial"/>
              </a:rPr>
            </a:br>
            <a:r>
              <a:rPr lang="cs-CZ" b="1" dirty="0" smtClean="0">
                <a:latin typeface="Arial"/>
                <a:cs typeface="Arial"/>
              </a:rPr>
              <a:t>ve </a:t>
            </a:r>
            <a:r>
              <a:rPr lang="cs-CZ" b="1" dirty="0">
                <a:latin typeface="Arial"/>
                <a:cs typeface="Arial"/>
              </a:rPr>
              <a:t>výuce </a:t>
            </a:r>
            <a:r>
              <a:rPr lang="cs-CZ" b="1" dirty="0" smtClean="0">
                <a:latin typeface="Arial"/>
                <a:cs typeface="Arial"/>
              </a:rPr>
              <a:t>chemie</a:t>
            </a:r>
            <a:endParaRPr lang="en-US" dirty="0"/>
          </a:p>
        </p:txBody>
      </p:sp>
      <p:sp>
        <p:nvSpPr>
          <p:cNvPr id="3" name="Vertical Text Placeholder 2"/>
          <p:cNvSpPr>
            <a:spLocks noGrp="1"/>
          </p:cNvSpPr>
          <p:nvPr>
            <p:ph type="body" orient="vert" idx="1"/>
          </p:nvPr>
        </p:nvSpPr>
        <p:spPr>
          <a:xfrm>
            <a:off x="279401" y="2556933"/>
            <a:ext cx="8644466" cy="3569230"/>
          </a:xfrm>
        </p:spPr>
        <p:txBody>
          <a:bodyPr vert="horz" anchor="t">
            <a:noAutofit/>
          </a:bodyPr>
          <a:lstStyle/>
          <a:p>
            <a:pPr algn="just">
              <a:spcBef>
                <a:spcPts val="600"/>
              </a:spcBef>
            </a:pPr>
            <a:r>
              <a:rPr lang="cs-CZ" sz="1800" dirty="0" smtClean="0">
                <a:latin typeface="Arial"/>
                <a:cs typeface="Arial"/>
              </a:rPr>
              <a:t>Teoretické </a:t>
            </a:r>
            <a:r>
              <a:rPr lang="cs-CZ" sz="1800" dirty="0">
                <a:latin typeface="Arial"/>
                <a:cs typeface="Arial"/>
              </a:rPr>
              <a:t>modely jsou užitečné nejen pro vědce, ale zvláštní roli plní také ve výuce chemie na všech stupních chemického </a:t>
            </a:r>
            <a:r>
              <a:rPr lang="cs-CZ" sz="1800" dirty="0" smtClean="0">
                <a:latin typeface="Arial"/>
                <a:cs typeface="Arial"/>
              </a:rPr>
              <a:t>vzdělávání. </a:t>
            </a:r>
          </a:p>
          <a:p>
            <a:pPr algn="just">
              <a:spcBef>
                <a:spcPts val="600"/>
              </a:spcBef>
            </a:pPr>
            <a:r>
              <a:rPr lang="cs-CZ" sz="1800" dirty="0" smtClean="0">
                <a:latin typeface="Arial"/>
                <a:cs typeface="Arial"/>
              </a:rPr>
              <a:t>Teoretické </a:t>
            </a:r>
            <a:r>
              <a:rPr lang="cs-CZ" sz="1800" dirty="0">
                <a:latin typeface="Arial"/>
                <a:cs typeface="Arial"/>
              </a:rPr>
              <a:t>modely ke slovnímu nebo obrazovému znázornění světa často využívají </a:t>
            </a:r>
            <a:r>
              <a:rPr lang="cs-CZ" sz="1800" dirty="0" err="1" smtClean="0">
                <a:latin typeface="Arial"/>
                <a:cs typeface="Arial"/>
              </a:rPr>
              <a:t>synektiku</a:t>
            </a:r>
            <a:r>
              <a:rPr lang="cs-CZ" sz="1800" dirty="0" smtClean="0">
                <a:latin typeface="Arial"/>
                <a:cs typeface="Arial"/>
              </a:rPr>
              <a:t>.</a:t>
            </a:r>
          </a:p>
          <a:p>
            <a:pPr>
              <a:spcBef>
                <a:spcPts val="600"/>
              </a:spcBef>
            </a:pPr>
            <a:endParaRPr lang="cs-CZ" sz="1800" dirty="0">
              <a:latin typeface="Arial"/>
              <a:cs typeface="Arial"/>
            </a:endParaRPr>
          </a:p>
          <a:p>
            <a:pPr>
              <a:spcBef>
                <a:spcPts val="600"/>
              </a:spcBef>
            </a:pPr>
            <a:endParaRPr lang="cs-CZ" sz="1800" dirty="0" smtClean="0">
              <a:latin typeface="Arial"/>
              <a:cs typeface="Arial"/>
            </a:endParaRPr>
          </a:p>
          <a:p>
            <a:pPr>
              <a:spcBef>
                <a:spcPts val="600"/>
              </a:spcBef>
            </a:pPr>
            <a:endParaRPr lang="cs-CZ" sz="1800" dirty="0">
              <a:latin typeface="Arial"/>
              <a:cs typeface="Arial"/>
            </a:endParaRPr>
          </a:p>
          <a:p>
            <a:pPr>
              <a:spcBef>
                <a:spcPts val="600"/>
              </a:spcBef>
            </a:pPr>
            <a:endParaRPr lang="cs-CZ" sz="1800" dirty="0" smtClean="0">
              <a:latin typeface="Arial"/>
              <a:cs typeface="Arial"/>
            </a:endParaRPr>
          </a:p>
          <a:p>
            <a:pPr>
              <a:spcBef>
                <a:spcPts val="600"/>
              </a:spcBef>
            </a:pPr>
            <a:endParaRPr lang="cs-CZ" sz="1800" dirty="0">
              <a:latin typeface="Arial"/>
              <a:cs typeface="Arial"/>
            </a:endParaRPr>
          </a:p>
          <a:p>
            <a:pPr marL="0" indent="0" algn="ctr">
              <a:spcBef>
                <a:spcPts val="600"/>
              </a:spcBef>
              <a:buNone/>
            </a:pPr>
            <a:r>
              <a:rPr lang="cs-CZ" sz="1800" i="1" dirty="0" smtClean="0">
                <a:latin typeface="Arial"/>
                <a:cs typeface="Arial"/>
              </a:rPr>
              <a:t>Ukázka </a:t>
            </a:r>
            <a:r>
              <a:rPr lang="cs-CZ" sz="1800" i="1" dirty="0" err="1">
                <a:latin typeface="Arial"/>
                <a:cs typeface="Arial"/>
              </a:rPr>
              <a:t>synektických</a:t>
            </a:r>
            <a:r>
              <a:rPr lang="cs-CZ" sz="1800" i="1" dirty="0">
                <a:latin typeface="Arial"/>
                <a:cs typeface="Arial"/>
              </a:rPr>
              <a:t> obrázkových metod ve výuce chemie </a:t>
            </a:r>
            <a:endParaRPr lang="cs-CZ" sz="1800" i="1" dirty="0" smtClean="0">
              <a:latin typeface="Arial"/>
              <a:cs typeface="Arial"/>
            </a:endParaRPr>
          </a:p>
          <a:p>
            <a:pPr marL="0" indent="0" algn="ctr">
              <a:spcBef>
                <a:spcPts val="600"/>
              </a:spcBef>
              <a:buNone/>
            </a:pPr>
            <a:r>
              <a:rPr lang="cs-CZ" sz="1800" i="1" dirty="0" smtClean="0">
                <a:latin typeface="Arial"/>
                <a:cs typeface="Arial"/>
              </a:rPr>
              <a:t>porovnání </a:t>
            </a:r>
            <a:r>
              <a:rPr lang="cs-CZ" sz="1800" i="1" dirty="0">
                <a:latin typeface="Arial"/>
                <a:cs typeface="Arial"/>
              </a:rPr>
              <a:t>grafu radiální hustoty pravděpodobnosti pro základní stav vodíku s rozsypanými </a:t>
            </a:r>
            <a:r>
              <a:rPr lang="cs-CZ" sz="1800" i="1" dirty="0" smtClean="0">
                <a:latin typeface="Arial"/>
                <a:cs typeface="Arial"/>
              </a:rPr>
              <a:t>korálky</a:t>
            </a:r>
            <a:endParaRPr lang="cs-CZ" sz="1800" i="1" dirty="0">
              <a:latin typeface="Arial"/>
              <a:cs typeface="Arial"/>
            </a:endParaRPr>
          </a:p>
        </p:txBody>
      </p:sp>
      <p:pic>
        <p:nvPicPr>
          <p:cNvPr id="4" name="Picture 3"/>
          <p:cNvPicPr>
            <a:picLocks noChangeAspect="1"/>
          </p:cNvPicPr>
          <p:nvPr/>
        </p:nvPicPr>
        <p:blipFill>
          <a:blip r:embed="rId2" cstate="print"/>
          <a:stretch>
            <a:fillRect/>
          </a:stretch>
        </p:blipFill>
        <p:spPr>
          <a:xfrm>
            <a:off x="1368326" y="3776638"/>
            <a:ext cx="3124200" cy="1790700"/>
          </a:xfrm>
          <a:prstGeom prst="rect">
            <a:avLst/>
          </a:prstGeom>
          <a:ln>
            <a:noFill/>
          </a:ln>
          <a:effectLst>
            <a:softEdge rad="112500"/>
          </a:effectLst>
        </p:spPr>
      </p:pic>
      <p:pic>
        <p:nvPicPr>
          <p:cNvPr id="5" name="Picture 4"/>
          <p:cNvPicPr>
            <a:picLocks noChangeAspect="1"/>
          </p:cNvPicPr>
          <p:nvPr/>
        </p:nvPicPr>
        <p:blipFill>
          <a:blip r:embed="rId3" cstate="print"/>
          <a:stretch>
            <a:fillRect/>
          </a:stretch>
        </p:blipFill>
        <p:spPr>
          <a:xfrm>
            <a:off x="5132223" y="3624235"/>
            <a:ext cx="2311400" cy="1790700"/>
          </a:xfrm>
          <a:prstGeom prst="ellipse">
            <a:avLst/>
          </a:prstGeom>
          <a:ln>
            <a:noFill/>
          </a:ln>
          <a:effectLst>
            <a:softEdge rad="112500"/>
          </a:effectLst>
        </p:spPr>
      </p:pic>
    </p:spTree>
    <p:extLst>
      <p:ext uri="{BB962C8B-B14F-4D97-AF65-F5344CB8AC3E}">
        <p14:creationId xmlns:p14="http://schemas.microsoft.com/office/powerpoint/2010/main" val="19196786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2098623" y="2300718"/>
            <a:ext cx="4631960" cy="2623552"/>
          </a:xfrm>
        </p:spPr>
        <p:txBody>
          <a:bodyPr>
            <a:normAutofit lnSpcReduction="10000"/>
          </a:bodyPr>
          <a:lstStyle/>
          <a:p>
            <a:pPr algn="ctr"/>
            <a:r>
              <a:rPr lang="cs-CZ" dirty="0" smtClean="0"/>
              <a:t>Důležité </a:t>
            </a:r>
            <a:r>
              <a:rPr lang="cs-CZ" dirty="0"/>
              <a:t>vzdělávací role vizualizace si můžeme všimnout ve středověku</a:t>
            </a:r>
            <a:r>
              <a:rPr lang="cs-CZ" dirty="0" smtClean="0"/>
              <a:t>.</a:t>
            </a:r>
          </a:p>
          <a:p>
            <a:pPr algn="ctr"/>
            <a:r>
              <a:rPr lang="cs-CZ" dirty="0" smtClean="0"/>
              <a:t> </a:t>
            </a:r>
            <a:r>
              <a:rPr lang="cs-CZ" dirty="0"/>
              <a:t>Jako typický příklad tehdejšího „obrazového vzdělávání“ může posloužit </a:t>
            </a:r>
            <a:r>
              <a:rPr lang="cs-CZ" i="1" dirty="0" err="1"/>
              <a:t>Biblia</a:t>
            </a:r>
            <a:r>
              <a:rPr lang="cs-CZ" i="1" dirty="0"/>
              <a:t> </a:t>
            </a:r>
            <a:r>
              <a:rPr lang="cs-CZ" i="1" dirty="0" err="1"/>
              <a:t>pauperum</a:t>
            </a:r>
            <a:r>
              <a:rPr lang="cs-CZ" dirty="0"/>
              <a:t> (Bible chudých). </a:t>
            </a:r>
            <a:endParaRPr lang="pl-PL" dirty="0" smtClean="0"/>
          </a:p>
        </p:txBody>
      </p:sp>
      <p:sp>
        <p:nvSpPr>
          <p:cNvPr id="3" name="Tytuł 2"/>
          <p:cNvSpPr>
            <a:spLocks noGrp="1"/>
          </p:cNvSpPr>
          <p:nvPr>
            <p:ph type="title"/>
          </p:nvPr>
        </p:nvSpPr>
        <p:spPr/>
        <p:txBody>
          <a:bodyPr/>
          <a:lstStyle/>
          <a:p>
            <a:r>
              <a:rPr lang="cs-CZ" dirty="0" smtClean="0"/>
              <a:t>Role obrazu v kultuře</a:t>
            </a:r>
            <a:endParaRPr lang="pl-PL" dirty="0"/>
          </a:p>
        </p:txBody>
      </p:sp>
      <p:pic>
        <p:nvPicPr>
          <p:cNvPr id="16386" name="Picture 6" descr="strona 010 rys 007"/>
          <p:cNvPicPr>
            <a:picLocks noChangeAspect="1" noChangeArrowheads="1"/>
          </p:cNvPicPr>
          <p:nvPr/>
        </p:nvPicPr>
        <p:blipFill>
          <a:blip r:embed="rId2" cstate="print"/>
          <a:srcRect/>
          <a:stretch>
            <a:fillRect/>
          </a:stretch>
        </p:blipFill>
        <p:spPr bwMode="auto">
          <a:xfrm>
            <a:off x="168760" y="1976603"/>
            <a:ext cx="2087261" cy="2833141"/>
          </a:xfrm>
          <a:prstGeom prst="rect">
            <a:avLst/>
          </a:prstGeom>
          <a:noFill/>
          <a:ln w="9525">
            <a:noFill/>
            <a:miter lim="800000"/>
            <a:headEnd/>
            <a:tailEnd/>
          </a:ln>
        </p:spPr>
      </p:pic>
      <p:pic>
        <p:nvPicPr>
          <p:cNvPr id="16387" name="Picture 7" descr="strona 010 rys 008"/>
          <p:cNvPicPr>
            <a:picLocks noChangeAspect="1" noChangeArrowheads="1"/>
          </p:cNvPicPr>
          <p:nvPr/>
        </p:nvPicPr>
        <p:blipFill>
          <a:blip r:embed="rId3" cstate="print"/>
          <a:srcRect/>
          <a:stretch>
            <a:fillRect/>
          </a:stretch>
        </p:blipFill>
        <p:spPr bwMode="auto">
          <a:xfrm>
            <a:off x="6730583" y="2675466"/>
            <a:ext cx="2143595" cy="2867342"/>
          </a:xfrm>
          <a:prstGeom prst="rect">
            <a:avLst/>
          </a:prstGeom>
          <a:noFill/>
          <a:ln w="9525">
            <a:noFill/>
            <a:miter lim="800000"/>
            <a:headEnd/>
            <a:tailEnd/>
          </a:ln>
        </p:spPr>
      </p:pic>
      <p:sp>
        <p:nvSpPr>
          <p:cNvPr id="6" name="Prostokąt 5"/>
          <p:cNvSpPr/>
          <p:nvPr/>
        </p:nvSpPr>
        <p:spPr>
          <a:xfrm>
            <a:off x="134909" y="4869704"/>
            <a:ext cx="3427441" cy="1015663"/>
          </a:xfrm>
          <a:prstGeom prst="rect">
            <a:avLst/>
          </a:prstGeom>
        </p:spPr>
        <p:txBody>
          <a:bodyPr wrap="square">
            <a:spAutoFit/>
          </a:bodyPr>
          <a:lstStyle/>
          <a:p>
            <a:r>
              <a:rPr lang="cs-CZ" sz="1200" dirty="0" smtClean="0">
                <a:solidFill>
                  <a:schemeClr val="bg2">
                    <a:lumMod val="50000"/>
                  </a:schemeClr>
                </a:solidFill>
              </a:rPr>
              <a:t>Strana </a:t>
            </a:r>
            <a:r>
              <a:rPr lang="cs-CZ" sz="1200" dirty="0">
                <a:solidFill>
                  <a:schemeClr val="bg2">
                    <a:lumMod val="50000"/>
                  </a:schemeClr>
                </a:solidFill>
              </a:rPr>
              <a:t>z dřevorytecké Bible chudých z 15. stol. Uprostřed vidíme „Zvěstování“, </a:t>
            </a:r>
            <a:endParaRPr lang="cs-CZ" sz="1200" dirty="0" smtClean="0">
              <a:solidFill>
                <a:schemeClr val="bg2">
                  <a:lumMod val="50000"/>
                </a:schemeClr>
              </a:solidFill>
            </a:endParaRPr>
          </a:p>
          <a:p>
            <a:r>
              <a:rPr lang="cs-CZ" sz="1200" dirty="0" smtClean="0">
                <a:solidFill>
                  <a:schemeClr val="bg2">
                    <a:lumMod val="50000"/>
                  </a:schemeClr>
                </a:solidFill>
              </a:rPr>
              <a:t>nalevo </a:t>
            </a:r>
            <a:r>
              <a:rPr lang="cs-CZ" sz="1200" dirty="0">
                <a:solidFill>
                  <a:schemeClr val="bg2">
                    <a:lumMod val="50000"/>
                  </a:schemeClr>
                </a:solidFill>
              </a:rPr>
              <a:t>„Pokušení“, </a:t>
            </a:r>
            <a:endParaRPr lang="cs-CZ" sz="1200" dirty="0" smtClean="0">
              <a:solidFill>
                <a:schemeClr val="bg2">
                  <a:lumMod val="50000"/>
                </a:schemeClr>
              </a:solidFill>
            </a:endParaRPr>
          </a:p>
          <a:p>
            <a:r>
              <a:rPr lang="cs-CZ" sz="1200" dirty="0" smtClean="0">
                <a:solidFill>
                  <a:schemeClr val="bg2">
                    <a:lumMod val="50000"/>
                  </a:schemeClr>
                </a:solidFill>
              </a:rPr>
              <a:t>vpravo </a:t>
            </a:r>
            <a:r>
              <a:rPr lang="cs-CZ" sz="1200" dirty="0">
                <a:solidFill>
                  <a:schemeClr val="bg2">
                    <a:lumMod val="50000"/>
                  </a:schemeClr>
                </a:solidFill>
              </a:rPr>
              <a:t>„</a:t>
            </a:r>
            <a:r>
              <a:rPr lang="cs-CZ" sz="1200" dirty="0" err="1">
                <a:solidFill>
                  <a:schemeClr val="bg2">
                    <a:lumMod val="50000"/>
                  </a:schemeClr>
                </a:solidFill>
              </a:rPr>
              <a:t>Gedeonovo</a:t>
            </a:r>
            <a:r>
              <a:rPr lang="cs-CZ" sz="1200" dirty="0">
                <a:solidFill>
                  <a:schemeClr val="bg2">
                    <a:lumMod val="50000"/>
                  </a:schemeClr>
                </a:solidFill>
              </a:rPr>
              <a:t> </a:t>
            </a:r>
            <a:r>
              <a:rPr lang="cs-CZ" sz="1200" dirty="0" smtClean="0">
                <a:solidFill>
                  <a:schemeClr val="bg2">
                    <a:lumMod val="50000"/>
                  </a:schemeClr>
                </a:solidFill>
              </a:rPr>
              <a:t>rouno“ .</a:t>
            </a:r>
            <a:r>
              <a:rPr lang="pl-PL" sz="1200" dirty="0" smtClean="0">
                <a:solidFill>
                  <a:schemeClr val="bg2">
                    <a:lumMod val="50000"/>
                  </a:schemeClr>
                </a:solidFill>
              </a:rPr>
              <a:t> </a:t>
            </a:r>
            <a:endParaRPr lang="pl-PL" sz="1200" dirty="0">
              <a:solidFill>
                <a:schemeClr val="bg2">
                  <a:lumMod val="50000"/>
                </a:schemeClr>
              </a:solidFill>
            </a:endParaRPr>
          </a:p>
          <a:p>
            <a:endParaRPr lang="pl-PL" sz="1200" i="1" dirty="0">
              <a:solidFill>
                <a:schemeClr val="bg2">
                  <a:lumMod val="50000"/>
                </a:schemeClr>
              </a:solidFill>
            </a:endParaRPr>
          </a:p>
        </p:txBody>
      </p:sp>
      <p:sp>
        <p:nvSpPr>
          <p:cNvPr id="7" name="Prostokąt 6"/>
          <p:cNvSpPr/>
          <p:nvPr/>
        </p:nvSpPr>
        <p:spPr>
          <a:xfrm>
            <a:off x="6168453" y="5628459"/>
            <a:ext cx="2780676" cy="646331"/>
          </a:xfrm>
          <a:prstGeom prst="rect">
            <a:avLst/>
          </a:prstGeom>
        </p:spPr>
        <p:txBody>
          <a:bodyPr wrap="square">
            <a:spAutoFit/>
          </a:bodyPr>
          <a:lstStyle/>
          <a:p>
            <a:pPr algn="r"/>
            <a:r>
              <a:rPr lang="cs-CZ" sz="1200" dirty="0">
                <a:solidFill>
                  <a:schemeClr val="bg2">
                    <a:lumMod val="50000"/>
                  </a:schemeClr>
                </a:solidFill>
              </a:rPr>
              <a:t>„Tanec smrti", krakovský malíř, </a:t>
            </a:r>
            <a:endParaRPr lang="cs-CZ" sz="1200" dirty="0" smtClean="0">
              <a:solidFill>
                <a:schemeClr val="bg2">
                  <a:lumMod val="50000"/>
                </a:schemeClr>
              </a:solidFill>
            </a:endParaRPr>
          </a:p>
          <a:p>
            <a:pPr algn="r"/>
            <a:r>
              <a:rPr lang="cs-CZ" sz="1200" dirty="0" smtClean="0">
                <a:solidFill>
                  <a:schemeClr val="bg2">
                    <a:lumMod val="50000"/>
                  </a:schemeClr>
                </a:solidFill>
              </a:rPr>
              <a:t>kolem </a:t>
            </a:r>
            <a:r>
              <a:rPr lang="cs-CZ" sz="1200" dirty="0">
                <a:solidFill>
                  <a:schemeClr val="bg2">
                    <a:lumMod val="50000"/>
                  </a:schemeClr>
                </a:solidFill>
              </a:rPr>
              <a:t>1670, olej </a:t>
            </a:r>
            <a:r>
              <a:rPr lang="cs-CZ" sz="1200" dirty="0" smtClean="0">
                <a:solidFill>
                  <a:schemeClr val="bg2">
                    <a:lumMod val="50000"/>
                  </a:schemeClr>
                </a:solidFill>
              </a:rPr>
              <a:t>na plátně, </a:t>
            </a:r>
          </a:p>
          <a:p>
            <a:pPr algn="r"/>
            <a:r>
              <a:rPr lang="cs-CZ" sz="1200" dirty="0" smtClean="0">
                <a:solidFill>
                  <a:schemeClr val="bg2">
                    <a:lumMod val="50000"/>
                  </a:schemeClr>
                </a:solidFill>
              </a:rPr>
              <a:t>kostel Bernardýnů v Krakově</a:t>
            </a:r>
            <a:r>
              <a:rPr lang="cs-CZ" sz="1200" dirty="0" smtClean="0"/>
              <a:t>. </a:t>
            </a:r>
            <a:endParaRPr lang="pl-PL" sz="1200" dirty="0">
              <a:solidFill>
                <a:schemeClr val="bg2">
                  <a:lumMod val="50000"/>
                </a:schemeClr>
              </a:solidFill>
            </a:endParaRPr>
          </a:p>
        </p:txBody>
      </p:sp>
    </p:spTree>
    <p:extLst>
      <p:ext uri="{BB962C8B-B14F-4D97-AF65-F5344CB8AC3E}">
        <p14:creationId xmlns:p14="http://schemas.microsoft.com/office/powerpoint/2010/main" val="10845643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t>
            </a:r>
            <a:r>
              <a:rPr lang="cs-CZ" b="1" dirty="0" smtClean="0">
                <a:latin typeface="Arial"/>
                <a:cs typeface="Arial"/>
              </a:rPr>
              <a:t/>
            </a:r>
            <a:br>
              <a:rPr lang="cs-CZ" b="1" dirty="0" smtClean="0">
                <a:latin typeface="Arial"/>
                <a:cs typeface="Arial"/>
              </a:rPr>
            </a:br>
            <a:r>
              <a:rPr lang="cs-CZ" b="1" dirty="0" smtClean="0">
                <a:latin typeface="Arial"/>
                <a:cs typeface="Arial"/>
              </a:rPr>
              <a:t>ve </a:t>
            </a:r>
            <a:r>
              <a:rPr lang="cs-CZ" b="1" dirty="0">
                <a:latin typeface="Arial"/>
                <a:cs typeface="Arial"/>
              </a:rPr>
              <a:t>výuce </a:t>
            </a:r>
            <a:r>
              <a:rPr lang="cs-CZ" b="1" dirty="0" smtClean="0">
                <a:latin typeface="Arial"/>
                <a:cs typeface="Arial"/>
              </a:rPr>
              <a:t>chemie</a:t>
            </a:r>
            <a:endParaRPr lang="en-US" dirty="0"/>
          </a:p>
        </p:txBody>
      </p:sp>
      <p:sp>
        <p:nvSpPr>
          <p:cNvPr id="5" name="Text Placeholder 4"/>
          <p:cNvSpPr>
            <a:spLocks noGrp="1"/>
          </p:cNvSpPr>
          <p:nvPr>
            <p:ph type="body" idx="1"/>
          </p:nvPr>
        </p:nvSpPr>
        <p:spPr>
          <a:xfrm>
            <a:off x="211663" y="1986645"/>
            <a:ext cx="8593666" cy="750887"/>
          </a:xfrm>
        </p:spPr>
        <p:txBody>
          <a:bodyPr/>
          <a:lstStyle/>
          <a:p>
            <a:r>
              <a:rPr lang="cs-CZ" dirty="0">
                <a:latin typeface="Arial"/>
                <a:cs typeface="Arial"/>
              </a:rPr>
              <a:t>Ve výuce chemie teoretické modely mohou plnit tyto funkce</a:t>
            </a:r>
            <a:r>
              <a:rPr lang="cs-CZ" dirty="0" smtClean="0">
                <a:latin typeface="Arial"/>
                <a:cs typeface="Arial"/>
              </a:rPr>
              <a:t>:</a:t>
            </a:r>
            <a:endParaRPr lang="cs-CZ" dirty="0">
              <a:latin typeface="Arial"/>
              <a:cs typeface="Arial"/>
            </a:endParaRPr>
          </a:p>
        </p:txBody>
      </p:sp>
      <p:sp>
        <p:nvSpPr>
          <p:cNvPr id="3" name="Vertical Text Placeholder 2"/>
          <p:cNvSpPr>
            <a:spLocks noGrp="1"/>
          </p:cNvSpPr>
          <p:nvPr>
            <p:ph sz="half" idx="2"/>
          </p:nvPr>
        </p:nvSpPr>
        <p:spPr>
          <a:xfrm>
            <a:off x="423333" y="2787699"/>
            <a:ext cx="4775200" cy="3596185"/>
          </a:xfrm>
        </p:spPr>
        <p:txBody>
          <a:bodyPr vert="horz">
            <a:noAutofit/>
          </a:bodyPr>
          <a:lstStyle/>
          <a:p>
            <a:pPr>
              <a:spcBef>
                <a:spcPts val="600"/>
              </a:spcBef>
            </a:pPr>
            <a:r>
              <a:rPr lang="cs-CZ" sz="1800" dirty="0" smtClean="0">
                <a:solidFill>
                  <a:schemeClr val="bg2">
                    <a:lumMod val="25000"/>
                  </a:schemeClr>
                </a:solidFill>
                <a:latin typeface="Arial"/>
                <a:cs typeface="Arial"/>
              </a:rPr>
              <a:t>předávat</a:t>
            </a:r>
            <a:r>
              <a:rPr lang="cs-CZ" sz="1800" dirty="0" smtClean="0">
                <a:latin typeface="Arial"/>
                <a:cs typeface="Arial"/>
              </a:rPr>
              <a:t> </a:t>
            </a:r>
            <a:r>
              <a:rPr lang="cs-CZ" sz="1800" dirty="0">
                <a:latin typeface="Arial"/>
                <a:cs typeface="Arial"/>
              </a:rPr>
              <a:t>žákům </a:t>
            </a:r>
            <a:r>
              <a:rPr lang="cs-CZ" sz="1800" dirty="0">
                <a:solidFill>
                  <a:srgbClr val="184B5B"/>
                </a:solidFill>
                <a:latin typeface="Arial"/>
                <a:cs typeface="Arial"/>
              </a:rPr>
              <a:t>informace</a:t>
            </a:r>
            <a:r>
              <a:rPr lang="cs-CZ" sz="1800" dirty="0">
                <a:latin typeface="Arial"/>
                <a:cs typeface="Arial"/>
              </a:rPr>
              <a:t> o teorii a jejím propojení s odpovídajícími experimentálními údaji;</a:t>
            </a:r>
          </a:p>
          <a:p>
            <a:pPr>
              <a:spcBef>
                <a:spcPts val="600"/>
              </a:spcBef>
            </a:pPr>
            <a:r>
              <a:rPr lang="cs-CZ" sz="1800" dirty="0" smtClean="0">
                <a:solidFill>
                  <a:srgbClr val="184B5B"/>
                </a:solidFill>
                <a:latin typeface="Arial"/>
                <a:cs typeface="Arial"/>
              </a:rPr>
              <a:t>seznámit</a:t>
            </a:r>
            <a:r>
              <a:rPr lang="cs-CZ" sz="1800" dirty="0" smtClean="0">
                <a:latin typeface="Arial"/>
                <a:cs typeface="Arial"/>
              </a:rPr>
              <a:t> </a:t>
            </a:r>
            <a:r>
              <a:rPr lang="cs-CZ" sz="1800" dirty="0">
                <a:latin typeface="Arial"/>
                <a:cs typeface="Arial"/>
              </a:rPr>
              <a:t>žáky </a:t>
            </a:r>
            <a:r>
              <a:rPr lang="cs-CZ" sz="1800" dirty="0">
                <a:solidFill>
                  <a:srgbClr val="184B5B"/>
                </a:solidFill>
                <a:latin typeface="Arial"/>
                <a:cs typeface="Arial"/>
              </a:rPr>
              <a:t>s pojmy </a:t>
            </a:r>
            <a:r>
              <a:rPr lang="cs-CZ" sz="1800" dirty="0">
                <a:latin typeface="Arial"/>
                <a:cs typeface="Arial"/>
              </a:rPr>
              <a:t>z oblasti dané teorie a rozvíjet schopnosti používat modely k řešení chemických problémů; </a:t>
            </a:r>
          </a:p>
          <a:p>
            <a:pPr>
              <a:spcBef>
                <a:spcPts val="600"/>
              </a:spcBef>
            </a:pPr>
            <a:r>
              <a:rPr lang="cs-CZ" sz="1800" dirty="0" smtClean="0">
                <a:solidFill>
                  <a:srgbClr val="184B5B"/>
                </a:solidFill>
                <a:latin typeface="Arial"/>
                <a:cs typeface="Arial"/>
              </a:rPr>
              <a:t>ověřit </a:t>
            </a:r>
            <a:r>
              <a:rPr lang="cs-CZ" sz="1800" dirty="0">
                <a:solidFill>
                  <a:srgbClr val="184B5B"/>
                </a:solidFill>
                <a:latin typeface="Arial"/>
                <a:cs typeface="Arial"/>
              </a:rPr>
              <a:t>model experimentálním potvrzením nebo popřením předpokladů</a:t>
            </a:r>
            <a:r>
              <a:rPr lang="cs-CZ" sz="1800" dirty="0">
                <a:latin typeface="Arial"/>
                <a:cs typeface="Arial"/>
              </a:rPr>
              <a:t>, jež se na něm zakládají, za účelem seznámení žáků s rozsahem a podmínkami jeho používání; </a:t>
            </a:r>
          </a:p>
          <a:p>
            <a:pPr>
              <a:spcBef>
                <a:spcPts val="600"/>
              </a:spcBef>
            </a:pPr>
            <a:r>
              <a:rPr lang="cs-CZ" sz="1800" dirty="0" smtClean="0">
                <a:solidFill>
                  <a:srgbClr val="184B5B"/>
                </a:solidFill>
                <a:latin typeface="Arial"/>
                <a:cs typeface="Arial"/>
              </a:rPr>
              <a:t>verbalizovat </a:t>
            </a:r>
            <a:r>
              <a:rPr lang="cs-CZ" sz="1800" dirty="0">
                <a:solidFill>
                  <a:srgbClr val="184B5B"/>
                </a:solidFill>
                <a:latin typeface="Arial"/>
                <a:cs typeface="Arial"/>
              </a:rPr>
              <a:t>model</a:t>
            </a:r>
            <a:r>
              <a:rPr lang="cs-CZ" sz="1800" dirty="0">
                <a:latin typeface="Arial"/>
                <a:cs typeface="Arial"/>
              </a:rPr>
              <a:t>, což vede k formulování předpokladů příslušné </a:t>
            </a:r>
            <a:r>
              <a:rPr lang="cs-CZ" sz="1800" dirty="0" smtClean="0">
                <a:latin typeface="Arial"/>
                <a:cs typeface="Arial"/>
              </a:rPr>
              <a:t>teorie.</a:t>
            </a:r>
            <a:endParaRPr lang="cs-CZ" sz="1800" dirty="0">
              <a:latin typeface="Arial"/>
              <a:cs typeface="Arial"/>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3462" b="96923" l="9873" r="89809"/>
                    </a14:imgEffect>
                  </a14:imgLayer>
                </a14:imgProps>
              </a:ext>
            </a:extLst>
          </a:blip>
          <a:stretch>
            <a:fillRect/>
          </a:stretch>
        </p:blipFill>
        <p:spPr>
          <a:xfrm>
            <a:off x="4910666" y="2627444"/>
            <a:ext cx="1303867" cy="1080735"/>
          </a:xfrm>
          <a:prstGeom prst="rect">
            <a:avLst/>
          </a:prstGeom>
        </p:spPr>
      </p:pic>
      <p:pic>
        <p:nvPicPr>
          <p:cNvPr id="9" name="Picture 8"/>
          <p:cNvPicPr>
            <a:picLocks noChangeAspect="1"/>
          </p:cNvPicPr>
          <p:nvPr/>
        </p:nvPicPr>
        <p:blipFill>
          <a:blip r:embed="rId4" cstate="print"/>
          <a:stretch>
            <a:fillRect/>
          </a:stretch>
        </p:blipFill>
        <p:spPr>
          <a:xfrm>
            <a:off x="6502400" y="3005665"/>
            <a:ext cx="2167465" cy="1264642"/>
          </a:xfrm>
          <a:prstGeom prst="rect">
            <a:avLst/>
          </a:prstGeom>
        </p:spPr>
      </p:pic>
      <p:pic>
        <p:nvPicPr>
          <p:cNvPr id="10" name="Picture 9"/>
          <p:cNvPicPr>
            <a:picLocks noChangeAspect="1"/>
          </p:cNvPicPr>
          <p:nvPr/>
        </p:nvPicPr>
        <p:blipFill>
          <a:blip r:embed="rId5"/>
          <a:stretch>
            <a:fillRect/>
          </a:stretch>
        </p:blipFill>
        <p:spPr>
          <a:xfrm>
            <a:off x="5274736" y="4329576"/>
            <a:ext cx="1905000" cy="1419225"/>
          </a:xfrm>
          <a:prstGeom prst="rect">
            <a:avLst/>
          </a:prstGeom>
        </p:spPr>
      </p:pic>
      <p:pic>
        <p:nvPicPr>
          <p:cNvPr id="11" name="Picture 10"/>
          <p:cNvPicPr>
            <a:picLocks noChangeAspect="1"/>
          </p:cNvPicPr>
          <p:nvPr/>
        </p:nvPicPr>
        <p:blipFill>
          <a:blip r:embed="rId6"/>
          <a:stretch>
            <a:fillRect/>
          </a:stretch>
        </p:blipFill>
        <p:spPr>
          <a:xfrm>
            <a:off x="7276588" y="5306429"/>
            <a:ext cx="1604945" cy="1460500"/>
          </a:xfrm>
          <a:prstGeom prst="rect">
            <a:avLst/>
          </a:prstGeom>
        </p:spPr>
      </p:pic>
    </p:spTree>
    <p:extLst>
      <p:ext uri="{BB962C8B-B14F-4D97-AF65-F5344CB8AC3E}">
        <p14:creationId xmlns:p14="http://schemas.microsoft.com/office/powerpoint/2010/main" val="325668142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t>
            </a:r>
            <a:r>
              <a:rPr lang="cs-CZ" b="1" dirty="0" smtClean="0">
                <a:latin typeface="Arial"/>
                <a:cs typeface="Arial"/>
              </a:rPr>
              <a:t/>
            </a:r>
            <a:br>
              <a:rPr lang="cs-CZ" b="1" dirty="0" smtClean="0">
                <a:latin typeface="Arial"/>
                <a:cs typeface="Arial"/>
              </a:rPr>
            </a:br>
            <a:r>
              <a:rPr lang="cs-CZ" b="1" dirty="0" smtClean="0">
                <a:latin typeface="Arial"/>
                <a:cs typeface="Arial"/>
              </a:rPr>
              <a:t>ve </a:t>
            </a:r>
            <a:r>
              <a:rPr lang="cs-CZ" b="1" dirty="0">
                <a:latin typeface="Arial"/>
                <a:cs typeface="Arial"/>
              </a:rPr>
              <a:t>výuce </a:t>
            </a:r>
            <a:r>
              <a:rPr lang="cs-CZ" b="1" dirty="0" smtClean="0">
                <a:latin typeface="Arial"/>
                <a:cs typeface="Arial"/>
              </a:rPr>
              <a:t>chemie</a:t>
            </a:r>
            <a:endParaRPr lang="en-US" dirty="0"/>
          </a:p>
        </p:txBody>
      </p:sp>
      <p:sp>
        <p:nvSpPr>
          <p:cNvPr id="3" name="Vertical Text Placeholder 2"/>
          <p:cNvSpPr>
            <a:spLocks noGrp="1"/>
          </p:cNvSpPr>
          <p:nvPr>
            <p:ph type="body" orient="vert" idx="1"/>
          </p:nvPr>
        </p:nvSpPr>
        <p:spPr/>
        <p:txBody>
          <a:bodyPr vert="horz" anchor="t">
            <a:noAutofit/>
          </a:bodyPr>
          <a:lstStyle/>
          <a:p>
            <a:pPr marL="0" indent="0" algn="ctr">
              <a:spcBef>
                <a:spcPts val="600"/>
              </a:spcBef>
              <a:buNone/>
            </a:pPr>
            <a:r>
              <a:rPr lang="cs-CZ" sz="1800" dirty="0" smtClean="0">
                <a:latin typeface="Arial"/>
                <a:cs typeface="Arial"/>
              </a:rPr>
              <a:t>Ve </a:t>
            </a:r>
            <a:r>
              <a:rPr lang="cs-CZ" sz="1800" dirty="0">
                <a:latin typeface="Arial"/>
                <a:cs typeface="Arial"/>
              </a:rPr>
              <a:t>výuce chemie </a:t>
            </a:r>
            <a:r>
              <a:rPr lang="cs-CZ" sz="1800" dirty="0" smtClean="0">
                <a:latin typeface="Arial"/>
                <a:cs typeface="Arial"/>
              </a:rPr>
              <a:t>představuje se žákům </a:t>
            </a:r>
            <a:r>
              <a:rPr lang="cs-CZ" sz="1800" dirty="0">
                <a:latin typeface="Arial"/>
                <a:cs typeface="Arial"/>
              </a:rPr>
              <a:t>především hotový, </a:t>
            </a:r>
            <a:r>
              <a:rPr lang="cs-CZ" sz="1800" dirty="0" smtClean="0">
                <a:latin typeface="Arial"/>
                <a:cs typeface="Arial"/>
              </a:rPr>
              <a:t>plně zpracovaný model stavby mikrosvěta. </a:t>
            </a:r>
          </a:p>
          <a:p>
            <a:pPr marL="0" indent="0" algn="ctr">
              <a:spcBef>
                <a:spcPts val="600"/>
              </a:spcBef>
              <a:buNone/>
            </a:pPr>
            <a:r>
              <a:rPr lang="cs-CZ" sz="1800" dirty="0" smtClean="0">
                <a:latin typeface="Arial"/>
                <a:cs typeface="Arial"/>
              </a:rPr>
              <a:t>Model ukazuje žákům buď učitel, nebo ho najdou v učebnici, eventuálně v jiném zdroji poznatků. </a:t>
            </a:r>
          </a:p>
        </p:txBody>
      </p:sp>
      <p:pic>
        <p:nvPicPr>
          <p:cNvPr id="4" name="Picture 3"/>
          <p:cNvPicPr>
            <a:picLocks noChangeAspect="1"/>
          </p:cNvPicPr>
          <p:nvPr/>
        </p:nvPicPr>
        <p:blipFill>
          <a:blip r:embed="rId4"/>
          <a:stretch>
            <a:fillRect/>
          </a:stretch>
        </p:blipFill>
        <p:spPr>
          <a:xfrm>
            <a:off x="3657600" y="4318000"/>
            <a:ext cx="3352800" cy="2540000"/>
          </a:xfrm>
          <a:prstGeom prst="rect">
            <a:avLst/>
          </a:prstGeom>
        </p:spPr>
      </p:pic>
      <p:pic>
        <p:nvPicPr>
          <p:cNvPr id="7" name="atom-02.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61066" y="3932766"/>
            <a:ext cx="2413000" cy="1752600"/>
          </a:xfrm>
          <a:prstGeom prst="ellipse">
            <a:avLst/>
          </a:prstGeom>
          <a:ln>
            <a:noFill/>
          </a:ln>
          <a:effectLst>
            <a:softEdge rad="112500"/>
          </a:effectLst>
        </p:spPr>
      </p:pic>
    </p:spTree>
    <p:extLst>
      <p:ext uri="{BB962C8B-B14F-4D97-AF65-F5344CB8AC3E}">
        <p14:creationId xmlns:p14="http://schemas.microsoft.com/office/powerpoint/2010/main" val="2016668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remove" display="0">
                  <p:stCondLst>
                    <p:cond delay="indefinite"/>
                  </p:stCondLst>
                </p:cTn>
                <p:tgtEl>
                  <p:spTgt spid="7"/>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109529"/>
            <a:ext cx="9144001" cy="720195"/>
          </a:xfrm>
        </p:spPr>
        <p:txBody>
          <a:bodyPr>
            <a:normAutofit/>
          </a:bodyPr>
          <a:lstStyle/>
          <a:p>
            <a:r>
              <a:rPr lang="cs-CZ" sz="4000" b="1" dirty="0">
                <a:latin typeface="Arial"/>
                <a:cs typeface="Arial"/>
              </a:rPr>
              <a:t>Teoretické modely </a:t>
            </a:r>
            <a:r>
              <a:rPr lang="cs-CZ" sz="4000" b="1" dirty="0" smtClean="0">
                <a:latin typeface="Arial"/>
                <a:cs typeface="Arial"/>
              </a:rPr>
              <a:t>ve </a:t>
            </a:r>
            <a:r>
              <a:rPr lang="cs-CZ" sz="4000" b="1" dirty="0">
                <a:latin typeface="Arial"/>
                <a:cs typeface="Arial"/>
              </a:rPr>
              <a:t>výuce </a:t>
            </a:r>
            <a:r>
              <a:rPr lang="cs-CZ" sz="4000" b="1" dirty="0" smtClean="0">
                <a:latin typeface="Arial"/>
                <a:cs typeface="Arial"/>
              </a:rPr>
              <a:t>chemie</a:t>
            </a:r>
            <a:endParaRPr lang="en-US" sz="4000" dirty="0"/>
          </a:p>
        </p:txBody>
      </p:sp>
      <p:sp>
        <p:nvSpPr>
          <p:cNvPr id="7" name="Rectangle 6"/>
          <p:cNvSpPr/>
          <p:nvPr/>
        </p:nvSpPr>
        <p:spPr>
          <a:xfrm>
            <a:off x="284903" y="5973722"/>
            <a:ext cx="8932334" cy="646331"/>
          </a:xfrm>
          <a:prstGeom prst="rect">
            <a:avLst/>
          </a:prstGeom>
        </p:spPr>
        <p:txBody>
          <a:bodyPr wrap="square">
            <a:spAutoFit/>
          </a:bodyPr>
          <a:lstStyle/>
          <a:p>
            <a:pPr lvl="0" algn="ctr">
              <a:spcBef>
                <a:spcPts val="600"/>
              </a:spcBef>
              <a:buClr>
                <a:srgbClr val="2C7C9F">
                  <a:lumMod val="60000"/>
                  <a:lumOff val="40000"/>
                </a:srgbClr>
              </a:buClr>
              <a:buSzPct val="110000"/>
            </a:pPr>
            <a:r>
              <a:rPr lang="cs-CZ" dirty="0">
                <a:solidFill>
                  <a:prstClr val="black">
                    <a:lumMod val="65000"/>
                    <a:lumOff val="35000"/>
                  </a:prstClr>
                </a:solidFill>
                <a:latin typeface="Arial"/>
                <a:cs typeface="Arial"/>
              </a:rPr>
              <a:t>Výsledkem je situace, ve které představy, jež se objeví v myslích žáků, jsou shodné s teoretickými modely, jež byly představeny.</a:t>
            </a:r>
          </a:p>
        </p:txBody>
      </p:sp>
      <p:graphicFrame>
        <p:nvGraphicFramePr>
          <p:cNvPr id="8" name="Diagram 7"/>
          <p:cNvGraphicFramePr/>
          <p:nvPr>
            <p:extLst>
              <p:ext uri="{D42A27DB-BD31-4B8C-83A1-F6EECF244321}">
                <p14:modId xmlns:p14="http://schemas.microsoft.com/office/powerpoint/2010/main" val="1711908525"/>
              </p:ext>
            </p:extLst>
          </p:nvPr>
        </p:nvGraphicFramePr>
        <p:xfrm>
          <a:off x="-339761" y="1531580"/>
          <a:ext cx="8383059" cy="4255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724444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096000" y="5267539"/>
            <a:ext cx="1871132" cy="1590462"/>
          </a:xfrm>
          <a:prstGeom prst="rect">
            <a:avLst/>
          </a:prstGeom>
        </p:spPr>
      </p:pic>
      <p:sp>
        <p:nvSpPr>
          <p:cNvPr id="5" name="Cloud Callout 4"/>
          <p:cNvSpPr/>
          <p:nvPr/>
        </p:nvSpPr>
        <p:spPr>
          <a:xfrm>
            <a:off x="4910675" y="2209786"/>
            <a:ext cx="4080933" cy="2404540"/>
          </a:xfrm>
          <a:prstGeom prst="cloudCallout">
            <a:avLst>
              <a:gd name="adj1" fmla="val 2452"/>
              <a:gd name="adj2" fmla="val 813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152948"/>
            <a:ext cx="9144000" cy="1252537"/>
          </a:xfrm>
        </p:spPr>
        <p:txBody>
          <a:bodyPr>
            <a:normAutofit fontScale="90000"/>
          </a:bodyPr>
          <a:lstStyle/>
          <a:p>
            <a:r>
              <a:rPr lang="cs-CZ" b="1" dirty="0">
                <a:latin typeface="Arial"/>
                <a:cs typeface="Arial"/>
              </a:rPr>
              <a:t>Teoretické modely </a:t>
            </a:r>
            <a:r>
              <a:rPr lang="cs-CZ" b="1" dirty="0" smtClean="0">
                <a:latin typeface="Arial"/>
                <a:cs typeface="Arial"/>
              </a:rPr>
              <a:t>ve </a:t>
            </a:r>
            <a:r>
              <a:rPr lang="cs-CZ" b="1" dirty="0">
                <a:latin typeface="Arial"/>
                <a:cs typeface="Arial"/>
              </a:rPr>
              <a:t>výuce </a:t>
            </a:r>
            <a:r>
              <a:rPr lang="cs-CZ" b="1" dirty="0" smtClean="0">
                <a:latin typeface="Arial"/>
                <a:cs typeface="Arial"/>
              </a:rPr>
              <a:t>chemie</a:t>
            </a:r>
            <a:endParaRPr lang="en-US" dirty="0"/>
          </a:p>
        </p:txBody>
      </p:sp>
      <p:sp>
        <p:nvSpPr>
          <p:cNvPr id="3" name="Vertical Text Placeholder 2"/>
          <p:cNvSpPr>
            <a:spLocks noGrp="1"/>
          </p:cNvSpPr>
          <p:nvPr>
            <p:ph sz="half" idx="4294967295"/>
          </p:nvPr>
        </p:nvSpPr>
        <p:spPr>
          <a:xfrm>
            <a:off x="0" y="1600200"/>
            <a:ext cx="4394200" cy="2903538"/>
          </a:xfrm>
          <a:prstGeom prst="rect">
            <a:avLst/>
          </a:prstGeom>
        </p:spPr>
        <p:txBody>
          <a:bodyPr vert="horz">
            <a:noAutofit/>
          </a:bodyPr>
          <a:lstStyle/>
          <a:p>
            <a:pPr>
              <a:spcBef>
                <a:spcPts val="600"/>
              </a:spcBef>
            </a:pPr>
            <a:r>
              <a:rPr lang="cs-CZ" sz="1800" dirty="0" smtClean="0">
                <a:latin typeface="Arial"/>
                <a:cs typeface="Arial"/>
              </a:rPr>
              <a:t>V </a:t>
            </a:r>
            <a:r>
              <a:rPr lang="cs-CZ" sz="1800" dirty="0">
                <a:latin typeface="Arial"/>
                <a:cs typeface="Arial"/>
              </a:rPr>
              <a:t>procesu výuky chemie se žáci postupně seznamují s různými teoretickými modely, často v historickém pořadí, tak, jak </a:t>
            </a:r>
            <a:r>
              <a:rPr lang="cs-CZ" sz="1800" dirty="0" smtClean="0">
                <a:latin typeface="Arial"/>
                <a:cs typeface="Arial"/>
              </a:rPr>
              <a:t>vznikaly </a:t>
            </a:r>
            <a:r>
              <a:rPr lang="cs-CZ" sz="1800" dirty="0">
                <a:latin typeface="Arial"/>
                <a:cs typeface="Arial"/>
              </a:rPr>
              <a:t>další teorie. </a:t>
            </a:r>
            <a:endParaRPr lang="cs-CZ" sz="1800" dirty="0" smtClean="0">
              <a:latin typeface="Arial"/>
              <a:cs typeface="Arial"/>
            </a:endParaRPr>
          </a:p>
          <a:p>
            <a:pPr>
              <a:spcBef>
                <a:spcPts val="600"/>
              </a:spcBef>
            </a:pPr>
            <a:r>
              <a:rPr lang="cs-CZ" sz="1800" dirty="0" smtClean="0">
                <a:latin typeface="Arial"/>
                <a:cs typeface="Arial"/>
              </a:rPr>
              <a:t>Proto </a:t>
            </a:r>
            <a:r>
              <a:rPr lang="cs-CZ" sz="1800" dirty="0">
                <a:latin typeface="Arial"/>
                <a:cs typeface="Arial"/>
              </a:rPr>
              <a:t>také mnoho chemických pojmů v počátečním stádiu </a:t>
            </a:r>
            <a:r>
              <a:rPr lang="cs-CZ" sz="1800" dirty="0" smtClean="0">
                <a:latin typeface="Arial"/>
                <a:cs typeface="Arial"/>
              </a:rPr>
              <a:t>výuky se </a:t>
            </a:r>
            <a:r>
              <a:rPr lang="cs-CZ" sz="1800" dirty="0">
                <a:latin typeface="Arial"/>
                <a:cs typeface="Arial"/>
              </a:rPr>
              <a:t>objevuje ve své původní podobě. </a:t>
            </a:r>
            <a:endParaRPr lang="cs-CZ" sz="1800" dirty="0" smtClean="0">
              <a:latin typeface="Arial"/>
              <a:cs typeface="Arial"/>
            </a:endParaRPr>
          </a:p>
        </p:txBody>
      </p:sp>
      <p:sp>
        <p:nvSpPr>
          <p:cNvPr id="7" name="Content Placeholder 6"/>
          <p:cNvSpPr>
            <a:spLocks noGrp="1"/>
          </p:cNvSpPr>
          <p:nvPr>
            <p:ph sz="half" idx="4294967295"/>
          </p:nvPr>
        </p:nvSpPr>
        <p:spPr>
          <a:xfrm>
            <a:off x="5056188" y="1600200"/>
            <a:ext cx="4087812" cy="4343400"/>
          </a:xfrm>
          <a:prstGeom prst="rect">
            <a:avLst/>
          </a:prstGeom>
        </p:spPr>
        <p:txBody>
          <a:bodyPr/>
          <a:lstStyle/>
          <a:p>
            <a:r>
              <a:rPr lang="cs-CZ" sz="1800" dirty="0">
                <a:latin typeface="Arial"/>
                <a:cs typeface="Arial"/>
              </a:rPr>
              <a:t>Je to spojeno s tvrzením, které se udržuje mezi didaktiky chemie, že: </a:t>
            </a:r>
          </a:p>
          <a:p>
            <a:endParaRPr lang="en-US" dirty="0"/>
          </a:p>
        </p:txBody>
      </p:sp>
      <p:sp>
        <p:nvSpPr>
          <p:cNvPr id="4" name="Rectangle 3"/>
          <p:cNvSpPr/>
          <p:nvPr/>
        </p:nvSpPr>
        <p:spPr>
          <a:xfrm>
            <a:off x="5435612" y="2401160"/>
            <a:ext cx="3031066" cy="2031325"/>
          </a:xfrm>
          <a:prstGeom prst="rect">
            <a:avLst/>
          </a:prstGeom>
        </p:spPr>
        <p:txBody>
          <a:bodyPr wrap="square">
            <a:spAutoFit/>
          </a:bodyPr>
          <a:lstStyle/>
          <a:p>
            <a:pPr lvl="0" algn="ctr">
              <a:buClr>
                <a:srgbClr val="2C7C9F">
                  <a:lumMod val="60000"/>
                  <a:lumOff val="40000"/>
                </a:srgbClr>
              </a:buClr>
              <a:buSzPct val="110000"/>
            </a:pPr>
            <a:r>
              <a:rPr lang="cs-CZ" i="1" dirty="0" smtClean="0">
                <a:solidFill>
                  <a:prstClr val="black">
                    <a:lumMod val="65000"/>
                    <a:lumOff val="35000"/>
                  </a:prstClr>
                </a:solidFill>
                <a:latin typeface="Arial"/>
                <a:cs typeface="Arial"/>
              </a:rPr>
              <a:t>„požadavek </a:t>
            </a:r>
            <a:r>
              <a:rPr lang="cs-CZ" i="1" dirty="0">
                <a:solidFill>
                  <a:prstClr val="black">
                    <a:lumMod val="65000"/>
                    <a:lumOff val="35000"/>
                  </a:prstClr>
                </a:solidFill>
                <a:latin typeface="Arial"/>
                <a:cs typeface="Arial"/>
              </a:rPr>
              <a:t>na současnost náplně výuky </a:t>
            </a:r>
            <a:endParaRPr lang="cs-CZ" i="1" dirty="0" smtClean="0">
              <a:solidFill>
                <a:prstClr val="black">
                  <a:lumMod val="65000"/>
                  <a:lumOff val="35000"/>
                </a:prstClr>
              </a:solidFill>
              <a:latin typeface="Arial"/>
              <a:cs typeface="Arial"/>
            </a:endParaRPr>
          </a:p>
          <a:p>
            <a:pPr lvl="0" algn="ctr">
              <a:buClr>
                <a:srgbClr val="2C7C9F">
                  <a:lumMod val="60000"/>
                  <a:lumOff val="40000"/>
                </a:srgbClr>
              </a:buClr>
              <a:buSzPct val="110000"/>
            </a:pPr>
            <a:r>
              <a:rPr lang="cs-CZ" i="1" dirty="0" smtClean="0">
                <a:solidFill>
                  <a:prstClr val="black">
                    <a:lumMod val="65000"/>
                    <a:lumOff val="35000"/>
                  </a:prstClr>
                </a:solidFill>
                <a:latin typeface="Arial"/>
                <a:cs typeface="Arial"/>
              </a:rPr>
              <a:t>může </a:t>
            </a:r>
            <a:r>
              <a:rPr lang="cs-CZ" i="1" dirty="0">
                <a:solidFill>
                  <a:prstClr val="black">
                    <a:lumMod val="65000"/>
                    <a:lumOff val="35000"/>
                  </a:prstClr>
                </a:solidFill>
                <a:latin typeface="Arial"/>
                <a:cs typeface="Arial"/>
              </a:rPr>
              <a:t>být brán v úvahu pouze do takové míry, </a:t>
            </a:r>
            <a:endParaRPr lang="cs-CZ" i="1" dirty="0" smtClean="0">
              <a:solidFill>
                <a:prstClr val="black">
                  <a:lumMod val="65000"/>
                  <a:lumOff val="35000"/>
                </a:prstClr>
              </a:solidFill>
              <a:latin typeface="Arial"/>
              <a:cs typeface="Arial"/>
            </a:endParaRPr>
          </a:p>
          <a:p>
            <a:pPr lvl="0" algn="ctr">
              <a:buClr>
                <a:srgbClr val="2C7C9F">
                  <a:lumMod val="60000"/>
                  <a:lumOff val="40000"/>
                </a:srgbClr>
              </a:buClr>
              <a:buSzPct val="110000"/>
            </a:pPr>
            <a:r>
              <a:rPr lang="cs-CZ" i="1" dirty="0" smtClean="0">
                <a:solidFill>
                  <a:prstClr val="black">
                    <a:lumMod val="65000"/>
                    <a:lumOff val="35000"/>
                  </a:prstClr>
                </a:solidFill>
                <a:latin typeface="Arial"/>
                <a:cs typeface="Arial"/>
              </a:rPr>
              <a:t>do </a:t>
            </a:r>
            <a:r>
              <a:rPr lang="cs-CZ" i="1" dirty="0">
                <a:solidFill>
                  <a:prstClr val="black">
                    <a:lumMod val="65000"/>
                    <a:lumOff val="35000"/>
                  </a:prstClr>
                </a:solidFill>
                <a:latin typeface="Arial"/>
                <a:cs typeface="Arial"/>
              </a:rPr>
              <a:t>jaké žáci jsou schopni současnou náplň pochopit a osvojit“</a:t>
            </a:r>
            <a:r>
              <a:rPr lang="cs-CZ" dirty="0">
                <a:solidFill>
                  <a:prstClr val="black">
                    <a:lumMod val="65000"/>
                    <a:lumOff val="35000"/>
                  </a:prstClr>
                </a:solidFill>
                <a:latin typeface="Arial"/>
                <a:cs typeface="Arial"/>
              </a:rPr>
              <a:t>. </a:t>
            </a:r>
          </a:p>
        </p:txBody>
      </p:sp>
      <p:pic>
        <p:nvPicPr>
          <p:cNvPr id="8" name="Picture 7"/>
          <p:cNvPicPr>
            <a:picLocks noChangeAspect="1"/>
          </p:cNvPicPr>
          <p:nvPr/>
        </p:nvPicPr>
        <p:blipFill rotWithShape="1">
          <a:blip r:embed="rId3"/>
          <a:srcRect l="6855" t="2807" r="4655" b="3456"/>
          <a:stretch/>
        </p:blipFill>
        <p:spPr>
          <a:xfrm>
            <a:off x="1100668" y="4001185"/>
            <a:ext cx="2336799" cy="2856820"/>
          </a:xfrm>
          <a:prstGeom prst="rect">
            <a:avLst/>
          </a:prstGeom>
        </p:spPr>
      </p:pic>
    </p:spTree>
    <p:extLst>
      <p:ext uri="{BB962C8B-B14F-4D97-AF65-F5344CB8AC3E}">
        <p14:creationId xmlns:p14="http://schemas.microsoft.com/office/powerpoint/2010/main" val="77717644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t>
            </a:r>
            <a:r>
              <a:rPr lang="cs-CZ" b="1" dirty="0" smtClean="0">
                <a:latin typeface="Arial"/>
                <a:cs typeface="Arial"/>
              </a:rPr>
              <a:t/>
            </a:r>
            <a:br>
              <a:rPr lang="cs-CZ" b="1" dirty="0" smtClean="0">
                <a:latin typeface="Arial"/>
                <a:cs typeface="Arial"/>
              </a:rPr>
            </a:br>
            <a:r>
              <a:rPr lang="cs-CZ" b="1" dirty="0" smtClean="0">
                <a:latin typeface="Arial"/>
                <a:cs typeface="Arial"/>
              </a:rPr>
              <a:t>ve </a:t>
            </a:r>
            <a:r>
              <a:rPr lang="cs-CZ" b="1" dirty="0">
                <a:latin typeface="Arial"/>
                <a:cs typeface="Arial"/>
              </a:rPr>
              <a:t>výuce </a:t>
            </a:r>
            <a:r>
              <a:rPr lang="cs-CZ" b="1" dirty="0" smtClean="0">
                <a:latin typeface="Arial"/>
                <a:cs typeface="Arial"/>
              </a:rPr>
              <a:t>chemie</a:t>
            </a:r>
            <a:endParaRPr lang="en-US" dirty="0"/>
          </a:p>
        </p:txBody>
      </p:sp>
      <p:sp>
        <p:nvSpPr>
          <p:cNvPr id="3" name="Vertical Text Placeholder 2"/>
          <p:cNvSpPr>
            <a:spLocks noGrp="1"/>
          </p:cNvSpPr>
          <p:nvPr>
            <p:ph sz="half" idx="4294967295"/>
          </p:nvPr>
        </p:nvSpPr>
        <p:spPr>
          <a:xfrm>
            <a:off x="549275" y="2387632"/>
            <a:ext cx="3840480" cy="4343400"/>
          </a:xfrm>
          <a:prstGeom prst="rect">
            <a:avLst/>
          </a:prstGeom>
        </p:spPr>
        <p:txBody>
          <a:bodyPr vert="horz">
            <a:noAutofit/>
          </a:bodyPr>
          <a:lstStyle/>
          <a:p>
            <a:pPr>
              <a:spcBef>
                <a:spcPts val="600"/>
              </a:spcBef>
            </a:pPr>
            <a:r>
              <a:rPr lang="cs-CZ" sz="1800" dirty="0" smtClean="0">
                <a:latin typeface="Arial"/>
                <a:cs typeface="Arial"/>
              </a:rPr>
              <a:t>Takový </a:t>
            </a:r>
            <a:r>
              <a:rPr lang="cs-CZ" sz="1800" dirty="0">
                <a:latin typeface="Arial"/>
                <a:cs typeface="Arial"/>
              </a:rPr>
              <a:t>přístup ale způsobuje mezeru mezi jednotlivými stádii vzdělávání, protože v každé fázi jsou zaváděny jiné, čím dál tím složitější definice stejných pojmů. </a:t>
            </a:r>
            <a:endParaRPr lang="cs-CZ" sz="1800" dirty="0" smtClean="0">
              <a:latin typeface="Arial"/>
              <a:cs typeface="Arial"/>
            </a:endParaRPr>
          </a:p>
          <a:p>
            <a:pPr>
              <a:spcBef>
                <a:spcPts val="600"/>
              </a:spcBef>
            </a:pPr>
            <a:r>
              <a:rPr lang="cs-CZ" sz="1800" dirty="0" smtClean="0">
                <a:latin typeface="Arial"/>
                <a:cs typeface="Arial"/>
              </a:rPr>
              <a:t>Takováto </a:t>
            </a:r>
            <a:r>
              <a:rPr lang="cs-CZ" sz="1800" dirty="0">
                <a:latin typeface="Arial"/>
                <a:cs typeface="Arial"/>
              </a:rPr>
              <a:t>situace vede k odchylkám od koncepce </a:t>
            </a:r>
            <a:r>
              <a:rPr lang="cs-CZ" sz="1800" dirty="0" smtClean="0">
                <a:latin typeface="Arial"/>
                <a:cs typeface="Arial"/>
              </a:rPr>
              <a:t>koncentrického </a:t>
            </a:r>
            <a:r>
              <a:rPr lang="cs-CZ" sz="1800" dirty="0">
                <a:latin typeface="Arial"/>
                <a:cs typeface="Arial"/>
              </a:rPr>
              <a:t>zavádění pojmů. </a:t>
            </a:r>
            <a:endParaRPr lang="cs-CZ" sz="1800" dirty="0" smtClean="0">
              <a:latin typeface="Arial"/>
              <a:cs typeface="Arial"/>
            </a:endParaRPr>
          </a:p>
          <a:p>
            <a:pPr>
              <a:spcBef>
                <a:spcPts val="600"/>
              </a:spcBef>
            </a:pPr>
            <a:r>
              <a:rPr lang="cs-CZ" sz="1800" dirty="0" smtClean="0">
                <a:latin typeface="Arial"/>
                <a:cs typeface="Arial"/>
              </a:rPr>
              <a:t>Definice </a:t>
            </a:r>
            <a:r>
              <a:rPr lang="cs-CZ" sz="1800" dirty="0">
                <a:latin typeface="Arial"/>
                <a:cs typeface="Arial"/>
              </a:rPr>
              <a:t>pojmů v dalších fázích nejsou rozšiřovány ani zpřesňovány, ale úplně </a:t>
            </a:r>
            <a:r>
              <a:rPr lang="cs-CZ" sz="1800" dirty="0" smtClean="0">
                <a:latin typeface="Arial"/>
                <a:cs typeface="Arial"/>
              </a:rPr>
              <a:t>měněny. </a:t>
            </a:r>
            <a:endParaRPr lang="en-US" sz="1800" dirty="0">
              <a:latin typeface="Arial"/>
              <a:cs typeface="Aria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564366025"/>
              </p:ext>
            </p:extLst>
          </p:nvPr>
        </p:nvGraphicFramePr>
        <p:xfrm>
          <a:off x="4402777" y="2789810"/>
          <a:ext cx="4620390" cy="2705100"/>
        </p:xfrm>
        <a:graphic>
          <a:graphicData uri="http://schemas.openxmlformats.org/presentationml/2006/ole">
            <mc:AlternateContent xmlns:mc="http://schemas.openxmlformats.org/markup-compatibility/2006">
              <mc:Choice xmlns:v="urn:schemas-microsoft-com:vml" Requires="v">
                <p:oleObj spid="_x0000_s1058" name="Document" r:id="rId3" imgW="5933520" imgH="3465000" progId="Word.Document.12">
                  <p:link updateAutomatic="1"/>
                </p:oleObj>
              </mc:Choice>
              <mc:Fallback>
                <p:oleObj name="Document" r:id="rId3" imgW="5933520" imgH="34650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2777" y="2789810"/>
                        <a:ext cx="4620390" cy="270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Multiply 3"/>
          <p:cNvSpPr/>
          <p:nvPr/>
        </p:nvSpPr>
        <p:spPr>
          <a:xfrm>
            <a:off x="4699007" y="2048963"/>
            <a:ext cx="4131724" cy="3776129"/>
          </a:xfrm>
          <a:prstGeom prst="mathMultiply">
            <a:avLst>
              <a:gd name="adj1" fmla="val 1369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6066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4481"/>
            <a:ext cx="9144000" cy="1252537"/>
          </a:xfrm>
        </p:spPr>
        <p:txBody>
          <a:bodyPr>
            <a:normAutofit/>
          </a:bodyPr>
          <a:lstStyle/>
          <a:p>
            <a:r>
              <a:rPr lang="cs-CZ" sz="4000" b="1" dirty="0">
                <a:latin typeface="Arial"/>
                <a:cs typeface="Arial"/>
              </a:rPr>
              <a:t>Teoretické modely </a:t>
            </a:r>
            <a:r>
              <a:rPr lang="cs-CZ" sz="4000" b="1" dirty="0" smtClean="0">
                <a:latin typeface="Arial"/>
                <a:cs typeface="Arial"/>
              </a:rPr>
              <a:t>ve </a:t>
            </a:r>
            <a:r>
              <a:rPr lang="cs-CZ" sz="4000" b="1" dirty="0">
                <a:latin typeface="Arial"/>
                <a:cs typeface="Arial"/>
              </a:rPr>
              <a:t>výuce </a:t>
            </a:r>
            <a:r>
              <a:rPr lang="cs-CZ" sz="4000" b="1" dirty="0" smtClean="0">
                <a:latin typeface="Arial"/>
                <a:cs typeface="Arial"/>
              </a:rPr>
              <a:t>chemie</a:t>
            </a:r>
            <a:endParaRPr lang="en-US" sz="4000" dirty="0"/>
          </a:p>
        </p:txBody>
      </p:sp>
      <p:sp>
        <p:nvSpPr>
          <p:cNvPr id="3" name="Vertical Text Placeholder 2"/>
          <p:cNvSpPr>
            <a:spLocks noGrp="1"/>
          </p:cNvSpPr>
          <p:nvPr>
            <p:ph type="body" orient="vert" idx="4294967295"/>
          </p:nvPr>
        </p:nvSpPr>
        <p:spPr>
          <a:xfrm>
            <a:off x="702761" y="1600200"/>
            <a:ext cx="8042275" cy="5257800"/>
          </a:xfrm>
        </p:spPr>
        <p:txBody>
          <a:bodyPr vert="horz">
            <a:noAutofit/>
          </a:bodyPr>
          <a:lstStyle/>
          <a:p>
            <a:pPr marL="0" indent="0">
              <a:spcBef>
                <a:spcPts val="600"/>
              </a:spcBef>
              <a:buNone/>
            </a:pPr>
            <a:r>
              <a:rPr lang="cs-CZ" sz="1800" dirty="0" smtClean="0">
                <a:latin typeface="Arial"/>
                <a:cs typeface="Arial"/>
              </a:rPr>
              <a:t>Jako </a:t>
            </a:r>
            <a:r>
              <a:rPr lang="cs-CZ" sz="1800" dirty="0">
                <a:latin typeface="Arial"/>
                <a:cs typeface="Arial"/>
              </a:rPr>
              <a:t>příklad zde mohou posloužit různé definice kyselin, které se objevují na různých úrovních výuky chemie:</a:t>
            </a:r>
          </a:p>
          <a:p>
            <a:pPr>
              <a:spcBef>
                <a:spcPts val="600"/>
              </a:spcBef>
            </a:pPr>
            <a:r>
              <a:rPr lang="cs-CZ" sz="1800" dirty="0" smtClean="0">
                <a:latin typeface="Arial"/>
                <a:cs typeface="Arial"/>
              </a:rPr>
              <a:t>definice </a:t>
            </a:r>
            <a:r>
              <a:rPr lang="cs-CZ" sz="1800" dirty="0">
                <a:latin typeface="Arial"/>
                <a:cs typeface="Arial"/>
              </a:rPr>
              <a:t>kyselin podle </a:t>
            </a:r>
            <a:r>
              <a:rPr lang="cs-CZ" sz="1800" dirty="0" err="1" smtClean="0">
                <a:latin typeface="Arial"/>
                <a:cs typeface="Arial"/>
              </a:rPr>
              <a:t>Arrhenia</a:t>
            </a:r>
            <a:endParaRPr lang="cs-CZ" sz="1800" dirty="0" smtClean="0">
              <a:latin typeface="Arial"/>
              <a:cs typeface="Arial"/>
            </a:endParaRPr>
          </a:p>
          <a:p>
            <a:pPr marL="336550" lvl="1" indent="0">
              <a:buNone/>
            </a:pPr>
            <a:r>
              <a:rPr lang="cs-CZ" sz="1600" i="1" dirty="0" smtClean="0">
                <a:latin typeface="Arial"/>
                <a:cs typeface="Arial"/>
              </a:rPr>
              <a:t>kyseliny </a:t>
            </a:r>
            <a:r>
              <a:rPr lang="cs-CZ" sz="1600" i="1" dirty="0">
                <a:latin typeface="Arial"/>
                <a:cs typeface="Arial"/>
              </a:rPr>
              <a:t>jsou látky, které ve vodě disociují na kationy vodíku (H</a:t>
            </a:r>
            <a:r>
              <a:rPr lang="cs-CZ" sz="1600" i="1" baseline="30000" dirty="0">
                <a:latin typeface="Arial"/>
                <a:cs typeface="Arial"/>
              </a:rPr>
              <a:t>+</a:t>
            </a:r>
            <a:r>
              <a:rPr lang="cs-CZ" sz="1600" i="1" dirty="0">
                <a:latin typeface="Arial"/>
                <a:cs typeface="Arial"/>
              </a:rPr>
              <a:t>) a zbylý anion (</a:t>
            </a:r>
            <a:r>
              <a:rPr lang="cs-CZ" sz="1600" i="1" dirty="0" err="1">
                <a:latin typeface="Arial"/>
                <a:cs typeface="Arial"/>
              </a:rPr>
              <a:t>R</a:t>
            </a:r>
            <a:r>
              <a:rPr lang="cs-CZ" sz="1600" i="1" baseline="30000" dirty="0">
                <a:latin typeface="Arial"/>
                <a:cs typeface="Arial"/>
              </a:rPr>
              <a:t>-</a:t>
            </a:r>
            <a:r>
              <a:rPr lang="cs-CZ" sz="1600" i="1" dirty="0">
                <a:latin typeface="Arial"/>
                <a:cs typeface="Arial"/>
              </a:rPr>
              <a:t>)</a:t>
            </a:r>
            <a:r>
              <a:rPr lang="cs-CZ" sz="1600" dirty="0">
                <a:latin typeface="Arial"/>
                <a:cs typeface="Arial"/>
              </a:rPr>
              <a:t>;</a:t>
            </a:r>
          </a:p>
          <a:p>
            <a:pPr>
              <a:spcBef>
                <a:spcPts val="600"/>
              </a:spcBef>
            </a:pPr>
            <a:r>
              <a:rPr lang="cs-CZ" sz="1800" dirty="0" smtClean="0">
                <a:latin typeface="Arial"/>
                <a:cs typeface="Arial"/>
              </a:rPr>
              <a:t>definice </a:t>
            </a:r>
            <a:r>
              <a:rPr lang="cs-CZ" sz="1800" dirty="0">
                <a:latin typeface="Arial"/>
                <a:cs typeface="Arial"/>
              </a:rPr>
              <a:t>kyselin podle </a:t>
            </a:r>
            <a:r>
              <a:rPr lang="cs-CZ" sz="1800" dirty="0" err="1" smtClean="0">
                <a:latin typeface="Arial"/>
                <a:cs typeface="Arial"/>
              </a:rPr>
              <a:t>Bronsteda</a:t>
            </a:r>
            <a:endParaRPr lang="cs-CZ" sz="1800" dirty="0" smtClean="0">
              <a:latin typeface="Arial"/>
              <a:cs typeface="Arial"/>
            </a:endParaRPr>
          </a:p>
          <a:p>
            <a:pPr marL="336550" lvl="1" indent="0">
              <a:buNone/>
            </a:pPr>
            <a:r>
              <a:rPr lang="cs-CZ" sz="1600" i="1" dirty="0" smtClean="0">
                <a:latin typeface="Arial"/>
                <a:cs typeface="Arial"/>
              </a:rPr>
              <a:t>kyseliny </a:t>
            </a:r>
            <a:r>
              <a:rPr lang="cs-CZ" sz="1600" i="1" dirty="0">
                <a:latin typeface="Arial"/>
                <a:cs typeface="Arial"/>
              </a:rPr>
              <a:t>jsou látky, které mohou předat protony;</a:t>
            </a:r>
            <a:endParaRPr lang="cs-CZ" sz="1600" dirty="0">
              <a:latin typeface="Arial"/>
              <a:cs typeface="Arial"/>
            </a:endParaRPr>
          </a:p>
          <a:p>
            <a:pPr>
              <a:spcBef>
                <a:spcPts val="600"/>
              </a:spcBef>
            </a:pPr>
            <a:r>
              <a:rPr lang="cs-CZ" sz="1800" dirty="0" smtClean="0">
                <a:latin typeface="Arial"/>
                <a:cs typeface="Arial"/>
              </a:rPr>
              <a:t>definice </a:t>
            </a:r>
            <a:r>
              <a:rPr lang="cs-CZ" sz="1800" dirty="0">
                <a:latin typeface="Arial"/>
                <a:cs typeface="Arial"/>
              </a:rPr>
              <a:t>kyselin podle </a:t>
            </a:r>
            <a:r>
              <a:rPr lang="cs-CZ" sz="1800" dirty="0" err="1">
                <a:latin typeface="Arial"/>
                <a:cs typeface="Arial"/>
              </a:rPr>
              <a:t>Lewise</a:t>
            </a:r>
            <a:r>
              <a:rPr lang="cs-CZ" sz="1800" dirty="0">
                <a:latin typeface="Arial"/>
                <a:cs typeface="Arial"/>
              </a:rPr>
              <a:t> </a:t>
            </a:r>
          </a:p>
          <a:p>
            <a:pPr marL="336550" lvl="1" indent="0">
              <a:buNone/>
            </a:pPr>
            <a:r>
              <a:rPr lang="cs-CZ" sz="1600" i="1" dirty="0" smtClean="0">
                <a:latin typeface="Arial"/>
                <a:cs typeface="Arial"/>
              </a:rPr>
              <a:t>kyseliny </a:t>
            </a:r>
            <a:r>
              <a:rPr lang="cs-CZ" sz="1600" i="1" dirty="0">
                <a:latin typeface="Arial"/>
                <a:cs typeface="Arial"/>
              </a:rPr>
              <a:t>jsou látky, které mohou být akceptory volného elektronového </a:t>
            </a:r>
            <a:r>
              <a:rPr lang="cs-CZ" sz="1600" i="1" dirty="0" smtClean="0">
                <a:latin typeface="Arial"/>
                <a:cs typeface="Arial"/>
              </a:rPr>
              <a:t>páru</a:t>
            </a:r>
            <a:r>
              <a:rPr lang="cs-CZ" sz="1600" dirty="0" smtClean="0">
                <a:latin typeface="Arial"/>
                <a:cs typeface="Arial"/>
              </a:rPr>
              <a:t>. </a:t>
            </a:r>
            <a:endParaRPr lang="cs-CZ" sz="1600" dirty="0">
              <a:latin typeface="Arial"/>
              <a:cs typeface="Arial"/>
            </a:endParaRPr>
          </a:p>
          <a:p>
            <a:pPr marL="0" indent="0">
              <a:spcBef>
                <a:spcPts val="600"/>
              </a:spcBef>
              <a:buNone/>
            </a:pPr>
            <a:endParaRPr lang="cs-CZ" sz="1800" i="1" dirty="0" smtClean="0">
              <a:latin typeface="Arial"/>
              <a:cs typeface="Arial"/>
            </a:endParaRPr>
          </a:p>
          <a:p>
            <a:pPr marL="0" indent="0">
              <a:spcBef>
                <a:spcPts val="600"/>
              </a:spcBef>
              <a:buNone/>
            </a:pPr>
            <a:endParaRPr lang="cs-CZ" sz="1800" i="1" dirty="0">
              <a:latin typeface="Arial"/>
              <a:cs typeface="Arial"/>
            </a:endParaRPr>
          </a:p>
          <a:p>
            <a:pPr marL="0" indent="0">
              <a:spcBef>
                <a:spcPts val="600"/>
              </a:spcBef>
              <a:buNone/>
            </a:pPr>
            <a:endParaRPr lang="cs-CZ" sz="1800" i="1" dirty="0" smtClean="0">
              <a:latin typeface="Arial"/>
              <a:cs typeface="Arial"/>
            </a:endParaRPr>
          </a:p>
          <a:p>
            <a:pPr marL="0" indent="0">
              <a:spcBef>
                <a:spcPts val="600"/>
              </a:spcBef>
              <a:buNone/>
            </a:pPr>
            <a:endParaRPr lang="cs-CZ" sz="1800" i="1" dirty="0" smtClean="0">
              <a:latin typeface="Arial"/>
              <a:cs typeface="Arial"/>
            </a:endParaRPr>
          </a:p>
          <a:p>
            <a:pPr marL="0" indent="0" algn="ctr">
              <a:spcBef>
                <a:spcPts val="600"/>
              </a:spcBef>
              <a:buNone/>
            </a:pPr>
            <a:r>
              <a:rPr lang="cs-CZ" sz="1800" i="1" dirty="0" smtClean="0">
                <a:latin typeface="Arial"/>
                <a:cs typeface="Arial"/>
              </a:rPr>
              <a:t>Změna </a:t>
            </a:r>
            <a:r>
              <a:rPr lang="cs-CZ" sz="1800" i="1" dirty="0">
                <a:latin typeface="Arial"/>
                <a:cs typeface="Arial"/>
              </a:rPr>
              <a:t>znění definice kyseliny v závislosti na výběru teorie na dalších úrovních </a:t>
            </a:r>
            <a:r>
              <a:rPr lang="cs-CZ" sz="1800" i="1" dirty="0" smtClean="0">
                <a:latin typeface="Arial"/>
                <a:cs typeface="Arial"/>
              </a:rPr>
              <a:t>vzdělání.</a:t>
            </a:r>
            <a:endParaRPr lang="en-US" sz="1800" dirty="0">
              <a:latin typeface="Arial"/>
              <a:cs typeface="Arial"/>
            </a:endParaRPr>
          </a:p>
        </p:txBody>
      </p:sp>
      <p:cxnSp>
        <p:nvCxnSpPr>
          <p:cNvPr id="17" name="Straight Arrow Connector 16"/>
          <p:cNvCxnSpPr/>
          <p:nvPr/>
        </p:nvCxnSpPr>
        <p:spPr>
          <a:xfrm flipV="1">
            <a:off x="921352" y="4905389"/>
            <a:ext cx="6573968" cy="332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1777168" y="4581684"/>
            <a:ext cx="795976" cy="74701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184B5B"/>
                </a:solidFill>
                <a:latin typeface="Arial"/>
                <a:cs typeface="Arial"/>
              </a:rPr>
              <a:t>D</a:t>
            </a:r>
            <a:r>
              <a:rPr lang="cs-CZ" sz="800" dirty="0" smtClean="0">
                <a:solidFill>
                  <a:srgbClr val="184B5B"/>
                </a:solidFill>
                <a:latin typeface="Arial"/>
                <a:cs typeface="Arial"/>
              </a:rPr>
              <a:t>efinice Arrheniova</a:t>
            </a:r>
            <a:endParaRPr lang="cs-CZ" sz="800" dirty="0">
              <a:solidFill>
                <a:srgbClr val="184B5B"/>
              </a:solidFill>
              <a:latin typeface="Arial"/>
              <a:cs typeface="Arial"/>
            </a:endParaRPr>
          </a:p>
        </p:txBody>
      </p:sp>
      <p:sp>
        <p:nvSpPr>
          <p:cNvPr id="14" name="Oval 13"/>
          <p:cNvSpPr/>
          <p:nvPr/>
        </p:nvSpPr>
        <p:spPr>
          <a:xfrm>
            <a:off x="3246167" y="4340979"/>
            <a:ext cx="1136479" cy="11205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600"/>
              </a:spcBef>
            </a:pPr>
            <a:r>
              <a:rPr lang="en-US" sz="1000" dirty="0" smtClean="0">
                <a:solidFill>
                  <a:srgbClr val="184B5B"/>
                </a:solidFill>
                <a:latin typeface="Arial"/>
                <a:cs typeface="Arial"/>
              </a:rPr>
              <a:t>D</a:t>
            </a:r>
            <a:r>
              <a:rPr lang="cs-CZ" sz="1000" dirty="0" smtClean="0">
                <a:solidFill>
                  <a:srgbClr val="184B5B"/>
                </a:solidFill>
                <a:latin typeface="Arial"/>
                <a:cs typeface="Arial"/>
              </a:rPr>
              <a:t>efinice Bronstedova</a:t>
            </a:r>
            <a:endParaRPr lang="cs-CZ" sz="1000" dirty="0">
              <a:solidFill>
                <a:srgbClr val="184B5B"/>
              </a:solidFill>
              <a:latin typeface="Arial"/>
              <a:cs typeface="Arial"/>
            </a:endParaRPr>
          </a:p>
        </p:txBody>
      </p:sp>
      <p:sp>
        <p:nvSpPr>
          <p:cNvPr id="15" name="Oval 14"/>
          <p:cNvSpPr/>
          <p:nvPr/>
        </p:nvSpPr>
        <p:spPr>
          <a:xfrm>
            <a:off x="5100667" y="4217207"/>
            <a:ext cx="1431799" cy="13853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600"/>
              </a:spcBef>
            </a:pPr>
            <a:r>
              <a:rPr lang="en-US" sz="1000" dirty="0" smtClean="0">
                <a:solidFill>
                  <a:srgbClr val="184B5B"/>
                </a:solidFill>
                <a:latin typeface="Arial"/>
                <a:cs typeface="Arial"/>
              </a:rPr>
              <a:t>D</a:t>
            </a:r>
            <a:r>
              <a:rPr lang="cs-CZ" sz="1000" dirty="0" smtClean="0">
                <a:solidFill>
                  <a:srgbClr val="184B5B"/>
                </a:solidFill>
                <a:latin typeface="Arial"/>
                <a:cs typeface="Arial"/>
              </a:rPr>
              <a:t>efinice Lewisova </a:t>
            </a:r>
            <a:endParaRPr lang="cs-CZ" sz="1000" dirty="0">
              <a:solidFill>
                <a:srgbClr val="184B5B"/>
              </a:solidFill>
              <a:latin typeface="Arial"/>
              <a:cs typeface="Arial"/>
            </a:endParaRPr>
          </a:p>
        </p:txBody>
      </p:sp>
    </p:spTree>
    <p:extLst>
      <p:ext uri="{BB962C8B-B14F-4D97-AF65-F5344CB8AC3E}">
        <p14:creationId xmlns:p14="http://schemas.microsoft.com/office/powerpoint/2010/main" val="2023336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948"/>
            <a:ext cx="9144000" cy="1252537"/>
          </a:xfrm>
        </p:spPr>
        <p:txBody>
          <a:bodyPr>
            <a:normAutofit fontScale="90000"/>
          </a:bodyPr>
          <a:lstStyle/>
          <a:p>
            <a:r>
              <a:rPr lang="cs-CZ" b="1" dirty="0">
                <a:latin typeface="Arial"/>
                <a:cs typeface="Arial"/>
              </a:rPr>
              <a:t>Teoretické modely </a:t>
            </a:r>
            <a:r>
              <a:rPr lang="cs-CZ" b="1" dirty="0" smtClean="0">
                <a:latin typeface="Arial"/>
                <a:cs typeface="Arial"/>
              </a:rPr>
              <a:t>ve </a:t>
            </a:r>
            <a:r>
              <a:rPr lang="cs-CZ" b="1" dirty="0">
                <a:latin typeface="Arial"/>
                <a:cs typeface="Arial"/>
              </a:rPr>
              <a:t>výuce </a:t>
            </a:r>
            <a:r>
              <a:rPr lang="cs-CZ" b="1" dirty="0" smtClean="0">
                <a:latin typeface="Arial"/>
                <a:cs typeface="Arial"/>
              </a:rPr>
              <a:t>chemie</a:t>
            </a:r>
            <a:endParaRPr lang="en-US" dirty="0"/>
          </a:p>
        </p:txBody>
      </p:sp>
      <p:sp>
        <p:nvSpPr>
          <p:cNvPr id="3" name="Vertical Text Placeholder 2"/>
          <p:cNvSpPr>
            <a:spLocks noGrp="1"/>
          </p:cNvSpPr>
          <p:nvPr>
            <p:ph type="body" orient="vert" idx="4294967295"/>
          </p:nvPr>
        </p:nvSpPr>
        <p:spPr>
          <a:xfrm>
            <a:off x="787431" y="1600200"/>
            <a:ext cx="8042275" cy="5257800"/>
          </a:xfrm>
        </p:spPr>
        <p:txBody>
          <a:bodyPr vert="horz">
            <a:noAutofit/>
          </a:bodyPr>
          <a:lstStyle/>
          <a:p>
            <a:pPr marL="0" indent="0" algn="just">
              <a:spcBef>
                <a:spcPts val="600"/>
              </a:spcBef>
              <a:buNone/>
            </a:pPr>
            <a:r>
              <a:rPr lang="cs-CZ" sz="1800" dirty="0" smtClean="0">
                <a:latin typeface="Arial"/>
                <a:cs typeface="Arial"/>
              </a:rPr>
              <a:t>V </a:t>
            </a:r>
            <a:r>
              <a:rPr lang="cs-CZ" sz="1800" dirty="0">
                <a:latin typeface="Arial"/>
                <a:cs typeface="Arial"/>
              </a:rPr>
              <a:t>závislosti na výběru teorie mají definice základních chemických pojmů různé významy a rozsah působení. </a:t>
            </a:r>
            <a:endParaRPr lang="cs-CZ" sz="1800" dirty="0" smtClean="0">
              <a:latin typeface="Arial"/>
              <a:cs typeface="Arial"/>
            </a:endParaRPr>
          </a:p>
          <a:p>
            <a:pPr marL="0" indent="0" algn="just">
              <a:spcBef>
                <a:spcPts val="600"/>
              </a:spcBef>
              <a:buNone/>
            </a:pPr>
            <a:r>
              <a:rPr lang="cs-CZ" sz="1800" dirty="0" smtClean="0">
                <a:latin typeface="Arial"/>
                <a:cs typeface="Arial"/>
              </a:rPr>
              <a:t>Přechody </a:t>
            </a:r>
            <a:r>
              <a:rPr lang="cs-CZ" sz="1800" dirty="0">
                <a:latin typeface="Arial"/>
                <a:cs typeface="Arial"/>
              </a:rPr>
              <a:t>od starších teorií k novějším se během výuky pokaždé stává překážkou, kterou musí žáci </a:t>
            </a:r>
            <a:r>
              <a:rPr lang="cs-CZ" sz="1800" dirty="0" smtClean="0">
                <a:latin typeface="Arial"/>
                <a:cs typeface="Arial"/>
              </a:rPr>
              <a:t>překonat.</a:t>
            </a:r>
            <a:endParaRPr lang="cs-CZ" sz="1800" dirty="0">
              <a:latin typeface="Arial"/>
              <a:cs typeface="Arial"/>
            </a:endParaRPr>
          </a:p>
          <a:p>
            <a:pPr marL="0" indent="0">
              <a:spcBef>
                <a:spcPts val="600"/>
              </a:spcBef>
              <a:buNone/>
            </a:pPr>
            <a:r>
              <a:rPr lang="cs-CZ" sz="1800" b="1" dirty="0">
                <a:latin typeface="Arial"/>
                <a:cs typeface="Arial"/>
              </a:rPr>
              <a:t> </a:t>
            </a:r>
            <a:endParaRPr lang="cs-CZ" sz="1800" dirty="0">
              <a:latin typeface="Arial"/>
              <a:cs typeface="Arial"/>
            </a:endParaRPr>
          </a:p>
          <a:p>
            <a:pPr marL="0" indent="0">
              <a:spcBef>
                <a:spcPts val="600"/>
              </a:spcBef>
              <a:buNone/>
            </a:pPr>
            <a:r>
              <a:rPr lang="cs-CZ" sz="1800" dirty="0">
                <a:latin typeface="Arial"/>
                <a:cs typeface="Arial"/>
              </a:rPr>
              <a:t> </a:t>
            </a:r>
          </a:p>
          <a:p>
            <a:pPr marL="0" indent="0">
              <a:spcBef>
                <a:spcPts val="600"/>
              </a:spcBef>
              <a:buNone/>
            </a:pPr>
            <a:r>
              <a:rPr lang="cs-CZ" sz="1800" dirty="0">
                <a:latin typeface="Arial"/>
                <a:cs typeface="Arial"/>
              </a:rPr>
              <a:t> </a:t>
            </a:r>
          </a:p>
          <a:p>
            <a:pPr marL="0" indent="0">
              <a:spcBef>
                <a:spcPts val="600"/>
              </a:spcBef>
              <a:buNone/>
            </a:pPr>
            <a:r>
              <a:rPr lang="cs-CZ" sz="1800" dirty="0">
                <a:latin typeface="Arial"/>
                <a:cs typeface="Arial"/>
              </a:rPr>
              <a:t> </a:t>
            </a:r>
          </a:p>
          <a:p>
            <a:pPr marL="0" indent="0">
              <a:spcBef>
                <a:spcPts val="600"/>
              </a:spcBef>
              <a:buNone/>
            </a:pPr>
            <a:r>
              <a:rPr lang="cs-CZ" sz="1800" dirty="0">
                <a:latin typeface="Arial"/>
                <a:cs typeface="Arial"/>
              </a:rPr>
              <a:t> </a:t>
            </a:r>
          </a:p>
          <a:p>
            <a:pPr marL="0" indent="0">
              <a:spcBef>
                <a:spcPts val="600"/>
              </a:spcBef>
              <a:buNone/>
            </a:pPr>
            <a:r>
              <a:rPr lang="cs-CZ" sz="1800" dirty="0">
                <a:latin typeface="Arial"/>
                <a:cs typeface="Arial"/>
              </a:rPr>
              <a:t> </a:t>
            </a:r>
          </a:p>
          <a:p>
            <a:pPr marL="0" indent="0">
              <a:spcBef>
                <a:spcPts val="600"/>
              </a:spcBef>
              <a:buNone/>
            </a:pPr>
            <a:r>
              <a:rPr lang="cs-CZ" sz="1800" dirty="0">
                <a:latin typeface="Arial"/>
                <a:cs typeface="Arial"/>
              </a:rPr>
              <a:t> </a:t>
            </a:r>
          </a:p>
          <a:p>
            <a:pPr marL="0" indent="0">
              <a:spcBef>
                <a:spcPts val="600"/>
              </a:spcBef>
              <a:buNone/>
            </a:pPr>
            <a:r>
              <a:rPr lang="cs-CZ" sz="1800" dirty="0">
                <a:latin typeface="Arial"/>
                <a:cs typeface="Arial"/>
              </a:rPr>
              <a:t> </a:t>
            </a:r>
          </a:p>
          <a:p>
            <a:pPr marL="0" indent="0">
              <a:spcBef>
                <a:spcPts val="600"/>
              </a:spcBef>
              <a:buNone/>
            </a:pPr>
            <a:r>
              <a:rPr lang="cs-CZ" sz="1800" dirty="0">
                <a:latin typeface="Arial"/>
                <a:cs typeface="Arial"/>
              </a:rPr>
              <a:t> </a:t>
            </a:r>
          </a:p>
          <a:p>
            <a:pPr marL="0" indent="0">
              <a:spcBef>
                <a:spcPts val="600"/>
              </a:spcBef>
              <a:buNone/>
            </a:pPr>
            <a:endParaRPr lang="cs-CZ" sz="1800" dirty="0" smtClean="0">
              <a:latin typeface="Arial"/>
              <a:cs typeface="Arial"/>
            </a:endParaRPr>
          </a:p>
          <a:p>
            <a:pPr marL="0" indent="0">
              <a:spcBef>
                <a:spcPts val="600"/>
              </a:spcBef>
              <a:buNone/>
            </a:pPr>
            <a:r>
              <a:rPr lang="cs-CZ" sz="1800" dirty="0">
                <a:latin typeface="Arial"/>
                <a:cs typeface="Arial"/>
              </a:rPr>
              <a:t> </a:t>
            </a:r>
            <a:r>
              <a:rPr lang="cs-CZ" sz="1800" i="1" dirty="0" smtClean="0">
                <a:latin typeface="Arial"/>
                <a:cs typeface="Arial"/>
              </a:rPr>
              <a:t>Vznik </a:t>
            </a:r>
            <a:r>
              <a:rPr lang="cs-CZ" sz="1800" i="1" dirty="0">
                <a:latin typeface="Arial"/>
                <a:cs typeface="Arial"/>
              </a:rPr>
              <a:t>překážek v učení, které jsou spojeny se změnou </a:t>
            </a:r>
            <a:r>
              <a:rPr lang="cs-CZ" sz="1800" i="1" dirty="0" smtClean="0">
                <a:latin typeface="Arial"/>
                <a:cs typeface="Arial"/>
              </a:rPr>
              <a:t>teorie</a:t>
            </a:r>
          </a:p>
        </p:txBody>
      </p:sp>
      <p:graphicFrame>
        <p:nvGraphicFramePr>
          <p:cNvPr id="4" name="Object 3"/>
          <p:cNvGraphicFramePr>
            <a:graphicFrameLocks noChangeAspect="1"/>
          </p:cNvGraphicFramePr>
          <p:nvPr>
            <p:extLst>
              <p:ext uri="{D42A27DB-BD31-4B8C-83A1-F6EECF244321}">
                <p14:modId xmlns:p14="http://schemas.microsoft.com/office/powerpoint/2010/main" val="1195126265"/>
              </p:ext>
            </p:extLst>
          </p:nvPr>
        </p:nvGraphicFramePr>
        <p:xfrm>
          <a:off x="1112425" y="3217333"/>
          <a:ext cx="7627269" cy="3440054"/>
        </p:xfrm>
        <a:graphic>
          <a:graphicData uri="http://schemas.openxmlformats.org/presentationml/2006/ole">
            <mc:AlternateContent xmlns:mc="http://schemas.openxmlformats.org/markup-compatibility/2006">
              <mc:Choice xmlns:v="urn:schemas-microsoft-com:vml" Requires="v">
                <p:oleObj spid="_x0000_s2082" name="Document" r:id="rId3" imgW="6207840" imgH="2797560" progId="Word.Document.12">
                  <p:link updateAutomatic="1"/>
                </p:oleObj>
              </mc:Choice>
              <mc:Fallback>
                <p:oleObj name="Document" r:id="rId3" imgW="6207840" imgH="279756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425" y="3217333"/>
                        <a:ext cx="7627269" cy="34400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8040529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4481"/>
            <a:ext cx="9144000" cy="1252537"/>
          </a:xfrm>
        </p:spPr>
        <p:txBody>
          <a:bodyPr>
            <a:normAutofit fontScale="90000"/>
          </a:bodyPr>
          <a:lstStyle/>
          <a:p>
            <a:r>
              <a:rPr lang="cs-CZ" b="1" dirty="0">
                <a:latin typeface="Arial"/>
                <a:cs typeface="Arial"/>
              </a:rPr>
              <a:t>Teoretické modely </a:t>
            </a:r>
            <a:r>
              <a:rPr lang="cs-CZ" b="1" dirty="0" smtClean="0">
                <a:latin typeface="Arial"/>
                <a:cs typeface="Arial"/>
              </a:rPr>
              <a:t>ve </a:t>
            </a:r>
            <a:r>
              <a:rPr lang="cs-CZ" b="1" dirty="0">
                <a:latin typeface="Arial"/>
                <a:cs typeface="Arial"/>
              </a:rPr>
              <a:t>výuce </a:t>
            </a:r>
            <a:r>
              <a:rPr lang="cs-CZ" b="1" dirty="0" smtClean="0">
                <a:latin typeface="Arial"/>
                <a:cs typeface="Arial"/>
              </a:rPr>
              <a:t>chemie</a:t>
            </a:r>
            <a:endParaRPr lang="en-US" dirty="0"/>
          </a:p>
        </p:txBody>
      </p:sp>
      <p:sp>
        <p:nvSpPr>
          <p:cNvPr id="3" name="Vertical Text Placeholder 2"/>
          <p:cNvSpPr>
            <a:spLocks noGrp="1"/>
          </p:cNvSpPr>
          <p:nvPr>
            <p:ph sz="half" idx="4294967295"/>
          </p:nvPr>
        </p:nvSpPr>
        <p:spPr>
          <a:xfrm>
            <a:off x="237076" y="2015083"/>
            <a:ext cx="5351463" cy="4343400"/>
          </a:xfrm>
          <a:prstGeom prst="rect">
            <a:avLst/>
          </a:prstGeom>
        </p:spPr>
        <p:txBody>
          <a:bodyPr vert="horz">
            <a:noAutofit/>
          </a:bodyPr>
          <a:lstStyle/>
          <a:p>
            <a:pPr marL="0" indent="0" algn="just">
              <a:spcBef>
                <a:spcPts val="600"/>
              </a:spcBef>
              <a:buNone/>
            </a:pPr>
            <a:r>
              <a:rPr lang="cs-CZ" sz="1800" dirty="0" smtClean="0">
                <a:latin typeface="Arial"/>
                <a:cs typeface="Arial"/>
              </a:rPr>
              <a:t>Tehdy vzniká kognitivní disonance, která může vyvolávat problémy během procesu vzdělávání, a to především v situaci, když žák bude muset k vyřešení podobných problémů použít často teoretické modely lišící se zásadním způsobem. </a:t>
            </a:r>
          </a:p>
          <a:p>
            <a:pPr marL="0" indent="0" algn="just">
              <a:spcBef>
                <a:spcPts val="600"/>
              </a:spcBef>
              <a:buNone/>
            </a:pPr>
            <a:endParaRPr lang="cs-CZ" sz="1800" dirty="0" smtClean="0">
              <a:latin typeface="Arial"/>
              <a:cs typeface="Arial"/>
            </a:endParaRPr>
          </a:p>
          <a:p>
            <a:pPr marL="0" indent="0" algn="just">
              <a:spcBef>
                <a:spcPts val="600"/>
              </a:spcBef>
              <a:buNone/>
            </a:pPr>
            <a:r>
              <a:rPr lang="cs-CZ" sz="1800" dirty="0" smtClean="0">
                <a:latin typeface="Arial"/>
                <a:cs typeface="Arial"/>
              </a:rPr>
              <a:t>V Polsku přechod od jednotlivých teorií stavby molekul k jim odpovídajícím modelům (na příkladu molekuly kyseliny siřičité) dost podrobně popisuje a představuje Józef Soczewka.</a:t>
            </a:r>
          </a:p>
        </p:txBody>
      </p:sp>
      <p:pic>
        <p:nvPicPr>
          <p:cNvPr id="6" name="Content Placeholder 5"/>
          <p:cNvPicPr>
            <a:picLocks noGrp="1" noChangeAspect="1"/>
          </p:cNvPicPr>
          <p:nvPr>
            <p:ph sz="half" idx="4294967295"/>
          </p:nvPr>
        </p:nvPicPr>
        <p:blipFill>
          <a:blip r:embed="rId2" cstate="print"/>
          <a:srcRect l="-15126" r="-15126"/>
          <a:stretch>
            <a:fillRect/>
          </a:stretch>
        </p:blipFill>
        <p:spPr>
          <a:xfrm>
            <a:off x="5058316" y="1531938"/>
            <a:ext cx="4373562" cy="4945062"/>
          </a:xfrm>
          <a:prstGeom prst="rect">
            <a:avLst/>
          </a:prstGeom>
          <a:ln>
            <a:noFill/>
          </a:ln>
          <a:effectLst>
            <a:softEdge rad="112500"/>
          </a:effectLst>
        </p:spPr>
      </p:pic>
      <p:sp>
        <p:nvSpPr>
          <p:cNvPr id="4" name="Right Arrow 3"/>
          <p:cNvSpPr/>
          <p:nvPr/>
        </p:nvSpPr>
        <p:spPr>
          <a:xfrm>
            <a:off x="978151" y="3559310"/>
            <a:ext cx="4543232" cy="1534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56620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3" name="Vertical Text Placeholder 2"/>
          <p:cNvSpPr>
            <a:spLocks noGrp="1"/>
          </p:cNvSpPr>
          <p:nvPr>
            <p:ph type="body" orient="vert" idx="1"/>
          </p:nvPr>
        </p:nvSpPr>
        <p:spPr>
          <a:xfrm>
            <a:off x="152400" y="2203189"/>
            <a:ext cx="7194328" cy="3450696"/>
          </a:xfrm>
        </p:spPr>
        <p:txBody>
          <a:bodyPr vert="horz">
            <a:noAutofit/>
          </a:bodyPr>
          <a:lstStyle/>
          <a:p>
            <a:pPr algn="just">
              <a:spcBef>
                <a:spcPts val="600"/>
              </a:spcBef>
            </a:pPr>
            <a:r>
              <a:rPr lang="cs-CZ" sz="1800" dirty="0" smtClean="0">
                <a:latin typeface="Arial"/>
                <a:cs typeface="Arial"/>
              </a:rPr>
              <a:t>S </a:t>
            </a:r>
            <a:r>
              <a:rPr lang="cs-CZ" sz="1800" dirty="0">
                <a:latin typeface="Arial"/>
                <a:cs typeface="Arial"/>
              </a:rPr>
              <a:t>postupem času se v programových základech výuky chemie začala věnovat čím dál tím větší pozornost teoretickým problémům. </a:t>
            </a:r>
            <a:endParaRPr lang="cs-CZ" sz="1800" dirty="0" smtClean="0">
              <a:latin typeface="Arial"/>
              <a:cs typeface="Arial"/>
            </a:endParaRPr>
          </a:p>
          <a:p>
            <a:pPr algn="just">
              <a:spcBef>
                <a:spcPts val="600"/>
              </a:spcBef>
            </a:pPr>
            <a:r>
              <a:rPr lang="cs-CZ" sz="1800" dirty="0" smtClean="0">
                <a:latin typeface="Arial"/>
                <a:cs typeface="Arial"/>
              </a:rPr>
              <a:t>Jedním </a:t>
            </a:r>
            <a:r>
              <a:rPr lang="cs-CZ" sz="1800" dirty="0">
                <a:latin typeface="Arial"/>
                <a:cs typeface="Arial"/>
              </a:rPr>
              <a:t>z hlavních cílů výuky chemie se začalo stávat nabývání schopností používat teoretické vědomosti k vysvětlování a odhadování chemických faktů. </a:t>
            </a:r>
            <a:endParaRPr lang="cs-CZ" sz="1800" dirty="0" smtClean="0">
              <a:latin typeface="Arial"/>
              <a:cs typeface="Arial"/>
            </a:endParaRPr>
          </a:p>
          <a:p>
            <a:pPr algn="just">
              <a:spcBef>
                <a:spcPts val="600"/>
              </a:spcBef>
            </a:pPr>
            <a:r>
              <a:rPr lang="cs-CZ" sz="1800" dirty="0" smtClean="0">
                <a:latin typeface="Arial"/>
                <a:cs typeface="Arial"/>
              </a:rPr>
              <a:t>Díky </a:t>
            </a:r>
            <a:r>
              <a:rPr lang="cs-CZ" sz="1800" dirty="0">
                <a:latin typeface="Arial"/>
                <a:cs typeface="Arial"/>
              </a:rPr>
              <a:t>tomu začal být v didaktice chemie termín „model“ stále častěji chápán jako „teoretický model</a:t>
            </a:r>
            <a:r>
              <a:rPr lang="cs-CZ" sz="1800" dirty="0" smtClean="0">
                <a:latin typeface="Arial"/>
                <a:cs typeface="Arial"/>
              </a:rPr>
              <a:t>“. </a:t>
            </a:r>
          </a:p>
        </p:txBody>
      </p:sp>
      <p:pic>
        <p:nvPicPr>
          <p:cNvPr id="6" name="Picture 5" descr="ludzik.png"/>
          <p:cNvPicPr>
            <a:picLocks noChangeAspect="1"/>
          </p:cNvPicPr>
          <p:nvPr/>
        </p:nvPicPr>
        <p:blipFill rotWithShape="1">
          <a:blip r:embed="rId2" cstate="email">
            <a:extLst>
              <a:ext uri="{28A0092B-C50C-407E-A947-70E740481C1C}">
                <a14:useLocalDpi xmlns:a14="http://schemas.microsoft.com/office/drawing/2010/main" val="0"/>
              </a:ext>
            </a:extLst>
          </a:blip>
          <a:srcRect l="5181" t="10370" b="2840"/>
          <a:stretch/>
        </p:blipFill>
        <p:spPr>
          <a:xfrm>
            <a:off x="7346728" y="4301066"/>
            <a:ext cx="1797272" cy="2556934"/>
          </a:xfrm>
          <a:prstGeom prst="rect">
            <a:avLst/>
          </a:prstGeom>
        </p:spPr>
      </p:pic>
    </p:spTree>
    <p:extLst>
      <p:ext uri="{BB962C8B-B14F-4D97-AF65-F5344CB8AC3E}">
        <p14:creationId xmlns:p14="http://schemas.microsoft.com/office/powerpoint/2010/main" val="303368391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pic>
        <p:nvPicPr>
          <p:cNvPr id="4" name="Picture 3" descr="ludzik.png"/>
          <p:cNvPicPr>
            <a:picLocks noChangeAspect="1"/>
          </p:cNvPicPr>
          <p:nvPr/>
        </p:nvPicPr>
        <p:blipFill rotWithShape="1">
          <a:blip r:embed="rId2" cstate="email">
            <a:extLst>
              <a:ext uri="{28A0092B-C50C-407E-A947-70E740481C1C}">
                <a14:useLocalDpi xmlns:a14="http://schemas.microsoft.com/office/drawing/2010/main" val="0"/>
              </a:ext>
            </a:extLst>
          </a:blip>
          <a:srcRect l="5181" t="10370" b="2840"/>
          <a:stretch/>
        </p:blipFill>
        <p:spPr>
          <a:xfrm>
            <a:off x="7346728" y="4301066"/>
            <a:ext cx="1797272" cy="2556934"/>
          </a:xfrm>
          <a:prstGeom prst="rect">
            <a:avLst/>
          </a:prstGeom>
        </p:spPr>
      </p:pic>
      <p:sp>
        <p:nvSpPr>
          <p:cNvPr id="5" name="Rectangle 4"/>
          <p:cNvSpPr/>
          <p:nvPr/>
        </p:nvSpPr>
        <p:spPr>
          <a:xfrm>
            <a:off x="515315" y="3750737"/>
            <a:ext cx="5987085" cy="2662268"/>
          </a:xfrm>
          <a:prstGeom prst="rect">
            <a:avLst/>
          </a:prstGeom>
        </p:spPr>
        <p:txBody>
          <a:bodyPr wrap="square">
            <a:spAutoFit/>
          </a:bodyPr>
          <a:lstStyle/>
          <a:p>
            <a:pPr marL="349250" lvl="0" indent="-349250" algn="just">
              <a:spcBef>
                <a:spcPts val="600"/>
              </a:spcBef>
              <a:buClr>
                <a:srgbClr val="2C7C9F">
                  <a:lumMod val="60000"/>
                  <a:lumOff val="40000"/>
                </a:srgbClr>
              </a:buClr>
              <a:buSzPct val="110000"/>
              <a:buFont typeface="Wingdings 2" pitchFamily="18" charset="2"/>
              <a:buChar char=""/>
            </a:pPr>
            <a:r>
              <a:rPr lang="cs-CZ" dirty="0">
                <a:solidFill>
                  <a:prstClr val="black">
                    <a:lumMod val="65000"/>
                    <a:lumOff val="35000"/>
                  </a:prstClr>
                </a:solidFill>
                <a:latin typeface="Arial"/>
                <a:cs typeface="Arial"/>
              </a:rPr>
              <a:t>Tato situace způsobila určitý problém s definováním, protože pojem „model“ byl dále používán také v dřívějším významu i přes to, že se mnozí snažili v rámci didaktiky chemie vymezit a odlišit tyto dva pojmy. </a:t>
            </a:r>
          </a:p>
          <a:p>
            <a:pPr marL="349250" lvl="0" indent="-349250" algn="just">
              <a:spcBef>
                <a:spcPts val="600"/>
              </a:spcBef>
              <a:buClr>
                <a:srgbClr val="2C7C9F">
                  <a:lumMod val="60000"/>
                  <a:lumOff val="40000"/>
                </a:srgbClr>
              </a:buClr>
              <a:buSzPct val="110000"/>
              <a:buFont typeface="Wingdings 2" pitchFamily="18" charset="2"/>
              <a:buChar char=""/>
            </a:pPr>
            <a:r>
              <a:rPr lang="cs-CZ" dirty="0">
                <a:solidFill>
                  <a:prstClr val="black">
                    <a:lumMod val="65000"/>
                    <a:lumOff val="35000"/>
                  </a:prstClr>
                </a:solidFill>
                <a:latin typeface="Arial"/>
                <a:cs typeface="Arial"/>
              </a:rPr>
              <a:t>Nejlépe ilustruje tento problém níže uvedený přehled nejčastěji používaných definicí termínu „model“ a pokusů o klasifikaci modelů ve výuce chemie, se kterými se můžeme setkat na půdě didaktiky chemie. </a:t>
            </a:r>
          </a:p>
        </p:txBody>
      </p:sp>
    </p:spTree>
    <p:extLst>
      <p:ext uri="{BB962C8B-B14F-4D97-AF65-F5344CB8AC3E}">
        <p14:creationId xmlns:p14="http://schemas.microsoft.com/office/powerpoint/2010/main" val="22338029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134910" y="4869704"/>
            <a:ext cx="3185410" cy="276999"/>
          </a:xfrm>
          <a:prstGeom prst="rect">
            <a:avLst/>
          </a:prstGeom>
        </p:spPr>
        <p:txBody>
          <a:bodyPr wrap="square">
            <a:spAutoFit/>
          </a:bodyPr>
          <a:lstStyle/>
          <a:p>
            <a:r>
              <a:rPr lang="cs-CZ" sz="1200" dirty="0">
                <a:solidFill>
                  <a:srgbClr val="3366FF"/>
                </a:solidFill>
              </a:rPr>
              <a:t>Hnězdenské dveře </a:t>
            </a:r>
            <a:r>
              <a:rPr lang="cs-CZ" sz="1200" i="1" dirty="0" smtClean="0">
                <a:solidFill>
                  <a:srgbClr val="3366FF"/>
                </a:solidFill>
              </a:rPr>
              <a:t>, Polsko</a:t>
            </a:r>
            <a:endParaRPr lang="pl-PL" sz="1200" i="1" dirty="0">
              <a:solidFill>
                <a:srgbClr val="3366FF"/>
              </a:solidFill>
            </a:endParaRPr>
          </a:p>
        </p:txBody>
      </p:sp>
      <p:sp>
        <p:nvSpPr>
          <p:cNvPr id="7" name="Prostokąt 6"/>
          <p:cNvSpPr/>
          <p:nvPr/>
        </p:nvSpPr>
        <p:spPr>
          <a:xfrm>
            <a:off x="6213423" y="5411104"/>
            <a:ext cx="2780676" cy="276999"/>
          </a:xfrm>
          <a:prstGeom prst="rect">
            <a:avLst/>
          </a:prstGeom>
        </p:spPr>
        <p:txBody>
          <a:bodyPr wrap="square">
            <a:spAutoFit/>
          </a:bodyPr>
          <a:lstStyle/>
          <a:p>
            <a:pPr algn="r"/>
            <a:r>
              <a:rPr lang="cs-CZ" sz="1200" dirty="0">
                <a:solidFill>
                  <a:srgbClr val="3366FF"/>
                </a:solidFill>
              </a:rPr>
              <a:t>Bronzové dveře v kostele v </a:t>
            </a:r>
            <a:r>
              <a:rPr lang="cs-CZ" sz="1200" dirty="0" err="1">
                <a:solidFill>
                  <a:srgbClr val="3366FF"/>
                </a:solidFill>
              </a:rPr>
              <a:t>Hildesheimu</a:t>
            </a:r>
            <a:r>
              <a:rPr lang="cs-CZ" sz="1200" dirty="0">
                <a:solidFill>
                  <a:srgbClr val="3366FF"/>
                </a:solidFill>
              </a:rPr>
              <a:t> </a:t>
            </a:r>
            <a:endParaRPr lang="pl-PL" sz="1200" dirty="0" smtClean="0">
              <a:solidFill>
                <a:srgbClr val="3366FF"/>
              </a:solidFill>
            </a:endParaRPr>
          </a:p>
        </p:txBody>
      </p:sp>
      <p:pic>
        <p:nvPicPr>
          <p:cNvPr id="17410" name="Picture 2" descr="strona 011 rys 011"/>
          <p:cNvPicPr>
            <a:picLocks noChangeAspect="1" noChangeArrowheads="1"/>
          </p:cNvPicPr>
          <p:nvPr/>
        </p:nvPicPr>
        <p:blipFill>
          <a:blip r:embed="rId2" cstate="print"/>
          <a:srcRect l="5594" r="7142" b="4427"/>
          <a:stretch>
            <a:fillRect/>
          </a:stretch>
        </p:blipFill>
        <p:spPr bwMode="auto">
          <a:xfrm>
            <a:off x="232349" y="2111515"/>
            <a:ext cx="1753849" cy="2662852"/>
          </a:xfrm>
          <a:prstGeom prst="rect">
            <a:avLst/>
          </a:prstGeom>
          <a:noFill/>
          <a:ln w="9525">
            <a:noFill/>
            <a:miter lim="800000"/>
            <a:headEnd/>
            <a:tailEnd/>
          </a:ln>
        </p:spPr>
      </p:pic>
      <p:pic>
        <p:nvPicPr>
          <p:cNvPr id="17411" name="Picture 9" descr="strona 011 rys 010"/>
          <p:cNvPicPr>
            <a:picLocks noChangeAspect="1" noChangeArrowheads="1"/>
          </p:cNvPicPr>
          <p:nvPr/>
        </p:nvPicPr>
        <p:blipFill>
          <a:blip r:embed="rId3" cstate="print"/>
          <a:srcRect/>
          <a:stretch>
            <a:fillRect/>
          </a:stretch>
        </p:blipFill>
        <p:spPr bwMode="auto">
          <a:xfrm>
            <a:off x="7514029" y="2651125"/>
            <a:ext cx="1435100" cy="2651125"/>
          </a:xfrm>
          <a:prstGeom prst="rect">
            <a:avLst/>
          </a:prstGeom>
          <a:noFill/>
          <a:ln w="9525">
            <a:noFill/>
            <a:miter lim="800000"/>
            <a:headEnd/>
            <a:tailEnd/>
          </a:ln>
        </p:spPr>
      </p:pic>
      <p:sp>
        <p:nvSpPr>
          <p:cNvPr id="9" name="Symbol zastępczy zawartości 1"/>
          <p:cNvSpPr>
            <a:spLocks noGrp="1"/>
          </p:cNvSpPr>
          <p:nvPr>
            <p:ph idx="1"/>
          </p:nvPr>
        </p:nvSpPr>
        <p:spPr>
          <a:xfrm>
            <a:off x="2098623" y="2300718"/>
            <a:ext cx="4631960" cy="2623552"/>
          </a:xfrm>
        </p:spPr>
        <p:txBody>
          <a:bodyPr>
            <a:normAutofit lnSpcReduction="10000"/>
          </a:bodyPr>
          <a:lstStyle/>
          <a:p>
            <a:pPr algn="ctr"/>
            <a:r>
              <a:rPr lang="cs-CZ" dirty="0" smtClean="0"/>
              <a:t>Důležité </a:t>
            </a:r>
            <a:r>
              <a:rPr lang="cs-CZ" dirty="0"/>
              <a:t>vzdělávací role vizualizace si můžeme všimnout ve středověku</a:t>
            </a:r>
            <a:r>
              <a:rPr lang="cs-CZ" dirty="0" smtClean="0"/>
              <a:t>.</a:t>
            </a:r>
          </a:p>
          <a:p>
            <a:pPr algn="ctr"/>
            <a:r>
              <a:rPr lang="cs-CZ" dirty="0" smtClean="0"/>
              <a:t> </a:t>
            </a:r>
            <a:r>
              <a:rPr lang="cs-CZ" dirty="0"/>
              <a:t>Jako typický příklad tehdejšího „obrazového vzdělávání“ může posloužit </a:t>
            </a:r>
            <a:r>
              <a:rPr lang="cs-CZ" i="1" dirty="0" err="1"/>
              <a:t>Biblia</a:t>
            </a:r>
            <a:r>
              <a:rPr lang="cs-CZ" i="1" dirty="0"/>
              <a:t> </a:t>
            </a:r>
            <a:r>
              <a:rPr lang="cs-CZ" i="1" dirty="0" err="1"/>
              <a:t>pauperum</a:t>
            </a:r>
            <a:r>
              <a:rPr lang="cs-CZ" dirty="0"/>
              <a:t> (Bible chudých). </a:t>
            </a:r>
            <a:endParaRPr lang="pl-PL" dirty="0" smtClean="0"/>
          </a:p>
        </p:txBody>
      </p:sp>
      <p:sp>
        <p:nvSpPr>
          <p:cNvPr id="11" name="Tytuł 2"/>
          <p:cNvSpPr>
            <a:spLocks noGrp="1"/>
          </p:cNvSpPr>
          <p:nvPr>
            <p:ph type="title"/>
          </p:nvPr>
        </p:nvSpPr>
        <p:spPr>
          <a:xfrm>
            <a:off x="457200" y="338328"/>
            <a:ext cx="8229600" cy="1252728"/>
          </a:xfrm>
        </p:spPr>
        <p:txBody>
          <a:bodyPr/>
          <a:lstStyle/>
          <a:p>
            <a:r>
              <a:rPr lang="cs-CZ" dirty="0" smtClean="0"/>
              <a:t>Role obrazu v kultuře</a:t>
            </a:r>
            <a:endParaRPr lang="pl-PL" dirty="0"/>
          </a:p>
        </p:txBody>
      </p:sp>
    </p:spTree>
    <p:extLst>
      <p:ext uri="{BB962C8B-B14F-4D97-AF65-F5344CB8AC3E}">
        <p14:creationId xmlns:p14="http://schemas.microsoft.com/office/powerpoint/2010/main" val="425637796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3" name="Vertical Text Placeholder 2"/>
          <p:cNvSpPr>
            <a:spLocks noGrp="1"/>
          </p:cNvSpPr>
          <p:nvPr>
            <p:ph type="body" orient="vert" idx="1"/>
          </p:nvPr>
        </p:nvSpPr>
        <p:spPr>
          <a:xfrm>
            <a:off x="254000" y="2298700"/>
            <a:ext cx="8610600" cy="4558511"/>
          </a:xfrm>
        </p:spPr>
        <p:txBody>
          <a:bodyPr vert="horz">
            <a:noAutofit/>
          </a:bodyPr>
          <a:lstStyle/>
          <a:p>
            <a:pPr algn="just">
              <a:spcBef>
                <a:spcPts val="600"/>
              </a:spcBef>
            </a:pPr>
            <a:r>
              <a:rPr lang="cs-CZ" sz="1800" dirty="0" smtClean="0">
                <a:latin typeface="Arial"/>
                <a:cs typeface="Arial"/>
              </a:rPr>
              <a:t>V </a:t>
            </a:r>
            <a:r>
              <a:rPr lang="cs-CZ" sz="1800" dirty="0">
                <a:latin typeface="Arial"/>
                <a:cs typeface="Arial"/>
              </a:rPr>
              <a:t>didaktice chemie se modelem nejčastěji rozumí </a:t>
            </a:r>
            <a:r>
              <a:rPr lang="cs-CZ" sz="1800" dirty="0">
                <a:solidFill>
                  <a:schemeClr val="tx2">
                    <a:lumMod val="50000"/>
                    <a:lumOff val="50000"/>
                  </a:schemeClr>
                </a:solidFill>
                <a:latin typeface="Arial"/>
                <a:cs typeface="Arial"/>
              </a:rPr>
              <a:t>učební pomůcka</a:t>
            </a:r>
            <a:r>
              <a:rPr lang="cs-CZ" sz="1800" dirty="0">
                <a:latin typeface="Arial"/>
                <a:cs typeface="Arial"/>
              </a:rPr>
              <a:t>, která je </a:t>
            </a:r>
            <a:r>
              <a:rPr lang="cs-CZ" sz="1800" dirty="0">
                <a:solidFill>
                  <a:schemeClr val="tx2">
                    <a:lumMod val="50000"/>
                    <a:lumOff val="50000"/>
                  </a:schemeClr>
                </a:solidFill>
                <a:latin typeface="Arial"/>
                <a:cs typeface="Arial"/>
              </a:rPr>
              <a:t>vzorem předmětu</a:t>
            </a:r>
            <a:r>
              <a:rPr lang="cs-CZ" sz="1800" dirty="0">
                <a:latin typeface="Arial"/>
                <a:cs typeface="Arial"/>
              </a:rPr>
              <a:t>, jenž žáci poznávají v průběhu </a:t>
            </a:r>
            <a:r>
              <a:rPr lang="cs-CZ" sz="1800" dirty="0" smtClean="0">
                <a:latin typeface="Arial"/>
                <a:cs typeface="Arial"/>
              </a:rPr>
              <a:t>výuky. </a:t>
            </a:r>
            <a:r>
              <a:rPr lang="cs-CZ" sz="1800" dirty="0">
                <a:latin typeface="Arial"/>
                <a:cs typeface="Arial"/>
              </a:rPr>
              <a:t>Jedná se o materiální nebo symbolické zobrazení originálu, které znázorňuje jeho nejdůležitější vlastnosti. </a:t>
            </a:r>
            <a:endParaRPr lang="cs-CZ" sz="1800" dirty="0" smtClean="0">
              <a:latin typeface="Arial"/>
              <a:cs typeface="Arial"/>
            </a:endParaRPr>
          </a:p>
          <a:p>
            <a:pPr algn="just">
              <a:spcBef>
                <a:spcPts val="600"/>
              </a:spcBef>
            </a:pPr>
            <a:r>
              <a:rPr lang="cs-CZ" sz="1800" dirty="0" smtClean="0">
                <a:latin typeface="Arial"/>
                <a:cs typeface="Arial"/>
              </a:rPr>
              <a:t>Podle </a:t>
            </a:r>
            <a:r>
              <a:rPr lang="cs-CZ" sz="1800" dirty="0" err="1">
                <a:latin typeface="Arial"/>
                <a:cs typeface="Arial"/>
              </a:rPr>
              <a:t>Szeromského</a:t>
            </a:r>
            <a:r>
              <a:rPr lang="cs-CZ" sz="1800" dirty="0">
                <a:latin typeface="Arial"/>
                <a:cs typeface="Arial"/>
              </a:rPr>
              <a:t> je model v závislosti na </a:t>
            </a:r>
            <a:r>
              <a:rPr lang="cs-CZ" sz="1800" dirty="0" smtClean="0">
                <a:latin typeface="Arial"/>
                <a:cs typeface="Arial"/>
              </a:rPr>
              <a:t>didaktické situaci </a:t>
            </a:r>
            <a:r>
              <a:rPr lang="cs-CZ" sz="1800" dirty="0" smtClean="0">
                <a:solidFill>
                  <a:schemeClr val="tx2">
                    <a:lumMod val="50000"/>
                    <a:lumOff val="50000"/>
                  </a:schemeClr>
                </a:solidFill>
                <a:latin typeface="Arial"/>
                <a:cs typeface="Arial"/>
              </a:rPr>
              <a:t>zjednodušeným elementem praxe či teorie nebo také uměle vytvořeným objektem</a:t>
            </a:r>
            <a:r>
              <a:rPr lang="cs-CZ" sz="1800" dirty="0" smtClean="0">
                <a:latin typeface="Arial"/>
                <a:cs typeface="Arial"/>
              </a:rPr>
              <a:t>. </a:t>
            </a:r>
          </a:p>
          <a:p>
            <a:pPr algn="just">
              <a:spcBef>
                <a:spcPts val="600"/>
              </a:spcBef>
            </a:pPr>
            <a:r>
              <a:rPr lang="cs-CZ" sz="1800" dirty="0" smtClean="0">
                <a:latin typeface="Arial"/>
                <a:cs typeface="Arial"/>
              </a:rPr>
              <a:t>Białynicka-Birula ovšem soudí</a:t>
            </a:r>
            <a:r>
              <a:rPr lang="cs-CZ" sz="1800" dirty="0">
                <a:latin typeface="Arial"/>
                <a:cs typeface="Arial"/>
              </a:rPr>
              <a:t>, že model je </a:t>
            </a:r>
            <a:r>
              <a:rPr lang="cs-CZ" sz="1800" dirty="0">
                <a:solidFill>
                  <a:schemeClr val="tx2">
                    <a:lumMod val="50000"/>
                    <a:lumOff val="50000"/>
                  </a:schemeClr>
                </a:solidFill>
                <a:latin typeface="Arial"/>
                <a:cs typeface="Arial"/>
              </a:rPr>
              <a:t>soubor prvků skutečnosti, které jsou zásadní pro daný problém nebo zákony, které v něm vládnou</a:t>
            </a:r>
            <a:r>
              <a:rPr lang="cs-CZ" sz="1800" dirty="0" smtClean="0">
                <a:latin typeface="Arial"/>
                <a:cs typeface="Arial"/>
              </a:rPr>
              <a:t>.</a:t>
            </a:r>
          </a:p>
          <a:p>
            <a:pPr>
              <a:spcBef>
                <a:spcPts val="600"/>
              </a:spcBef>
            </a:pPr>
            <a:endParaRPr lang="cs-CZ" sz="1800" dirty="0">
              <a:latin typeface="Arial"/>
              <a:cs typeface="Arial"/>
            </a:endParaRPr>
          </a:p>
          <a:p>
            <a:pPr marL="0" indent="0" algn="just">
              <a:spcBef>
                <a:spcPts val="600"/>
              </a:spcBef>
              <a:buNone/>
            </a:pPr>
            <a:r>
              <a:rPr lang="cs-CZ" sz="1800" dirty="0">
                <a:latin typeface="Arial"/>
                <a:cs typeface="Arial"/>
              </a:rPr>
              <a:t>Ve výuce chemie se využívají rozmanité materiální modely (učební pomůcky) nadmíru často, např. </a:t>
            </a:r>
            <a:r>
              <a:rPr lang="cs-CZ" sz="1800" dirty="0" err="1">
                <a:latin typeface="Arial"/>
                <a:cs typeface="Arial"/>
              </a:rPr>
              <a:t>Vögtle</a:t>
            </a:r>
            <a:r>
              <a:rPr lang="cs-CZ" sz="1800" dirty="0">
                <a:latin typeface="Arial"/>
                <a:cs typeface="Arial"/>
              </a:rPr>
              <a:t> a Neumann </a:t>
            </a:r>
            <a:r>
              <a:rPr lang="cs-CZ" sz="1800" dirty="0" smtClean="0">
                <a:latin typeface="Arial"/>
                <a:cs typeface="Arial"/>
              </a:rPr>
              <a:t>ve </a:t>
            </a:r>
            <a:r>
              <a:rPr lang="cs-CZ" sz="1800" dirty="0">
                <a:latin typeface="Arial"/>
                <a:cs typeface="Arial"/>
              </a:rPr>
              <a:t>své práci citují </a:t>
            </a:r>
            <a:r>
              <a:rPr lang="cs-CZ" sz="1800" b="1" dirty="0">
                <a:solidFill>
                  <a:schemeClr val="bg2">
                    <a:lumMod val="25000"/>
                  </a:schemeClr>
                </a:solidFill>
                <a:latin typeface="Arial"/>
                <a:cs typeface="Arial"/>
              </a:rPr>
              <a:t>více než 130 </a:t>
            </a:r>
            <a:r>
              <a:rPr lang="cs-CZ" sz="1800" dirty="0">
                <a:latin typeface="Arial"/>
                <a:cs typeface="Arial"/>
              </a:rPr>
              <a:t>bibliografických záznamů, které popisují </a:t>
            </a:r>
            <a:r>
              <a:rPr lang="cs-CZ" sz="1800" b="1" dirty="0">
                <a:solidFill>
                  <a:srgbClr val="184B5B"/>
                </a:solidFill>
                <a:latin typeface="Arial"/>
                <a:cs typeface="Arial"/>
              </a:rPr>
              <a:t>různé typy modelů </a:t>
            </a:r>
            <a:r>
              <a:rPr lang="cs-CZ" sz="1800" dirty="0">
                <a:latin typeface="Arial"/>
                <a:cs typeface="Arial"/>
              </a:rPr>
              <a:t>a jejich využití ve výuce chemie. Tyto modely se liší konstrukcí a počtem a druhem předávaných informací, což vyplývá z jejich funkcí</a:t>
            </a:r>
            <a:r>
              <a:rPr lang="cs-CZ" sz="1800" dirty="0" smtClean="0">
                <a:latin typeface="Arial"/>
                <a:cs typeface="Arial"/>
              </a:rPr>
              <a:t>.</a:t>
            </a:r>
            <a:endParaRPr lang="cs-CZ" sz="1800" dirty="0">
              <a:latin typeface="Arial"/>
              <a:cs typeface="Arial"/>
            </a:endParaRPr>
          </a:p>
        </p:txBody>
      </p:sp>
      <p:pic>
        <p:nvPicPr>
          <p:cNvPr id="5" name="Picture 4"/>
          <p:cNvPicPr>
            <a:picLocks noChangeAspect="1"/>
          </p:cNvPicPr>
          <p:nvPr/>
        </p:nvPicPr>
        <p:blipFill>
          <a:blip r:embed="rId2" cstate="print"/>
          <a:stretch>
            <a:fillRect/>
          </a:stretch>
        </p:blipFill>
        <p:spPr>
          <a:xfrm>
            <a:off x="-1024467" y="4008178"/>
            <a:ext cx="932385" cy="699289"/>
          </a:xfrm>
          <a:prstGeom prst="rect">
            <a:avLst/>
          </a:prstGeom>
        </p:spPr>
      </p:pic>
    </p:spTree>
    <p:extLst>
      <p:ext uri="{BB962C8B-B14F-4D97-AF65-F5344CB8AC3E}">
        <p14:creationId xmlns:p14="http://schemas.microsoft.com/office/powerpoint/2010/main" val="119439005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3" name="Vertical Text Placeholder 2"/>
          <p:cNvSpPr>
            <a:spLocks noGrp="1"/>
          </p:cNvSpPr>
          <p:nvPr>
            <p:ph type="body" orient="vert" idx="1"/>
          </p:nvPr>
        </p:nvSpPr>
        <p:spPr>
          <a:xfrm>
            <a:off x="127001" y="1930414"/>
            <a:ext cx="8898466" cy="914399"/>
          </a:xfrm>
        </p:spPr>
        <p:txBody>
          <a:bodyPr vert="horz">
            <a:noAutofit/>
          </a:bodyPr>
          <a:lstStyle/>
          <a:p>
            <a:pPr marL="0" indent="0" algn="ctr">
              <a:spcBef>
                <a:spcPts val="600"/>
              </a:spcBef>
              <a:buNone/>
            </a:pPr>
            <a:r>
              <a:rPr lang="cs-CZ" sz="1800" dirty="0" smtClean="0">
                <a:latin typeface="Arial"/>
                <a:cs typeface="Arial"/>
              </a:rPr>
              <a:t>V </a:t>
            </a:r>
            <a:r>
              <a:rPr lang="cs-CZ" sz="1800" dirty="0">
                <a:latin typeface="Arial"/>
                <a:cs typeface="Arial"/>
              </a:rPr>
              <a:t>didaktice plní modely mnoho funkcí v závislosti na tom, jaký charakter mají informace, jež získáme na základě výsledků výzkumů realizovaných na modelech, a k jakým účelům budou využity. </a:t>
            </a:r>
            <a:endParaRPr lang="cs-CZ" sz="1800" dirty="0" smtClean="0">
              <a:latin typeface="Arial"/>
              <a:cs typeface="Arial"/>
            </a:endParaRPr>
          </a:p>
        </p:txBody>
      </p:sp>
      <p:graphicFrame>
        <p:nvGraphicFramePr>
          <p:cNvPr id="7" name="Diagram 6"/>
          <p:cNvGraphicFramePr/>
          <p:nvPr>
            <p:extLst>
              <p:ext uri="{D42A27DB-BD31-4B8C-83A1-F6EECF244321}">
                <p14:modId xmlns:p14="http://schemas.microsoft.com/office/powerpoint/2010/main" val="384099074"/>
              </p:ext>
            </p:extLst>
          </p:nvPr>
        </p:nvGraphicFramePr>
        <p:xfrm>
          <a:off x="127001" y="2560558"/>
          <a:ext cx="8898466" cy="46905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567678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3" name="Vertical Text Placeholder 2"/>
          <p:cNvSpPr>
            <a:spLocks noGrp="1"/>
          </p:cNvSpPr>
          <p:nvPr>
            <p:ph type="body" orient="vert" idx="1"/>
          </p:nvPr>
        </p:nvSpPr>
        <p:spPr>
          <a:xfrm>
            <a:off x="279400" y="1565459"/>
            <a:ext cx="8686801" cy="914793"/>
          </a:xfrm>
        </p:spPr>
        <p:txBody>
          <a:bodyPr vert="horz" anchor="t">
            <a:noAutofit/>
          </a:bodyPr>
          <a:lstStyle/>
          <a:p>
            <a:pPr marL="0" indent="0" algn="ctr">
              <a:spcBef>
                <a:spcPts val="600"/>
              </a:spcBef>
              <a:buNone/>
            </a:pPr>
            <a:r>
              <a:rPr lang="cs-CZ" sz="1800" dirty="0">
                <a:latin typeface="Arial"/>
                <a:cs typeface="Arial"/>
              </a:rPr>
              <a:t>Pro potřeby výuky </a:t>
            </a:r>
            <a:r>
              <a:rPr lang="cs-CZ" sz="1800" dirty="0" smtClean="0">
                <a:latin typeface="Arial"/>
                <a:cs typeface="Arial"/>
              </a:rPr>
              <a:t>chemie </a:t>
            </a:r>
            <a:r>
              <a:rPr lang="cs-CZ" sz="1800" dirty="0">
                <a:latin typeface="Arial"/>
                <a:cs typeface="Arial"/>
              </a:rPr>
              <a:t>nejúplnější </a:t>
            </a:r>
            <a:r>
              <a:rPr lang="cs-CZ" sz="1800" dirty="0" smtClean="0">
                <a:latin typeface="Arial"/>
                <a:cs typeface="Arial"/>
              </a:rPr>
              <a:t>klasifikaci modelů  </a:t>
            </a:r>
          </a:p>
          <a:p>
            <a:pPr marL="0" indent="0" algn="ctr">
              <a:spcBef>
                <a:spcPts val="600"/>
              </a:spcBef>
              <a:buNone/>
            </a:pPr>
            <a:r>
              <a:rPr lang="cs-CZ" sz="1800" dirty="0" smtClean="0">
                <a:latin typeface="Arial"/>
                <a:cs typeface="Arial"/>
              </a:rPr>
              <a:t>je klasifiíkace Burewicze a Gulińské </a:t>
            </a:r>
            <a:r>
              <a:rPr lang="cs-CZ" sz="1800" dirty="0">
                <a:latin typeface="Arial"/>
                <a:cs typeface="Arial"/>
              </a:rPr>
              <a:t>podle následujících </a:t>
            </a:r>
            <a:r>
              <a:rPr lang="cs-CZ" sz="1800" dirty="0" smtClean="0">
                <a:latin typeface="Arial"/>
                <a:cs typeface="Arial"/>
              </a:rPr>
              <a:t>kategorií:</a:t>
            </a:r>
            <a:endParaRPr lang="cs-CZ" sz="1800" b="1" dirty="0">
              <a:latin typeface="Arial"/>
              <a:cs typeface="Arial"/>
            </a:endParaRPr>
          </a:p>
        </p:txBody>
      </p:sp>
      <p:graphicFrame>
        <p:nvGraphicFramePr>
          <p:cNvPr id="4" name="Diagram 3"/>
          <p:cNvGraphicFramePr/>
          <p:nvPr>
            <p:extLst>
              <p:ext uri="{D42A27DB-BD31-4B8C-83A1-F6EECF244321}">
                <p14:modId xmlns:p14="http://schemas.microsoft.com/office/powerpoint/2010/main" val="894609875"/>
              </p:ext>
            </p:extLst>
          </p:nvPr>
        </p:nvGraphicFramePr>
        <p:xfrm>
          <a:off x="109135" y="2415818"/>
          <a:ext cx="8965260" cy="4586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613162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96838"/>
            <a:ext cx="8991600" cy="1252537"/>
          </a:xfrm>
        </p:spPr>
        <p:txBody>
          <a:bodyPr>
            <a:normAutofit/>
          </a:bodyPr>
          <a:lstStyle/>
          <a:p>
            <a:r>
              <a:rPr lang="cs-CZ" sz="2800" b="1" dirty="0">
                <a:latin typeface="Arial"/>
                <a:cs typeface="Arial"/>
              </a:rPr>
              <a:t>Teoretické modely a učební pomůcky ve výuce chemie</a:t>
            </a:r>
            <a:endParaRPr lang="cs-CZ" sz="2800" dirty="0">
              <a:latin typeface="Arial"/>
              <a:cs typeface="Arial"/>
            </a:endParaRPr>
          </a:p>
        </p:txBody>
      </p:sp>
      <p:sp>
        <p:nvSpPr>
          <p:cNvPr id="3" name="Vertical Text Placeholder 2"/>
          <p:cNvSpPr>
            <a:spLocks noGrp="1"/>
          </p:cNvSpPr>
          <p:nvPr>
            <p:ph type="body" orient="vert" idx="4294967295"/>
          </p:nvPr>
        </p:nvSpPr>
        <p:spPr>
          <a:xfrm>
            <a:off x="495300" y="1600200"/>
            <a:ext cx="8648700" cy="4343400"/>
          </a:xfrm>
        </p:spPr>
        <p:txBody>
          <a:bodyPr vert="horz" anchor="t">
            <a:noAutofit/>
          </a:bodyPr>
          <a:lstStyle/>
          <a:p>
            <a:pPr algn="just">
              <a:lnSpc>
                <a:spcPct val="90000"/>
              </a:lnSpc>
              <a:spcBef>
                <a:spcPts val="600"/>
              </a:spcBef>
            </a:pPr>
            <a:r>
              <a:rPr lang="cs-CZ" sz="1800" b="1" dirty="0" smtClean="0">
                <a:latin typeface="Arial"/>
                <a:cs typeface="Arial"/>
              </a:rPr>
              <a:t>Tyčinkovo</a:t>
            </a:r>
            <a:r>
              <a:rPr lang="cs-CZ" sz="1800" b="1" dirty="0">
                <a:latin typeface="Arial"/>
                <a:cs typeface="Arial"/>
              </a:rPr>
              <a:t>-kuličkové </a:t>
            </a:r>
            <a:r>
              <a:rPr lang="cs-CZ" sz="1800" b="1" dirty="0" smtClean="0">
                <a:latin typeface="Arial"/>
                <a:cs typeface="Arial"/>
              </a:rPr>
              <a:t>modely</a:t>
            </a:r>
            <a:r>
              <a:rPr lang="cs-CZ" sz="1800" dirty="0">
                <a:latin typeface="Arial"/>
                <a:cs typeface="Arial"/>
              </a:rPr>
              <a:t> </a:t>
            </a:r>
            <a:r>
              <a:rPr lang="cs-CZ" sz="1800" dirty="0" smtClean="0">
                <a:latin typeface="Arial"/>
                <a:cs typeface="Arial"/>
              </a:rPr>
              <a:t>se používájí </a:t>
            </a:r>
            <a:r>
              <a:rPr lang="cs-CZ" sz="1800" dirty="0">
                <a:latin typeface="Arial"/>
                <a:cs typeface="Arial"/>
              </a:rPr>
              <a:t>k představení relativních poloh atomů v molekule. </a:t>
            </a:r>
            <a:endParaRPr lang="cs-CZ" sz="1800" dirty="0" smtClean="0">
              <a:latin typeface="Arial"/>
              <a:cs typeface="Arial"/>
            </a:endParaRPr>
          </a:p>
          <a:p>
            <a:pPr algn="just">
              <a:lnSpc>
                <a:spcPct val="90000"/>
              </a:lnSpc>
              <a:spcBef>
                <a:spcPts val="600"/>
              </a:spcBef>
            </a:pPr>
            <a:endParaRPr lang="cs-CZ" sz="1800" dirty="0" smtClean="0">
              <a:latin typeface="Arial"/>
              <a:cs typeface="Arial"/>
            </a:endParaRPr>
          </a:p>
          <a:p>
            <a:pPr algn="just">
              <a:lnSpc>
                <a:spcPct val="90000"/>
              </a:lnSpc>
              <a:spcBef>
                <a:spcPts val="600"/>
              </a:spcBef>
            </a:pPr>
            <a:endParaRPr lang="cs-CZ" sz="1800" dirty="0">
              <a:latin typeface="Arial"/>
              <a:cs typeface="Arial"/>
            </a:endParaRPr>
          </a:p>
          <a:p>
            <a:pPr algn="just">
              <a:lnSpc>
                <a:spcPct val="90000"/>
              </a:lnSpc>
              <a:spcBef>
                <a:spcPts val="600"/>
              </a:spcBef>
            </a:pPr>
            <a:endParaRPr lang="cs-CZ" sz="1800" dirty="0" smtClean="0">
              <a:latin typeface="Arial"/>
              <a:cs typeface="Arial"/>
            </a:endParaRPr>
          </a:p>
          <a:p>
            <a:pPr algn="just">
              <a:lnSpc>
                <a:spcPct val="90000"/>
              </a:lnSpc>
              <a:spcBef>
                <a:spcPts val="600"/>
              </a:spcBef>
            </a:pPr>
            <a:endParaRPr lang="cs-CZ" sz="1800" dirty="0">
              <a:latin typeface="Arial"/>
              <a:cs typeface="Arial"/>
            </a:endParaRPr>
          </a:p>
          <a:p>
            <a:pPr algn="just">
              <a:lnSpc>
                <a:spcPct val="90000"/>
              </a:lnSpc>
              <a:spcBef>
                <a:spcPts val="600"/>
              </a:spcBef>
            </a:pPr>
            <a:endParaRPr lang="cs-CZ" sz="1800" dirty="0" smtClean="0">
              <a:latin typeface="Arial"/>
              <a:cs typeface="Arial"/>
            </a:endParaRPr>
          </a:p>
          <a:p>
            <a:pPr algn="just">
              <a:lnSpc>
                <a:spcPct val="90000"/>
              </a:lnSpc>
              <a:spcBef>
                <a:spcPts val="600"/>
              </a:spcBef>
            </a:pPr>
            <a:r>
              <a:rPr lang="cs-CZ" sz="1800" dirty="0" smtClean="0">
                <a:latin typeface="Arial"/>
                <a:cs typeface="Arial"/>
              </a:rPr>
              <a:t>Díky </a:t>
            </a:r>
            <a:r>
              <a:rPr lang="cs-CZ" sz="1800" dirty="0">
                <a:latin typeface="Arial"/>
                <a:cs typeface="Arial"/>
              </a:rPr>
              <a:t>nim je možné dobře poznat vnitřní strukturu chemické sloučeniny (v případě sloučenin s </a:t>
            </a:r>
            <a:r>
              <a:rPr lang="cs-CZ" sz="1800" dirty="0" smtClean="0">
                <a:latin typeface="Arial"/>
                <a:cs typeface="Arial"/>
              </a:rPr>
              <a:t>atomovými nebo zpolarizovanými vazbami) a </a:t>
            </a:r>
            <a:r>
              <a:rPr lang="cs-CZ" sz="1800" dirty="0">
                <a:latin typeface="Arial"/>
                <a:cs typeface="Arial"/>
              </a:rPr>
              <a:t>relativní polohu atomů v definované struktuře. </a:t>
            </a:r>
            <a:endParaRPr lang="cs-CZ" sz="1800" dirty="0" smtClean="0">
              <a:latin typeface="Arial"/>
              <a:cs typeface="Arial"/>
            </a:endParaRPr>
          </a:p>
          <a:p>
            <a:pPr algn="just">
              <a:lnSpc>
                <a:spcPct val="90000"/>
              </a:lnSpc>
              <a:spcBef>
                <a:spcPts val="600"/>
              </a:spcBef>
            </a:pPr>
            <a:r>
              <a:rPr lang="cs-CZ" sz="1800" dirty="0" smtClean="0">
                <a:latin typeface="Arial"/>
                <a:cs typeface="Arial"/>
              </a:rPr>
              <a:t>Tyto </a:t>
            </a:r>
            <a:r>
              <a:rPr lang="cs-CZ" sz="1800" dirty="0">
                <a:latin typeface="Arial"/>
                <a:cs typeface="Arial"/>
              </a:rPr>
              <a:t>modely jsou také využívány </a:t>
            </a:r>
            <a:r>
              <a:rPr lang="cs-CZ" sz="1800" dirty="0" smtClean="0">
                <a:latin typeface="Arial"/>
                <a:cs typeface="Arial"/>
              </a:rPr>
              <a:t>k:</a:t>
            </a:r>
          </a:p>
          <a:p>
            <a:pPr lvl="1" algn="just">
              <a:lnSpc>
                <a:spcPct val="90000"/>
              </a:lnSpc>
              <a:spcBef>
                <a:spcPts val="0"/>
              </a:spcBef>
            </a:pPr>
            <a:r>
              <a:rPr lang="cs-CZ" sz="1600" dirty="0" smtClean="0">
                <a:latin typeface="Arial"/>
                <a:cs typeface="Arial"/>
              </a:rPr>
              <a:t>zobrazení stavby krystalů různých látek, protože umožňují jednoduše definovat jednotlivé plochy, </a:t>
            </a:r>
          </a:p>
          <a:p>
            <a:pPr lvl="1" algn="just">
              <a:lnSpc>
                <a:spcPct val="90000"/>
              </a:lnSpc>
              <a:spcBef>
                <a:spcPts val="0"/>
              </a:spcBef>
            </a:pPr>
            <a:r>
              <a:rPr lang="cs-CZ" sz="1600" dirty="0" smtClean="0">
                <a:latin typeface="Arial"/>
                <a:cs typeface="Arial"/>
              </a:rPr>
              <a:t>ukázání </a:t>
            </a:r>
            <a:r>
              <a:rPr lang="cs-CZ" sz="1600" dirty="0">
                <a:latin typeface="Arial"/>
                <a:cs typeface="Arial"/>
              </a:rPr>
              <a:t>složení molekul chemických sloučenin v závislosti na valenci prvků, které jsou jejich součástí, </a:t>
            </a:r>
            <a:endParaRPr lang="cs-CZ" sz="1600" dirty="0" smtClean="0">
              <a:latin typeface="Arial"/>
              <a:cs typeface="Arial"/>
            </a:endParaRPr>
          </a:p>
          <a:p>
            <a:pPr lvl="1" algn="just">
              <a:lnSpc>
                <a:spcPct val="90000"/>
              </a:lnSpc>
              <a:spcBef>
                <a:spcPts val="0"/>
              </a:spcBef>
            </a:pPr>
            <a:r>
              <a:rPr lang="cs-CZ" sz="1600" dirty="0" smtClean="0">
                <a:latin typeface="Arial"/>
                <a:cs typeface="Arial"/>
              </a:rPr>
              <a:t>ilustrování </a:t>
            </a:r>
            <a:r>
              <a:rPr lang="cs-CZ" sz="1600" dirty="0">
                <a:latin typeface="Arial"/>
                <a:cs typeface="Arial"/>
              </a:rPr>
              <a:t>přeskupení atomů, ke kterému dochází při chemických </a:t>
            </a:r>
            <a:r>
              <a:rPr lang="cs-CZ" sz="1600" dirty="0" smtClean="0">
                <a:latin typeface="Arial"/>
                <a:cs typeface="Arial"/>
              </a:rPr>
              <a:t>reakcích. </a:t>
            </a:r>
          </a:p>
          <a:p>
            <a:pPr>
              <a:lnSpc>
                <a:spcPct val="90000"/>
              </a:lnSpc>
              <a:spcBef>
                <a:spcPts val="600"/>
              </a:spcBef>
            </a:pPr>
            <a:r>
              <a:rPr lang="cs-CZ" sz="1800" dirty="0" smtClean="0">
                <a:latin typeface="Arial"/>
                <a:cs typeface="Arial"/>
              </a:rPr>
              <a:t>V</a:t>
            </a:r>
            <a:r>
              <a:rPr lang="cs-CZ" sz="1800" dirty="0">
                <a:latin typeface="Arial"/>
                <a:cs typeface="Arial"/>
              </a:rPr>
              <a:t> neposlední řadě umožňují vysvětlit zákon zachování hmoty nebo zákon stálých poměrů. </a:t>
            </a:r>
            <a:endParaRPr lang="cs-CZ" sz="1800" dirty="0" smtClean="0">
              <a:latin typeface="Arial"/>
              <a:cs typeface="Arial"/>
            </a:endParaRPr>
          </a:p>
        </p:txBody>
      </p:sp>
      <p:pic>
        <p:nvPicPr>
          <p:cNvPr id="4" name="Picture 3"/>
          <p:cNvPicPr>
            <a:picLocks noChangeAspect="1"/>
          </p:cNvPicPr>
          <p:nvPr/>
        </p:nvPicPr>
        <p:blipFill>
          <a:blip r:embed="rId2" cstate="print"/>
          <a:stretch>
            <a:fillRect/>
          </a:stretch>
        </p:blipFill>
        <p:spPr>
          <a:xfrm>
            <a:off x="988832" y="2211454"/>
            <a:ext cx="2603500" cy="1612900"/>
          </a:xfrm>
          <a:prstGeom prst="rect">
            <a:avLst/>
          </a:prstGeom>
        </p:spPr>
      </p:pic>
      <p:pic>
        <p:nvPicPr>
          <p:cNvPr id="5" name="Picture 4"/>
          <p:cNvPicPr>
            <a:picLocks noChangeAspect="1"/>
          </p:cNvPicPr>
          <p:nvPr/>
        </p:nvPicPr>
        <p:blipFill>
          <a:blip r:embed="rId3" cstate="print"/>
          <a:stretch>
            <a:fillRect/>
          </a:stretch>
        </p:blipFill>
        <p:spPr>
          <a:xfrm>
            <a:off x="4008591" y="2198754"/>
            <a:ext cx="2146300" cy="1625600"/>
          </a:xfrm>
          <a:prstGeom prst="rect">
            <a:avLst/>
          </a:prstGeom>
        </p:spPr>
      </p:pic>
      <p:pic>
        <p:nvPicPr>
          <p:cNvPr id="6" name="Picture 5"/>
          <p:cNvPicPr>
            <a:picLocks noChangeAspect="1"/>
          </p:cNvPicPr>
          <p:nvPr/>
        </p:nvPicPr>
        <p:blipFill>
          <a:blip r:embed="rId4" cstate="print"/>
          <a:stretch>
            <a:fillRect/>
          </a:stretch>
        </p:blipFill>
        <p:spPr>
          <a:xfrm>
            <a:off x="6595236" y="2211453"/>
            <a:ext cx="1567793" cy="1567793"/>
          </a:xfrm>
          <a:prstGeom prst="rect">
            <a:avLst/>
          </a:prstGeom>
        </p:spPr>
      </p:pic>
    </p:spTree>
    <p:extLst>
      <p:ext uri="{BB962C8B-B14F-4D97-AF65-F5344CB8AC3E}">
        <p14:creationId xmlns:p14="http://schemas.microsoft.com/office/powerpoint/2010/main" val="90654022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4294967295"/>
          </p:nvPr>
        </p:nvSpPr>
        <p:spPr>
          <a:xfrm>
            <a:off x="457200" y="1600200"/>
            <a:ext cx="8686800" cy="4343400"/>
          </a:xfrm>
        </p:spPr>
        <p:txBody>
          <a:bodyPr vert="horz">
            <a:noAutofit/>
          </a:bodyPr>
          <a:lstStyle/>
          <a:p>
            <a:pPr algn="just">
              <a:lnSpc>
                <a:spcPct val="90000"/>
              </a:lnSpc>
              <a:spcBef>
                <a:spcPts val="600"/>
              </a:spcBef>
            </a:pPr>
            <a:r>
              <a:rPr lang="cs-CZ" sz="1800" b="1" dirty="0" smtClean="0">
                <a:latin typeface="Arial"/>
                <a:cs typeface="Arial"/>
              </a:rPr>
              <a:t>Tyčinkovo</a:t>
            </a:r>
            <a:r>
              <a:rPr lang="cs-CZ" sz="1800" b="1" dirty="0">
                <a:latin typeface="Arial"/>
                <a:cs typeface="Arial"/>
              </a:rPr>
              <a:t>-kuličkové </a:t>
            </a:r>
            <a:r>
              <a:rPr lang="cs-CZ" sz="1800" b="1" dirty="0" smtClean="0">
                <a:latin typeface="Arial"/>
                <a:cs typeface="Arial"/>
              </a:rPr>
              <a:t> modely</a:t>
            </a:r>
            <a:endParaRPr lang="cs-CZ" sz="1800" dirty="0" smtClean="0">
              <a:latin typeface="Arial"/>
              <a:cs typeface="Arial"/>
            </a:endParaRPr>
          </a:p>
          <a:p>
            <a:pPr algn="just">
              <a:lnSpc>
                <a:spcPct val="90000"/>
              </a:lnSpc>
              <a:spcBef>
                <a:spcPts val="600"/>
              </a:spcBef>
            </a:pPr>
            <a:endParaRPr lang="cs-CZ" sz="1800" dirty="0" smtClean="0">
              <a:latin typeface="Arial"/>
              <a:cs typeface="Arial"/>
            </a:endParaRPr>
          </a:p>
          <a:p>
            <a:pPr algn="just">
              <a:lnSpc>
                <a:spcPct val="90000"/>
              </a:lnSpc>
              <a:spcBef>
                <a:spcPts val="600"/>
              </a:spcBef>
            </a:pPr>
            <a:endParaRPr lang="cs-CZ" sz="1800" dirty="0">
              <a:latin typeface="Arial"/>
              <a:cs typeface="Arial"/>
            </a:endParaRPr>
          </a:p>
          <a:p>
            <a:pPr algn="just">
              <a:lnSpc>
                <a:spcPct val="90000"/>
              </a:lnSpc>
              <a:spcBef>
                <a:spcPts val="600"/>
              </a:spcBef>
            </a:pPr>
            <a:endParaRPr lang="cs-CZ" sz="1800" dirty="0" smtClean="0">
              <a:latin typeface="Arial"/>
              <a:cs typeface="Arial"/>
            </a:endParaRPr>
          </a:p>
          <a:p>
            <a:pPr algn="just">
              <a:lnSpc>
                <a:spcPct val="90000"/>
              </a:lnSpc>
              <a:spcBef>
                <a:spcPts val="600"/>
              </a:spcBef>
            </a:pPr>
            <a:endParaRPr lang="cs-CZ" sz="1800" dirty="0">
              <a:latin typeface="Arial"/>
              <a:cs typeface="Arial"/>
            </a:endParaRPr>
          </a:p>
          <a:p>
            <a:pPr algn="just">
              <a:lnSpc>
                <a:spcPct val="90000"/>
              </a:lnSpc>
              <a:spcBef>
                <a:spcPts val="600"/>
              </a:spcBef>
            </a:pPr>
            <a:endParaRPr lang="cs-CZ" sz="1800" dirty="0" smtClean="0">
              <a:latin typeface="Arial"/>
              <a:cs typeface="Arial"/>
            </a:endParaRPr>
          </a:p>
          <a:p>
            <a:pPr algn="just">
              <a:lnSpc>
                <a:spcPct val="90000"/>
              </a:lnSpc>
              <a:spcBef>
                <a:spcPts val="600"/>
              </a:spcBef>
            </a:pPr>
            <a:endParaRPr lang="cs-CZ" sz="1800" dirty="0">
              <a:latin typeface="Arial"/>
              <a:cs typeface="Arial"/>
            </a:endParaRPr>
          </a:p>
          <a:p>
            <a:pPr algn="just">
              <a:lnSpc>
                <a:spcPct val="90000"/>
              </a:lnSpc>
              <a:spcBef>
                <a:spcPts val="600"/>
              </a:spcBef>
            </a:pPr>
            <a:r>
              <a:rPr lang="cs-CZ" sz="1800" dirty="0" smtClean="0">
                <a:latin typeface="Arial"/>
                <a:cs typeface="Arial"/>
              </a:rPr>
              <a:t>Průměry </a:t>
            </a:r>
            <a:r>
              <a:rPr lang="cs-CZ" sz="1800" dirty="0">
                <a:latin typeface="Arial"/>
                <a:cs typeface="Arial"/>
              </a:rPr>
              <a:t>kuliček jsou ve většině modelů tohoto typu proporcionální vůči průměrům atomů, které představují (</a:t>
            </a:r>
            <a:r>
              <a:rPr lang="cs-CZ" sz="1800" i="1" dirty="0">
                <a:solidFill>
                  <a:schemeClr val="tx2">
                    <a:lumMod val="75000"/>
                    <a:lumOff val="25000"/>
                  </a:schemeClr>
                </a:solidFill>
                <a:latin typeface="Arial"/>
                <a:cs typeface="Arial"/>
              </a:rPr>
              <a:t>problematické jsou pouze sloučeniny s iontovou stavbou, protože ionty prvků mají jinou velikost než atomy, ze kterých vznikají</a:t>
            </a:r>
            <a:r>
              <a:rPr lang="cs-CZ" sz="1800" dirty="0">
                <a:latin typeface="Arial"/>
                <a:cs typeface="Arial"/>
              </a:rPr>
              <a:t>). </a:t>
            </a:r>
            <a:endParaRPr lang="cs-CZ" sz="1800" dirty="0" smtClean="0">
              <a:latin typeface="Arial"/>
              <a:cs typeface="Arial"/>
            </a:endParaRPr>
          </a:p>
          <a:p>
            <a:pPr algn="just">
              <a:lnSpc>
                <a:spcPct val="90000"/>
              </a:lnSpc>
              <a:spcBef>
                <a:spcPts val="600"/>
              </a:spcBef>
            </a:pPr>
            <a:r>
              <a:rPr lang="cs-CZ" sz="1800" dirty="0" smtClean="0">
                <a:latin typeface="Arial"/>
                <a:cs typeface="Arial"/>
              </a:rPr>
              <a:t>Nedostatkem </a:t>
            </a:r>
            <a:r>
              <a:rPr lang="cs-CZ" sz="1800" dirty="0">
                <a:latin typeface="Arial"/>
                <a:cs typeface="Arial"/>
              </a:rPr>
              <a:t>těchto modelů je skutečnost, že poměry mezi průměry atomů a délkou vazeb nejsou zachovány. </a:t>
            </a:r>
          </a:p>
        </p:txBody>
      </p:sp>
      <p:pic>
        <p:nvPicPr>
          <p:cNvPr id="4" name="Picture 3"/>
          <p:cNvPicPr>
            <a:picLocks noChangeAspect="1"/>
          </p:cNvPicPr>
          <p:nvPr/>
        </p:nvPicPr>
        <p:blipFill>
          <a:blip r:embed="rId2" cstate="print"/>
          <a:stretch>
            <a:fillRect/>
          </a:stretch>
        </p:blipFill>
        <p:spPr>
          <a:xfrm>
            <a:off x="988832" y="2211454"/>
            <a:ext cx="2603500" cy="1612900"/>
          </a:xfrm>
          <a:prstGeom prst="rect">
            <a:avLst/>
          </a:prstGeom>
        </p:spPr>
      </p:pic>
      <p:pic>
        <p:nvPicPr>
          <p:cNvPr id="5" name="Picture 4"/>
          <p:cNvPicPr>
            <a:picLocks noChangeAspect="1"/>
          </p:cNvPicPr>
          <p:nvPr/>
        </p:nvPicPr>
        <p:blipFill>
          <a:blip r:embed="rId3" cstate="print"/>
          <a:stretch>
            <a:fillRect/>
          </a:stretch>
        </p:blipFill>
        <p:spPr>
          <a:xfrm>
            <a:off x="4008591" y="2198754"/>
            <a:ext cx="2146300" cy="1625600"/>
          </a:xfrm>
          <a:prstGeom prst="rect">
            <a:avLst/>
          </a:prstGeom>
        </p:spPr>
      </p:pic>
      <p:pic>
        <p:nvPicPr>
          <p:cNvPr id="6" name="Picture 5"/>
          <p:cNvPicPr>
            <a:picLocks noChangeAspect="1"/>
          </p:cNvPicPr>
          <p:nvPr/>
        </p:nvPicPr>
        <p:blipFill>
          <a:blip r:embed="rId4" cstate="print"/>
          <a:stretch>
            <a:fillRect/>
          </a:stretch>
        </p:blipFill>
        <p:spPr>
          <a:xfrm>
            <a:off x="6595236" y="2211453"/>
            <a:ext cx="1567793" cy="1567793"/>
          </a:xfrm>
          <a:prstGeom prst="rect">
            <a:avLst/>
          </a:prstGeom>
        </p:spPr>
      </p:pic>
      <p:sp>
        <p:nvSpPr>
          <p:cNvPr id="7" name="Title 1"/>
          <p:cNvSpPr txBox="1">
            <a:spLocks/>
          </p:cNvSpPr>
          <p:nvPr/>
        </p:nvSpPr>
        <p:spPr>
          <a:xfrm>
            <a:off x="152400" y="96838"/>
            <a:ext cx="8991600" cy="125253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sz="2800" b="1" smtClean="0">
                <a:latin typeface="Arial"/>
                <a:cs typeface="Arial"/>
              </a:rPr>
              <a:t>Teoretické modely a učební pomůcky ve výuce chemie</a:t>
            </a:r>
            <a:endParaRPr lang="cs-CZ" sz="2800" dirty="0">
              <a:latin typeface="Arial"/>
              <a:cs typeface="Arial"/>
            </a:endParaRPr>
          </a:p>
        </p:txBody>
      </p:sp>
    </p:spTree>
    <p:extLst>
      <p:ext uri="{BB962C8B-B14F-4D97-AF65-F5344CB8AC3E}">
        <p14:creationId xmlns:p14="http://schemas.microsoft.com/office/powerpoint/2010/main" val="413271850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3" name="Vertical Text Placeholder 2"/>
          <p:cNvSpPr>
            <a:spLocks noGrp="1"/>
          </p:cNvSpPr>
          <p:nvPr>
            <p:ph type="body" orient="vert" idx="1"/>
          </p:nvPr>
        </p:nvSpPr>
        <p:spPr>
          <a:xfrm>
            <a:off x="241300" y="1701801"/>
            <a:ext cx="8661400" cy="4343400"/>
          </a:xfrm>
        </p:spPr>
        <p:txBody>
          <a:bodyPr vert="horz">
            <a:noAutofit/>
          </a:bodyPr>
          <a:lstStyle/>
          <a:p>
            <a:pPr algn="just">
              <a:spcBef>
                <a:spcPts val="600"/>
              </a:spcBef>
            </a:pPr>
            <a:r>
              <a:rPr lang="cs-CZ" sz="1800" b="1" dirty="0" smtClean="0">
                <a:latin typeface="Arial"/>
                <a:cs typeface="Arial"/>
              </a:rPr>
              <a:t>Dreidingovy </a:t>
            </a:r>
            <a:r>
              <a:rPr lang="cs-CZ" sz="1800" b="1" dirty="0">
                <a:latin typeface="Arial"/>
                <a:cs typeface="Arial"/>
              </a:rPr>
              <a:t>modely</a:t>
            </a:r>
            <a:r>
              <a:rPr lang="cs-CZ" sz="1800" dirty="0">
                <a:latin typeface="Arial"/>
                <a:cs typeface="Arial"/>
              </a:rPr>
              <a:t> se využívají k znázornění jak vnitřní struktury molekul chemických sloučenin, tak i krystalů. </a:t>
            </a:r>
            <a:endParaRPr lang="cs-CZ" sz="1800" dirty="0" smtClean="0">
              <a:latin typeface="Arial"/>
              <a:cs typeface="Arial"/>
            </a:endParaRPr>
          </a:p>
          <a:p>
            <a:pPr algn="just">
              <a:spcBef>
                <a:spcPts val="600"/>
              </a:spcBef>
            </a:pPr>
            <a:r>
              <a:rPr lang="cs-CZ" sz="1800" dirty="0" smtClean="0">
                <a:latin typeface="Arial"/>
                <a:cs typeface="Arial"/>
              </a:rPr>
              <a:t>Jsou </a:t>
            </a:r>
            <a:r>
              <a:rPr lang="cs-CZ" sz="1800" dirty="0">
                <a:latin typeface="Arial"/>
                <a:cs typeface="Arial"/>
              </a:rPr>
              <a:t>vhodné k </a:t>
            </a:r>
            <a:r>
              <a:rPr lang="cs-CZ" sz="1800" dirty="0" smtClean="0">
                <a:latin typeface="Arial"/>
                <a:cs typeface="Arial"/>
              </a:rPr>
              <a:t>znázornění: </a:t>
            </a:r>
          </a:p>
          <a:p>
            <a:pPr lvl="1" algn="just">
              <a:spcBef>
                <a:spcPts val="0"/>
              </a:spcBef>
            </a:pPr>
            <a:r>
              <a:rPr lang="cs-CZ" sz="1800" dirty="0" smtClean="0">
                <a:latin typeface="Arial"/>
                <a:cs typeface="Arial"/>
              </a:rPr>
              <a:t>úhlů </a:t>
            </a:r>
            <a:r>
              <a:rPr lang="cs-CZ" sz="1800" dirty="0">
                <a:latin typeface="Arial"/>
                <a:cs typeface="Arial"/>
              </a:rPr>
              <a:t>mezi vazbami v molekule, </a:t>
            </a:r>
            <a:endParaRPr lang="cs-CZ" sz="1800" dirty="0" smtClean="0">
              <a:latin typeface="Arial"/>
              <a:cs typeface="Arial"/>
            </a:endParaRPr>
          </a:p>
          <a:p>
            <a:pPr lvl="1" algn="just">
              <a:spcBef>
                <a:spcPts val="0"/>
              </a:spcBef>
            </a:pPr>
            <a:r>
              <a:rPr lang="cs-CZ" sz="1800" dirty="0" smtClean="0">
                <a:latin typeface="Arial"/>
                <a:cs typeface="Arial"/>
              </a:rPr>
              <a:t>izomerie </a:t>
            </a:r>
            <a:r>
              <a:rPr lang="cs-CZ" sz="1800" dirty="0">
                <a:latin typeface="Arial"/>
                <a:cs typeface="Arial"/>
              </a:rPr>
              <a:t>uhlíkového řetězce v organických sloučeninách </a:t>
            </a:r>
            <a:endParaRPr lang="cs-CZ" sz="1800" dirty="0" smtClean="0">
              <a:latin typeface="Arial"/>
              <a:cs typeface="Arial"/>
            </a:endParaRPr>
          </a:p>
          <a:p>
            <a:pPr lvl="1" algn="just">
              <a:spcBef>
                <a:spcPts val="0"/>
              </a:spcBef>
            </a:pPr>
            <a:r>
              <a:rPr lang="cs-CZ" sz="1800" dirty="0" smtClean="0">
                <a:latin typeface="Arial"/>
                <a:cs typeface="Arial"/>
              </a:rPr>
              <a:t>prostorového </a:t>
            </a:r>
            <a:r>
              <a:rPr lang="cs-CZ" sz="1800" dirty="0">
                <a:latin typeface="Arial"/>
                <a:cs typeface="Arial"/>
              </a:rPr>
              <a:t>uložení atomů, které je způsobeno otáčením kolem vazeb. </a:t>
            </a:r>
            <a:endParaRPr lang="cs-CZ" sz="1800" dirty="0" smtClean="0">
              <a:latin typeface="Arial"/>
              <a:cs typeface="Arial"/>
            </a:endParaRPr>
          </a:p>
          <a:p>
            <a:pPr algn="just">
              <a:spcBef>
                <a:spcPts val="600"/>
              </a:spcBef>
            </a:pPr>
            <a:r>
              <a:rPr lang="cs-CZ" sz="1800" dirty="0" smtClean="0">
                <a:latin typeface="Arial"/>
                <a:cs typeface="Arial"/>
              </a:rPr>
              <a:t>Tyto </a:t>
            </a:r>
            <a:r>
              <a:rPr lang="cs-CZ" sz="1800" dirty="0">
                <a:latin typeface="Arial"/>
                <a:cs typeface="Arial"/>
              </a:rPr>
              <a:t>modely slouží především ke konformační analýze </a:t>
            </a:r>
            <a:r>
              <a:rPr lang="cs-CZ" sz="1800" dirty="0" smtClean="0">
                <a:latin typeface="Arial"/>
                <a:cs typeface="Arial"/>
              </a:rPr>
              <a:t>a k </a:t>
            </a:r>
            <a:r>
              <a:rPr lang="cs-CZ" sz="1800" dirty="0">
                <a:latin typeface="Arial"/>
                <a:cs typeface="Arial"/>
              </a:rPr>
              <a:t>jiným stereochemickým výzkumům. </a:t>
            </a:r>
            <a:endParaRPr lang="cs-CZ" sz="1800" dirty="0" smtClean="0">
              <a:latin typeface="Arial"/>
              <a:cs typeface="Arial"/>
            </a:endParaRPr>
          </a:p>
          <a:p>
            <a:pPr algn="just">
              <a:spcBef>
                <a:spcPts val="600"/>
              </a:spcBef>
            </a:pPr>
            <a:r>
              <a:rPr lang="cs-CZ" sz="1800" dirty="0" smtClean="0">
                <a:solidFill>
                  <a:schemeClr val="tx2">
                    <a:lumMod val="75000"/>
                    <a:lumOff val="25000"/>
                  </a:schemeClr>
                </a:solidFill>
                <a:latin typeface="Arial"/>
                <a:cs typeface="Arial"/>
              </a:rPr>
              <a:t>Bohužel </a:t>
            </a:r>
            <a:r>
              <a:rPr lang="cs-CZ" sz="1800" dirty="0">
                <a:solidFill>
                  <a:schemeClr val="tx2">
                    <a:lumMod val="75000"/>
                    <a:lumOff val="25000"/>
                  </a:schemeClr>
                </a:solidFill>
                <a:latin typeface="Arial"/>
                <a:cs typeface="Arial"/>
              </a:rPr>
              <a:t>opomíjejí ve své stavbě rozměr atomů</a:t>
            </a:r>
            <a:r>
              <a:rPr lang="cs-CZ" sz="1800" dirty="0">
                <a:latin typeface="Arial"/>
                <a:cs typeface="Arial"/>
              </a:rPr>
              <a:t>. </a:t>
            </a:r>
            <a:endParaRPr lang="cs-CZ" sz="1800" i="1" dirty="0">
              <a:latin typeface="Arial"/>
              <a:cs typeface="Arial"/>
            </a:endParaRPr>
          </a:p>
        </p:txBody>
      </p:sp>
      <p:pic>
        <p:nvPicPr>
          <p:cNvPr id="4" name="Picture 3"/>
          <p:cNvPicPr>
            <a:picLocks noChangeAspect="1"/>
          </p:cNvPicPr>
          <p:nvPr/>
        </p:nvPicPr>
        <p:blipFill>
          <a:blip r:embed="rId2" cstate="print"/>
          <a:stretch>
            <a:fillRect/>
          </a:stretch>
        </p:blipFill>
        <p:spPr>
          <a:xfrm>
            <a:off x="6493007" y="4654915"/>
            <a:ext cx="2324622" cy="1932153"/>
          </a:xfrm>
          <a:prstGeom prst="rect">
            <a:avLst/>
          </a:prstGeom>
        </p:spPr>
      </p:pic>
      <p:pic>
        <p:nvPicPr>
          <p:cNvPr id="6" name="Picture 5"/>
          <p:cNvPicPr>
            <a:picLocks noChangeAspect="1"/>
          </p:cNvPicPr>
          <p:nvPr/>
        </p:nvPicPr>
        <p:blipFill rotWithShape="1">
          <a:blip r:embed="rId3"/>
          <a:srcRect t="54567" b="5152"/>
          <a:stretch/>
        </p:blipFill>
        <p:spPr>
          <a:xfrm>
            <a:off x="3046744" y="5230281"/>
            <a:ext cx="3105001" cy="882654"/>
          </a:xfrm>
          <a:prstGeom prst="rect">
            <a:avLst/>
          </a:prstGeom>
        </p:spPr>
      </p:pic>
      <p:pic>
        <p:nvPicPr>
          <p:cNvPr id="7" name="Picture 6"/>
          <p:cNvPicPr>
            <a:picLocks noChangeAspect="1"/>
          </p:cNvPicPr>
          <p:nvPr/>
        </p:nvPicPr>
        <p:blipFill rotWithShape="1">
          <a:blip r:embed="rId3"/>
          <a:srcRect b="51054"/>
          <a:stretch/>
        </p:blipFill>
        <p:spPr>
          <a:xfrm>
            <a:off x="620793" y="5230281"/>
            <a:ext cx="2561423" cy="884767"/>
          </a:xfrm>
          <a:prstGeom prst="rect">
            <a:avLst/>
          </a:prstGeom>
        </p:spPr>
      </p:pic>
    </p:spTree>
    <p:extLst>
      <p:ext uri="{BB962C8B-B14F-4D97-AF65-F5344CB8AC3E}">
        <p14:creationId xmlns:p14="http://schemas.microsoft.com/office/powerpoint/2010/main" val="55748967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sz="half" idx="4294967295"/>
          </p:nvPr>
        </p:nvSpPr>
        <p:spPr>
          <a:xfrm>
            <a:off x="292100" y="1714500"/>
            <a:ext cx="8648700" cy="3403600"/>
          </a:xfrm>
          <a:prstGeom prst="rect">
            <a:avLst/>
          </a:prstGeom>
        </p:spPr>
        <p:txBody>
          <a:bodyPr vert="horz">
            <a:noAutofit/>
          </a:bodyPr>
          <a:lstStyle/>
          <a:p>
            <a:pPr algn="just">
              <a:spcBef>
                <a:spcPts val="600"/>
              </a:spcBef>
            </a:pPr>
            <a:r>
              <a:rPr lang="cs-CZ" b="1" dirty="0" smtClean="0">
                <a:latin typeface="Arial"/>
                <a:cs typeface="Arial"/>
              </a:rPr>
              <a:t>Kalotové </a:t>
            </a:r>
            <a:r>
              <a:rPr lang="cs-CZ" b="1" dirty="0">
                <a:latin typeface="Arial"/>
                <a:cs typeface="Arial"/>
              </a:rPr>
              <a:t>modely</a:t>
            </a:r>
            <a:r>
              <a:rPr lang="cs-CZ" dirty="0">
                <a:latin typeface="Arial"/>
                <a:cs typeface="Arial"/>
              </a:rPr>
              <a:t> jsou modely, které jsou prostorově vyplněny. </a:t>
            </a:r>
            <a:endParaRPr lang="cs-CZ" dirty="0" smtClean="0">
              <a:latin typeface="Arial"/>
              <a:cs typeface="Arial"/>
            </a:endParaRPr>
          </a:p>
          <a:p>
            <a:pPr algn="just">
              <a:spcBef>
                <a:spcPts val="600"/>
              </a:spcBef>
            </a:pPr>
            <a:endParaRPr lang="cs-CZ" dirty="0" smtClean="0">
              <a:latin typeface="Arial"/>
              <a:cs typeface="Arial"/>
            </a:endParaRPr>
          </a:p>
          <a:p>
            <a:pPr algn="just">
              <a:spcBef>
                <a:spcPts val="600"/>
              </a:spcBef>
            </a:pPr>
            <a:r>
              <a:rPr lang="cs-CZ" dirty="0" smtClean="0">
                <a:latin typeface="Arial"/>
                <a:cs typeface="Arial"/>
              </a:rPr>
              <a:t>Skládají </a:t>
            </a:r>
            <a:r>
              <a:rPr lang="cs-CZ" dirty="0">
                <a:latin typeface="Arial"/>
                <a:cs typeface="Arial"/>
              </a:rPr>
              <a:t>se z řady seříznutých kuliček, </a:t>
            </a:r>
            <a:endParaRPr lang="cs-CZ" dirty="0" smtClean="0">
              <a:latin typeface="Arial"/>
              <a:cs typeface="Arial"/>
            </a:endParaRPr>
          </a:p>
          <a:p>
            <a:pPr lvl="1" algn="just"/>
            <a:r>
              <a:rPr lang="cs-CZ" sz="2400" dirty="0" smtClean="0">
                <a:latin typeface="Arial"/>
                <a:cs typeface="Arial"/>
              </a:rPr>
              <a:t>jejichž </a:t>
            </a:r>
            <a:r>
              <a:rPr lang="cs-CZ" sz="2400" dirty="0">
                <a:latin typeface="Arial"/>
                <a:cs typeface="Arial"/>
              </a:rPr>
              <a:t>poloměr je úměrný van der </a:t>
            </a:r>
            <a:r>
              <a:rPr lang="cs-CZ" sz="2400" dirty="0" err="1">
                <a:latin typeface="Arial"/>
                <a:cs typeface="Arial"/>
              </a:rPr>
              <a:t>Waalsovým</a:t>
            </a:r>
            <a:r>
              <a:rPr lang="cs-CZ" sz="2400" dirty="0">
                <a:latin typeface="Arial"/>
                <a:cs typeface="Arial"/>
              </a:rPr>
              <a:t> paprskům </a:t>
            </a:r>
            <a:endParaRPr lang="cs-CZ" sz="2400" dirty="0" smtClean="0">
              <a:latin typeface="Arial"/>
              <a:cs typeface="Arial"/>
            </a:endParaRPr>
          </a:p>
          <a:p>
            <a:pPr lvl="1" algn="just"/>
            <a:r>
              <a:rPr lang="cs-CZ" sz="2400" dirty="0" smtClean="0">
                <a:latin typeface="Arial"/>
                <a:cs typeface="Arial"/>
              </a:rPr>
              <a:t>a </a:t>
            </a:r>
            <a:r>
              <a:rPr lang="cs-CZ" sz="2400" dirty="0">
                <a:latin typeface="Arial"/>
                <a:cs typeface="Arial"/>
              </a:rPr>
              <a:t>vzdálenost seříznuté plochy od středu kuličky je stejná jako vzdálenost atomových vazeb mezi atomovými jádry. </a:t>
            </a:r>
            <a:endParaRPr lang="cs-CZ" sz="2400" dirty="0" smtClean="0">
              <a:latin typeface="Arial"/>
              <a:cs typeface="Arial"/>
            </a:endParaRPr>
          </a:p>
        </p:txBody>
      </p:sp>
      <p:pic>
        <p:nvPicPr>
          <p:cNvPr id="5" name="Picture 4"/>
          <p:cNvPicPr>
            <a:picLocks noChangeAspect="1"/>
          </p:cNvPicPr>
          <p:nvPr/>
        </p:nvPicPr>
        <p:blipFill>
          <a:blip r:embed="rId2" cstate="print"/>
          <a:stretch>
            <a:fillRect/>
          </a:stretch>
        </p:blipFill>
        <p:spPr>
          <a:xfrm>
            <a:off x="1338285" y="5651409"/>
            <a:ext cx="1867370" cy="1177514"/>
          </a:xfrm>
          <a:prstGeom prst="rect">
            <a:avLst/>
          </a:prstGeom>
        </p:spPr>
      </p:pic>
      <p:pic>
        <p:nvPicPr>
          <p:cNvPr id="6" name="Picture 5"/>
          <p:cNvPicPr>
            <a:picLocks noChangeAspect="1"/>
          </p:cNvPicPr>
          <p:nvPr/>
        </p:nvPicPr>
        <p:blipFill>
          <a:blip r:embed="rId3" cstate="print"/>
          <a:stretch>
            <a:fillRect/>
          </a:stretch>
        </p:blipFill>
        <p:spPr>
          <a:xfrm>
            <a:off x="3205655" y="4881180"/>
            <a:ext cx="1358900" cy="1485900"/>
          </a:xfrm>
          <a:prstGeom prst="rect">
            <a:avLst/>
          </a:prstGeom>
        </p:spPr>
      </p:pic>
      <p:pic>
        <p:nvPicPr>
          <p:cNvPr id="9" name="Picture 8"/>
          <p:cNvPicPr>
            <a:picLocks noChangeAspect="1"/>
          </p:cNvPicPr>
          <p:nvPr/>
        </p:nvPicPr>
        <p:blipFill>
          <a:blip r:embed="rId4" cstate="print"/>
          <a:stretch>
            <a:fillRect/>
          </a:stretch>
        </p:blipFill>
        <p:spPr>
          <a:xfrm>
            <a:off x="7505700" y="5422900"/>
            <a:ext cx="1638300" cy="1435100"/>
          </a:xfrm>
          <a:prstGeom prst="rect">
            <a:avLst/>
          </a:prstGeom>
        </p:spPr>
      </p:pic>
      <p:pic>
        <p:nvPicPr>
          <p:cNvPr id="10" name="Picture 9"/>
          <p:cNvPicPr>
            <a:picLocks noChangeAspect="1"/>
          </p:cNvPicPr>
          <p:nvPr/>
        </p:nvPicPr>
        <p:blipFill>
          <a:blip r:embed="rId5" cstate="print"/>
          <a:stretch>
            <a:fillRect/>
          </a:stretch>
        </p:blipFill>
        <p:spPr>
          <a:xfrm>
            <a:off x="0" y="4822668"/>
            <a:ext cx="1583527" cy="1253016"/>
          </a:xfrm>
          <a:prstGeom prst="rect">
            <a:avLst/>
          </a:prstGeom>
        </p:spPr>
      </p:pic>
      <p:pic>
        <p:nvPicPr>
          <p:cNvPr id="11" name="Picture 10"/>
          <p:cNvPicPr>
            <a:picLocks noChangeAspect="1"/>
          </p:cNvPicPr>
          <p:nvPr/>
        </p:nvPicPr>
        <p:blipFill>
          <a:blip r:embed="rId6" cstate="print"/>
          <a:stretch>
            <a:fillRect/>
          </a:stretch>
        </p:blipFill>
        <p:spPr>
          <a:xfrm>
            <a:off x="4628524" y="5634351"/>
            <a:ext cx="1379890" cy="1208075"/>
          </a:xfrm>
          <a:prstGeom prst="rect">
            <a:avLst/>
          </a:prstGeom>
        </p:spPr>
      </p:pic>
      <p:pic>
        <p:nvPicPr>
          <p:cNvPr id="12" name="Picture 11"/>
          <p:cNvPicPr>
            <a:picLocks noChangeAspect="1"/>
          </p:cNvPicPr>
          <p:nvPr/>
        </p:nvPicPr>
        <p:blipFill>
          <a:blip r:embed="rId7" cstate="print"/>
          <a:stretch>
            <a:fillRect/>
          </a:stretch>
        </p:blipFill>
        <p:spPr>
          <a:xfrm>
            <a:off x="6008414" y="4844590"/>
            <a:ext cx="1716690" cy="1156620"/>
          </a:xfrm>
          <a:prstGeom prst="rect">
            <a:avLst/>
          </a:prstGeom>
        </p:spPr>
      </p:pic>
      <p:sp>
        <p:nvSpPr>
          <p:cNvPr id="13" name="Title 1"/>
          <p:cNvSpPr txBox="1">
            <a:spLocks/>
          </p:cNvSpPr>
          <p:nvPr/>
        </p:nvSpPr>
        <p:spPr>
          <a:xfrm>
            <a:off x="152400" y="96838"/>
            <a:ext cx="8991600" cy="125253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sz="2800" b="1" smtClean="0">
                <a:latin typeface="Arial"/>
                <a:cs typeface="Arial"/>
              </a:rPr>
              <a:t>Teoretické modely a učební pomůcky ve výuce chemie</a:t>
            </a:r>
            <a:endParaRPr lang="cs-CZ" sz="2800" dirty="0">
              <a:latin typeface="Arial"/>
              <a:cs typeface="Arial"/>
            </a:endParaRPr>
          </a:p>
        </p:txBody>
      </p:sp>
    </p:spTree>
    <p:extLst>
      <p:ext uri="{BB962C8B-B14F-4D97-AF65-F5344CB8AC3E}">
        <p14:creationId xmlns:p14="http://schemas.microsoft.com/office/powerpoint/2010/main" val="85521832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328613" y="1371600"/>
            <a:ext cx="8815387" cy="4343400"/>
          </a:xfrm>
          <a:prstGeom prst="rect">
            <a:avLst/>
          </a:prstGeom>
        </p:spPr>
        <p:txBody>
          <a:bodyPr>
            <a:noAutofit/>
          </a:bodyPr>
          <a:lstStyle/>
          <a:p>
            <a:pPr algn="just">
              <a:spcBef>
                <a:spcPts val="600"/>
              </a:spcBef>
            </a:pPr>
            <a:r>
              <a:rPr lang="cs-CZ" dirty="0">
                <a:latin typeface="Arial"/>
                <a:cs typeface="Arial"/>
              </a:rPr>
              <a:t>Tyto modely nejlépe ze všech hmotných modelů </a:t>
            </a:r>
            <a:r>
              <a:rPr lang="cs-CZ" dirty="0" smtClean="0">
                <a:latin typeface="Arial"/>
                <a:cs typeface="Arial"/>
              </a:rPr>
              <a:t>zobrazují: </a:t>
            </a:r>
          </a:p>
          <a:p>
            <a:pPr lvl="1" algn="just">
              <a:spcBef>
                <a:spcPts val="0"/>
              </a:spcBef>
            </a:pPr>
            <a:r>
              <a:rPr lang="cs-CZ" sz="2000" dirty="0" smtClean="0">
                <a:latin typeface="Arial"/>
                <a:cs typeface="Arial"/>
              </a:rPr>
              <a:t>tvar </a:t>
            </a:r>
            <a:r>
              <a:rPr lang="cs-CZ" sz="2000" dirty="0">
                <a:latin typeface="Arial"/>
                <a:cs typeface="Arial"/>
              </a:rPr>
              <a:t>molekul, </a:t>
            </a:r>
            <a:endParaRPr lang="cs-CZ" sz="2000" dirty="0" smtClean="0">
              <a:latin typeface="Arial"/>
              <a:cs typeface="Arial"/>
            </a:endParaRPr>
          </a:p>
          <a:p>
            <a:pPr lvl="1" algn="just">
              <a:spcBef>
                <a:spcPts val="0"/>
              </a:spcBef>
            </a:pPr>
            <a:r>
              <a:rPr lang="cs-CZ" sz="2000" dirty="0" smtClean="0">
                <a:latin typeface="Arial"/>
                <a:cs typeface="Arial"/>
              </a:rPr>
              <a:t>představují </a:t>
            </a:r>
            <a:r>
              <a:rPr lang="cs-CZ" sz="2000" dirty="0">
                <a:latin typeface="Arial"/>
                <a:cs typeface="Arial"/>
              </a:rPr>
              <a:t>sférické efekty </a:t>
            </a:r>
            <a:endParaRPr lang="cs-CZ" sz="2000" dirty="0" smtClean="0">
              <a:latin typeface="Arial"/>
              <a:cs typeface="Arial"/>
            </a:endParaRPr>
          </a:p>
          <a:p>
            <a:pPr lvl="1" algn="just">
              <a:spcBef>
                <a:spcPts val="0"/>
              </a:spcBef>
            </a:pPr>
            <a:r>
              <a:rPr lang="cs-CZ" sz="2000" dirty="0" smtClean="0">
                <a:latin typeface="Arial"/>
                <a:cs typeface="Arial"/>
              </a:rPr>
              <a:t>a </a:t>
            </a:r>
            <a:r>
              <a:rPr lang="cs-CZ" sz="2000" dirty="0">
                <a:latin typeface="Arial"/>
                <a:cs typeface="Arial"/>
              </a:rPr>
              <a:t>skutečné poměry mezi van der </a:t>
            </a:r>
            <a:r>
              <a:rPr lang="cs-CZ" sz="2000" dirty="0" err="1">
                <a:latin typeface="Arial"/>
                <a:cs typeface="Arial"/>
              </a:rPr>
              <a:t>Waalsovými</a:t>
            </a:r>
            <a:r>
              <a:rPr lang="cs-CZ" sz="2000" dirty="0">
                <a:latin typeface="Arial"/>
                <a:cs typeface="Arial"/>
              </a:rPr>
              <a:t> paprsky, </a:t>
            </a:r>
            <a:endParaRPr lang="cs-CZ" sz="2000" dirty="0" smtClean="0">
              <a:latin typeface="Arial"/>
              <a:cs typeface="Arial"/>
            </a:endParaRPr>
          </a:p>
          <a:p>
            <a:pPr lvl="1" algn="just">
              <a:spcBef>
                <a:spcPts val="0"/>
              </a:spcBef>
            </a:pPr>
            <a:r>
              <a:rPr lang="cs-CZ" sz="2000" dirty="0" smtClean="0">
                <a:latin typeface="Arial"/>
                <a:cs typeface="Arial"/>
              </a:rPr>
              <a:t>atomy </a:t>
            </a:r>
            <a:r>
              <a:rPr lang="cs-CZ" sz="2000" dirty="0">
                <a:latin typeface="Arial"/>
                <a:cs typeface="Arial"/>
              </a:rPr>
              <a:t>tvořícími molekulu</a:t>
            </a:r>
            <a:r>
              <a:rPr lang="cs-CZ" sz="2000" dirty="0" smtClean="0">
                <a:latin typeface="Arial"/>
                <a:cs typeface="Arial"/>
              </a:rPr>
              <a:t>,</a:t>
            </a:r>
          </a:p>
          <a:p>
            <a:pPr lvl="1" algn="just">
              <a:spcBef>
                <a:spcPts val="0"/>
              </a:spcBef>
            </a:pPr>
            <a:r>
              <a:rPr lang="cs-CZ" sz="2000" dirty="0" smtClean="0">
                <a:latin typeface="Arial"/>
                <a:cs typeface="Arial"/>
              </a:rPr>
              <a:t>velikostí </a:t>
            </a:r>
            <a:r>
              <a:rPr lang="cs-CZ" sz="2000" dirty="0">
                <a:latin typeface="Arial"/>
                <a:cs typeface="Arial"/>
              </a:rPr>
              <a:t>úhlů a délkou vazeb. </a:t>
            </a:r>
          </a:p>
          <a:p>
            <a:pPr algn="just">
              <a:spcBef>
                <a:spcPts val="600"/>
              </a:spcBef>
            </a:pPr>
            <a:r>
              <a:rPr lang="cs-CZ" dirty="0">
                <a:latin typeface="Arial"/>
                <a:cs typeface="Arial"/>
              </a:rPr>
              <a:t>Používají se k představení elektronových orbitalů v molekulách nebo k ilustrování  struktury chemické sloučeniny. </a:t>
            </a:r>
          </a:p>
          <a:p>
            <a:pPr>
              <a:spcBef>
                <a:spcPts val="600"/>
              </a:spcBef>
            </a:pPr>
            <a:r>
              <a:rPr lang="cs-CZ" dirty="0">
                <a:latin typeface="Arial"/>
                <a:cs typeface="Arial"/>
              </a:rPr>
              <a:t>Některé z těchto modelů dokážou zobrazit deformace úhlů mezi vazbami. </a:t>
            </a:r>
          </a:p>
          <a:p>
            <a:endParaRPr lang="en-US" dirty="0"/>
          </a:p>
        </p:txBody>
      </p:sp>
      <p:pic>
        <p:nvPicPr>
          <p:cNvPr id="5" name="Picture 4"/>
          <p:cNvPicPr>
            <a:picLocks noChangeAspect="1"/>
          </p:cNvPicPr>
          <p:nvPr/>
        </p:nvPicPr>
        <p:blipFill>
          <a:blip r:embed="rId2" cstate="print"/>
          <a:stretch>
            <a:fillRect/>
          </a:stretch>
        </p:blipFill>
        <p:spPr>
          <a:xfrm>
            <a:off x="1338285" y="5651409"/>
            <a:ext cx="1867370" cy="1177514"/>
          </a:xfrm>
          <a:prstGeom prst="rect">
            <a:avLst/>
          </a:prstGeom>
        </p:spPr>
      </p:pic>
      <p:pic>
        <p:nvPicPr>
          <p:cNvPr id="6" name="Picture 5"/>
          <p:cNvPicPr>
            <a:picLocks noChangeAspect="1"/>
          </p:cNvPicPr>
          <p:nvPr/>
        </p:nvPicPr>
        <p:blipFill>
          <a:blip r:embed="rId3" cstate="print"/>
          <a:stretch>
            <a:fillRect/>
          </a:stretch>
        </p:blipFill>
        <p:spPr>
          <a:xfrm>
            <a:off x="3205655" y="4881180"/>
            <a:ext cx="1358900" cy="1485900"/>
          </a:xfrm>
          <a:prstGeom prst="rect">
            <a:avLst/>
          </a:prstGeom>
        </p:spPr>
      </p:pic>
      <p:pic>
        <p:nvPicPr>
          <p:cNvPr id="9" name="Picture 8"/>
          <p:cNvPicPr>
            <a:picLocks noChangeAspect="1"/>
          </p:cNvPicPr>
          <p:nvPr/>
        </p:nvPicPr>
        <p:blipFill>
          <a:blip r:embed="rId4" cstate="print"/>
          <a:stretch>
            <a:fillRect/>
          </a:stretch>
        </p:blipFill>
        <p:spPr>
          <a:xfrm>
            <a:off x="7505700" y="5422900"/>
            <a:ext cx="1638300" cy="1435100"/>
          </a:xfrm>
          <a:prstGeom prst="rect">
            <a:avLst/>
          </a:prstGeom>
        </p:spPr>
      </p:pic>
      <p:pic>
        <p:nvPicPr>
          <p:cNvPr id="10" name="Picture 9"/>
          <p:cNvPicPr>
            <a:picLocks noChangeAspect="1"/>
          </p:cNvPicPr>
          <p:nvPr/>
        </p:nvPicPr>
        <p:blipFill>
          <a:blip r:embed="rId5" cstate="print"/>
          <a:stretch>
            <a:fillRect/>
          </a:stretch>
        </p:blipFill>
        <p:spPr>
          <a:xfrm>
            <a:off x="0" y="4822668"/>
            <a:ext cx="1583527" cy="1253016"/>
          </a:xfrm>
          <a:prstGeom prst="rect">
            <a:avLst/>
          </a:prstGeom>
        </p:spPr>
      </p:pic>
      <p:pic>
        <p:nvPicPr>
          <p:cNvPr id="11" name="Picture 10"/>
          <p:cNvPicPr>
            <a:picLocks noChangeAspect="1"/>
          </p:cNvPicPr>
          <p:nvPr/>
        </p:nvPicPr>
        <p:blipFill>
          <a:blip r:embed="rId6" cstate="print"/>
          <a:stretch>
            <a:fillRect/>
          </a:stretch>
        </p:blipFill>
        <p:spPr>
          <a:xfrm>
            <a:off x="4628524" y="5634351"/>
            <a:ext cx="1379890" cy="1208075"/>
          </a:xfrm>
          <a:prstGeom prst="rect">
            <a:avLst/>
          </a:prstGeom>
        </p:spPr>
      </p:pic>
      <p:pic>
        <p:nvPicPr>
          <p:cNvPr id="12" name="Picture 11"/>
          <p:cNvPicPr>
            <a:picLocks noChangeAspect="1"/>
          </p:cNvPicPr>
          <p:nvPr/>
        </p:nvPicPr>
        <p:blipFill>
          <a:blip r:embed="rId7" cstate="print"/>
          <a:stretch>
            <a:fillRect/>
          </a:stretch>
        </p:blipFill>
        <p:spPr>
          <a:xfrm>
            <a:off x="6008414" y="4844590"/>
            <a:ext cx="1716690" cy="1156620"/>
          </a:xfrm>
          <a:prstGeom prst="rect">
            <a:avLst/>
          </a:prstGeom>
        </p:spPr>
      </p:pic>
      <p:sp>
        <p:nvSpPr>
          <p:cNvPr id="13" name="Title 1"/>
          <p:cNvSpPr txBox="1">
            <a:spLocks/>
          </p:cNvSpPr>
          <p:nvPr/>
        </p:nvSpPr>
        <p:spPr>
          <a:xfrm>
            <a:off x="152400" y="96838"/>
            <a:ext cx="8991600" cy="125253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sz="2800" b="1" smtClean="0">
                <a:latin typeface="Arial"/>
                <a:cs typeface="Arial"/>
              </a:rPr>
              <a:t>Teoretické modely a učební pomůcky ve výuce chemie</a:t>
            </a:r>
            <a:endParaRPr lang="cs-CZ" sz="2800" dirty="0">
              <a:latin typeface="Arial"/>
              <a:cs typeface="Arial"/>
            </a:endParaRPr>
          </a:p>
        </p:txBody>
      </p:sp>
    </p:spTree>
    <p:extLst>
      <p:ext uri="{BB962C8B-B14F-4D97-AF65-F5344CB8AC3E}">
        <p14:creationId xmlns:p14="http://schemas.microsoft.com/office/powerpoint/2010/main" val="413785158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4294967295"/>
          </p:nvPr>
        </p:nvSpPr>
        <p:spPr>
          <a:xfrm>
            <a:off x="152400" y="1219200"/>
            <a:ext cx="8699500" cy="3060700"/>
          </a:xfrm>
        </p:spPr>
        <p:txBody>
          <a:bodyPr vert="horz" anchor="t">
            <a:noAutofit/>
          </a:bodyPr>
          <a:lstStyle/>
          <a:p>
            <a:pPr>
              <a:spcBef>
                <a:spcPts val="600"/>
              </a:spcBef>
            </a:pPr>
            <a:r>
              <a:rPr lang="cs-CZ" sz="2000" dirty="0" smtClean="0">
                <a:solidFill>
                  <a:srgbClr val="2862AA"/>
                </a:solidFill>
                <a:latin typeface="Arial"/>
                <a:cs typeface="Arial"/>
              </a:rPr>
              <a:t>Nedostatkem</a:t>
            </a:r>
            <a:r>
              <a:rPr lang="cs-CZ" sz="2000" dirty="0" smtClean="0">
                <a:latin typeface="Arial"/>
                <a:cs typeface="Arial"/>
              </a:rPr>
              <a:t> </a:t>
            </a:r>
            <a:r>
              <a:rPr lang="cs-CZ" sz="2000" dirty="0">
                <a:latin typeface="Arial"/>
                <a:cs typeface="Arial"/>
              </a:rPr>
              <a:t>těchto učebních pomůcek </a:t>
            </a:r>
            <a:r>
              <a:rPr lang="cs-CZ" sz="2000" dirty="0" smtClean="0">
                <a:latin typeface="Arial"/>
                <a:cs typeface="Arial"/>
              </a:rPr>
              <a:t>je to, </a:t>
            </a:r>
            <a:r>
              <a:rPr lang="cs-CZ" sz="2000" dirty="0">
                <a:latin typeface="Arial"/>
                <a:cs typeface="Arial"/>
              </a:rPr>
              <a:t>že:</a:t>
            </a:r>
          </a:p>
          <a:p>
            <a:pPr lvl="1"/>
            <a:r>
              <a:rPr lang="cs-CZ" sz="2000" dirty="0" smtClean="0">
                <a:latin typeface="Arial"/>
                <a:cs typeface="Arial"/>
              </a:rPr>
              <a:t>neznázorňují </a:t>
            </a:r>
            <a:r>
              <a:rPr lang="cs-CZ" sz="2000" dirty="0">
                <a:latin typeface="Arial"/>
                <a:cs typeface="Arial"/>
              </a:rPr>
              <a:t>násobnost vazby,</a:t>
            </a:r>
          </a:p>
          <a:p>
            <a:pPr lvl="1" algn="just"/>
            <a:r>
              <a:rPr lang="cs-CZ" sz="2000" dirty="0" smtClean="0">
                <a:latin typeface="Arial"/>
                <a:cs typeface="Arial"/>
              </a:rPr>
              <a:t>prostorová </a:t>
            </a:r>
            <a:r>
              <a:rPr lang="cs-CZ" sz="2000" dirty="0">
                <a:latin typeface="Arial"/>
                <a:cs typeface="Arial"/>
              </a:rPr>
              <a:t>struktura, kterou znázorňují (především velkých molekul</a:t>
            </a:r>
            <a:r>
              <a:rPr lang="cs-CZ" sz="2000" dirty="0" smtClean="0">
                <a:latin typeface="Arial"/>
                <a:cs typeface="Arial"/>
              </a:rPr>
              <a:t>) </a:t>
            </a:r>
            <a:r>
              <a:rPr lang="cs-CZ" sz="2000" dirty="0">
                <a:latin typeface="Arial"/>
                <a:cs typeface="Arial"/>
              </a:rPr>
              <a:t>není čitelná, </a:t>
            </a:r>
          </a:p>
          <a:p>
            <a:pPr lvl="1" algn="just"/>
            <a:r>
              <a:rPr lang="cs-CZ" sz="2000" dirty="0" smtClean="0">
                <a:latin typeface="Arial"/>
                <a:cs typeface="Arial"/>
              </a:rPr>
              <a:t>nejsou </a:t>
            </a:r>
            <a:r>
              <a:rPr lang="cs-CZ" sz="2000" dirty="0">
                <a:latin typeface="Arial"/>
                <a:cs typeface="Arial"/>
              </a:rPr>
              <a:t>v nich jasně ukázány úhly mezi vazbami.</a:t>
            </a:r>
          </a:p>
          <a:p>
            <a:pPr algn="just">
              <a:spcBef>
                <a:spcPts val="600"/>
              </a:spcBef>
            </a:pPr>
            <a:r>
              <a:rPr lang="cs-CZ" sz="2000" dirty="0" smtClean="0">
                <a:latin typeface="Arial"/>
                <a:cs typeface="Arial"/>
              </a:rPr>
              <a:t>Velkým </a:t>
            </a:r>
            <a:r>
              <a:rPr lang="cs-CZ" sz="2000" dirty="0">
                <a:latin typeface="Arial"/>
                <a:cs typeface="Arial"/>
              </a:rPr>
              <a:t>nedostatkem těchto modelů je nutnost předem vybrat díly podle typu sloučeniny, jakou tvoříme, protože některé části mohou zobrazovat model stejného atomu v různých </a:t>
            </a:r>
            <a:r>
              <a:rPr lang="cs-CZ" sz="2000" dirty="0" smtClean="0">
                <a:latin typeface="Arial"/>
                <a:cs typeface="Arial"/>
              </a:rPr>
              <a:t>verzích.</a:t>
            </a:r>
          </a:p>
          <a:p>
            <a:pPr algn="just">
              <a:spcBef>
                <a:spcPts val="600"/>
              </a:spcBef>
            </a:pPr>
            <a:r>
              <a:rPr lang="cs-CZ" sz="2000" dirty="0" smtClean="0">
                <a:latin typeface="Arial"/>
                <a:cs typeface="Arial"/>
              </a:rPr>
              <a:t>Tento </a:t>
            </a:r>
            <a:r>
              <a:rPr lang="cs-CZ" sz="2000" dirty="0">
                <a:latin typeface="Arial"/>
                <a:cs typeface="Arial"/>
              </a:rPr>
              <a:t>fakt ztěžuje proces výuky – žák musí během stavby modelu vědět, jaká je hybridizace atomu v daném případě, aby mohl použít správný model atomu</a:t>
            </a:r>
            <a:r>
              <a:rPr lang="cs-CZ" sz="2000" dirty="0" smtClean="0">
                <a:latin typeface="Arial"/>
                <a:cs typeface="Arial"/>
              </a:rPr>
              <a:t>.</a:t>
            </a:r>
            <a:endParaRPr lang="cs-CZ" sz="2000" dirty="0">
              <a:latin typeface="Arial"/>
              <a:cs typeface="Arial"/>
            </a:endParaRPr>
          </a:p>
        </p:txBody>
      </p:sp>
      <p:pic>
        <p:nvPicPr>
          <p:cNvPr id="5" name="Picture 4"/>
          <p:cNvPicPr>
            <a:picLocks noChangeAspect="1"/>
          </p:cNvPicPr>
          <p:nvPr/>
        </p:nvPicPr>
        <p:blipFill>
          <a:blip r:embed="rId2" cstate="print"/>
          <a:stretch>
            <a:fillRect/>
          </a:stretch>
        </p:blipFill>
        <p:spPr>
          <a:xfrm>
            <a:off x="1338285" y="5651409"/>
            <a:ext cx="1867370" cy="1177514"/>
          </a:xfrm>
          <a:prstGeom prst="rect">
            <a:avLst/>
          </a:prstGeom>
        </p:spPr>
      </p:pic>
      <p:pic>
        <p:nvPicPr>
          <p:cNvPr id="6" name="Picture 5"/>
          <p:cNvPicPr>
            <a:picLocks noChangeAspect="1"/>
          </p:cNvPicPr>
          <p:nvPr/>
        </p:nvPicPr>
        <p:blipFill>
          <a:blip r:embed="rId3" cstate="print"/>
          <a:stretch>
            <a:fillRect/>
          </a:stretch>
        </p:blipFill>
        <p:spPr>
          <a:xfrm>
            <a:off x="3205655" y="4881180"/>
            <a:ext cx="1358900" cy="1485900"/>
          </a:xfrm>
          <a:prstGeom prst="rect">
            <a:avLst/>
          </a:prstGeom>
        </p:spPr>
      </p:pic>
      <p:pic>
        <p:nvPicPr>
          <p:cNvPr id="9" name="Picture 8"/>
          <p:cNvPicPr>
            <a:picLocks noChangeAspect="1"/>
          </p:cNvPicPr>
          <p:nvPr/>
        </p:nvPicPr>
        <p:blipFill>
          <a:blip r:embed="rId4" cstate="print"/>
          <a:stretch>
            <a:fillRect/>
          </a:stretch>
        </p:blipFill>
        <p:spPr>
          <a:xfrm>
            <a:off x="7505700" y="5422900"/>
            <a:ext cx="1638300" cy="1435100"/>
          </a:xfrm>
          <a:prstGeom prst="rect">
            <a:avLst/>
          </a:prstGeom>
        </p:spPr>
      </p:pic>
      <p:pic>
        <p:nvPicPr>
          <p:cNvPr id="10" name="Picture 9"/>
          <p:cNvPicPr>
            <a:picLocks noChangeAspect="1"/>
          </p:cNvPicPr>
          <p:nvPr/>
        </p:nvPicPr>
        <p:blipFill>
          <a:blip r:embed="rId5" cstate="print"/>
          <a:stretch>
            <a:fillRect/>
          </a:stretch>
        </p:blipFill>
        <p:spPr>
          <a:xfrm>
            <a:off x="0" y="4822668"/>
            <a:ext cx="1583527" cy="1253016"/>
          </a:xfrm>
          <a:prstGeom prst="rect">
            <a:avLst/>
          </a:prstGeom>
        </p:spPr>
      </p:pic>
      <p:pic>
        <p:nvPicPr>
          <p:cNvPr id="11" name="Picture 10"/>
          <p:cNvPicPr>
            <a:picLocks noChangeAspect="1"/>
          </p:cNvPicPr>
          <p:nvPr/>
        </p:nvPicPr>
        <p:blipFill>
          <a:blip r:embed="rId6" cstate="print"/>
          <a:stretch>
            <a:fillRect/>
          </a:stretch>
        </p:blipFill>
        <p:spPr>
          <a:xfrm>
            <a:off x="4628524" y="5634351"/>
            <a:ext cx="1379890" cy="1208075"/>
          </a:xfrm>
          <a:prstGeom prst="rect">
            <a:avLst/>
          </a:prstGeom>
        </p:spPr>
      </p:pic>
      <p:pic>
        <p:nvPicPr>
          <p:cNvPr id="12" name="Picture 11"/>
          <p:cNvPicPr>
            <a:picLocks noChangeAspect="1"/>
          </p:cNvPicPr>
          <p:nvPr/>
        </p:nvPicPr>
        <p:blipFill>
          <a:blip r:embed="rId7" cstate="print"/>
          <a:stretch>
            <a:fillRect/>
          </a:stretch>
        </p:blipFill>
        <p:spPr>
          <a:xfrm>
            <a:off x="6008414" y="4844590"/>
            <a:ext cx="1716690" cy="1156620"/>
          </a:xfrm>
          <a:prstGeom prst="rect">
            <a:avLst/>
          </a:prstGeom>
        </p:spPr>
      </p:pic>
      <p:sp>
        <p:nvSpPr>
          <p:cNvPr id="13" name="Title 1"/>
          <p:cNvSpPr txBox="1">
            <a:spLocks/>
          </p:cNvSpPr>
          <p:nvPr/>
        </p:nvSpPr>
        <p:spPr>
          <a:xfrm>
            <a:off x="152400" y="96838"/>
            <a:ext cx="8991600" cy="125253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sz="2800" b="1" smtClean="0">
                <a:latin typeface="Arial"/>
                <a:cs typeface="Arial"/>
              </a:rPr>
              <a:t>Teoretické modely a učební pomůcky ve výuce chemie</a:t>
            </a:r>
            <a:endParaRPr lang="cs-CZ" sz="2800" dirty="0">
              <a:latin typeface="Arial"/>
              <a:cs typeface="Arial"/>
            </a:endParaRPr>
          </a:p>
        </p:txBody>
      </p:sp>
    </p:spTree>
    <p:extLst>
      <p:ext uri="{BB962C8B-B14F-4D97-AF65-F5344CB8AC3E}">
        <p14:creationId xmlns:p14="http://schemas.microsoft.com/office/powerpoint/2010/main" val="306133729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sz="half" idx="4294967295"/>
          </p:nvPr>
        </p:nvSpPr>
        <p:spPr>
          <a:xfrm>
            <a:off x="177800" y="1600200"/>
            <a:ext cx="4389438" cy="2176463"/>
          </a:xfrm>
          <a:prstGeom prst="rect">
            <a:avLst/>
          </a:prstGeom>
        </p:spPr>
        <p:txBody>
          <a:bodyPr vert="horz">
            <a:noAutofit/>
          </a:bodyPr>
          <a:lstStyle/>
          <a:p>
            <a:pPr>
              <a:spcBef>
                <a:spcPts val="600"/>
              </a:spcBef>
            </a:pPr>
            <a:r>
              <a:rPr lang="cs-CZ" sz="1800" b="1" dirty="0" err="1" smtClean="0">
                <a:latin typeface="Arial"/>
                <a:cs typeface="Arial"/>
              </a:rPr>
              <a:t>Orbitalové</a:t>
            </a:r>
            <a:r>
              <a:rPr lang="cs-CZ" sz="1800" b="1" dirty="0" smtClean="0">
                <a:latin typeface="Arial"/>
                <a:cs typeface="Arial"/>
              </a:rPr>
              <a:t> modely</a:t>
            </a:r>
            <a:r>
              <a:rPr lang="cs-CZ" sz="1800" dirty="0">
                <a:latin typeface="Arial"/>
                <a:cs typeface="Arial"/>
              </a:rPr>
              <a:t>:</a:t>
            </a:r>
            <a:r>
              <a:rPr lang="cs-CZ" sz="1800" dirty="0" smtClean="0">
                <a:latin typeface="Arial"/>
                <a:cs typeface="Arial"/>
              </a:rPr>
              <a:t> </a:t>
            </a:r>
          </a:p>
          <a:p>
            <a:pPr lvl="1">
              <a:spcBef>
                <a:spcPts val="0"/>
              </a:spcBef>
            </a:pPr>
            <a:r>
              <a:rPr lang="cs-CZ" sz="1600" dirty="0" smtClean="0">
                <a:latin typeface="Arial"/>
                <a:cs typeface="Arial"/>
              </a:rPr>
              <a:t>vysvětlují </a:t>
            </a:r>
            <a:r>
              <a:rPr lang="cs-CZ" sz="1600" dirty="0">
                <a:latin typeface="Arial"/>
                <a:cs typeface="Arial"/>
              </a:rPr>
              <a:t>elementy kvantové teorie, </a:t>
            </a:r>
            <a:endParaRPr lang="cs-CZ" sz="1600" dirty="0" smtClean="0">
              <a:latin typeface="Arial"/>
              <a:cs typeface="Arial"/>
            </a:endParaRPr>
          </a:p>
          <a:p>
            <a:pPr lvl="1">
              <a:spcBef>
                <a:spcPts val="0"/>
              </a:spcBef>
            </a:pPr>
            <a:r>
              <a:rPr lang="cs-CZ" sz="1600" dirty="0" smtClean="0">
                <a:latin typeface="Arial"/>
                <a:cs typeface="Arial"/>
              </a:rPr>
              <a:t>pomáhají </a:t>
            </a:r>
            <a:r>
              <a:rPr lang="cs-CZ" sz="1600" dirty="0">
                <a:latin typeface="Arial"/>
                <a:cs typeface="Arial"/>
              </a:rPr>
              <a:t>pochopit podstatu chemických vazeb, </a:t>
            </a:r>
            <a:endParaRPr lang="cs-CZ" sz="1600" dirty="0" smtClean="0">
              <a:latin typeface="Arial"/>
              <a:cs typeface="Arial"/>
            </a:endParaRPr>
          </a:p>
          <a:p>
            <a:pPr lvl="1">
              <a:spcBef>
                <a:spcPts val="0"/>
              </a:spcBef>
            </a:pPr>
            <a:r>
              <a:rPr lang="cs-CZ" sz="1600" dirty="0" smtClean="0">
                <a:latin typeface="Arial"/>
                <a:cs typeface="Arial"/>
              </a:rPr>
              <a:t>jejich </a:t>
            </a:r>
            <a:r>
              <a:rPr lang="cs-CZ" sz="1600" dirty="0">
                <a:latin typeface="Arial"/>
                <a:cs typeface="Arial"/>
              </a:rPr>
              <a:t>vlastnosti a orientaci v prostoru </a:t>
            </a:r>
            <a:endParaRPr lang="cs-CZ" sz="1600" dirty="0" smtClean="0">
              <a:latin typeface="Arial"/>
              <a:cs typeface="Arial"/>
            </a:endParaRPr>
          </a:p>
          <a:p>
            <a:pPr lvl="1">
              <a:spcBef>
                <a:spcPts val="0"/>
              </a:spcBef>
            </a:pPr>
            <a:r>
              <a:rPr lang="cs-CZ" sz="1600" dirty="0" smtClean="0">
                <a:latin typeface="Arial"/>
                <a:cs typeface="Arial"/>
              </a:rPr>
              <a:t>a </a:t>
            </a:r>
            <a:r>
              <a:rPr lang="cs-CZ" sz="1600" dirty="0">
                <a:latin typeface="Arial"/>
                <a:cs typeface="Arial"/>
              </a:rPr>
              <a:t>zdůvodnění tvaru molekul chemických sloučenin. </a:t>
            </a:r>
            <a:endParaRPr lang="cs-CZ" sz="1600" dirty="0" smtClean="0">
              <a:latin typeface="Arial"/>
              <a:cs typeface="Arial"/>
            </a:endParaRPr>
          </a:p>
        </p:txBody>
      </p:sp>
      <p:sp>
        <p:nvSpPr>
          <p:cNvPr id="4" name="Content Placeholder 3"/>
          <p:cNvSpPr>
            <a:spLocks noGrp="1"/>
          </p:cNvSpPr>
          <p:nvPr>
            <p:ph sz="half" idx="4294967295"/>
          </p:nvPr>
        </p:nvSpPr>
        <p:spPr>
          <a:xfrm>
            <a:off x="5113338" y="1600200"/>
            <a:ext cx="3840162" cy="2100263"/>
          </a:xfrm>
          <a:prstGeom prst="rect">
            <a:avLst/>
          </a:prstGeom>
        </p:spPr>
        <p:txBody>
          <a:bodyPr>
            <a:normAutofit/>
          </a:bodyPr>
          <a:lstStyle/>
          <a:p>
            <a:pPr>
              <a:spcBef>
                <a:spcPts val="600"/>
              </a:spcBef>
            </a:pPr>
            <a:r>
              <a:rPr lang="cs-CZ" sz="1800" dirty="0">
                <a:latin typeface="Arial"/>
                <a:cs typeface="Arial"/>
              </a:rPr>
              <a:t>Jsou využívány k </a:t>
            </a:r>
            <a:r>
              <a:rPr lang="cs-CZ" sz="1800" dirty="0" smtClean="0">
                <a:latin typeface="Arial"/>
                <a:cs typeface="Arial"/>
              </a:rPr>
              <a:t>vizualizaci:</a:t>
            </a:r>
          </a:p>
          <a:p>
            <a:pPr lvl="1">
              <a:spcBef>
                <a:spcPts val="0"/>
              </a:spcBef>
            </a:pPr>
            <a:r>
              <a:rPr lang="cs-CZ" sz="1600" dirty="0" smtClean="0">
                <a:latin typeface="Arial"/>
                <a:cs typeface="Arial"/>
              </a:rPr>
              <a:t>modelů </a:t>
            </a:r>
            <a:r>
              <a:rPr lang="cs-CZ" sz="1600" dirty="0">
                <a:latin typeface="Arial"/>
                <a:cs typeface="Arial"/>
              </a:rPr>
              <a:t>orbitalů </a:t>
            </a:r>
            <a:r>
              <a:rPr lang="cs-CZ" sz="1600" b="1" dirty="0">
                <a:latin typeface="Arial"/>
                <a:cs typeface="Arial"/>
              </a:rPr>
              <a:t>s</a:t>
            </a:r>
            <a:r>
              <a:rPr lang="cs-CZ" sz="1600" dirty="0">
                <a:latin typeface="Arial"/>
                <a:cs typeface="Arial"/>
              </a:rPr>
              <a:t>,</a:t>
            </a:r>
            <a:r>
              <a:rPr lang="cs-CZ" sz="1600" b="1" dirty="0">
                <a:latin typeface="Arial"/>
                <a:cs typeface="Arial"/>
              </a:rPr>
              <a:t> p</a:t>
            </a:r>
            <a:r>
              <a:rPr lang="cs-CZ" sz="1600" dirty="0">
                <a:latin typeface="Arial"/>
                <a:cs typeface="Arial"/>
              </a:rPr>
              <a:t>,</a:t>
            </a:r>
            <a:r>
              <a:rPr lang="cs-CZ" sz="1600" b="1" dirty="0">
                <a:latin typeface="Arial"/>
                <a:cs typeface="Arial"/>
              </a:rPr>
              <a:t> d </a:t>
            </a:r>
            <a:r>
              <a:rPr lang="cs-CZ" sz="1600" dirty="0">
                <a:latin typeface="Arial"/>
                <a:cs typeface="Arial"/>
              </a:rPr>
              <a:t>a </a:t>
            </a:r>
            <a:r>
              <a:rPr lang="cs-CZ" sz="1600" b="1" dirty="0">
                <a:latin typeface="Arial"/>
                <a:cs typeface="Arial"/>
              </a:rPr>
              <a:t>f</a:t>
            </a:r>
            <a:r>
              <a:rPr lang="cs-CZ" sz="1600" dirty="0">
                <a:latin typeface="Arial"/>
                <a:cs typeface="Arial"/>
              </a:rPr>
              <a:t> </a:t>
            </a:r>
            <a:endParaRPr lang="cs-CZ" sz="1600" dirty="0" smtClean="0">
              <a:latin typeface="Arial"/>
              <a:cs typeface="Arial"/>
            </a:endParaRPr>
          </a:p>
          <a:p>
            <a:pPr lvl="1">
              <a:spcBef>
                <a:spcPts val="0"/>
              </a:spcBef>
            </a:pPr>
            <a:r>
              <a:rPr lang="cs-CZ" sz="1600" dirty="0" smtClean="0">
                <a:latin typeface="Arial"/>
                <a:cs typeface="Arial"/>
              </a:rPr>
              <a:t>a </a:t>
            </a:r>
            <a:r>
              <a:rPr lang="cs-CZ" sz="1600" dirty="0" err="1">
                <a:latin typeface="Arial"/>
                <a:cs typeface="Arial"/>
              </a:rPr>
              <a:t>hybridizovaných</a:t>
            </a:r>
            <a:r>
              <a:rPr lang="cs-CZ" sz="1600" dirty="0">
                <a:latin typeface="Arial"/>
                <a:cs typeface="Arial"/>
              </a:rPr>
              <a:t> orbitalů </a:t>
            </a:r>
            <a:r>
              <a:rPr lang="cs-CZ" sz="1600" b="1" dirty="0" err="1">
                <a:latin typeface="Arial"/>
                <a:cs typeface="Arial"/>
              </a:rPr>
              <a:t>sp</a:t>
            </a:r>
            <a:r>
              <a:rPr lang="cs-CZ" sz="1600" dirty="0">
                <a:latin typeface="Arial"/>
                <a:cs typeface="Arial"/>
              </a:rPr>
              <a:t>, </a:t>
            </a:r>
            <a:r>
              <a:rPr lang="cs-CZ" sz="1600" b="1" dirty="0">
                <a:latin typeface="Arial"/>
                <a:cs typeface="Arial"/>
              </a:rPr>
              <a:t>sp</a:t>
            </a:r>
            <a:r>
              <a:rPr lang="cs-CZ" sz="1600" b="1" baseline="30000" dirty="0">
                <a:latin typeface="Arial"/>
                <a:cs typeface="Arial"/>
              </a:rPr>
              <a:t>2</a:t>
            </a:r>
            <a:r>
              <a:rPr lang="cs-CZ" sz="1600" dirty="0">
                <a:latin typeface="Arial"/>
                <a:cs typeface="Arial"/>
              </a:rPr>
              <a:t> a </a:t>
            </a:r>
            <a:r>
              <a:rPr lang="cs-CZ" sz="1600" b="1" dirty="0">
                <a:latin typeface="Arial"/>
                <a:cs typeface="Arial"/>
              </a:rPr>
              <a:t>sp</a:t>
            </a:r>
            <a:r>
              <a:rPr lang="cs-CZ" sz="1600" b="1" baseline="30000" dirty="0">
                <a:latin typeface="Arial"/>
                <a:cs typeface="Arial"/>
              </a:rPr>
              <a:t>3</a:t>
            </a:r>
            <a:r>
              <a:rPr lang="cs-CZ" sz="1600" baseline="30000" dirty="0">
                <a:latin typeface="Arial"/>
                <a:cs typeface="Arial"/>
              </a:rPr>
              <a:t> </a:t>
            </a:r>
            <a:endParaRPr lang="cs-CZ" sz="1600" baseline="30000" dirty="0" smtClean="0">
              <a:latin typeface="Arial"/>
              <a:cs typeface="Arial"/>
            </a:endParaRPr>
          </a:p>
          <a:p>
            <a:pPr lvl="1">
              <a:spcBef>
                <a:spcPts val="0"/>
              </a:spcBef>
            </a:pPr>
            <a:r>
              <a:rPr lang="cs-CZ" sz="1600" dirty="0" smtClean="0">
                <a:latin typeface="Arial"/>
                <a:cs typeface="Arial"/>
              </a:rPr>
              <a:t>a také molekulárních orbitalů převážně v </a:t>
            </a:r>
            <a:r>
              <a:rPr lang="cs-CZ" sz="1600" dirty="0">
                <a:latin typeface="Arial"/>
                <a:cs typeface="Arial"/>
              </a:rPr>
              <a:t>molekulách organických sloučenin. </a:t>
            </a:r>
          </a:p>
          <a:p>
            <a:endParaRPr lang="en-US" sz="1800" dirty="0"/>
          </a:p>
        </p:txBody>
      </p:sp>
      <p:pic>
        <p:nvPicPr>
          <p:cNvPr id="5" name="Picture 4"/>
          <p:cNvPicPr>
            <a:picLocks noChangeAspect="1"/>
          </p:cNvPicPr>
          <p:nvPr/>
        </p:nvPicPr>
        <p:blipFill>
          <a:blip r:embed="rId2" cstate="print"/>
          <a:stretch>
            <a:fillRect/>
          </a:stretch>
        </p:blipFill>
        <p:spPr>
          <a:xfrm>
            <a:off x="925714" y="3384453"/>
            <a:ext cx="6551448" cy="2424036"/>
          </a:xfrm>
          <a:prstGeom prst="rect">
            <a:avLst/>
          </a:prstGeom>
          <a:ln>
            <a:noFill/>
          </a:ln>
          <a:effectLst>
            <a:softEdge rad="112500"/>
          </a:effectLst>
        </p:spPr>
      </p:pic>
      <p:sp>
        <p:nvSpPr>
          <p:cNvPr id="6" name="Rectangle 5"/>
          <p:cNvSpPr/>
          <p:nvPr/>
        </p:nvSpPr>
        <p:spPr>
          <a:xfrm>
            <a:off x="321728" y="5697181"/>
            <a:ext cx="7806266" cy="923330"/>
          </a:xfrm>
          <a:prstGeom prst="rect">
            <a:avLst/>
          </a:prstGeom>
        </p:spPr>
        <p:txBody>
          <a:bodyPr wrap="square">
            <a:spAutoFit/>
          </a:bodyPr>
          <a:lstStyle/>
          <a:p>
            <a:pPr lvl="0" algn="ctr">
              <a:spcBef>
                <a:spcPts val="600"/>
              </a:spcBef>
              <a:buClr>
                <a:srgbClr val="2C7C9F">
                  <a:lumMod val="60000"/>
                  <a:lumOff val="40000"/>
                </a:srgbClr>
              </a:buClr>
              <a:buSzPct val="110000"/>
            </a:pPr>
            <a:r>
              <a:rPr lang="cs-CZ" dirty="0">
                <a:solidFill>
                  <a:prstClr val="black">
                    <a:lumMod val="65000"/>
                    <a:lumOff val="35000"/>
                  </a:prstClr>
                </a:solidFill>
                <a:latin typeface="Arial"/>
                <a:cs typeface="Arial"/>
              </a:rPr>
              <a:t>Použití těchto pomůcek ke znázornění pojmu orbital je ale </a:t>
            </a:r>
            <a:r>
              <a:rPr lang="cs-CZ" dirty="0">
                <a:solidFill>
                  <a:srgbClr val="2862AA"/>
                </a:solidFill>
                <a:latin typeface="Arial"/>
                <a:cs typeface="Arial"/>
              </a:rPr>
              <a:t>nedostačující</a:t>
            </a:r>
            <a:r>
              <a:rPr lang="cs-CZ" dirty="0">
                <a:solidFill>
                  <a:prstClr val="black">
                    <a:lumMod val="65000"/>
                    <a:lumOff val="35000"/>
                  </a:prstClr>
                </a:solidFill>
                <a:latin typeface="Arial"/>
                <a:cs typeface="Arial"/>
              </a:rPr>
              <a:t>, protože modelům orbitalů jsou přisuzovány také vlastnosti, </a:t>
            </a:r>
            <a:endParaRPr lang="cs-CZ" dirty="0" smtClean="0">
              <a:solidFill>
                <a:prstClr val="black">
                  <a:lumMod val="65000"/>
                  <a:lumOff val="35000"/>
                </a:prstClr>
              </a:solidFill>
              <a:latin typeface="Arial"/>
              <a:cs typeface="Arial"/>
            </a:endParaRPr>
          </a:p>
          <a:p>
            <a:pPr lvl="0" algn="ctr">
              <a:buClr>
                <a:srgbClr val="2C7C9F">
                  <a:lumMod val="60000"/>
                  <a:lumOff val="40000"/>
                </a:srgbClr>
              </a:buClr>
              <a:buSzPct val="110000"/>
            </a:pPr>
            <a:r>
              <a:rPr lang="cs-CZ" dirty="0" smtClean="0">
                <a:solidFill>
                  <a:prstClr val="black">
                    <a:lumMod val="65000"/>
                    <a:lumOff val="35000"/>
                  </a:prstClr>
                </a:solidFill>
                <a:latin typeface="Arial"/>
                <a:cs typeface="Arial"/>
              </a:rPr>
              <a:t>které </a:t>
            </a:r>
            <a:r>
              <a:rPr lang="cs-CZ" dirty="0">
                <a:solidFill>
                  <a:prstClr val="black">
                    <a:lumMod val="65000"/>
                    <a:lumOff val="35000"/>
                  </a:prstClr>
                </a:solidFill>
                <a:latin typeface="Arial"/>
                <a:cs typeface="Arial"/>
              </a:rPr>
              <a:t>se těžko zobrazují tímto způsobem.</a:t>
            </a:r>
          </a:p>
        </p:txBody>
      </p:sp>
      <p:sp>
        <p:nvSpPr>
          <p:cNvPr id="7" name="Title 1"/>
          <p:cNvSpPr txBox="1">
            <a:spLocks/>
          </p:cNvSpPr>
          <p:nvPr/>
        </p:nvSpPr>
        <p:spPr>
          <a:xfrm>
            <a:off x="152400" y="96838"/>
            <a:ext cx="8991600" cy="125253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sz="2800" b="1" smtClean="0">
                <a:latin typeface="Arial"/>
                <a:cs typeface="Arial"/>
              </a:rPr>
              <a:t>Teoretické modely a učební pomůcky ve výuce chemie</a:t>
            </a:r>
            <a:endParaRPr lang="cs-CZ" sz="2800" dirty="0">
              <a:latin typeface="Arial"/>
              <a:cs typeface="Arial"/>
            </a:endParaRPr>
          </a:p>
        </p:txBody>
      </p:sp>
    </p:spTree>
    <p:extLst>
      <p:ext uri="{BB962C8B-B14F-4D97-AF65-F5344CB8AC3E}">
        <p14:creationId xmlns:p14="http://schemas.microsoft.com/office/powerpoint/2010/main" val="23607643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2345963" y="2578308"/>
            <a:ext cx="4414603" cy="4174761"/>
          </a:xfrm>
        </p:spPr>
        <p:txBody>
          <a:bodyPr>
            <a:normAutofit/>
          </a:bodyPr>
          <a:lstStyle/>
          <a:p>
            <a:pPr algn="ctr"/>
            <a:r>
              <a:rPr lang="cs-CZ" sz="1800" dirty="0" smtClean="0"/>
              <a:t>Ke </a:t>
            </a:r>
            <a:r>
              <a:rPr lang="cs-CZ" sz="1800" dirty="0"/>
              <a:t>spojování obrazu s textem za účelem komplexnějšího znázornění konkrétního příběhu docházelo velmi často. V průběhu století se na mnoha obrazech objevovaly symboly, alegorie a emblémy, které zastupovaly text, naopak sám text byl nejednou doprovázen obrazem, často ve formě iniciál nebo iluminací. </a:t>
            </a:r>
            <a:endParaRPr lang="pl-PL" sz="1800" dirty="0"/>
          </a:p>
        </p:txBody>
      </p:sp>
      <p:sp>
        <p:nvSpPr>
          <p:cNvPr id="3" name="Tytuł 2"/>
          <p:cNvSpPr>
            <a:spLocks noGrp="1"/>
          </p:cNvSpPr>
          <p:nvPr>
            <p:ph type="title"/>
          </p:nvPr>
        </p:nvSpPr>
        <p:spPr/>
        <p:txBody>
          <a:bodyPr/>
          <a:lstStyle/>
          <a:p>
            <a:r>
              <a:rPr lang="cs-CZ" dirty="0"/>
              <a:t>Korelace obrazu s textem</a:t>
            </a:r>
            <a:endParaRPr lang="pl-PL" dirty="0"/>
          </a:p>
        </p:txBody>
      </p:sp>
      <p:pic>
        <p:nvPicPr>
          <p:cNvPr id="18434" name="Picture 3" descr="strona 013 rys 014"/>
          <p:cNvPicPr>
            <a:picLocks noChangeAspect="1" noChangeArrowheads="1"/>
          </p:cNvPicPr>
          <p:nvPr/>
        </p:nvPicPr>
        <p:blipFill>
          <a:blip r:embed="rId2" cstate="print"/>
          <a:srcRect/>
          <a:stretch>
            <a:fillRect/>
          </a:stretch>
        </p:blipFill>
        <p:spPr bwMode="auto">
          <a:xfrm>
            <a:off x="232347" y="2006653"/>
            <a:ext cx="1429591" cy="564161"/>
          </a:xfrm>
          <a:prstGeom prst="rect">
            <a:avLst/>
          </a:prstGeom>
          <a:noFill/>
        </p:spPr>
      </p:pic>
      <p:sp>
        <p:nvSpPr>
          <p:cNvPr id="6" name="Prostokąt 5"/>
          <p:cNvSpPr/>
          <p:nvPr/>
        </p:nvSpPr>
        <p:spPr>
          <a:xfrm>
            <a:off x="217357" y="2706740"/>
            <a:ext cx="1896256" cy="1477328"/>
          </a:xfrm>
          <a:prstGeom prst="rect">
            <a:avLst/>
          </a:prstGeom>
        </p:spPr>
        <p:txBody>
          <a:bodyPr wrap="square">
            <a:spAutoFit/>
          </a:bodyPr>
          <a:lstStyle/>
          <a:p>
            <a:r>
              <a:rPr lang="cs-CZ" sz="1000" dirty="0">
                <a:solidFill>
                  <a:srgbClr val="3366FF"/>
                </a:solidFill>
              </a:rPr>
              <a:t>Ryba – první symbol křesťanů – symbolizuje Ježíše Krista, je akrostichem řeckých slov: Ježíš - </a:t>
            </a:r>
            <a:r>
              <a:rPr lang="cs-CZ" sz="1000" u="sng" dirty="0">
                <a:solidFill>
                  <a:srgbClr val="3366FF"/>
                </a:solidFill>
              </a:rPr>
              <a:t>Ι</a:t>
            </a:r>
            <a:r>
              <a:rPr lang="cs-CZ" sz="1000" dirty="0">
                <a:solidFill>
                  <a:srgbClr val="3366FF"/>
                </a:solidFill>
              </a:rPr>
              <a:t>ΗΣΟΥΣ (</a:t>
            </a:r>
            <a:r>
              <a:rPr lang="cs-CZ" sz="1000" dirty="0" err="1">
                <a:solidFill>
                  <a:srgbClr val="3366FF"/>
                </a:solidFill>
              </a:rPr>
              <a:t>Iēsoûs</a:t>
            </a:r>
            <a:r>
              <a:rPr lang="cs-CZ" sz="1000" dirty="0">
                <a:solidFill>
                  <a:srgbClr val="3366FF"/>
                </a:solidFill>
              </a:rPr>
              <a:t>), Kristus - </a:t>
            </a:r>
            <a:r>
              <a:rPr lang="cs-CZ" sz="1000" u="sng" dirty="0">
                <a:solidFill>
                  <a:srgbClr val="3366FF"/>
                </a:solidFill>
              </a:rPr>
              <a:t>Χ</a:t>
            </a:r>
            <a:r>
              <a:rPr lang="cs-CZ" sz="1000" dirty="0">
                <a:solidFill>
                  <a:srgbClr val="3366FF"/>
                </a:solidFill>
              </a:rPr>
              <a:t>ΡΙΣΤΟΣ (</a:t>
            </a:r>
            <a:r>
              <a:rPr lang="cs-CZ" sz="1000" dirty="0" err="1">
                <a:solidFill>
                  <a:srgbClr val="3366FF"/>
                </a:solidFill>
              </a:rPr>
              <a:t>Christós</a:t>
            </a:r>
            <a:r>
              <a:rPr lang="cs-CZ" sz="1000" dirty="0">
                <a:solidFill>
                  <a:srgbClr val="3366FF"/>
                </a:solidFill>
              </a:rPr>
              <a:t>), Božský - </a:t>
            </a:r>
            <a:r>
              <a:rPr lang="cs-CZ" sz="1000" u="sng" dirty="0">
                <a:solidFill>
                  <a:srgbClr val="3366FF"/>
                </a:solidFill>
              </a:rPr>
              <a:t>Θ</a:t>
            </a:r>
            <a:r>
              <a:rPr lang="cs-CZ" sz="1000" dirty="0">
                <a:solidFill>
                  <a:srgbClr val="3366FF"/>
                </a:solidFill>
              </a:rPr>
              <a:t>ΕΟΥ (</a:t>
            </a:r>
            <a:r>
              <a:rPr lang="cs-CZ" sz="1000" dirty="0" err="1">
                <a:solidFill>
                  <a:srgbClr val="3366FF"/>
                </a:solidFill>
              </a:rPr>
              <a:t>Theoû</a:t>
            </a:r>
            <a:r>
              <a:rPr lang="cs-CZ" sz="1000" dirty="0">
                <a:solidFill>
                  <a:srgbClr val="3366FF"/>
                </a:solidFill>
              </a:rPr>
              <a:t>), Syn - </a:t>
            </a:r>
            <a:r>
              <a:rPr lang="cs-CZ" sz="1000" u="sng" dirty="0">
                <a:solidFill>
                  <a:srgbClr val="3366FF"/>
                </a:solidFill>
              </a:rPr>
              <a:t>Υ</a:t>
            </a:r>
            <a:r>
              <a:rPr lang="cs-CZ" sz="1000" dirty="0">
                <a:solidFill>
                  <a:srgbClr val="3366FF"/>
                </a:solidFill>
              </a:rPr>
              <a:t>ΙΟΣ (</a:t>
            </a:r>
            <a:r>
              <a:rPr lang="cs-CZ" sz="1000" dirty="0" err="1">
                <a:solidFill>
                  <a:srgbClr val="3366FF"/>
                </a:solidFill>
              </a:rPr>
              <a:t>Hyiós</a:t>
            </a:r>
            <a:r>
              <a:rPr lang="cs-CZ" sz="1000" dirty="0">
                <a:solidFill>
                  <a:srgbClr val="3366FF"/>
                </a:solidFill>
              </a:rPr>
              <a:t>), Zbavitel - </a:t>
            </a:r>
            <a:r>
              <a:rPr lang="cs-CZ" sz="1000" u="sng" dirty="0">
                <a:solidFill>
                  <a:srgbClr val="3366FF"/>
                </a:solidFill>
              </a:rPr>
              <a:t>Σ</a:t>
            </a:r>
            <a:r>
              <a:rPr lang="cs-CZ" sz="1000" dirty="0">
                <a:solidFill>
                  <a:srgbClr val="3366FF"/>
                </a:solidFill>
              </a:rPr>
              <a:t>ΩΤΗΡ (</a:t>
            </a:r>
            <a:r>
              <a:rPr lang="cs-CZ" sz="1000" dirty="0" err="1">
                <a:solidFill>
                  <a:srgbClr val="3366FF"/>
                </a:solidFill>
              </a:rPr>
              <a:t>Sōtér</a:t>
            </a:r>
            <a:r>
              <a:rPr lang="cs-CZ" sz="1000" dirty="0">
                <a:solidFill>
                  <a:srgbClr val="3366FF"/>
                </a:solidFill>
              </a:rPr>
              <a:t>), což dává dohromady </a:t>
            </a:r>
            <a:r>
              <a:rPr lang="cs-CZ" sz="1000" dirty="0" err="1">
                <a:solidFill>
                  <a:srgbClr val="3366FF"/>
                </a:solidFill>
              </a:rPr>
              <a:t>Ichthys</a:t>
            </a:r>
            <a:r>
              <a:rPr lang="cs-CZ" sz="1000" dirty="0">
                <a:solidFill>
                  <a:srgbClr val="3366FF"/>
                </a:solidFill>
              </a:rPr>
              <a:t> (</a:t>
            </a:r>
            <a:r>
              <a:rPr lang="cs-CZ" sz="1000" u="sng" dirty="0">
                <a:solidFill>
                  <a:srgbClr val="3366FF"/>
                </a:solidFill>
              </a:rPr>
              <a:t>ΙΧΘΥΣ</a:t>
            </a:r>
            <a:r>
              <a:rPr lang="cs-CZ" sz="1000" dirty="0">
                <a:solidFill>
                  <a:srgbClr val="3366FF"/>
                </a:solidFill>
              </a:rPr>
              <a:t>), tedy ryba </a:t>
            </a:r>
            <a:endParaRPr lang="pl-PL" sz="1000" dirty="0">
              <a:solidFill>
                <a:srgbClr val="3366FF"/>
              </a:solidFill>
            </a:endParaRPr>
          </a:p>
        </p:txBody>
      </p:sp>
      <p:pic>
        <p:nvPicPr>
          <p:cNvPr id="18435" name="Picture 15" descr="strona 013 rys 015a"/>
          <p:cNvPicPr>
            <a:picLocks noChangeAspect="1" noChangeArrowheads="1"/>
          </p:cNvPicPr>
          <p:nvPr/>
        </p:nvPicPr>
        <p:blipFill>
          <a:blip r:embed="rId3" cstate="print"/>
          <a:srcRect/>
          <a:stretch>
            <a:fillRect/>
          </a:stretch>
        </p:blipFill>
        <p:spPr bwMode="auto">
          <a:xfrm>
            <a:off x="7995074" y="2600794"/>
            <a:ext cx="890397" cy="1210539"/>
          </a:xfrm>
          <a:prstGeom prst="rect">
            <a:avLst/>
          </a:prstGeom>
          <a:noFill/>
          <a:ln w="9525">
            <a:noFill/>
            <a:miter lim="800000"/>
            <a:headEnd/>
            <a:tailEnd/>
          </a:ln>
        </p:spPr>
      </p:pic>
      <p:pic>
        <p:nvPicPr>
          <p:cNvPr id="18436" name="Picture 16" descr="strona 013 rys 015b"/>
          <p:cNvPicPr>
            <a:picLocks noChangeAspect="1" noChangeArrowheads="1"/>
          </p:cNvPicPr>
          <p:nvPr/>
        </p:nvPicPr>
        <p:blipFill>
          <a:blip r:embed="rId4" cstate="print"/>
          <a:srcRect/>
          <a:stretch>
            <a:fillRect/>
          </a:stretch>
        </p:blipFill>
        <p:spPr bwMode="auto">
          <a:xfrm>
            <a:off x="7128743" y="2600794"/>
            <a:ext cx="862683" cy="1210539"/>
          </a:xfrm>
          <a:prstGeom prst="rect">
            <a:avLst/>
          </a:prstGeom>
          <a:noFill/>
          <a:ln w="9525">
            <a:noFill/>
            <a:miter lim="800000"/>
            <a:headEnd/>
            <a:tailEnd/>
          </a:ln>
        </p:spPr>
      </p:pic>
      <p:pic>
        <p:nvPicPr>
          <p:cNvPr id="18437" name="Picture 17" descr="strona 013 rys 015c"/>
          <p:cNvPicPr>
            <a:picLocks noChangeAspect="1" noChangeArrowheads="1"/>
          </p:cNvPicPr>
          <p:nvPr/>
        </p:nvPicPr>
        <p:blipFill>
          <a:blip r:embed="rId5" cstate="print"/>
          <a:srcRect/>
          <a:stretch>
            <a:fillRect/>
          </a:stretch>
        </p:blipFill>
        <p:spPr bwMode="auto">
          <a:xfrm>
            <a:off x="7086252" y="3861800"/>
            <a:ext cx="905173" cy="1261820"/>
          </a:xfrm>
          <a:prstGeom prst="rect">
            <a:avLst/>
          </a:prstGeom>
          <a:noFill/>
          <a:ln w="9525">
            <a:noFill/>
            <a:miter lim="800000"/>
            <a:headEnd/>
            <a:tailEnd/>
          </a:ln>
        </p:spPr>
      </p:pic>
      <p:pic>
        <p:nvPicPr>
          <p:cNvPr id="18438" name="Picture 18" descr="strona 013 rys 015d"/>
          <p:cNvPicPr>
            <a:picLocks noChangeAspect="1" noChangeArrowheads="1"/>
          </p:cNvPicPr>
          <p:nvPr/>
        </p:nvPicPr>
        <p:blipFill>
          <a:blip r:embed="rId6" cstate="print"/>
          <a:srcRect/>
          <a:stretch>
            <a:fillRect/>
          </a:stretch>
        </p:blipFill>
        <p:spPr bwMode="auto">
          <a:xfrm>
            <a:off x="7995074" y="3846809"/>
            <a:ext cx="890397" cy="1261820"/>
          </a:xfrm>
          <a:prstGeom prst="rect">
            <a:avLst/>
          </a:prstGeom>
          <a:noFill/>
          <a:ln w="9525">
            <a:noFill/>
            <a:miter lim="800000"/>
            <a:headEnd/>
            <a:tailEnd/>
          </a:ln>
        </p:spPr>
      </p:pic>
      <p:sp>
        <p:nvSpPr>
          <p:cNvPr id="11" name="Prostokąt 10"/>
          <p:cNvSpPr/>
          <p:nvPr/>
        </p:nvSpPr>
        <p:spPr>
          <a:xfrm>
            <a:off x="6833193" y="5123620"/>
            <a:ext cx="2044149" cy="276999"/>
          </a:xfrm>
          <a:prstGeom prst="rect">
            <a:avLst/>
          </a:prstGeom>
        </p:spPr>
        <p:txBody>
          <a:bodyPr wrap="none">
            <a:spAutoFit/>
          </a:bodyPr>
          <a:lstStyle/>
          <a:p>
            <a:r>
              <a:rPr lang="cs-CZ" sz="1200" dirty="0">
                <a:solidFill>
                  <a:srgbClr val="3366FF"/>
                </a:solidFill>
              </a:rPr>
              <a:t>Symboly svatých evangelistů </a:t>
            </a:r>
            <a:endParaRPr lang="pl-PL" sz="1200" dirty="0">
              <a:solidFill>
                <a:srgbClr val="3366FF"/>
              </a:solidFill>
            </a:endParaRPr>
          </a:p>
        </p:txBody>
      </p:sp>
      <p:pic>
        <p:nvPicPr>
          <p:cNvPr id="18439" name="Picture 19" descr="strona 013 rys 016"/>
          <p:cNvPicPr>
            <a:picLocks noChangeAspect="1" noChangeArrowheads="1"/>
          </p:cNvPicPr>
          <p:nvPr/>
        </p:nvPicPr>
        <p:blipFill>
          <a:blip r:embed="rId7" cstate="print"/>
          <a:srcRect/>
          <a:stretch>
            <a:fillRect/>
          </a:stretch>
        </p:blipFill>
        <p:spPr bwMode="auto">
          <a:xfrm>
            <a:off x="1038165" y="4367936"/>
            <a:ext cx="1828800" cy="2167244"/>
          </a:xfrm>
          <a:prstGeom prst="rect">
            <a:avLst/>
          </a:prstGeom>
          <a:noFill/>
          <a:ln w="9525">
            <a:noFill/>
            <a:miter lim="800000"/>
            <a:headEnd/>
            <a:tailEnd/>
          </a:ln>
        </p:spPr>
      </p:pic>
      <p:sp>
        <p:nvSpPr>
          <p:cNvPr id="13" name="Prostokąt 12"/>
          <p:cNvSpPr/>
          <p:nvPr/>
        </p:nvSpPr>
        <p:spPr>
          <a:xfrm>
            <a:off x="-45936" y="6270778"/>
            <a:ext cx="1082348" cy="276999"/>
          </a:xfrm>
          <a:prstGeom prst="rect">
            <a:avLst/>
          </a:prstGeom>
        </p:spPr>
        <p:txBody>
          <a:bodyPr wrap="none">
            <a:spAutoFit/>
          </a:bodyPr>
          <a:lstStyle/>
          <a:p>
            <a:r>
              <a:rPr lang="cs-CZ" sz="1200" dirty="0">
                <a:solidFill>
                  <a:srgbClr val="3366FF"/>
                </a:solidFill>
              </a:rPr>
              <a:t>Alegorie vědy </a:t>
            </a:r>
            <a:endParaRPr lang="pl-PL" sz="1200" dirty="0">
              <a:solidFill>
                <a:srgbClr val="3366FF"/>
              </a:solidFill>
            </a:endParaRPr>
          </a:p>
        </p:txBody>
      </p:sp>
    </p:spTree>
    <p:extLst>
      <p:ext uri="{BB962C8B-B14F-4D97-AF65-F5344CB8AC3E}">
        <p14:creationId xmlns:p14="http://schemas.microsoft.com/office/powerpoint/2010/main" val="171104093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3" name="Vertical Text Placeholder 2"/>
          <p:cNvSpPr>
            <a:spLocks noGrp="1"/>
          </p:cNvSpPr>
          <p:nvPr>
            <p:ph type="body" orient="vert" idx="1"/>
          </p:nvPr>
        </p:nvSpPr>
        <p:spPr>
          <a:xfrm>
            <a:off x="423334" y="1600201"/>
            <a:ext cx="8720666" cy="4343400"/>
          </a:xfrm>
        </p:spPr>
        <p:txBody>
          <a:bodyPr vert="horz">
            <a:noAutofit/>
          </a:bodyPr>
          <a:lstStyle/>
          <a:p>
            <a:pPr>
              <a:spcBef>
                <a:spcPts val="0"/>
              </a:spcBef>
            </a:pPr>
            <a:r>
              <a:rPr lang="cs-CZ" sz="1800" b="1" dirty="0" smtClean="0">
                <a:latin typeface="Arial"/>
                <a:cs typeface="Arial"/>
              </a:rPr>
              <a:t>Styčné </a:t>
            </a:r>
            <a:r>
              <a:rPr lang="cs-CZ" sz="1800" b="1" dirty="0">
                <a:latin typeface="Arial"/>
                <a:cs typeface="Arial"/>
              </a:rPr>
              <a:t>modely</a:t>
            </a:r>
            <a:r>
              <a:rPr lang="cs-CZ" sz="1800" dirty="0">
                <a:latin typeface="Arial"/>
                <a:cs typeface="Arial"/>
              </a:rPr>
              <a:t> jsou určitým kompromisem mezi </a:t>
            </a:r>
            <a:r>
              <a:rPr lang="cs-CZ" sz="1800" dirty="0" smtClean="0">
                <a:latin typeface="Arial"/>
                <a:cs typeface="Arial"/>
              </a:rPr>
              <a:t>soustavami: </a:t>
            </a:r>
          </a:p>
          <a:p>
            <a:pPr marL="336550" lvl="1" indent="0">
              <a:spcBef>
                <a:spcPts val="0"/>
              </a:spcBef>
              <a:buNone/>
            </a:pPr>
            <a:r>
              <a:rPr lang="cs-CZ" sz="1800" dirty="0" smtClean="0">
                <a:latin typeface="Arial"/>
                <a:cs typeface="Arial"/>
              </a:rPr>
              <a:t>ve </a:t>
            </a:r>
            <a:r>
              <a:rPr lang="cs-CZ" sz="1800" dirty="0">
                <a:latin typeface="Arial"/>
                <a:cs typeface="Arial"/>
              </a:rPr>
              <a:t>kterých jsou kuličky znázorňující modely atomů spojeny speciálními spojkami, </a:t>
            </a:r>
            <a:endParaRPr lang="cs-CZ" sz="1800" dirty="0" smtClean="0">
              <a:latin typeface="Arial"/>
              <a:cs typeface="Arial"/>
            </a:endParaRPr>
          </a:p>
          <a:p>
            <a:pPr marL="336550" lvl="1" indent="0">
              <a:spcBef>
                <a:spcPts val="0"/>
              </a:spcBef>
              <a:buNone/>
            </a:pPr>
            <a:r>
              <a:rPr lang="cs-CZ" sz="1800" dirty="0" smtClean="0">
                <a:latin typeface="Arial"/>
                <a:cs typeface="Arial"/>
              </a:rPr>
              <a:t>a </a:t>
            </a:r>
            <a:r>
              <a:rPr lang="cs-CZ" sz="1800" dirty="0">
                <a:latin typeface="Arial"/>
                <a:cs typeface="Arial"/>
              </a:rPr>
              <a:t>kalotovými modely. </a:t>
            </a:r>
            <a:endParaRPr lang="cs-CZ" sz="1800" dirty="0" smtClean="0">
              <a:latin typeface="Arial"/>
              <a:cs typeface="Arial"/>
            </a:endParaRPr>
          </a:p>
          <a:p>
            <a:pPr>
              <a:spcBef>
                <a:spcPts val="600"/>
              </a:spcBef>
            </a:pPr>
            <a:r>
              <a:rPr lang="cs-CZ" sz="1800" dirty="0" smtClean="0">
                <a:latin typeface="Arial"/>
                <a:cs typeface="Arial"/>
              </a:rPr>
              <a:t>Díky </a:t>
            </a:r>
            <a:r>
              <a:rPr lang="cs-CZ" sz="1800" dirty="0">
                <a:latin typeface="Arial"/>
                <a:cs typeface="Arial"/>
              </a:rPr>
              <a:t>tomu dostatečně dobře zobrazují vnitřek modelované struktury </a:t>
            </a:r>
            <a:endParaRPr lang="cs-CZ" sz="1800" dirty="0" smtClean="0">
              <a:latin typeface="Arial"/>
              <a:cs typeface="Arial"/>
            </a:endParaRPr>
          </a:p>
          <a:p>
            <a:pPr marL="336550" lvl="1" indent="0">
              <a:spcBef>
                <a:spcPts val="0"/>
              </a:spcBef>
              <a:buNone/>
            </a:pPr>
            <a:r>
              <a:rPr lang="cs-CZ" sz="1800" dirty="0" smtClean="0">
                <a:latin typeface="Arial"/>
                <a:cs typeface="Arial"/>
              </a:rPr>
              <a:t>a </a:t>
            </a:r>
            <a:r>
              <a:rPr lang="cs-CZ" sz="1800" dirty="0">
                <a:latin typeface="Arial"/>
                <a:cs typeface="Arial"/>
              </a:rPr>
              <a:t>zároveň nemají spojky, které sugerují existenci „mechanických“ vnějších spojů mezi atomy v </a:t>
            </a:r>
            <a:r>
              <a:rPr lang="cs-CZ" sz="1800" dirty="0" smtClean="0">
                <a:latin typeface="Arial"/>
                <a:cs typeface="Arial"/>
              </a:rPr>
              <a:t>molekule. </a:t>
            </a:r>
          </a:p>
          <a:p>
            <a:pPr>
              <a:spcBef>
                <a:spcPts val="600"/>
              </a:spcBef>
            </a:pPr>
            <a:r>
              <a:rPr lang="cs-CZ" sz="1800" dirty="0" smtClean="0">
                <a:latin typeface="Arial"/>
                <a:cs typeface="Arial"/>
              </a:rPr>
              <a:t>Styčné </a:t>
            </a:r>
            <a:r>
              <a:rPr lang="cs-CZ" sz="1800" dirty="0">
                <a:latin typeface="Arial"/>
                <a:cs typeface="Arial"/>
              </a:rPr>
              <a:t>modely umožňují ukázat souvislosti mezi atomovými paprsky a zabalením atomů uvnitř krystalu. </a:t>
            </a:r>
          </a:p>
        </p:txBody>
      </p:sp>
      <p:pic>
        <p:nvPicPr>
          <p:cNvPr id="4" name="Picture 3"/>
          <p:cNvPicPr>
            <a:picLocks noChangeAspect="1"/>
          </p:cNvPicPr>
          <p:nvPr/>
        </p:nvPicPr>
        <p:blipFill>
          <a:blip r:embed="rId2" cstate="print"/>
          <a:stretch>
            <a:fillRect/>
          </a:stretch>
        </p:blipFill>
        <p:spPr>
          <a:xfrm>
            <a:off x="1479975" y="5041904"/>
            <a:ext cx="2679700" cy="1765300"/>
          </a:xfrm>
          <a:prstGeom prst="rect">
            <a:avLst/>
          </a:prstGeom>
        </p:spPr>
      </p:pic>
      <p:pic>
        <p:nvPicPr>
          <p:cNvPr id="5" name="Picture 4"/>
          <p:cNvPicPr>
            <a:picLocks noChangeAspect="1"/>
          </p:cNvPicPr>
          <p:nvPr/>
        </p:nvPicPr>
        <p:blipFill>
          <a:blip r:embed="rId3" cstate="print"/>
          <a:stretch>
            <a:fillRect/>
          </a:stretch>
        </p:blipFill>
        <p:spPr>
          <a:xfrm>
            <a:off x="5041106" y="5041901"/>
            <a:ext cx="2184400" cy="1765300"/>
          </a:xfrm>
          <a:prstGeom prst="rect">
            <a:avLst/>
          </a:prstGeom>
        </p:spPr>
      </p:pic>
    </p:spTree>
    <p:extLst>
      <p:ext uri="{BB962C8B-B14F-4D97-AF65-F5344CB8AC3E}">
        <p14:creationId xmlns:p14="http://schemas.microsoft.com/office/powerpoint/2010/main" val="140294358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3" name="Vertical Text Placeholder 2"/>
          <p:cNvSpPr>
            <a:spLocks noGrp="1"/>
          </p:cNvSpPr>
          <p:nvPr>
            <p:ph type="body" orient="vert" idx="1"/>
          </p:nvPr>
        </p:nvSpPr>
        <p:spPr>
          <a:xfrm>
            <a:off x="228600" y="2675467"/>
            <a:ext cx="8635999" cy="3450696"/>
          </a:xfrm>
        </p:spPr>
        <p:txBody>
          <a:bodyPr vert="horz">
            <a:noAutofit/>
          </a:bodyPr>
          <a:lstStyle/>
          <a:p>
            <a:pPr algn="just">
              <a:spcBef>
                <a:spcPts val="600"/>
              </a:spcBef>
            </a:pPr>
            <a:r>
              <a:rPr lang="cs-CZ" sz="1800" b="1" dirty="0" smtClean="0">
                <a:latin typeface="Arial"/>
                <a:cs typeface="Arial"/>
              </a:rPr>
              <a:t>Modely </a:t>
            </a:r>
            <a:r>
              <a:rPr lang="cs-CZ" sz="1800" b="1" dirty="0">
                <a:latin typeface="Arial"/>
                <a:cs typeface="Arial"/>
              </a:rPr>
              <a:t>krystalografické soustavy</a:t>
            </a:r>
            <a:r>
              <a:rPr lang="cs-CZ" sz="1800" dirty="0">
                <a:latin typeface="Arial"/>
                <a:cs typeface="Arial"/>
              </a:rPr>
              <a:t> a </a:t>
            </a:r>
            <a:r>
              <a:rPr lang="cs-CZ" sz="1800" b="1" dirty="0">
                <a:latin typeface="Arial"/>
                <a:cs typeface="Arial"/>
              </a:rPr>
              <a:t>modely znázorňující vnější strukturu krystalu</a:t>
            </a:r>
            <a:r>
              <a:rPr lang="cs-CZ" sz="1800" dirty="0">
                <a:latin typeface="Arial"/>
                <a:cs typeface="Arial"/>
              </a:rPr>
              <a:t> – umožňují seznámit se s poměry, jež jsou typické pro krystalovou strukturu.</a:t>
            </a:r>
          </a:p>
          <a:p>
            <a:pPr algn="just">
              <a:spcBef>
                <a:spcPts val="600"/>
              </a:spcBef>
            </a:pPr>
            <a:endParaRPr lang="cs-CZ" sz="1800" b="1" dirty="0" smtClean="0">
              <a:latin typeface="Arial"/>
              <a:cs typeface="Arial"/>
            </a:endParaRPr>
          </a:p>
          <a:p>
            <a:pPr algn="just">
              <a:spcBef>
                <a:spcPts val="600"/>
              </a:spcBef>
            </a:pPr>
            <a:endParaRPr lang="cs-CZ" sz="1800" b="1" dirty="0">
              <a:latin typeface="Arial"/>
              <a:cs typeface="Arial"/>
            </a:endParaRPr>
          </a:p>
          <a:p>
            <a:pPr algn="just">
              <a:spcBef>
                <a:spcPts val="600"/>
              </a:spcBef>
            </a:pPr>
            <a:endParaRPr lang="cs-CZ" sz="1800" b="1" dirty="0" smtClean="0">
              <a:latin typeface="Arial"/>
              <a:cs typeface="Arial"/>
            </a:endParaRPr>
          </a:p>
          <a:p>
            <a:pPr algn="just">
              <a:spcBef>
                <a:spcPts val="600"/>
              </a:spcBef>
            </a:pPr>
            <a:endParaRPr lang="cs-CZ" sz="1800" b="1" dirty="0">
              <a:latin typeface="Arial"/>
              <a:cs typeface="Arial"/>
            </a:endParaRPr>
          </a:p>
          <a:p>
            <a:pPr algn="just">
              <a:spcBef>
                <a:spcPts val="600"/>
              </a:spcBef>
            </a:pPr>
            <a:endParaRPr lang="cs-CZ" sz="1800" b="1" dirty="0" smtClean="0">
              <a:latin typeface="Arial"/>
              <a:cs typeface="Arial"/>
            </a:endParaRPr>
          </a:p>
          <a:p>
            <a:pPr algn="just">
              <a:spcBef>
                <a:spcPts val="600"/>
              </a:spcBef>
            </a:pPr>
            <a:r>
              <a:rPr lang="cs-CZ" sz="1800" b="1" dirty="0" smtClean="0">
                <a:latin typeface="Arial"/>
                <a:cs typeface="Arial"/>
              </a:rPr>
              <a:t>Dynamické </a:t>
            </a:r>
            <a:r>
              <a:rPr lang="cs-CZ" sz="1800" b="1" dirty="0">
                <a:latin typeface="Arial"/>
                <a:cs typeface="Arial"/>
              </a:rPr>
              <a:t>modely struktury krystalu</a:t>
            </a:r>
            <a:r>
              <a:rPr lang="cs-CZ" sz="1800" dirty="0">
                <a:latin typeface="Arial"/>
                <a:cs typeface="Arial"/>
              </a:rPr>
              <a:t> – jsou určeny k vysvětlení těch procesů a vlastností materiálu, které jsou spojeny s tepelným prouděním molekul. </a:t>
            </a:r>
          </a:p>
        </p:txBody>
      </p:sp>
      <p:pic>
        <p:nvPicPr>
          <p:cNvPr id="4" name="Picture 3"/>
          <p:cNvPicPr>
            <a:picLocks noChangeAspect="1"/>
          </p:cNvPicPr>
          <p:nvPr/>
        </p:nvPicPr>
        <p:blipFill>
          <a:blip r:embed="rId2" cstate="print"/>
          <a:stretch>
            <a:fillRect/>
          </a:stretch>
        </p:blipFill>
        <p:spPr>
          <a:xfrm>
            <a:off x="1871863" y="3809610"/>
            <a:ext cx="2095500" cy="1587500"/>
          </a:xfrm>
          <a:prstGeom prst="rect">
            <a:avLst/>
          </a:prstGeom>
          <a:ln>
            <a:noFill/>
          </a:ln>
          <a:effectLst>
            <a:softEdge rad="112500"/>
          </a:effectLst>
        </p:spPr>
      </p:pic>
      <p:pic>
        <p:nvPicPr>
          <p:cNvPr id="5" name="Picture 4"/>
          <p:cNvPicPr>
            <a:picLocks noChangeAspect="1"/>
          </p:cNvPicPr>
          <p:nvPr/>
        </p:nvPicPr>
        <p:blipFill>
          <a:blip r:embed="rId3" cstate="print"/>
          <a:stretch>
            <a:fillRect/>
          </a:stretch>
        </p:blipFill>
        <p:spPr>
          <a:xfrm>
            <a:off x="4715933" y="3809610"/>
            <a:ext cx="1562100" cy="1422400"/>
          </a:xfrm>
          <a:prstGeom prst="rect">
            <a:avLst/>
          </a:prstGeom>
        </p:spPr>
      </p:pic>
    </p:spTree>
    <p:extLst>
      <p:ext uri="{BB962C8B-B14F-4D97-AF65-F5344CB8AC3E}">
        <p14:creationId xmlns:p14="http://schemas.microsoft.com/office/powerpoint/2010/main" val="312931531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3" name="Vertical Text Placeholder 2"/>
          <p:cNvSpPr>
            <a:spLocks noGrp="1"/>
          </p:cNvSpPr>
          <p:nvPr>
            <p:ph type="body" orient="vert" idx="1"/>
          </p:nvPr>
        </p:nvSpPr>
        <p:spPr>
          <a:xfrm>
            <a:off x="279400" y="2675467"/>
            <a:ext cx="8635999" cy="3450696"/>
          </a:xfrm>
        </p:spPr>
        <p:txBody>
          <a:bodyPr vert="horz">
            <a:noAutofit/>
          </a:bodyPr>
          <a:lstStyle/>
          <a:p>
            <a:pPr algn="just">
              <a:spcBef>
                <a:spcPts val="600"/>
              </a:spcBef>
            </a:pPr>
            <a:r>
              <a:rPr lang="cs-CZ" sz="1800" b="1" dirty="0" smtClean="0">
                <a:latin typeface="Arial"/>
                <a:cs typeface="Arial"/>
              </a:rPr>
              <a:t>Statické </a:t>
            </a:r>
            <a:r>
              <a:rPr lang="cs-CZ" sz="1800" b="1" dirty="0">
                <a:latin typeface="Arial"/>
                <a:cs typeface="Arial"/>
              </a:rPr>
              <a:t>a dynamické technologické modely</a:t>
            </a:r>
            <a:r>
              <a:rPr lang="cs-CZ" sz="1800" dirty="0">
                <a:latin typeface="Arial"/>
                <a:cs typeface="Arial"/>
              </a:rPr>
              <a:t> – znázorňují schémata a průřezy technologických zařízení, což umožňuje poznávat vnitřní stavbu aparatury a chemických procesů, které v ní probíhají. </a:t>
            </a:r>
          </a:p>
          <a:p>
            <a:pPr algn="just">
              <a:spcBef>
                <a:spcPts val="600"/>
              </a:spcBef>
            </a:pPr>
            <a:endParaRPr lang="cs-CZ" sz="1800" i="1" dirty="0" smtClean="0">
              <a:latin typeface="Arial"/>
              <a:cs typeface="Arial"/>
            </a:endParaRPr>
          </a:p>
          <a:p>
            <a:pPr algn="just">
              <a:spcBef>
                <a:spcPts val="600"/>
              </a:spcBef>
            </a:pPr>
            <a:endParaRPr lang="cs-CZ" sz="1800" i="1" dirty="0">
              <a:latin typeface="Arial"/>
              <a:cs typeface="Arial"/>
            </a:endParaRPr>
          </a:p>
          <a:p>
            <a:pPr algn="just">
              <a:spcBef>
                <a:spcPts val="600"/>
              </a:spcBef>
            </a:pPr>
            <a:endParaRPr lang="cs-CZ" sz="1800" i="1" dirty="0" smtClean="0">
              <a:latin typeface="Arial"/>
              <a:cs typeface="Arial"/>
            </a:endParaRPr>
          </a:p>
          <a:p>
            <a:pPr algn="just">
              <a:spcBef>
                <a:spcPts val="600"/>
              </a:spcBef>
            </a:pPr>
            <a:endParaRPr lang="cs-CZ" sz="1800" i="1" dirty="0">
              <a:latin typeface="Arial"/>
              <a:cs typeface="Arial"/>
            </a:endParaRPr>
          </a:p>
          <a:p>
            <a:pPr algn="just">
              <a:spcBef>
                <a:spcPts val="600"/>
              </a:spcBef>
            </a:pPr>
            <a:endParaRPr lang="cs-CZ" sz="1800" i="1" dirty="0" smtClean="0">
              <a:latin typeface="Arial"/>
              <a:cs typeface="Arial"/>
            </a:endParaRPr>
          </a:p>
          <a:p>
            <a:pPr marL="0" indent="0" algn="just">
              <a:spcBef>
                <a:spcPts val="600"/>
              </a:spcBef>
              <a:buNone/>
            </a:pPr>
            <a:r>
              <a:rPr lang="cs-CZ" sz="1600" i="1" dirty="0" smtClean="0">
                <a:latin typeface="Arial"/>
                <a:cs typeface="Arial"/>
              </a:rPr>
              <a:t>Různé </a:t>
            </a:r>
            <a:r>
              <a:rPr lang="cs-CZ" sz="1600" i="1" dirty="0">
                <a:latin typeface="Arial"/>
                <a:cs typeface="Arial"/>
              </a:rPr>
              <a:t>ilustrace procesu destilace frakcionované nafty z různých učebnic.</a:t>
            </a:r>
          </a:p>
          <a:p>
            <a:pPr marL="0" indent="0" algn="r">
              <a:spcBef>
                <a:spcPts val="600"/>
              </a:spcBef>
              <a:buNone/>
            </a:pPr>
            <a:r>
              <a:rPr lang="cs-CZ" sz="1600" i="1" dirty="0" smtClean="0">
                <a:latin typeface="Arial"/>
                <a:cs typeface="Arial"/>
              </a:rPr>
              <a:t>Animace</a:t>
            </a:r>
            <a:r>
              <a:rPr lang="cs-CZ" sz="1600" i="1" dirty="0">
                <a:latin typeface="Arial"/>
                <a:cs typeface="Arial"/>
              </a:rPr>
              <a:t>, která ukazuje průběh destilace</a:t>
            </a:r>
            <a:r>
              <a:rPr lang="cs-CZ" sz="1600" i="1" dirty="0" smtClean="0">
                <a:latin typeface="Arial"/>
                <a:cs typeface="Arial"/>
              </a:rPr>
              <a:t>.</a:t>
            </a:r>
          </a:p>
          <a:p>
            <a:pPr marL="0" indent="0" algn="just">
              <a:spcBef>
                <a:spcPts val="600"/>
              </a:spcBef>
              <a:buNone/>
            </a:pPr>
            <a:r>
              <a:rPr lang="cs-CZ" sz="1600" i="1" dirty="0" smtClean="0">
                <a:latin typeface="Arial"/>
                <a:cs typeface="Arial"/>
              </a:rPr>
              <a:t> </a:t>
            </a:r>
            <a:endParaRPr lang="cs-CZ" sz="1600" i="1" dirty="0">
              <a:latin typeface="Arial"/>
              <a:cs typeface="Arial"/>
            </a:endParaRPr>
          </a:p>
          <a:p>
            <a:pPr algn="just">
              <a:spcBef>
                <a:spcPts val="600"/>
              </a:spcBef>
            </a:pPr>
            <a:r>
              <a:rPr lang="cs-CZ" sz="1800" b="1" dirty="0" smtClean="0">
                <a:latin typeface="Arial"/>
                <a:cs typeface="Arial"/>
              </a:rPr>
              <a:t>Dynamické </a:t>
            </a:r>
            <a:r>
              <a:rPr lang="cs-CZ" sz="1800" b="1" dirty="0">
                <a:latin typeface="Arial"/>
                <a:cs typeface="Arial"/>
              </a:rPr>
              <a:t>modely jevů z oblasti termodynamiky, elektřiny a fyziky atomu</a:t>
            </a:r>
            <a:r>
              <a:rPr lang="cs-CZ" sz="1800" dirty="0">
                <a:latin typeface="Arial"/>
                <a:cs typeface="Arial"/>
              </a:rPr>
              <a:t>, např. modely tepelného kmitání molekul v krystalu</a:t>
            </a:r>
            <a:r>
              <a:rPr lang="cs-CZ" sz="1800" dirty="0" smtClean="0">
                <a:latin typeface="Arial"/>
                <a:cs typeface="Arial"/>
              </a:rPr>
              <a:t>.</a:t>
            </a:r>
            <a:endParaRPr lang="cs-CZ" sz="1800" dirty="0">
              <a:latin typeface="Arial"/>
              <a:cs typeface="Arial"/>
            </a:endParaRPr>
          </a:p>
        </p:txBody>
      </p:sp>
      <p:grpSp>
        <p:nvGrpSpPr>
          <p:cNvPr id="10" name="Group 9"/>
          <p:cNvGrpSpPr/>
          <p:nvPr/>
        </p:nvGrpSpPr>
        <p:grpSpPr>
          <a:xfrm>
            <a:off x="93807" y="3347379"/>
            <a:ext cx="9006390" cy="1354960"/>
            <a:chOff x="93807" y="2712379"/>
            <a:chExt cx="9006390" cy="1354960"/>
          </a:xfrm>
        </p:grpSpPr>
        <p:pic>
          <p:nvPicPr>
            <p:cNvPr id="4" name="Picture 3"/>
            <p:cNvPicPr>
              <a:picLocks noChangeAspect="1"/>
            </p:cNvPicPr>
            <p:nvPr/>
          </p:nvPicPr>
          <p:blipFill>
            <a:blip r:embed="rId3" cstate="print"/>
            <a:stretch>
              <a:fillRect/>
            </a:stretch>
          </p:blipFill>
          <p:spPr>
            <a:xfrm>
              <a:off x="93807" y="2712379"/>
              <a:ext cx="1257300" cy="1346200"/>
            </a:xfrm>
            <a:prstGeom prst="rect">
              <a:avLst/>
            </a:prstGeom>
          </p:spPr>
        </p:pic>
        <p:pic>
          <p:nvPicPr>
            <p:cNvPr id="5" name="Picture 4"/>
            <p:cNvPicPr>
              <a:picLocks noChangeAspect="1"/>
            </p:cNvPicPr>
            <p:nvPr/>
          </p:nvPicPr>
          <p:blipFill>
            <a:blip r:embed="rId4" cstate="print"/>
            <a:stretch>
              <a:fillRect/>
            </a:stretch>
          </p:blipFill>
          <p:spPr>
            <a:xfrm>
              <a:off x="1605517" y="2721138"/>
              <a:ext cx="1295400" cy="1346200"/>
            </a:xfrm>
            <a:prstGeom prst="rect">
              <a:avLst/>
            </a:prstGeom>
          </p:spPr>
        </p:pic>
        <p:pic>
          <p:nvPicPr>
            <p:cNvPr id="6" name="Picture 5"/>
            <p:cNvPicPr>
              <a:picLocks noChangeAspect="1"/>
            </p:cNvPicPr>
            <p:nvPr/>
          </p:nvPicPr>
          <p:blipFill>
            <a:blip r:embed="rId5" cstate="print"/>
            <a:stretch>
              <a:fillRect/>
            </a:stretch>
          </p:blipFill>
          <p:spPr>
            <a:xfrm>
              <a:off x="3181269" y="2721138"/>
              <a:ext cx="1028700" cy="1346200"/>
            </a:xfrm>
            <a:prstGeom prst="rect">
              <a:avLst/>
            </a:prstGeom>
          </p:spPr>
        </p:pic>
        <p:pic>
          <p:nvPicPr>
            <p:cNvPr id="7" name="Picture 6"/>
            <p:cNvPicPr>
              <a:picLocks noChangeAspect="1"/>
            </p:cNvPicPr>
            <p:nvPr/>
          </p:nvPicPr>
          <p:blipFill>
            <a:blip r:embed="rId6" cstate="print"/>
            <a:stretch>
              <a:fillRect/>
            </a:stretch>
          </p:blipFill>
          <p:spPr>
            <a:xfrm>
              <a:off x="4484730" y="2712379"/>
              <a:ext cx="1003300" cy="1346200"/>
            </a:xfrm>
            <a:prstGeom prst="rect">
              <a:avLst/>
            </a:prstGeom>
          </p:spPr>
        </p:pic>
        <p:pic>
          <p:nvPicPr>
            <p:cNvPr id="8" name="Picture 7"/>
            <p:cNvPicPr>
              <a:picLocks noChangeAspect="1"/>
            </p:cNvPicPr>
            <p:nvPr/>
          </p:nvPicPr>
          <p:blipFill>
            <a:blip r:embed="rId7" cstate="print"/>
            <a:stretch>
              <a:fillRect/>
            </a:stretch>
          </p:blipFill>
          <p:spPr>
            <a:xfrm>
              <a:off x="5690217" y="2725079"/>
              <a:ext cx="990600" cy="1333500"/>
            </a:xfrm>
            <a:prstGeom prst="rect">
              <a:avLst/>
            </a:prstGeom>
          </p:spPr>
        </p:pic>
        <p:pic>
          <p:nvPicPr>
            <p:cNvPr id="9" name="Picture 8"/>
            <p:cNvPicPr>
              <a:picLocks noChangeAspect="1"/>
            </p:cNvPicPr>
            <p:nvPr/>
          </p:nvPicPr>
          <p:blipFill>
            <a:blip r:embed="rId8" cstate="print"/>
            <a:stretch>
              <a:fillRect/>
            </a:stretch>
          </p:blipFill>
          <p:spPr>
            <a:xfrm>
              <a:off x="6969856" y="2733839"/>
              <a:ext cx="2130341" cy="1333500"/>
            </a:xfrm>
            <a:prstGeom prst="rect">
              <a:avLst/>
            </a:prstGeom>
          </p:spPr>
        </p:pic>
      </p:grpSp>
    </p:spTree>
    <p:extLst>
      <p:ext uri="{BB962C8B-B14F-4D97-AF65-F5344CB8AC3E}">
        <p14:creationId xmlns:p14="http://schemas.microsoft.com/office/powerpoint/2010/main" val="180678429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97900" y="2613783"/>
            <a:ext cx="2642010" cy="37361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3" name="Vertical Text Placeholder 2"/>
          <p:cNvSpPr>
            <a:spLocks noGrp="1"/>
          </p:cNvSpPr>
          <p:nvPr>
            <p:ph type="body" orient="vert" idx="1"/>
          </p:nvPr>
        </p:nvSpPr>
        <p:spPr>
          <a:xfrm>
            <a:off x="275167" y="2459567"/>
            <a:ext cx="7700433" cy="3450696"/>
          </a:xfrm>
        </p:spPr>
        <p:txBody>
          <a:bodyPr vert="horz" anchor="t">
            <a:noAutofit/>
          </a:bodyPr>
          <a:lstStyle/>
          <a:p>
            <a:pPr>
              <a:spcBef>
                <a:spcPts val="600"/>
              </a:spcBef>
            </a:pPr>
            <a:r>
              <a:rPr lang="cs-CZ" sz="1800" b="1" dirty="0" smtClean="0">
                <a:latin typeface="Arial"/>
                <a:cs typeface="Arial"/>
              </a:rPr>
              <a:t>Znakové </a:t>
            </a:r>
            <a:r>
              <a:rPr lang="cs-CZ" sz="1800" b="1" dirty="0">
                <a:latin typeface="Arial"/>
                <a:cs typeface="Arial"/>
              </a:rPr>
              <a:t>a symptomatické modely</a:t>
            </a:r>
            <a:r>
              <a:rPr lang="cs-CZ" sz="1800" dirty="0">
                <a:latin typeface="Arial"/>
                <a:cs typeface="Arial"/>
              </a:rPr>
              <a:t> – jedná se o modely, </a:t>
            </a:r>
            <a:endParaRPr lang="cs-CZ" sz="1800" dirty="0" smtClean="0">
              <a:latin typeface="Arial"/>
              <a:cs typeface="Arial"/>
            </a:endParaRPr>
          </a:p>
          <a:p>
            <a:pPr marL="336550" lvl="1" indent="0">
              <a:spcBef>
                <a:spcPts val="0"/>
              </a:spcBef>
              <a:buNone/>
            </a:pPr>
            <a:r>
              <a:rPr lang="cs-CZ" sz="1800" dirty="0" smtClean="0">
                <a:latin typeface="Arial"/>
                <a:cs typeface="Arial"/>
              </a:rPr>
              <a:t>které </a:t>
            </a:r>
            <a:r>
              <a:rPr lang="cs-CZ" sz="1800" dirty="0">
                <a:latin typeface="Arial"/>
                <a:cs typeface="Arial"/>
              </a:rPr>
              <a:t>znázorňují originál ve formě znaků, např</a:t>
            </a:r>
            <a:r>
              <a:rPr lang="cs-CZ" sz="1800" dirty="0" smtClean="0">
                <a:latin typeface="Arial"/>
                <a:cs typeface="Arial"/>
              </a:rPr>
              <a:t>.: </a:t>
            </a:r>
          </a:p>
          <a:p>
            <a:pPr>
              <a:spcBef>
                <a:spcPts val="600"/>
              </a:spcBef>
            </a:pPr>
            <a:endParaRPr lang="cs-CZ" sz="1800" dirty="0" smtClean="0">
              <a:latin typeface="Arial"/>
              <a:cs typeface="Arial"/>
            </a:endParaRPr>
          </a:p>
          <a:p>
            <a:pPr lvl="1"/>
            <a:r>
              <a:rPr lang="cs-CZ" sz="1600" dirty="0" smtClean="0">
                <a:latin typeface="Arial"/>
                <a:cs typeface="Arial"/>
              </a:rPr>
              <a:t>symboly </a:t>
            </a:r>
            <a:r>
              <a:rPr lang="cs-CZ" sz="1600" dirty="0">
                <a:latin typeface="Arial"/>
                <a:cs typeface="Arial"/>
              </a:rPr>
              <a:t>prvků, </a:t>
            </a:r>
            <a:endParaRPr lang="cs-CZ" sz="1600" dirty="0" smtClean="0">
              <a:latin typeface="Arial"/>
              <a:cs typeface="Arial"/>
            </a:endParaRPr>
          </a:p>
          <a:p>
            <a:pPr lvl="1"/>
            <a:r>
              <a:rPr lang="cs-CZ" sz="1600" dirty="0" smtClean="0">
                <a:latin typeface="Arial"/>
                <a:cs typeface="Arial"/>
              </a:rPr>
              <a:t>sumární </a:t>
            </a:r>
            <a:r>
              <a:rPr lang="cs-CZ" sz="1600" dirty="0">
                <a:latin typeface="Arial"/>
                <a:cs typeface="Arial"/>
              </a:rPr>
              <a:t>vzorce, </a:t>
            </a:r>
            <a:endParaRPr lang="cs-CZ" sz="1600" dirty="0" smtClean="0">
              <a:latin typeface="Arial"/>
              <a:cs typeface="Arial"/>
            </a:endParaRPr>
          </a:p>
          <a:p>
            <a:pPr lvl="1"/>
            <a:r>
              <a:rPr lang="cs-CZ" sz="1600" dirty="0" smtClean="0">
                <a:latin typeface="Arial"/>
                <a:cs typeface="Arial"/>
              </a:rPr>
              <a:t>technologická </a:t>
            </a:r>
            <a:r>
              <a:rPr lang="cs-CZ" sz="1600" dirty="0">
                <a:latin typeface="Arial"/>
                <a:cs typeface="Arial"/>
              </a:rPr>
              <a:t>schémata, </a:t>
            </a:r>
            <a:endParaRPr lang="cs-CZ" sz="1600" dirty="0" smtClean="0">
              <a:latin typeface="Arial"/>
              <a:cs typeface="Arial"/>
            </a:endParaRPr>
          </a:p>
          <a:p>
            <a:pPr lvl="1"/>
            <a:r>
              <a:rPr lang="cs-CZ" sz="1600" dirty="0" smtClean="0">
                <a:latin typeface="Arial"/>
                <a:cs typeface="Arial"/>
              </a:rPr>
              <a:t>tabulky</a:t>
            </a:r>
            <a:r>
              <a:rPr lang="cs-CZ" sz="1600" dirty="0">
                <a:latin typeface="Arial"/>
                <a:cs typeface="Arial"/>
              </a:rPr>
              <a:t>, </a:t>
            </a:r>
            <a:endParaRPr lang="cs-CZ" sz="1600" dirty="0" smtClean="0">
              <a:latin typeface="Arial"/>
              <a:cs typeface="Arial"/>
            </a:endParaRPr>
          </a:p>
          <a:p>
            <a:pPr lvl="1"/>
            <a:r>
              <a:rPr lang="cs-CZ" sz="1600" dirty="0" smtClean="0">
                <a:latin typeface="Arial"/>
                <a:cs typeface="Arial"/>
              </a:rPr>
              <a:t>diapozitivy</a:t>
            </a:r>
            <a:r>
              <a:rPr lang="cs-CZ" sz="1600" dirty="0">
                <a:latin typeface="Arial"/>
                <a:cs typeface="Arial"/>
              </a:rPr>
              <a:t>, </a:t>
            </a:r>
            <a:endParaRPr lang="cs-CZ" sz="1600" dirty="0" smtClean="0">
              <a:latin typeface="Arial"/>
              <a:cs typeface="Arial"/>
            </a:endParaRPr>
          </a:p>
          <a:p>
            <a:pPr lvl="1"/>
            <a:r>
              <a:rPr lang="cs-CZ" sz="1600" dirty="0" smtClean="0">
                <a:latin typeface="Arial"/>
                <a:cs typeface="Arial"/>
              </a:rPr>
              <a:t>folio</a:t>
            </a:r>
            <a:r>
              <a:rPr lang="cs-CZ" sz="1600" dirty="0">
                <a:latin typeface="Arial"/>
                <a:cs typeface="Arial"/>
              </a:rPr>
              <a:t>- a </a:t>
            </a:r>
            <a:r>
              <a:rPr lang="cs-CZ" sz="1600" dirty="0" err="1">
                <a:latin typeface="Arial"/>
                <a:cs typeface="Arial"/>
              </a:rPr>
              <a:t>fázogramy</a:t>
            </a:r>
            <a:r>
              <a:rPr lang="cs-CZ" sz="1600" dirty="0">
                <a:latin typeface="Arial"/>
                <a:cs typeface="Arial"/>
              </a:rPr>
              <a:t> (také dynamické</a:t>
            </a:r>
            <a:r>
              <a:rPr lang="cs-CZ" sz="1600" dirty="0" smtClean="0">
                <a:latin typeface="Arial"/>
                <a:cs typeface="Arial"/>
              </a:rPr>
              <a:t>), </a:t>
            </a:r>
          </a:p>
          <a:p>
            <a:pPr lvl="1"/>
            <a:r>
              <a:rPr lang="cs-CZ" sz="1600" dirty="0" smtClean="0">
                <a:latin typeface="Arial"/>
                <a:cs typeface="Arial"/>
              </a:rPr>
              <a:t>edukační </a:t>
            </a:r>
            <a:r>
              <a:rPr lang="cs-CZ" sz="1600" dirty="0">
                <a:latin typeface="Arial"/>
                <a:cs typeface="Arial"/>
              </a:rPr>
              <a:t>filmy, </a:t>
            </a:r>
            <a:endParaRPr lang="cs-CZ" sz="1600" dirty="0" smtClean="0">
              <a:latin typeface="Arial"/>
              <a:cs typeface="Arial"/>
            </a:endParaRPr>
          </a:p>
          <a:p>
            <a:pPr lvl="1"/>
            <a:r>
              <a:rPr lang="en-US" sz="1600" dirty="0">
                <a:latin typeface="Arial"/>
                <a:cs typeface="Arial"/>
              </a:rPr>
              <a:t>p</a:t>
            </a:r>
            <a:r>
              <a:rPr lang="cs-CZ" sz="1600" dirty="0" err="1" smtClean="0">
                <a:latin typeface="Arial"/>
                <a:cs typeface="Arial"/>
              </a:rPr>
              <a:t>erspektivní</a:t>
            </a:r>
            <a:r>
              <a:rPr lang="cs-CZ" sz="1600" dirty="0" smtClean="0">
                <a:latin typeface="Arial"/>
                <a:cs typeface="Arial"/>
              </a:rPr>
              <a:t>, </a:t>
            </a:r>
            <a:r>
              <a:rPr lang="cs-CZ" sz="1600" dirty="0" err="1" smtClean="0">
                <a:latin typeface="Arial"/>
                <a:cs typeface="Arial"/>
              </a:rPr>
              <a:t>klínkové</a:t>
            </a:r>
            <a:r>
              <a:rPr lang="cs-CZ" sz="1600" dirty="0" smtClean="0">
                <a:latin typeface="Arial"/>
                <a:cs typeface="Arial"/>
              </a:rPr>
              <a:t> </a:t>
            </a:r>
            <a:r>
              <a:rPr lang="cs-CZ" sz="1600" dirty="0">
                <a:latin typeface="Arial"/>
                <a:cs typeface="Arial"/>
              </a:rPr>
              <a:t>strukturní </a:t>
            </a:r>
            <a:r>
              <a:rPr lang="cs-CZ" sz="1600" dirty="0" smtClean="0">
                <a:latin typeface="Arial"/>
                <a:cs typeface="Arial"/>
              </a:rPr>
              <a:t>vzorce,</a:t>
            </a:r>
          </a:p>
          <a:p>
            <a:pPr lvl="1"/>
            <a:r>
              <a:rPr lang="cs-CZ" sz="1600" dirty="0" smtClean="0">
                <a:latin typeface="Arial"/>
                <a:cs typeface="Arial"/>
              </a:rPr>
              <a:t>projekční </a:t>
            </a:r>
            <a:r>
              <a:rPr lang="cs-CZ" sz="1600" dirty="0">
                <a:latin typeface="Arial"/>
                <a:cs typeface="Arial"/>
              </a:rPr>
              <a:t>vzorce (Newmanovy a </a:t>
            </a:r>
            <a:r>
              <a:rPr lang="cs-CZ" sz="1600" dirty="0" err="1">
                <a:latin typeface="Arial"/>
                <a:cs typeface="Arial"/>
              </a:rPr>
              <a:t>Fisherovy</a:t>
            </a:r>
            <a:r>
              <a:rPr lang="cs-CZ" sz="1600" dirty="0">
                <a:latin typeface="Arial"/>
                <a:cs typeface="Arial"/>
              </a:rPr>
              <a:t> projekční vzorce)</a:t>
            </a:r>
            <a:r>
              <a:rPr lang="cs-CZ" sz="1600" dirty="0" smtClean="0">
                <a:latin typeface="Arial"/>
                <a:cs typeface="Arial"/>
              </a:rPr>
              <a:t>.</a:t>
            </a:r>
          </a:p>
          <a:p>
            <a:pPr marL="349250" lvl="1" indent="0">
              <a:buNone/>
            </a:pPr>
            <a:r>
              <a:rPr lang="cs-CZ" sz="800" dirty="0" smtClean="0">
                <a:latin typeface="Arial"/>
                <a:cs typeface="Arial"/>
              </a:rPr>
              <a:t> </a:t>
            </a:r>
          </a:p>
          <a:p>
            <a:r>
              <a:rPr lang="cs-CZ" sz="1800" dirty="0" smtClean="0">
                <a:latin typeface="Arial"/>
                <a:cs typeface="Arial"/>
              </a:rPr>
              <a:t>Používají </a:t>
            </a:r>
            <a:r>
              <a:rPr lang="cs-CZ" sz="1800" dirty="0">
                <a:latin typeface="Arial"/>
                <a:cs typeface="Arial"/>
              </a:rPr>
              <a:t>se tam, kde dochází k potřebě něco vysvětlit nebo odhadnout, vznést hypotézu a ověřit ji anebo určit kvantitativní poměry.</a:t>
            </a:r>
          </a:p>
          <a:p>
            <a:pPr>
              <a:spcBef>
                <a:spcPts val="600"/>
              </a:spcBef>
            </a:pPr>
            <a:endParaRPr lang="cs-CZ" sz="1800" b="1" dirty="0">
              <a:latin typeface="Arial"/>
              <a:cs typeface="Arial"/>
            </a:endParaRPr>
          </a:p>
        </p:txBody>
      </p:sp>
    </p:spTree>
    <p:extLst>
      <p:ext uri="{BB962C8B-B14F-4D97-AF65-F5344CB8AC3E}">
        <p14:creationId xmlns:p14="http://schemas.microsoft.com/office/powerpoint/2010/main" val="74089123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3" name="Vertical Text Placeholder 2"/>
          <p:cNvSpPr>
            <a:spLocks noGrp="1"/>
          </p:cNvSpPr>
          <p:nvPr>
            <p:ph type="body" orient="vert" idx="1"/>
          </p:nvPr>
        </p:nvSpPr>
        <p:spPr/>
        <p:txBody>
          <a:bodyPr vert="horz">
            <a:noAutofit/>
          </a:bodyPr>
          <a:lstStyle/>
          <a:p>
            <a:pPr algn="ctr">
              <a:spcBef>
                <a:spcPts val="600"/>
              </a:spcBef>
            </a:pPr>
            <a:r>
              <a:rPr lang="cs-CZ" sz="1800" dirty="0" err="1">
                <a:latin typeface="Arial"/>
                <a:cs typeface="Arial"/>
              </a:rPr>
              <a:t>Dreidingovy</a:t>
            </a:r>
            <a:r>
              <a:rPr lang="cs-CZ" sz="1800" dirty="0">
                <a:latin typeface="Arial"/>
                <a:cs typeface="Arial"/>
              </a:rPr>
              <a:t>, </a:t>
            </a:r>
            <a:endParaRPr lang="cs-CZ" sz="1800" dirty="0" smtClean="0">
              <a:latin typeface="Arial"/>
              <a:cs typeface="Arial"/>
            </a:endParaRPr>
          </a:p>
          <a:p>
            <a:pPr algn="ctr">
              <a:spcBef>
                <a:spcPts val="600"/>
              </a:spcBef>
            </a:pPr>
            <a:r>
              <a:rPr lang="cs-CZ" sz="1800" dirty="0" smtClean="0">
                <a:latin typeface="Arial"/>
                <a:cs typeface="Arial"/>
              </a:rPr>
              <a:t>kalotové </a:t>
            </a:r>
          </a:p>
          <a:p>
            <a:pPr algn="ctr">
              <a:spcBef>
                <a:spcPts val="600"/>
              </a:spcBef>
            </a:pPr>
            <a:r>
              <a:rPr lang="cs-CZ" sz="1800" dirty="0" smtClean="0">
                <a:latin typeface="Arial"/>
                <a:cs typeface="Arial"/>
              </a:rPr>
              <a:t>a </a:t>
            </a:r>
            <a:r>
              <a:rPr lang="cs-CZ" sz="1800" dirty="0">
                <a:latin typeface="Arial"/>
                <a:cs typeface="Arial"/>
              </a:rPr>
              <a:t>styčné modely </a:t>
            </a:r>
            <a:endParaRPr lang="cs-CZ" sz="1800" dirty="0" smtClean="0">
              <a:latin typeface="Arial"/>
              <a:cs typeface="Arial"/>
            </a:endParaRPr>
          </a:p>
          <a:p>
            <a:pPr marL="0" indent="0" algn="ctr">
              <a:spcBef>
                <a:spcPts val="600"/>
              </a:spcBef>
              <a:buNone/>
            </a:pPr>
            <a:r>
              <a:rPr lang="cs-CZ" sz="1800" dirty="0" smtClean="0">
                <a:latin typeface="Arial"/>
                <a:cs typeface="Arial"/>
              </a:rPr>
              <a:t>umožňují </a:t>
            </a:r>
            <a:r>
              <a:rPr lang="cs-CZ" sz="1800" dirty="0">
                <a:latin typeface="Arial"/>
                <a:cs typeface="Arial"/>
              </a:rPr>
              <a:t>provést </a:t>
            </a:r>
            <a:r>
              <a:rPr lang="cs-CZ" sz="1800" dirty="0" smtClean="0">
                <a:latin typeface="Arial"/>
                <a:cs typeface="Arial"/>
              </a:rPr>
              <a:t>vizualizaci </a:t>
            </a:r>
            <a:r>
              <a:rPr lang="cs-CZ" sz="1800" dirty="0">
                <a:latin typeface="Arial"/>
                <a:cs typeface="Arial"/>
              </a:rPr>
              <a:t>s velmi velkou přesností. </a:t>
            </a:r>
            <a:endParaRPr lang="cs-CZ" sz="1800" dirty="0" smtClean="0">
              <a:latin typeface="Arial"/>
              <a:cs typeface="Arial"/>
            </a:endParaRPr>
          </a:p>
          <a:p>
            <a:pPr>
              <a:spcBef>
                <a:spcPts val="600"/>
              </a:spcBef>
            </a:pPr>
            <a:endParaRPr lang="cs-CZ" sz="1800" dirty="0" smtClean="0">
              <a:latin typeface="Arial"/>
              <a:cs typeface="Arial"/>
            </a:endParaRPr>
          </a:p>
          <a:p>
            <a:pPr marL="0" indent="0" algn="ctr">
              <a:spcBef>
                <a:spcPts val="600"/>
              </a:spcBef>
              <a:buNone/>
            </a:pPr>
            <a:r>
              <a:rPr lang="cs-CZ" sz="1800" dirty="0" smtClean="0">
                <a:latin typeface="Arial"/>
                <a:cs typeface="Arial"/>
              </a:rPr>
              <a:t>Týká </a:t>
            </a:r>
            <a:r>
              <a:rPr lang="cs-CZ" sz="1800" dirty="0">
                <a:latin typeface="Arial"/>
                <a:cs typeface="Arial"/>
              </a:rPr>
              <a:t>se to především těchto veličin, které jsou charakteristické pro modely stavby látky </a:t>
            </a:r>
            <a:r>
              <a:rPr lang="cs-CZ" sz="1800" dirty="0" smtClean="0">
                <a:latin typeface="Arial"/>
                <a:cs typeface="Arial"/>
              </a:rPr>
              <a:t>: </a:t>
            </a:r>
            <a:endParaRPr lang="cs-CZ" sz="1800" dirty="0">
              <a:latin typeface="Arial"/>
              <a:cs typeface="Arial"/>
            </a:endParaRPr>
          </a:p>
          <a:p>
            <a:pPr algn="ctr">
              <a:spcBef>
                <a:spcPts val="600"/>
              </a:spcBef>
            </a:pPr>
            <a:r>
              <a:rPr lang="cs-CZ" sz="1800" dirty="0" smtClean="0">
                <a:latin typeface="Arial"/>
                <a:cs typeface="Arial"/>
              </a:rPr>
              <a:t>vzdálenosti </a:t>
            </a:r>
            <a:r>
              <a:rPr lang="cs-CZ" sz="1800" dirty="0">
                <a:latin typeface="Arial"/>
                <a:cs typeface="Arial"/>
              </a:rPr>
              <a:t>mezi jádry;</a:t>
            </a:r>
          </a:p>
          <a:p>
            <a:pPr algn="ctr">
              <a:spcBef>
                <a:spcPts val="600"/>
              </a:spcBef>
            </a:pPr>
            <a:r>
              <a:rPr lang="cs-CZ" sz="1800" dirty="0" smtClean="0">
                <a:latin typeface="Arial"/>
                <a:cs typeface="Arial"/>
              </a:rPr>
              <a:t>úhly </a:t>
            </a:r>
            <a:r>
              <a:rPr lang="cs-CZ" sz="1800" dirty="0">
                <a:latin typeface="Arial"/>
                <a:cs typeface="Arial"/>
              </a:rPr>
              <a:t>vytvořené vazbami;</a:t>
            </a:r>
          </a:p>
          <a:p>
            <a:pPr algn="ctr">
              <a:spcBef>
                <a:spcPts val="600"/>
              </a:spcBef>
            </a:pPr>
            <a:r>
              <a:rPr lang="cs-CZ" sz="1800" dirty="0" smtClean="0">
                <a:latin typeface="Arial"/>
                <a:cs typeface="Arial"/>
              </a:rPr>
              <a:t>van </a:t>
            </a:r>
            <a:r>
              <a:rPr lang="cs-CZ" sz="1800" dirty="0">
                <a:latin typeface="Arial"/>
                <a:cs typeface="Arial"/>
              </a:rPr>
              <a:t>der </a:t>
            </a:r>
            <a:r>
              <a:rPr lang="cs-CZ" sz="1800" dirty="0" err="1">
                <a:latin typeface="Arial"/>
                <a:cs typeface="Arial"/>
              </a:rPr>
              <a:t>Waalsovy</a:t>
            </a:r>
            <a:r>
              <a:rPr lang="cs-CZ" sz="1800" dirty="0">
                <a:latin typeface="Arial"/>
                <a:cs typeface="Arial"/>
              </a:rPr>
              <a:t> paprsky;</a:t>
            </a:r>
          </a:p>
          <a:p>
            <a:pPr algn="ctr">
              <a:spcBef>
                <a:spcPts val="600"/>
              </a:spcBef>
            </a:pPr>
            <a:r>
              <a:rPr lang="cs-CZ" sz="1800" dirty="0" smtClean="0">
                <a:latin typeface="Arial"/>
                <a:cs typeface="Arial"/>
              </a:rPr>
              <a:t>kovalentní </a:t>
            </a:r>
            <a:r>
              <a:rPr lang="cs-CZ" sz="1800" dirty="0">
                <a:latin typeface="Arial"/>
                <a:cs typeface="Arial"/>
              </a:rPr>
              <a:t>paprsky</a:t>
            </a:r>
            <a:r>
              <a:rPr lang="cs-CZ" sz="1800" dirty="0" smtClean="0">
                <a:latin typeface="Arial"/>
                <a:cs typeface="Arial"/>
              </a:rPr>
              <a:t>.</a:t>
            </a:r>
            <a:endParaRPr lang="cs-CZ" sz="1800" dirty="0">
              <a:latin typeface="Arial"/>
              <a:cs typeface="Arial"/>
            </a:endParaRPr>
          </a:p>
        </p:txBody>
      </p:sp>
      <p:pic>
        <p:nvPicPr>
          <p:cNvPr id="4" name="Picture 3"/>
          <p:cNvPicPr>
            <a:picLocks noChangeAspect="1"/>
          </p:cNvPicPr>
          <p:nvPr/>
        </p:nvPicPr>
        <p:blipFill>
          <a:blip r:embed="rId2"/>
          <a:stretch>
            <a:fillRect/>
          </a:stretch>
        </p:blipFill>
        <p:spPr>
          <a:xfrm>
            <a:off x="1" y="4665134"/>
            <a:ext cx="2946400" cy="1919369"/>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6519338" y="4665134"/>
            <a:ext cx="2559158" cy="1919369"/>
          </a:xfrm>
          <a:prstGeom prst="rect">
            <a:avLst/>
          </a:prstGeom>
          <a:ln>
            <a:noFill/>
          </a:ln>
          <a:effectLst>
            <a:softEdge rad="112500"/>
          </a:effectLst>
        </p:spPr>
      </p:pic>
    </p:spTree>
    <p:extLst>
      <p:ext uri="{BB962C8B-B14F-4D97-AF65-F5344CB8AC3E}">
        <p14:creationId xmlns:p14="http://schemas.microsoft.com/office/powerpoint/2010/main" val="203779701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6" name="Text Placeholder 5"/>
          <p:cNvSpPr>
            <a:spLocks noGrp="1"/>
          </p:cNvSpPr>
          <p:nvPr>
            <p:ph type="body" idx="1"/>
          </p:nvPr>
        </p:nvSpPr>
        <p:spPr>
          <a:xfrm>
            <a:off x="1" y="2129921"/>
            <a:ext cx="9143999" cy="750887"/>
          </a:xfrm>
        </p:spPr>
        <p:txBody>
          <a:bodyPr/>
          <a:lstStyle/>
          <a:p>
            <a:r>
              <a:rPr lang="cs-CZ" sz="1800" dirty="0">
                <a:latin typeface="Arial"/>
                <a:cs typeface="Arial"/>
              </a:rPr>
              <a:t>Výše uvedené funkce plní také tzv. balónkové modely, které jsou velmi oblíbené na západě Evropy a ve Spojených státech. </a:t>
            </a:r>
          </a:p>
        </p:txBody>
      </p:sp>
      <p:sp>
        <p:nvSpPr>
          <p:cNvPr id="3" name="Vertical Text Placeholder 2"/>
          <p:cNvSpPr>
            <a:spLocks noGrp="1"/>
          </p:cNvSpPr>
          <p:nvPr>
            <p:ph sz="half" idx="2"/>
          </p:nvPr>
        </p:nvSpPr>
        <p:spPr>
          <a:xfrm>
            <a:off x="1723027" y="2817308"/>
            <a:ext cx="5545671" cy="3596185"/>
          </a:xfrm>
        </p:spPr>
        <p:txBody>
          <a:bodyPr vert="horz" anchor="t">
            <a:noAutofit/>
          </a:bodyPr>
          <a:lstStyle/>
          <a:p>
            <a:pPr algn="just">
              <a:spcBef>
                <a:spcPts val="600"/>
              </a:spcBef>
            </a:pPr>
            <a:r>
              <a:rPr lang="cs-CZ" sz="1800" dirty="0" smtClean="0">
                <a:latin typeface="Arial"/>
                <a:cs typeface="Arial"/>
              </a:rPr>
              <a:t>V </a:t>
            </a:r>
            <a:r>
              <a:rPr lang="cs-CZ" sz="1800" dirty="0">
                <a:latin typeface="Arial"/>
                <a:cs typeface="Arial"/>
              </a:rPr>
              <a:t>těchto modelech je vazba součástí balónku, ze kterého vzniká molekula, a proto je elastická, což mnohem lépe vystihuje její přirozenou povahu než tvrdé tyčinky z jiných modelů. </a:t>
            </a:r>
            <a:endParaRPr lang="cs-CZ" sz="1800" dirty="0" smtClean="0">
              <a:latin typeface="Arial"/>
              <a:cs typeface="Arial"/>
            </a:endParaRPr>
          </a:p>
          <a:p>
            <a:pPr algn="just">
              <a:spcBef>
                <a:spcPts val="600"/>
              </a:spcBef>
            </a:pPr>
            <a:r>
              <a:rPr lang="cs-CZ" sz="1800" dirty="0" smtClean="0">
                <a:latin typeface="Arial"/>
                <a:cs typeface="Arial"/>
              </a:rPr>
              <a:t>Existuje </a:t>
            </a:r>
            <a:r>
              <a:rPr lang="cs-CZ" sz="1800" dirty="0">
                <a:latin typeface="Arial"/>
                <a:cs typeface="Arial"/>
              </a:rPr>
              <a:t>možnost znázornit molekuly, které jsou bližší skutečnosti než v případě jiných modelů, protože atomy </a:t>
            </a:r>
            <a:r>
              <a:rPr lang="cs-CZ" sz="1800" dirty="0" smtClean="0">
                <a:latin typeface="Arial"/>
                <a:cs typeface="Arial"/>
              </a:rPr>
              <a:t> nevypadají v nich </a:t>
            </a:r>
            <a:r>
              <a:rPr lang="cs-CZ" sz="1800" dirty="0">
                <a:latin typeface="Arial"/>
                <a:cs typeface="Arial"/>
              </a:rPr>
              <a:t>jako koule (</a:t>
            </a:r>
            <a:r>
              <a:rPr lang="cs-CZ" sz="1800" i="1" dirty="0">
                <a:latin typeface="Arial"/>
                <a:cs typeface="Arial"/>
              </a:rPr>
              <a:t>jako je tomu v situaci, </a:t>
            </a:r>
            <a:r>
              <a:rPr lang="cs-CZ" sz="1800" i="1" dirty="0" smtClean="0">
                <a:latin typeface="Arial"/>
                <a:cs typeface="Arial"/>
              </a:rPr>
              <a:t>když </a:t>
            </a:r>
            <a:r>
              <a:rPr lang="cs-CZ" sz="1800" i="1" dirty="0">
                <a:latin typeface="Arial"/>
                <a:cs typeface="Arial"/>
              </a:rPr>
              <a:t>jsou ve volném stavu</a:t>
            </a:r>
            <a:r>
              <a:rPr lang="cs-CZ" sz="1800" dirty="0">
                <a:latin typeface="Arial"/>
                <a:cs typeface="Arial"/>
              </a:rPr>
              <a:t>). </a:t>
            </a:r>
            <a:endParaRPr lang="cs-CZ" sz="1800" dirty="0" smtClean="0">
              <a:latin typeface="Arial"/>
              <a:cs typeface="Arial"/>
            </a:endParaRPr>
          </a:p>
          <a:p>
            <a:pPr algn="just">
              <a:spcBef>
                <a:spcPts val="600"/>
              </a:spcBef>
            </a:pPr>
            <a:r>
              <a:rPr lang="cs-CZ" sz="1800" dirty="0" smtClean="0">
                <a:latin typeface="Arial"/>
                <a:cs typeface="Arial"/>
              </a:rPr>
              <a:t>Balónkové </a:t>
            </a:r>
            <a:r>
              <a:rPr lang="cs-CZ" sz="1800" dirty="0">
                <a:latin typeface="Arial"/>
                <a:cs typeface="Arial"/>
              </a:rPr>
              <a:t>modely mají také tu výhodu, že úhly mezi jednotlivými vazbami nevznikají z hotových prefabrikátů, z nichž žáci staví model molekuly, ale tvoří se automaticky při samotné montáži </a:t>
            </a:r>
            <a:r>
              <a:rPr lang="cs-CZ" sz="1800" dirty="0" smtClean="0">
                <a:latin typeface="Arial"/>
                <a:cs typeface="Arial"/>
              </a:rPr>
              <a:t>modelu, tyto </a:t>
            </a:r>
            <a:r>
              <a:rPr lang="cs-CZ" sz="1800" dirty="0">
                <a:latin typeface="Arial"/>
                <a:cs typeface="Arial"/>
              </a:rPr>
              <a:t>úhly odpovídají verzi modelu </a:t>
            </a:r>
            <a:r>
              <a:rPr lang="cs-CZ" sz="1800" dirty="0" smtClean="0">
                <a:latin typeface="Arial"/>
                <a:cs typeface="Arial"/>
              </a:rPr>
              <a:t>VSEPR.</a:t>
            </a:r>
            <a:endParaRPr lang="cs-CZ" sz="1800" dirty="0">
              <a:latin typeface="Arial"/>
              <a:cs typeface="Arial"/>
            </a:endParaRPr>
          </a:p>
        </p:txBody>
      </p:sp>
      <p:grpSp>
        <p:nvGrpSpPr>
          <p:cNvPr id="5" name="Group 4"/>
          <p:cNvGrpSpPr/>
          <p:nvPr/>
        </p:nvGrpSpPr>
        <p:grpSpPr>
          <a:xfrm>
            <a:off x="67733" y="2842708"/>
            <a:ext cx="8915465" cy="3917375"/>
            <a:chOff x="67733" y="2271208"/>
            <a:chExt cx="8915465" cy="3917375"/>
          </a:xfrm>
        </p:grpSpPr>
        <p:pic>
          <p:nvPicPr>
            <p:cNvPr id="12" name="Picture 11"/>
            <p:cNvPicPr>
              <a:picLocks noChangeAspect="1"/>
            </p:cNvPicPr>
            <p:nvPr/>
          </p:nvPicPr>
          <p:blipFill>
            <a:blip r:embed="rId3"/>
            <a:stretch>
              <a:fillRect/>
            </a:stretch>
          </p:blipFill>
          <p:spPr>
            <a:xfrm>
              <a:off x="7281398" y="4643974"/>
              <a:ext cx="1701800" cy="1152123"/>
            </a:xfrm>
            <a:prstGeom prst="rect">
              <a:avLst/>
            </a:prstGeom>
          </p:spPr>
        </p:pic>
        <p:grpSp>
          <p:nvGrpSpPr>
            <p:cNvPr id="4" name="Group 3"/>
            <p:cNvGrpSpPr/>
            <p:nvPr/>
          </p:nvGrpSpPr>
          <p:grpSpPr>
            <a:xfrm>
              <a:off x="67733" y="2271208"/>
              <a:ext cx="8915465" cy="3917375"/>
              <a:chOff x="67733" y="2169608"/>
              <a:chExt cx="8915465" cy="3917375"/>
            </a:xfrm>
          </p:grpSpPr>
          <p:pic>
            <p:nvPicPr>
              <p:cNvPr id="9" name="Picture 8"/>
              <p:cNvPicPr>
                <a:picLocks noChangeAspect="1"/>
              </p:cNvPicPr>
              <p:nvPr/>
            </p:nvPicPr>
            <p:blipFill>
              <a:blip r:embed="rId4"/>
              <a:stretch>
                <a:fillRect/>
              </a:stretch>
            </p:blipFill>
            <p:spPr>
              <a:xfrm>
                <a:off x="279398" y="2169608"/>
                <a:ext cx="1298910" cy="1439333"/>
              </a:xfrm>
              <a:prstGeom prst="rect">
                <a:avLst/>
              </a:prstGeom>
            </p:spPr>
          </p:pic>
          <p:pic>
            <p:nvPicPr>
              <p:cNvPr id="10" name="Picture 9"/>
              <p:cNvPicPr>
                <a:picLocks noChangeAspect="1"/>
              </p:cNvPicPr>
              <p:nvPr/>
            </p:nvPicPr>
            <p:blipFill>
              <a:blip r:embed="rId5"/>
              <a:stretch>
                <a:fillRect/>
              </a:stretch>
            </p:blipFill>
            <p:spPr>
              <a:xfrm>
                <a:off x="7281398" y="2595030"/>
                <a:ext cx="1701800" cy="1503257"/>
              </a:xfrm>
              <a:prstGeom prst="rect">
                <a:avLst/>
              </a:prstGeom>
            </p:spPr>
          </p:pic>
          <p:pic>
            <p:nvPicPr>
              <p:cNvPr id="11" name="Picture 10"/>
              <p:cNvPicPr>
                <a:picLocks noChangeAspect="1"/>
              </p:cNvPicPr>
              <p:nvPr/>
            </p:nvPicPr>
            <p:blipFill>
              <a:blip r:embed="rId6"/>
              <a:stretch>
                <a:fillRect/>
              </a:stretch>
            </p:blipFill>
            <p:spPr>
              <a:xfrm>
                <a:off x="67733" y="4208956"/>
                <a:ext cx="1742104" cy="1277862"/>
              </a:xfrm>
              <a:prstGeom prst="rect">
                <a:avLst/>
              </a:prstGeom>
            </p:spPr>
          </p:pic>
          <p:sp>
            <p:nvSpPr>
              <p:cNvPr id="13" name="Rectangle 12"/>
              <p:cNvSpPr/>
              <p:nvPr/>
            </p:nvSpPr>
            <p:spPr>
              <a:xfrm>
                <a:off x="566234" y="3608941"/>
                <a:ext cx="660349" cy="400110"/>
              </a:xfrm>
              <a:prstGeom prst="rect">
                <a:avLst/>
              </a:prstGeom>
              <a:noFill/>
            </p:spPr>
            <p:txBody>
              <a:bodyPr wrap="none" lIns="91440" tIns="45720" rIns="91440" bIns="45720">
                <a:spAutoFit/>
              </a:bodyPr>
              <a:lstStyle/>
              <a:p>
                <a:pPr algn="ctr"/>
                <a:r>
                  <a:rPr lang="pl-PL"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a:t>
                </a:r>
                <a:r>
                  <a:rPr lang="pl-PL" sz="2000" b="1" baseline="-25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4</a:t>
                </a:r>
                <a:endParaRPr lang="pl-PL" sz="2000" b="1" baseline="-25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Rectangle 13"/>
              <p:cNvSpPr/>
              <p:nvPr/>
            </p:nvSpPr>
            <p:spPr>
              <a:xfrm>
                <a:off x="512801" y="5486818"/>
                <a:ext cx="767215" cy="400110"/>
              </a:xfrm>
              <a:prstGeom prst="rect">
                <a:avLst/>
              </a:prstGeom>
              <a:noFill/>
            </p:spPr>
            <p:txBody>
              <a:bodyPr wrap="none" lIns="91440" tIns="45720" rIns="91440" bIns="45720">
                <a:spAutoFit/>
              </a:bodyPr>
              <a:lstStyle/>
              <a:p>
                <a:pPr algn="ctr"/>
                <a:r>
                  <a:rPr lang="pl-PL"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t>
                </a:r>
                <a:r>
                  <a:rPr lang="pl-PL" sz="2000" b="1" baseline="-25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3</a:t>
                </a:r>
                <a:r>
                  <a:rPr lang="pl-PL"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a:t>
                </a:r>
                <a:r>
                  <a:rPr lang="pl-PL" sz="2000" b="1" baseline="-25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8</a:t>
                </a:r>
                <a:endParaRPr lang="pl-PL" sz="2000" b="1" baseline="-25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5" name="Rectangle 14"/>
              <p:cNvSpPr/>
              <p:nvPr/>
            </p:nvSpPr>
            <p:spPr>
              <a:xfrm>
                <a:off x="7824335" y="5686873"/>
                <a:ext cx="767215" cy="400110"/>
              </a:xfrm>
              <a:prstGeom prst="rect">
                <a:avLst/>
              </a:prstGeom>
              <a:noFill/>
            </p:spPr>
            <p:txBody>
              <a:bodyPr wrap="none" lIns="91440" tIns="45720" rIns="91440" bIns="45720">
                <a:spAutoFit/>
              </a:bodyPr>
              <a:lstStyle/>
              <a:p>
                <a:pPr algn="ctr"/>
                <a:r>
                  <a:rPr lang="pl-PL"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t>
                </a:r>
                <a:r>
                  <a:rPr lang="pl-PL" sz="2000" b="1" baseline="-25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a:t>
                </a:r>
                <a:r>
                  <a:rPr lang="pl-PL"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a:t>
                </a:r>
                <a:r>
                  <a:rPr lang="pl-PL" sz="2000" b="1" baseline="-25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6</a:t>
                </a:r>
                <a:endParaRPr lang="pl-PL" sz="2000" b="1" baseline="-25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6" name="Rectangle 15"/>
              <p:cNvSpPr/>
              <p:nvPr/>
            </p:nvSpPr>
            <p:spPr>
              <a:xfrm>
                <a:off x="7824335" y="4098287"/>
                <a:ext cx="767215" cy="400110"/>
              </a:xfrm>
              <a:prstGeom prst="rect">
                <a:avLst/>
              </a:prstGeom>
              <a:noFill/>
            </p:spPr>
            <p:txBody>
              <a:bodyPr wrap="none" lIns="91440" tIns="45720" rIns="91440" bIns="45720">
                <a:spAutoFit/>
              </a:bodyPr>
              <a:lstStyle/>
              <a:p>
                <a:pPr algn="ctr"/>
                <a:r>
                  <a:rPr lang="pl-PL"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t>
                </a:r>
                <a:r>
                  <a:rPr lang="pl-PL" sz="2000" b="1" baseline="-25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a:t>
                </a:r>
                <a:r>
                  <a:rPr lang="pl-PL"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a:t>
                </a:r>
                <a:r>
                  <a:rPr lang="pl-PL" sz="2000" b="1" baseline="-25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8</a:t>
                </a:r>
              </a:p>
            </p:txBody>
          </p:sp>
        </p:grpSp>
      </p:grpSp>
    </p:spTree>
    <p:extLst>
      <p:ext uri="{BB962C8B-B14F-4D97-AF65-F5344CB8AC3E}">
        <p14:creationId xmlns:p14="http://schemas.microsoft.com/office/powerpoint/2010/main" val="229496760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3" name="Vertical Text Placeholder 2"/>
          <p:cNvSpPr>
            <a:spLocks noGrp="1"/>
          </p:cNvSpPr>
          <p:nvPr>
            <p:ph type="body" orient="vert" idx="1"/>
          </p:nvPr>
        </p:nvSpPr>
        <p:spPr>
          <a:xfrm>
            <a:off x="241300" y="2725661"/>
            <a:ext cx="8686800" cy="2531532"/>
          </a:xfrm>
        </p:spPr>
        <p:txBody>
          <a:bodyPr vert="horz">
            <a:noAutofit/>
          </a:bodyPr>
          <a:lstStyle/>
          <a:p>
            <a:pPr algn="just">
              <a:spcBef>
                <a:spcPts val="600"/>
              </a:spcBef>
            </a:pPr>
            <a:r>
              <a:rPr lang="cs-CZ" sz="1800" dirty="0" smtClean="0">
                <a:latin typeface="Arial"/>
                <a:cs typeface="Arial"/>
              </a:rPr>
              <a:t>Balónkové </a:t>
            </a:r>
            <a:r>
              <a:rPr lang="cs-CZ" sz="1800" dirty="0">
                <a:latin typeface="Arial"/>
                <a:cs typeface="Arial"/>
              </a:rPr>
              <a:t>modely mohou také představovat pouze molekulární orbitaly nebo jejich hybridy</a:t>
            </a:r>
            <a:r>
              <a:rPr lang="cs-CZ" sz="1800" dirty="0" smtClean="0">
                <a:latin typeface="Arial"/>
                <a:cs typeface="Arial"/>
              </a:rPr>
              <a:t>.</a:t>
            </a:r>
          </a:p>
          <a:p>
            <a:pPr algn="just">
              <a:spcBef>
                <a:spcPts val="600"/>
              </a:spcBef>
            </a:pPr>
            <a:endParaRPr lang="cs-CZ" sz="1800" dirty="0">
              <a:latin typeface="Arial"/>
              <a:cs typeface="Arial"/>
            </a:endParaRPr>
          </a:p>
          <a:p>
            <a:pPr algn="just">
              <a:spcBef>
                <a:spcPts val="600"/>
              </a:spcBef>
            </a:pPr>
            <a:endParaRPr lang="cs-CZ" sz="1800" dirty="0" smtClean="0">
              <a:latin typeface="Arial"/>
              <a:cs typeface="Arial"/>
            </a:endParaRPr>
          </a:p>
          <a:p>
            <a:pPr marL="0" indent="0" algn="just">
              <a:spcBef>
                <a:spcPts val="600"/>
              </a:spcBef>
              <a:buNone/>
            </a:pPr>
            <a:endParaRPr lang="cs-CZ" sz="1800" i="1" dirty="0">
              <a:latin typeface="Arial"/>
              <a:cs typeface="Arial"/>
            </a:endParaRPr>
          </a:p>
          <a:p>
            <a:pPr algn="just">
              <a:spcBef>
                <a:spcPts val="600"/>
              </a:spcBef>
            </a:pPr>
            <a:r>
              <a:rPr lang="cs-CZ" sz="1800" dirty="0">
                <a:latin typeface="Arial"/>
                <a:cs typeface="Arial"/>
              </a:rPr>
              <a:t>Balónkovými modely je také možné zobrazit krystalové mřížky látek nebo vnitřní stavbu komplikovanějších molekul, např.: </a:t>
            </a:r>
            <a:endParaRPr lang="cs-CZ" sz="1800" dirty="0" smtClean="0">
              <a:latin typeface="Arial"/>
              <a:cs typeface="Arial"/>
            </a:endParaRPr>
          </a:p>
          <a:p>
            <a:pPr algn="just">
              <a:spcBef>
                <a:spcPts val="600"/>
              </a:spcBef>
            </a:pPr>
            <a:endParaRPr lang="cs-CZ" sz="1800" dirty="0" smtClean="0">
              <a:latin typeface="Arial"/>
              <a:cs typeface="Arial"/>
            </a:endParaRPr>
          </a:p>
        </p:txBody>
      </p:sp>
      <p:pic>
        <p:nvPicPr>
          <p:cNvPr id="4" name="Picture 3"/>
          <p:cNvPicPr>
            <a:picLocks noChangeAspect="1"/>
          </p:cNvPicPr>
          <p:nvPr/>
        </p:nvPicPr>
        <p:blipFill rotWithShape="1">
          <a:blip r:embed="rId2" cstate="print"/>
          <a:srcRect l="4044" b="11817"/>
          <a:stretch/>
        </p:blipFill>
        <p:spPr>
          <a:xfrm>
            <a:off x="2034641" y="3099642"/>
            <a:ext cx="5285901" cy="1012529"/>
          </a:xfrm>
          <a:prstGeom prst="rect">
            <a:avLst/>
          </a:prstGeom>
        </p:spPr>
      </p:pic>
      <p:grpSp>
        <p:nvGrpSpPr>
          <p:cNvPr id="18" name="Group 17"/>
          <p:cNvGrpSpPr/>
          <p:nvPr/>
        </p:nvGrpSpPr>
        <p:grpSpPr>
          <a:xfrm>
            <a:off x="4271902" y="5485379"/>
            <a:ext cx="2972453" cy="1365232"/>
            <a:chOff x="4487802" y="5485379"/>
            <a:chExt cx="2972453" cy="1365232"/>
          </a:xfrm>
        </p:grpSpPr>
        <p:pic>
          <p:nvPicPr>
            <p:cNvPr id="7" name="Picture 6"/>
            <p:cNvPicPr>
              <a:picLocks noChangeAspect="1"/>
            </p:cNvPicPr>
            <p:nvPr/>
          </p:nvPicPr>
          <p:blipFill>
            <a:blip r:embed="rId3" cstate="print"/>
            <a:stretch>
              <a:fillRect/>
            </a:stretch>
          </p:blipFill>
          <p:spPr>
            <a:xfrm>
              <a:off x="4978888" y="5485379"/>
              <a:ext cx="1193800" cy="1054100"/>
            </a:xfrm>
            <a:prstGeom prst="rect">
              <a:avLst/>
            </a:prstGeom>
          </p:spPr>
        </p:pic>
        <p:sp>
          <p:nvSpPr>
            <p:cNvPr id="13" name="Rectangle 12"/>
            <p:cNvSpPr/>
            <p:nvPr/>
          </p:nvSpPr>
          <p:spPr>
            <a:xfrm>
              <a:off x="4487802" y="6512057"/>
              <a:ext cx="2972453" cy="338554"/>
            </a:xfrm>
            <a:prstGeom prst="rect">
              <a:avLst/>
            </a:prstGeom>
          </p:spPr>
          <p:txBody>
            <a:bodyPr wrap="square">
              <a:spAutoFit/>
            </a:bodyPr>
            <a:lstStyle/>
            <a:p>
              <a:pPr marL="349250" lvl="1" algn="ctr">
                <a:spcBef>
                  <a:spcPts val="600"/>
                </a:spcBef>
                <a:buClr>
                  <a:srgbClr val="2C7C9F">
                    <a:lumMod val="75000"/>
                  </a:srgbClr>
                </a:buClr>
                <a:buSzPct val="110000"/>
              </a:pPr>
              <a:r>
                <a:rPr lang="cs-CZ" sz="1600" dirty="0" smtClean="0">
                  <a:solidFill>
                    <a:prstClr val="black">
                      <a:lumMod val="65000"/>
                      <a:lumOff val="35000"/>
                    </a:prstClr>
                  </a:solidFill>
                  <a:latin typeface="Arial"/>
                  <a:cs typeface="Arial"/>
                </a:rPr>
                <a:t>organokovové sloučeniny </a:t>
              </a:r>
              <a:endParaRPr lang="cs-CZ" sz="1600" dirty="0">
                <a:solidFill>
                  <a:prstClr val="black">
                    <a:lumMod val="65000"/>
                    <a:lumOff val="35000"/>
                  </a:prstClr>
                </a:solidFill>
                <a:latin typeface="Arial"/>
                <a:cs typeface="Arial"/>
              </a:endParaRPr>
            </a:p>
          </p:txBody>
        </p:sp>
      </p:grpSp>
      <p:grpSp>
        <p:nvGrpSpPr>
          <p:cNvPr id="10" name="Group 9"/>
          <p:cNvGrpSpPr/>
          <p:nvPr/>
        </p:nvGrpSpPr>
        <p:grpSpPr>
          <a:xfrm>
            <a:off x="-233872" y="5079223"/>
            <a:ext cx="3420226" cy="1278831"/>
            <a:chOff x="-195772" y="3999723"/>
            <a:chExt cx="3420226" cy="1278831"/>
          </a:xfrm>
        </p:grpSpPr>
        <p:pic>
          <p:nvPicPr>
            <p:cNvPr id="5" name="Picture 4"/>
            <p:cNvPicPr>
              <a:picLocks noChangeAspect="1"/>
            </p:cNvPicPr>
            <p:nvPr/>
          </p:nvPicPr>
          <p:blipFill>
            <a:blip r:embed="rId4" cstate="print"/>
            <a:stretch>
              <a:fillRect/>
            </a:stretch>
          </p:blipFill>
          <p:spPr>
            <a:xfrm>
              <a:off x="0" y="3999723"/>
              <a:ext cx="3224454" cy="923435"/>
            </a:xfrm>
            <a:prstGeom prst="rect">
              <a:avLst/>
            </a:prstGeom>
          </p:spPr>
        </p:pic>
        <p:sp>
          <p:nvSpPr>
            <p:cNvPr id="14" name="Rectangle 13"/>
            <p:cNvSpPr/>
            <p:nvPr/>
          </p:nvSpPr>
          <p:spPr>
            <a:xfrm>
              <a:off x="-195772" y="4940000"/>
              <a:ext cx="2972858" cy="338554"/>
            </a:xfrm>
            <a:prstGeom prst="rect">
              <a:avLst/>
            </a:prstGeom>
          </p:spPr>
          <p:txBody>
            <a:bodyPr wrap="square">
              <a:spAutoFit/>
            </a:bodyPr>
            <a:lstStyle/>
            <a:p>
              <a:pPr marL="349250" lvl="1" algn="ctr">
                <a:spcBef>
                  <a:spcPts val="600"/>
                </a:spcBef>
                <a:buClr>
                  <a:srgbClr val="2C7C9F">
                    <a:lumMod val="75000"/>
                  </a:srgbClr>
                </a:buClr>
                <a:buSzPct val="110000"/>
              </a:pPr>
              <a:r>
                <a:rPr lang="cs-CZ" sz="1600" dirty="0">
                  <a:solidFill>
                    <a:prstClr val="black">
                      <a:lumMod val="65000"/>
                      <a:lumOff val="35000"/>
                    </a:prstClr>
                  </a:solidFill>
                  <a:latin typeface="Arial"/>
                  <a:cs typeface="Arial"/>
                </a:rPr>
                <a:t>diamantu, grafitu, fullerenu    </a:t>
              </a:r>
            </a:p>
          </p:txBody>
        </p:sp>
      </p:grpSp>
      <p:grpSp>
        <p:nvGrpSpPr>
          <p:cNvPr id="12" name="Group 11"/>
          <p:cNvGrpSpPr/>
          <p:nvPr/>
        </p:nvGrpSpPr>
        <p:grpSpPr>
          <a:xfrm>
            <a:off x="5488347" y="4660123"/>
            <a:ext cx="3685420" cy="1257470"/>
            <a:chOff x="5386747" y="3999723"/>
            <a:chExt cx="3685420" cy="1257470"/>
          </a:xfrm>
        </p:grpSpPr>
        <p:pic>
          <p:nvPicPr>
            <p:cNvPr id="6" name="Picture 5"/>
            <p:cNvPicPr>
              <a:picLocks noChangeAspect="1"/>
            </p:cNvPicPr>
            <p:nvPr/>
          </p:nvPicPr>
          <p:blipFill>
            <a:blip r:embed="rId5" cstate="print"/>
            <a:stretch>
              <a:fillRect/>
            </a:stretch>
          </p:blipFill>
          <p:spPr>
            <a:xfrm>
              <a:off x="5386747" y="3999723"/>
              <a:ext cx="3685420" cy="923435"/>
            </a:xfrm>
            <a:prstGeom prst="rect">
              <a:avLst/>
            </a:prstGeom>
          </p:spPr>
        </p:pic>
        <p:sp>
          <p:nvSpPr>
            <p:cNvPr id="15" name="Rectangle 14"/>
            <p:cNvSpPr/>
            <p:nvPr/>
          </p:nvSpPr>
          <p:spPr>
            <a:xfrm>
              <a:off x="6771950" y="4918639"/>
              <a:ext cx="948898" cy="338554"/>
            </a:xfrm>
            <a:prstGeom prst="rect">
              <a:avLst/>
            </a:prstGeom>
          </p:spPr>
          <p:txBody>
            <a:bodyPr wrap="none">
              <a:spAutoFit/>
            </a:bodyPr>
            <a:lstStyle/>
            <a:p>
              <a:r>
                <a:rPr lang="cs-CZ" sz="1600" dirty="0" err="1">
                  <a:solidFill>
                    <a:prstClr val="black">
                      <a:lumMod val="65000"/>
                      <a:lumOff val="35000"/>
                    </a:prstClr>
                  </a:solidFill>
                  <a:latin typeface="Arial"/>
                  <a:cs typeface="Arial"/>
                </a:rPr>
                <a:t>faujasitu</a:t>
              </a:r>
              <a:endParaRPr lang="en-US" dirty="0"/>
            </a:p>
          </p:txBody>
        </p:sp>
      </p:grpSp>
      <p:grpSp>
        <p:nvGrpSpPr>
          <p:cNvPr id="17" name="Group 16"/>
          <p:cNvGrpSpPr/>
          <p:nvPr/>
        </p:nvGrpSpPr>
        <p:grpSpPr>
          <a:xfrm>
            <a:off x="3217458" y="5041123"/>
            <a:ext cx="1261884" cy="1824210"/>
            <a:chOff x="3395258" y="3999723"/>
            <a:chExt cx="1261884" cy="1824210"/>
          </a:xfrm>
        </p:grpSpPr>
        <p:pic>
          <p:nvPicPr>
            <p:cNvPr id="8" name="Picture 7"/>
            <p:cNvPicPr>
              <a:picLocks noChangeAspect="1"/>
            </p:cNvPicPr>
            <p:nvPr/>
          </p:nvPicPr>
          <p:blipFill>
            <a:blip r:embed="rId6" cstate="print"/>
            <a:stretch>
              <a:fillRect/>
            </a:stretch>
          </p:blipFill>
          <p:spPr>
            <a:xfrm>
              <a:off x="3554911" y="3999723"/>
              <a:ext cx="959901" cy="1472576"/>
            </a:xfrm>
            <a:prstGeom prst="rect">
              <a:avLst/>
            </a:prstGeom>
          </p:spPr>
        </p:pic>
        <p:sp>
          <p:nvSpPr>
            <p:cNvPr id="16" name="Rectangle 15"/>
            <p:cNvSpPr/>
            <p:nvPr/>
          </p:nvSpPr>
          <p:spPr>
            <a:xfrm>
              <a:off x="3395258" y="5485379"/>
              <a:ext cx="1261884" cy="338554"/>
            </a:xfrm>
            <a:prstGeom prst="rect">
              <a:avLst/>
            </a:prstGeom>
          </p:spPr>
          <p:txBody>
            <a:bodyPr wrap="none">
              <a:spAutoFit/>
            </a:bodyPr>
            <a:lstStyle/>
            <a:p>
              <a:r>
                <a:rPr lang="en-US" sz="1600" dirty="0">
                  <a:solidFill>
                    <a:prstClr val="black">
                      <a:lumMod val="65000"/>
                      <a:lumOff val="35000"/>
                    </a:prstClr>
                  </a:solidFill>
                  <a:latin typeface="Arial"/>
                  <a:cs typeface="Arial"/>
                </a:rPr>
                <a:t>s</a:t>
              </a:r>
              <a:r>
                <a:rPr lang="cs-CZ" sz="1600" dirty="0" err="1" smtClean="0">
                  <a:solidFill>
                    <a:prstClr val="black">
                      <a:lumMod val="65000"/>
                      <a:lumOff val="35000"/>
                    </a:prstClr>
                  </a:solidFill>
                  <a:latin typeface="Arial"/>
                  <a:cs typeface="Arial"/>
                </a:rPr>
                <a:t>pirály</a:t>
              </a:r>
              <a:r>
                <a:rPr lang="cs-CZ" sz="1600" dirty="0" smtClean="0">
                  <a:solidFill>
                    <a:prstClr val="black">
                      <a:lumMod val="65000"/>
                      <a:lumOff val="35000"/>
                    </a:prstClr>
                  </a:solidFill>
                  <a:latin typeface="Arial"/>
                  <a:cs typeface="Arial"/>
                </a:rPr>
                <a:t> DNA </a:t>
              </a:r>
              <a:endParaRPr lang="en-US" dirty="0"/>
            </a:p>
          </p:txBody>
        </p:sp>
      </p:grpSp>
      <p:pic>
        <p:nvPicPr>
          <p:cNvPr id="9" name="Picture 8"/>
          <p:cNvPicPr>
            <a:picLocks noChangeAspect="1"/>
          </p:cNvPicPr>
          <p:nvPr/>
        </p:nvPicPr>
        <p:blipFill>
          <a:blip r:embed="rId7" cstate="print"/>
          <a:stretch>
            <a:fillRect/>
          </a:stretch>
        </p:blipFill>
        <p:spPr>
          <a:xfrm>
            <a:off x="-1559859" y="1172633"/>
            <a:ext cx="1559859" cy="1104900"/>
          </a:xfrm>
          <a:prstGeom prst="rect">
            <a:avLst/>
          </a:prstGeom>
        </p:spPr>
      </p:pic>
    </p:spTree>
    <p:extLst>
      <p:ext uri="{BB962C8B-B14F-4D97-AF65-F5344CB8AC3E}">
        <p14:creationId xmlns:p14="http://schemas.microsoft.com/office/powerpoint/2010/main" val="125280524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3" name="Vertical Text Placeholder 2"/>
          <p:cNvSpPr>
            <a:spLocks noGrp="1"/>
          </p:cNvSpPr>
          <p:nvPr>
            <p:ph type="body" orient="vert" idx="1"/>
          </p:nvPr>
        </p:nvSpPr>
        <p:spPr>
          <a:xfrm>
            <a:off x="203200" y="2611967"/>
            <a:ext cx="5370217" cy="3450696"/>
          </a:xfrm>
        </p:spPr>
        <p:txBody>
          <a:bodyPr vert="horz" anchor="t">
            <a:noAutofit/>
          </a:bodyPr>
          <a:lstStyle/>
          <a:p>
            <a:pPr algn="just">
              <a:spcBef>
                <a:spcPts val="600"/>
              </a:spcBef>
            </a:pPr>
            <a:r>
              <a:rPr lang="cs-CZ" sz="1800" dirty="0">
                <a:latin typeface="Arial"/>
                <a:cs typeface="Arial"/>
              </a:rPr>
              <a:t>Další model, který byl používán v 70. a 80. letech 20. stol. (dnes je už téměř zapomenutý), byl navržen </a:t>
            </a:r>
            <a:r>
              <a:rPr lang="cs-CZ" sz="1800" dirty="0" err="1" smtClean="0">
                <a:latin typeface="Arial"/>
                <a:cs typeface="Arial"/>
              </a:rPr>
              <a:t>Masseyovými</a:t>
            </a:r>
            <a:r>
              <a:rPr lang="cs-CZ" sz="1800" dirty="0" smtClean="0">
                <a:latin typeface="Arial"/>
                <a:cs typeface="Arial"/>
              </a:rPr>
              <a:t>. </a:t>
            </a:r>
          </a:p>
          <a:p>
            <a:pPr algn="just">
              <a:spcBef>
                <a:spcPts val="600"/>
              </a:spcBef>
            </a:pPr>
            <a:r>
              <a:rPr lang="cs-CZ" sz="1800" dirty="0" smtClean="0">
                <a:latin typeface="Arial"/>
                <a:cs typeface="Arial"/>
              </a:rPr>
              <a:t>Tento </a:t>
            </a:r>
            <a:r>
              <a:rPr lang="cs-CZ" sz="1800" dirty="0">
                <a:latin typeface="Arial"/>
                <a:cs typeface="Arial"/>
              </a:rPr>
              <a:t>model ukazuje vznik chemických sloučenin s využitím magnetů a železných </a:t>
            </a:r>
            <a:r>
              <a:rPr lang="cs-CZ" sz="1800" dirty="0" smtClean="0">
                <a:latin typeface="Arial"/>
                <a:cs typeface="Arial"/>
              </a:rPr>
              <a:t>pilin</a:t>
            </a:r>
            <a:r>
              <a:rPr lang="cs-CZ" sz="1800" i="1" dirty="0" smtClean="0">
                <a:latin typeface="Arial"/>
                <a:cs typeface="Arial"/>
              </a:rPr>
              <a:t>. </a:t>
            </a:r>
            <a:endParaRPr lang="cs-CZ" sz="1800" i="1" dirty="0">
              <a:latin typeface="Arial"/>
              <a:cs typeface="Arial"/>
            </a:endParaRPr>
          </a:p>
        </p:txBody>
      </p:sp>
      <p:pic>
        <p:nvPicPr>
          <p:cNvPr id="4" name="Picture 3"/>
          <p:cNvPicPr>
            <a:picLocks noChangeAspect="1"/>
          </p:cNvPicPr>
          <p:nvPr/>
        </p:nvPicPr>
        <p:blipFill>
          <a:blip r:embed="rId2" cstate="print"/>
          <a:stretch>
            <a:fillRect/>
          </a:stretch>
        </p:blipFill>
        <p:spPr>
          <a:xfrm>
            <a:off x="5573417" y="2603117"/>
            <a:ext cx="3354682" cy="4045035"/>
          </a:xfrm>
          <a:prstGeom prst="rect">
            <a:avLst/>
          </a:prstGeom>
          <a:ln>
            <a:noFill/>
          </a:ln>
          <a:effectLst>
            <a:softEdge rad="112500"/>
          </a:effectLst>
        </p:spPr>
      </p:pic>
    </p:spTree>
    <p:extLst>
      <p:ext uri="{BB962C8B-B14F-4D97-AF65-F5344CB8AC3E}">
        <p14:creationId xmlns:p14="http://schemas.microsoft.com/office/powerpoint/2010/main" val="377155059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3" name="Vertical Text Placeholder 2"/>
          <p:cNvSpPr>
            <a:spLocks noGrp="1"/>
          </p:cNvSpPr>
          <p:nvPr>
            <p:ph type="body" orient="vert" idx="1"/>
          </p:nvPr>
        </p:nvSpPr>
        <p:spPr>
          <a:xfrm>
            <a:off x="254000" y="2540000"/>
            <a:ext cx="8648699" cy="3586163"/>
          </a:xfrm>
        </p:spPr>
        <p:txBody>
          <a:bodyPr vert="horz" anchor="t">
            <a:noAutofit/>
          </a:bodyPr>
          <a:lstStyle/>
          <a:p>
            <a:pPr algn="just">
              <a:spcBef>
                <a:spcPts val="600"/>
              </a:spcBef>
            </a:pPr>
            <a:r>
              <a:rPr lang="cs-CZ" sz="1800" dirty="0">
                <a:latin typeface="Arial"/>
                <a:cs typeface="Arial"/>
              </a:rPr>
              <a:t>Zajímavým návrhem je také model vytvořený </a:t>
            </a:r>
            <a:r>
              <a:rPr lang="cs-CZ" sz="1800" i="1" dirty="0">
                <a:latin typeface="Arial"/>
                <a:cs typeface="Arial"/>
              </a:rPr>
              <a:t>Centre for Bio Molecular Modeling</a:t>
            </a:r>
            <a:r>
              <a:rPr lang="cs-CZ" sz="1800" dirty="0">
                <a:latin typeface="Arial"/>
                <a:cs typeface="Arial"/>
              </a:rPr>
              <a:t> </a:t>
            </a:r>
            <a:r>
              <a:rPr lang="cs-CZ" sz="1800" dirty="0" smtClean="0">
                <a:latin typeface="Arial"/>
                <a:cs typeface="Arial"/>
              </a:rPr>
              <a:t>(v Polsku se tento model </a:t>
            </a:r>
            <a:r>
              <a:rPr lang="cs-CZ" sz="1800" dirty="0">
                <a:latin typeface="Arial"/>
                <a:cs typeface="Arial"/>
              </a:rPr>
              <a:t>nepoužívá). </a:t>
            </a:r>
            <a:endParaRPr lang="cs-CZ" sz="1800" dirty="0" smtClean="0">
              <a:latin typeface="Arial"/>
              <a:cs typeface="Arial"/>
            </a:endParaRPr>
          </a:p>
          <a:p>
            <a:pPr algn="just">
              <a:spcBef>
                <a:spcPts val="600"/>
              </a:spcBef>
            </a:pPr>
            <a:r>
              <a:rPr lang="cs-CZ" sz="1800" dirty="0" smtClean="0">
                <a:latin typeface="Arial"/>
                <a:cs typeface="Arial"/>
              </a:rPr>
              <a:t>Tento </a:t>
            </a:r>
            <a:r>
              <a:rPr lang="cs-CZ" sz="1800" dirty="0">
                <a:latin typeface="Arial"/>
                <a:cs typeface="Arial"/>
              </a:rPr>
              <a:t>návrh připomíná kalotové modely, ale má navíc seříznuté povrchy s magnety. </a:t>
            </a:r>
            <a:endParaRPr lang="cs-CZ" sz="1800" dirty="0" smtClean="0">
              <a:latin typeface="Arial"/>
              <a:cs typeface="Arial"/>
            </a:endParaRPr>
          </a:p>
          <a:p>
            <a:pPr algn="just">
              <a:spcBef>
                <a:spcPts val="600"/>
              </a:spcBef>
            </a:pPr>
            <a:r>
              <a:rPr lang="cs-CZ" sz="1800" dirty="0" smtClean="0">
                <a:latin typeface="Arial"/>
                <a:cs typeface="Arial"/>
              </a:rPr>
              <a:t>Takové </a:t>
            </a:r>
            <a:r>
              <a:rPr lang="cs-CZ" sz="1800" dirty="0">
                <a:latin typeface="Arial"/>
                <a:cs typeface="Arial"/>
              </a:rPr>
              <a:t>modely umožňují ukázat působení jedné molekuly na druhou (např. molekuly vody nebo molekuly vody a rozpuštěné látky). </a:t>
            </a:r>
          </a:p>
          <a:p>
            <a:pPr marL="0" indent="0" algn="ctr">
              <a:spcBef>
                <a:spcPts val="600"/>
              </a:spcBef>
              <a:buNone/>
            </a:pPr>
            <a:endParaRPr lang="cs-CZ" sz="1800" i="1" dirty="0" smtClean="0">
              <a:latin typeface="Arial"/>
              <a:cs typeface="Arial"/>
            </a:endParaRPr>
          </a:p>
          <a:p>
            <a:pPr marL="0" indent="0" algn="ctr">
              <a:spcBef>
                <a:spcPts val="600"/>
              </a:spcBef>
              <a:buNone/>
            </a:pPr>
            <a:endParaRPr lang="cs-CZ" sz="1800" i="1" dirty="0">
              <a:latin typeface="Arial"/>
              <a:cs typeface="Arial"/>
            </a:endParaRPr>
          </a:p>
          <a:p>
            <a:pPr marL="0" indent="0" algn="ctr">
              <a:spcBef>
                <a:spcPts val="600"/>
              </a:spcBef>
              <a:buNone/>
            </a:pPr>
            <a:endParaRPr lang="cs-CZ" sz="1800" i="1" dirty="0" smtClean="0">
              <a:latin typeface="Arial"/>
              <a:cs typeface="Arial"/>
            </a:endParaRPr>
          </a:p>
          <a:p>
            <a:pPr marL="0" indent="0" algn="ctr">
              <a:spcBef>
                <a:spcPts val="600"/>
              </a:spcBef>
              <a:buNone/>
            </a:pPr>
            <a:endParaRPr lang="cs-CZ" sz="1800" i="1" dirty="0">
              <a:latin typeface="Arial"/>
              <a:cs typeface="Arial"/>
            </a:endParaRPr>
          </a:p>
          <a:p>
            <a:pPr marL="0" indent="0" algn="ctr">
              <a:spcBef>
                <a:spcPts val="600"/>
              </a:spcBef>
              <a:buNone/>
            </a:pPr>
            <a:endParaRPr lang="cs-CZ" sz="1800" i="1" dirty="0">
              <a:latin typeface="Arial"/>
              <a:cs typeface="Arial"/>
            </a:endParaRPr>
          </a:p>
        </p:txBody>
      </p:sp>
      <p:pic>
        <p:nvPicPr>
          <p:cNvPr id="4" name="Picture 3"/>
          <p:cNvPicPr>
            <a:picLocks noChangeAspect="1"/>
          </p:cNvPicPr>
          <p:nvPr/>
        </p:nvPicPr>
        <p:blipFill>
          <a:blip r:embed="rId2" cstate="print"/>
          <a:stretch>
            <a:fillRect/>
          </a:stretch>
        </p:blipFill>
        <p:spPr>
          <a:xfrm>
            <a:off x="254000" y="4496335"/>
            <a:ext cx="5541523" cy="2112821"/>
          </a:xfrm>
          <a:prstGeom prst="rect">
            <a:avLst/>
          </a:prstGeom>
        </p:spPr>
      </p:pic>
      <p:sp>
        <p:nvSpPr>
          <p:cNvPr id="5" name="Rectangle 4"/>
          <p:cNvSpPr/>
          <p:nvPr/>
        </p:nvSpPr>
        <p:spPr>
          <a:xfrm>
            <a:off x="5930900" y="5139035"/>
            <a:ext cx="2971799" cy="1477328"/>
          </a:xfrm>
          <a:prstGeom prst="rect">
            <a:avLst/>
          </a:prstGeom>
        </p:spPr>
        <p:txBody>
          <a:bodyPr wrap="square">
            <a:spAutoFit/>
          </a:bodyPr>
          <a:lstStyle/>
          <a:p>
            <a:pPr algn="ctr">
              <a:spcBef>
                <a:spcPts val="600"/>
              </a:spcBef>
            </a:pPr>
            <a:r>
              <a:rPr lang="cs-CZ" i="1" dirty="0">
                <a:latin typeface="Arial"/>
                <a:cs typeface="Arial"/>
              </a:rPr>
              <a:t>Modely vody s označenými vodíkovými vazbami a modely procesu rozpouštění (hydratace) chloridu sodného ve vodě</a:t>
            </a:r>
          </a:p>
        </p:txBody>
      </p:sp>
    </p:spTree>
    <p:extLst>
      <p:ext uri="{BB962C8B-B14F-4D97-AF65-F5344CB8AC3E}">
        <p14:creationId xmlns:p14="http://schemas.microsoft.com/office/powerpoint/2010/main" val="76604376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3" name="Vertical Text Placeholder 2"/>
          <p:cNvSpPr>
            <a:spLocks noGrp="1"/>
          </p:cNvSpPr>
          <p:nvPr>
            <p:ph type="body" orient="vert" idx="1"/>
          </p:nvPr>
        </p:nvSpPr>
        <p:spPr>
          <a:xfrm>
            <a:off x="292100" y="2675467"/>
            <a:ext cx="8572499" cy="3450696"/>
          </a:xfrm>
        </p:spPr>
        <p:txBody>
          <a:bodyPr vert="horz" anchor="t">
            <a:noAutofit/>
          </a:bodyPr>
          <a:lstStyle/>
          <a:p>
            <a:pPr>
              <a:spcBef>
                <a:spcPts val="600"/>
              </a:spcBef>
            </a:pPr>
            <a:r>
              <a:rPr lang="cs-CZ" sz="1800" dirty="0">
                <a:latin typeface="Arial"/>
                <a:cs typeface="Arial"/>
              </a:rPr>
              <a:t>Můžeme se také setkat s mnoha jinými způsoby, jak znázornit molekuly, např. s technikou </a:t>
            </a:r>
            <a:r>
              <a:rPr lang="cs-CZ" sz="1800" dirty="0" err="1" smtClean="0">
                <a:latin typeface="Arial"/>
                <a:cs typeface="Arial"/>
              </a:rPr>
              <a:t>origami</a:t>
            </a:r>
            <a:r>
              <a:rPr lang="cs-CZ" sz="1800" dirty="0" smtClean="0">
                <a:latin typeface="Arial"/>
                <a:cs typeface="Arial"/>
              </a:rPr>
              <a:t>.</a:t>
            </a:r>
            <a:endParaRPr lang="cs-CZ" sz="1800" dirty="0">
              <a:latin typeface="Arial"/>
              <a:cs typeface="Arial"/>
            </a:endParaRPr>
          </a:p>
          <a:p>
            <a:pPr>
              <a:spcBef>
                <a:spcPts val="600"/>
              </a:spcBef>
            </a:pPr>
            <a:endParaRPr lang="cs-CZ" sz="1800" dirty="0">
              <a:latin typeface="Arial"/>
              <a:cs typeface="Arial"/>
            </a:endParaRPr>
          </a:p>
          <a:p>
            <a:pPr marL="0" indent="0" algn="ctr">
              <a:spcBef>
                <a:spcPts val="600"/>
              </a:spcBef>
              <a:buNone/>
            </a:pPr>
            <a:endParaRPr lang="cs-CZ" sz="1800" i="1" dirty="0" smtClean="0">
              <a:latin typeface="Arial"/>
              <a:cs typeface="Arial"/>
            </a:endParaRPr>
          </a:p>
          <a:p>
            <a:pPr marL="0" indent="0" algn="ctr">
              <a:spcBef>
                <a:spcPts val="600"/>
              </a:spcBef>
              <a:buNone/>
            </a:pPr>
            <a:endParaRPr lang="cs-CZ" sz="1800" i="1" dirty="0">
              <a:latin typeface="Arial"/>
              <a:cs typeface="Arial"/>
            </a:endParaRPr>
          </a:p>
          <a:p>
            <a:pPr marL="0" indent="0" algn="ctr">
              <a:spcBef>
                <a:spcPts val="600"/>
              </a:spcBef>
              <a:buNone/>
            </a:pPr>
            <a:endParaRPr lang="cs-CZ" sz="1800" i="1" dirty="0" smtClean="0">
              <a:latin typeface="Arial"/>
              <a:cs typeface="Arial"/>
            </a:endParaRPr>
          </a:p>
          <a:p>
            <a:pPr marL="0" indent="0" algn="ctr">
              <a:spcBef>
                <a:spcPts val="600"/>
              </a:spcBef>
              <a:buNone/>
            </a:pPr>
            <a:endParaRPr lang="cs-CZ" sz="1800" i="1" dirty="0">
              <a:latin typeface="Arial"/>
              <a:cs typeface="Arial"/>
            </a:endParaRPr>
          </a:p>
          <a:p>
            <a:pPr marL="0" indent="0" algn="ctr">
              <a:spcBef>
                <a:spcPts val="600"/>
              </a:spcBef>
              <a:buNone/>
            </a:pPr>
            <a:endParaRPr lang="cs-CZ" sz="1800" i="1" dirty="0" smtClean="0">
              <a:latin typeface="Arial"/>
              <a:cs typeface="Arial"/>
            </a:endParaRPr>
          </a:p>
          <a:p>
            <a:pPr marL="0" indent="0" algn="ctr">
              <a:spcBef>
                <a:spcPts val="600"/>
              </a:spcBef>
              <a:buNone/>
            </a:pPr>
            <a:endParaRPr lang="cs-CZ" sz="1800" i="1" dirty="0">
              <a:latin typeface="Arial"/>
              <a:cs typeface="Arial"/>
            </a:endParaRPr>
          </a:p>
          <a:p>
            <a:pPr marL="0" indent="0" algn="ctr">
              <a:spcBef>
                <a:spcPts val="600"/>
              </a:spcBef>
              <a:buNone/>
            </a:pPr>
            <a:r>
              <a:rPr lang="cs-CZ" sz="1800" i="1" dirty="0" smtClean="0">
                <a:latin typeface="Arial"/>
                <a:cs typeface="Arial"/>
              </a:rPr>
              <a:t>Ukázky </a:t>
            </a:r>
            <a:r>
              <a:rPr lang="cs-CZ" sz="1800" i="1" dirty="0">
                <a:latin typeface="Arial"/>
                <a:cs typeface="Arial"/>
              </a:rPr>
              <a:t>molekul </a:t>
            </a:r>
            <a:r>
              <a:rPr lang="cs-CZ" sz="1800" i="1" dirty="0" err="1" smtClean="0">
                <a:latin typeface="Arial"/>
                <a:cs typeface="Arial"/>
              </a:rPr>
              <a:t>nitrogenázy</a:t>
            </a:r>
            <a:r>
              <a:rPr lang="cs-CZ" sz="1800" i="1" dirty="0" smtClean="0">
                <a:latin typeface="Arial"/>
                <a:cs typeface="Arial"/>
              </a:rPr>
              <a:t> i zirkonia, </a:t>
            </a:r>
            <a:r>
              <a:rPr lang="cs-CZ" sz="1800" i="1" dirty="0">
                <a:latin typeface="Arial"/>
                <a:cs typeface="Arial"/>
              </a:rPr>
              <a:t>které byly vytvořeny technikou </a:t>
            </a:r>
            <a:r>
              <a:rPr lang="cs-CZ" sz="1800" i="1" dirty="0" err="1" smtClean="0">
                <a:latin typeface="Arial"/>
                <a:cs typeface="Arial"/>
              </a:rPr>
              <a:t>origami</a:t>
            </a:r>
            <a:r>
              <a:rPr lang="cs-CZ" sz="1800" i="1" dirty="0" smtClean="0">
                <a:latin typeface="Arial"/>
                <a:cs typeface="Arial"/>
              </a:rPr>
              <a:t> </a:t>
            </a:r>
            <a:endParaRPr lang="cs-CZ" sz="1800" i="1" dirty="0">
              <a:latin typeface="Arial"/>
              <a:cs typeface="Arial"/>
            </a:endParaRPr>
          </a:p>
        </p:txBody>
      </p:sp>
      <p:pic>
        <p:nvPicPr>
          <p:cNvPr id="4" name="Picture 3"/>
          <p:cNvPicPr>
            <a:picLocks noChangeAspect="1"/>
          </p:cNvPicPr>
          <p:nvPr/>
        </p:nvPicPr>
        <p:blipFill>
          <a:blip r:embed="rId2" cstate="print"/>
          <a:stretch>
            <a:fillRect/>
          </a:stretch>
        </p:blipFill>
        <p:spPr>
          <a:xfrm>
            <a:off x="5299688" y="3216166"/>
            <a:ext cx="2044700" cy="2336800"/>
          </a:xfrm>
          <a:prstGeom prst="rect">
            <a:avLst/>
          </a:prstGeom>
        </p:spPr>
      </p:pic>
      <p:pic>
        <p:nvPicPr>
          <p:cNvPr id="5" name="Picture 4"/>
          <p:cNvPicPr>
            <a:picLocks noChangeAspect="1"/>
          </p:cNvPicPr>
          <p:nvPr/>
        </p:nvPicPr>
        <p:blipFill>
          <a:blip r:embed="rId3" cstate="print"/>
          <a:stretch>
            <a:fillRect/>
          </a:stretch>
        </p:blipFill>
        <p:spPr>
          <a:xfrm>
            <a:off x="1899185" y="3630012"/>
            <a:ext cx="1765300" cy="1600200"/>
          </a:xfrm>
          <a:prstGeom prst="rect">
            <a:avLst/>
          </a:prstGeom>
        </p:spPr>
      </p:pic>
    </p:spTree>
    <p:extLst>
      <p:ext uri="{BB962C8B-B14F-4D97-AF65-F5344CB8AC3E}">
        <p14:creationId xmlns:p14="http://schemas.microsoft.com/office/powerpoint/2010/main" val="38920439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0" descr="strona 014 rys 17-b"/>
          <p:cNvPicPr>
            <a:picLocks noChangeAspect="1" noChangeArrowheads="1"/>
          </p:cNvPicPr>
          <p:nvPr/>
        </p:nvPicPr>
        <p:blipFill>
          <a:blip r:embed="rId2" cstate="print"/>
          <a:srcRect/>
          <a:stretch>
            <a:fillRect/>
          </a:stretch>
        </p:blipFill>
        <p:spPr bwMode="auto">
          <a:xfrm>
            <a:off x="322286" y="2683238"/>
            <a:ext cx="2060575" cy="3125788"/>
          </a:xfrm>
          <a:prstGeom prst="rect">
            <a:avLst/>
          </a:prstGeom>
          <a:noFill/>
          <a:ln w="9525">
            <a:noFill/>
            <a:miter lim="800000"/>
            <a:headEnd/>
            <a:tailEnd/>
          </a:ln>
        </p:spPr>
      </p:pic>
      <p:sp>
        <p:nvSpPr>
          <p:cNvPr id="14" name="Prostokąt 13"/>
          <p:cNvSpPr/>
          <p:nvPr/>
        </p:nvSpPr>
        <p:spPr>
          <a:xfrm>
            <a:off x="322286" y="5920079"/>
            <a:ext cx="3154339" cy="461665"/>
          </a:xfrm>
          <a:prstGeom prst="rect">
            <a:avLst/>
          </a:prstGeom>
        </p:spPr>
        <p:txBody>
          <a:bodyPr wrap="square">
            <a:spAutoFit/>
          </a:bodyPr>
          <a:lstStyle/>
          <a:p>
            <a:r>
              <a:rPr lang="cs-CZ" sz="1200" dirty="0">
                <a:solidFill>
                  <a:schemeClr val="bg2">
                    <a:lumMod val="50000"/>
                  </a:schemeClr>
                </a:solidFill>
              </a:rPr>
              <a:t>Kristus učil apoštoly (St .. Lukáš 9 v. 62) fragment křídla oltáře </a:t>
            </a:r>
            <a:r>
              <a:rPr lang="cs-CZ" sz="1200" dirty="0" err="1">
                <a:solidFill>
                  <a:schemeClr val="bg2">
                    <a:lumMod val="50000"/>
                  </a:schemeClr>
                </a:solidFill>
              </a:rPr>
              <a:t>Mompelgarter</a:t>
            </a:r>
            <a:endParaRPr lang="pl-PL" sz="1200" dirty="0">
              <a:solidFill>
                <a:schemeClr val="bg2">
                  <a:lumMod val="50000"/>
                </a:schemeClr>
              </a:solidFill>
            </a:endParaRPr>
          </a:p>
        </p:txBody>
      </p:sp>
      <p:pic>
        <p:nvPicPr>
          <p:cNvPr id="19459" name="Picture 22" descr="strona 014 rys 19"/>
          <p:cNvPicPr>
            <a:picLocks noChangeAspect="1" noChangeArrowheads="1"/>
          </p:cNvPicPr>
          <p:nvPr/>
        </p:nvPicPr>
        <p:blipFill>
          <a:blip r:embed="rId3" cstate="print"/>
          <a:srcRect l="7801" t="7615" r="9841" b="13120"/>
          <a:stretch>
            <a:fillRect/>
          </a:stretch>
        </p:blipFill>
        <p:spPr bwMode="auto">
          <a:xfrm>
            <a:off x="6760566" y="2683238"/>
            <a:ext cx="2383436" cy="1716374"/>
          </a:xfrm>
          <a:prstGeom prst="rect">
            <a:avLst/>
          </a:prstGeom>
          <a:noFill/>
          <a:ln w="9525">
            <a:noFill/>
            <a:miter lim="800000"/>
            <a:headEnd/>
            <a:tailEnd/>
          </a:ln>
        </p:spPr>
      </p:pic>
      <p:sp>
        <p:nvSpPr>
          <p:cNvPr id="16" name="Prostokąt 15"/>
          <p:cNvSpPr/>
          <p:nvPr/>
        </p:nvSpPr>
        <p:spPr>
          <a:xfrm>
            <a:off x="6685616" y="4547541"/>
            <a:ext cx="2458384" cy="1785104"/>
          </a:xfrm>
          <a:prstGeom prst="rect">
            <a:avLst/>
          </a:prstGeom>
        </p:spPr>
        <p:txBody>
          <a:bodyPr wrap="square">
            <a:spAutoFit/>
          </a:bodyPr>
          <a:lstStyle/>
          <a:p>
            <a:r>
              <a:rPr lang="cs-CZ" sz="1000" dirty="0">
                <a:solidFill>
                  <a:srgbClr val="3366FF"/>
                </a:solidFill>
              </a:rPr>
              <a:t>Triptych Luthera, jehož autorem je </a:t>
            </a:r>
            <a:r>
              <a:rPr lang="cs-CZ" sz="1000" dirty="0" err="1">
                <a:solidFill>
                  <a:srgbClr val="3366FF"/>
                </a:solidFill>
              </a:rPr>
              <a:t>Veit</a:t>
            </a:r>
            <a:r>
              <a:rPr lang="cs-CZ" sz="1000" dirty="0">
                <a:solidFill>
                  <a:srgbClr val="3366FF"/>
                </a:solidFill>
              </a:rPr>
              <a:t> </a:t>
            </a:r>
            <a:r>
              <a:rPr lang="cs-CZ" sz="1000" dirty="0" err="1">
                <a:solidFill>
                  <a:srgbClr val="3366FF"/>
                </a:solidFill>
              </a:rPr>
              <a:t>Thien</a:t>
            </a:r>
            <a:r>
              <a:rPr lang="cs-CZ" sz="1000" dirty="0">
                <a:solidFill>
                  <a:srgbClr val="3366FF"/>
                </a:solidFill>
              </a:rPr>
              <a:t>, 1572, </a:t>
            </a:r>
            <a:r>
              <a:rPr lang="cs-CZ" sz="1000" dirty="0" err="1">
                <a:solidFill>
                  <a:srgbClr val="3366FF"/>
                </a:solidFill>
              </a:rPr>
              <a:t>Weimar</a:t>
            </a:r>
            <a:r>
              <a:rPr lang="cs-CZ" sz="1000" dirty="0">
                <a:solidFill>
                  <a:srgbClr val="3366FF"/>
                </a:solidFill>
              </a:rPr>
              <a:t>, fara. Toto dílo spojuje obraz s textem. Do dolní části obrazu je vepsána rýmovaná kronika o </a:t>
            </a:r>
            <a:r>
              <a:rPr lang="cs-CZ" sz="1000" dirty="0" err="1">
                <a:solidFill>
                  <a:srgbClr val="3366FF"/>
                </a:solidFill>
              </a:rPr>
              <a:t>Lutherově</a:t>
            </a:r>
            <a:r>
              <a:rPr lang="cs-CZ" sz="1000" dirty="0">
                <a:solidFill>
                  <a:srgbClr val="3366FF"/>
                </a:solidFill>
              </a:rPr>
              <a:t> životě, která vypráví o třech hlavních obdobích jeho působení. Další text se naopak objevuje v otevřené knize, kterou drží Martin Luther ve střední části triptychu. Jedná se o osobní modlitbu Luthera směřovanou k Bohu. Nápis je čitelný pouze ze strany reformátora! </a:t>
            </a:r>
            <a:endParaRPr lang="pl-PL" sz="1000" dirty="0">
              <a:solidFill>
                <a:srgbClr val="3366FF"/>
              </a:solidFill>
            </a:endParaRPr>
          </a:p>
        </p:txBody>
      </p:sp>
      <p:sp>
        <p:nvSpPr>
          <p:cNvPr id="9" name="Tytuł 2"/>
          <p:cNvSpPr>
            <a:spLocks noGrp="1"/>
          </p:cNvSpPr>
          <p:nvPr>
            <p:ph type="title"/>
          </p:nvPr>
        </p:nvSpPr>
        <p:spPr>
          <a:xfrm>
            <a:off x="457200" y="338328"/>
            <a:ext cx="8229600" cy="1252728"/>
          </a:xfrm>
        </p:spPr>
        <p:txBody>
          <a:bodyPr/>
          <a:lstStyle/>
          <a:p>
            <a:r>
              <a:rPr lang="cs-CZ" dirty="0"/>
              <a:t>Korelace obrazu s textem</a:t>
            </a:r>
            <a:endParaRPr lang="pl-PL" dirty="0"/>
          </a:p>
        </p:txBody>
      </p:sp>
      <p:sp>
        <p:nvSpPr>
          <p:cNvPr id="10" name="Symbol zastępczy zawartości 1"/>
          <p:cNvSpPr>
            <a:spLocks noGrp="1"/>
          </p:cNvSpPr>
          <p:nvPr>
            <p:ph idx="1"/>
          </p:nvPr>
        </p:nvSpPr>
        <p:spPr>
          <a:xfrm>
            <a:off x="2345963" y="2578308"/>
            <a:ext cx="4414603" cy="4174761"/>
          </a:xfrm>
        </p:spPr>
        <p:txBody>
          <a:bodyPr>
            <a:normAutofit/>
          </a:bodyPr>
          <a:lstStyle/>
          <a:p>
            <a:pPr algn="ctr"/>
            <a:r>
              <a:rPr lang="cs-CZ" sz="1800" dirty="0" smtClean="0"/>
              <a:t>Ke </a:t>
            </a:r>
            <a:r>
              <a:rPr lang="cs-CZ" sz="1800" dirty="0"/>
              <a:t>spojování obrazu s textem za účelem komplexnějšího znázornění konkrétního příběhu docházelo velmi často. V průběhu století se na mnoha obrazech objevovaly symboly, alegorie a emblémy, které zastupovaly text, naopak sám text byl nejednou doprovázen obrazem, často ve formě iniciál nebo iluminací. </a:t>
            </a:r>
            <a:endParaRPr lang="pl-PL" sz="1800" dirty="0"/>
          </a:p>
        </p:txBody>
      </p:sp>
    </p:spTree>
    <p:extLst>
      <p:ext uri="{BB962C8B-B14F-4D97-AF65-F5344CB8AC3E}">
        <p14:creationId xmlns:p14="http://schemas.microsoft.com/office/powerpoint/2010/main" val="54456735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3" name="Vertical Text Placeholder 2"/>
          <p:cNvSpPr>
            <a:spLocks noGrp="1"/>
          </p:cNvSpPr>
          <p:nvPr>
            <p:ph type="body" orient="vert" idx="1"/>
          </p:nvPr>
        </p:nvSpPr>
        <p:spPr>
          <a:xfrm>
            <a:off x="286655" y="3639352"/>
            <a:ext cx="8615236" cy="2232810"/>
          </a:xfrm>
        </p:spPr>
        <p:txBody>
          <a:bodyPr vert="horz" anchor="t">
            <a:noAutofit/>
          </a:bodyPr>
          <a:lstStyle/>
          <a:p>
            <a:pPr marL="0" indent="0" algn="ctr">
              <a:spcBef>
                <a:spcPts val="600"/>
              </a:spcBef>
              <a:buNone/>
            </a:pPr>
            <a:r>
              <a:rPr lang="cs-CZ" sz="1800" dirty="0">
                <a:latin typeface="Arial"/>
                <a:cs typeface="Arial"/>
              </a:rPr>
              <a:t>Hledání techniky, která nejlépe a nejpřesněji znázorní stavbu látky, způsobilo, že v některých případech zanikla hranice mezi vědeckou a kognitivní funkcí modelu a funkcí </a:t>
            </a:r>
            <a:r>
              <a:rPr lang="cs-CZ" sz="1800" dirty="0" smtClean="0">
                <a:latin typeface="Arial"/>
                <a:cs typeface="Arial"/>
              </a:rPr>
              <a:t>estetickou. </a:t>
            </a:r>
          </a:p>
          <a:p>
            <a:pPr marL="0" indent="0" algn="r">
              <a:spcBef>
                <a:spcPts val="600"/>
              </a:spcBef>
              <a:buNone/>
            </a:pPr>
            <a:r>
              <a:rPr lang="cs-CZ" sz="1800" dirty="0" smtClean="0">
                <a:latin typeface="Arial"/>
                <a:cs typeface="Arial"/>
              </a:rPr>
              <a:t>Některé </a:t>
            </a:r>
            <a:r>
              <a:rPr lang="cs-CZ" sz="1800" dirty="0">
                <a:latin typeface="Arial"/>
                <a:cs typeface="Arial"/>
              </a:rPr>
              <a:t>modely mohou připomínat umělecká díla a občas také plní roli uměleckých </a:t>
            </a:r>
            <a:r>
              <a:rPr lang="cs-CZ" sz="1800" dirty="0" smtClean="0">
                <a:latin typeface="Arial"/>
                <a:cs typeface="Arial"/>
              </a:rPr>
              <a:t>předmětů. </a:t>
            </a:r>
          </a:p>
          <a:p>
            <a:pPr>
              <a:spcBef>
                <a:spcPts val="600"/>
              </a:spcBef>
            </a:pPr>
            <a:endParaRPr lang="cs-CZ" sz="1800" i="1" dirty="0">
              <a:latin typeface="Arial"/>
              <a:cs typeface="Arial"/>
            </a:endParaRPr>
          </a:p>
        </p:txBody>
      </p:sp>
      <p:pic>
        <p:nvPicPr>
          <p:cNvPr id="6" name="Picture 5"/>
          <p:cNvPicPr>
            <a:picLocks noChangeAspect="1"/>
          </p:cNvPicPr>
          <p:nvPr/>
        </p:nvPicPr>
        <p:blipFill>
          <a:blip r:embed="rId2" cstate="print"/>
          <a:stretch>
            <a:fillRect/>
          </a:stretch>
        </p:blipFill>
        <p:spPr>
          <a:xfrm>
            <a:off x="6309029" y="5391534"/>
            <a:ext cx="2592862" cy="1210764"/>
          </a:xfrm>
          <a:prstGeom prst="rect">
            <a:avLst/>
          </a:prstGeom>
        </p:spPr>
      </p:pic>
      <p:pic>
        <p:nvPicPr>
          <p:cNvPr id="8" name="Picture 7"/>
          <p:cNvPicPr>
            <a:picLocks noChangeAspect="1"/>
          </p:cNvPicPr>
          <p:nvPr/>
        </p:nvPicPr>
        <p:blipFill>
          <a:blip r:embed="rId3" cstate="print"/>
          <a:stretch>
            <a:fillRect/>
          </a:stretch>
        </p:blipFill>
        <p:spPr>
          <a:xfrm>
            <a:off x="286655" y="4877598"/>
            <a:ext cx="1285666" cy="1722967"/>
          </a:xfrm>
          <a:prstGeom prst="rect">
            <a:avLst/>
          </a:prstGeom>
        </p:spPr>
      </p:pic>
      <p:grpSp>
        <p:nvGrpSpPr>
          <p:cNvPr id="13" name="Group 12"/>
          <p:cNvGrpSpPr/>
          <p:nvPr/>
        </p:nvGrpSpPr>
        <p:grpSpPr>
          <a:xfrm>
            <a:off x="6095707" y="1761391"/>
            <a:ext cx="3130457" cy="1768007"/>
            <a:chOff x="6146507" y="2907749"/>
            <a:chExt cx="3130457" cy="1768007"/>
          </a:xfrm>
        </p:grpSpPr>
        <p:pic>
          <p:nvPicPr>
            <p:cNvPr id="4" name="Picture 3"/>
            <p:cNvPicPr>
              <a:picLocks noChangeAspect="1"/>
            </p:cNvPicPr>
            <p:nvPr/>
          </p:nvPicPr>
          <p:blipFill>
            <a:blip r:embed="rId4" cstate="print"/>
            <a:stretch>
              <a:fillRect/>
            </a:stretch>
          </p:blipFill>
          <p:spPr>
            <a:xfrm>
              <a:off x="7101650" y="2907749"/>
              <a:ext cx="1046707" cy="1497189"/>
            </a:xfrm>
            <a:prstGeom prst="rect">
              <a:avLst/>
            </a:prstGeom>
          </p:spPr>
        </p:pic>
        <p:sp>
          <p:nvSpPr>
            <p:cNvPr id="11" name="Rectangle 10"/>
            <p:cNvSpPr/>
            <p:nvPr/>
          </p:nvSpPr>
          <p:spPr>
            <a:xfrm>
              <a:off x="6146507" y="4337202"/>
              <a:ext cx="3130457" cy="338554"/>
            </a:xfrm>
            <a:prstGeom prst="rect">
              <a:avLst/>
            </a:prstGeom>
          </p:spPr>
          <p:txBody>
            <a:bodyPr wrap="none">
              <a:spAutoFit/>
            </a:bodyPr>
            <a:lstStyle/>
            <a:p>
              <a:pPr marL="336550" lvl="1" indent="0" algn="ctr">
                <a:buNone/>
              </a:pPr>
              <a:r>
                <a:rPr lang="cs-CZ" sz="1600" i="1" dirty="0" err="1" smtClean="0">
                  <a:latin typeface="Arial"/>
                  <a:cs typeface="Arial"/>
                </a:rPr>
                <a:t>hemaglutinin</a:t>
              </a:r>
              <a:r>
                <a:rPr lang="cs-CZ" sz="1600" i="1" dirty="0" smtClean="0">
                  <a:latin typeface="Arial"/>
                  <a:cs typeface="Arial"/>
                </a:rPr>
                <a:t> </a:t>
              </a:r>
              <a:r>
                <a:rPr lang="cs-CZ" sz="1600" i="1" dirty="0">
                  <a:latin typeface="Arial"/>
                  <a:cs typeface="Arial"/>
                </a:rPr>
                <a:t>a bílkoviny chřipky</a:t>
              </a:r>
            </a:p>
          </p:txBody>
        </p:sp>
      </p:grpSp>
      <p:grpSp>
        <p:nvGrpSpPr>
          <p:cNvPr id="12" name="Group 11"/>
          <p:cNvGrpSpPr/>
          <p:nvPr/>
        </p:nvGrpSpPr>
        <p:grpSpPr>
          <a:xfrm>
            <a:off x="-84670" y="1909445"/>
            <a:ext cx="2423332" cy="1768007"/>
            <a:chOff x="-84670" y="2907749"/>
            <a:chExt cx="2423332" cy="1768007"/>
          </a:xfrm>
        </p:grpSpPr>
        <p:pic>
          <p:nvPicPr>
            <p:cNvPr id="5" name="Picture 4"/>
            <p:cNvPicPr>
              <a:picLocks noChangeAspect="1"/>
            </p:cNvPicPr>
            <p:nvPr/>
          </p:nvPicPr>
          <p:blipFill>
            <a:blip r:embed="rId5" cstate="print"/>
            <a:stretch>
              <a:fillRect/>
            </a:stretch>
          </p:blipFill>
          <p:spPr>
            <a:xfrm>
              <a:off x="0" y="2907749"/>
              <a:ext cx="1580788" cy="1497189"/>
            </a:xfrm>
            <a:prstGeom prst="rect">
              <a:avLst/>
            </a:prstGeom>
          </p:spPr>
        </p:pic>
        <p:sp>
          <p:nvSpPr>
            <p:cNvPr id="17" name="Rectangle 16"/>
            <p:cNvSpPr/>
            <p:nvPr/>
          </p:nvSpPr>
          <p:spPr>
            <a:xfrm>
              <a:off x="-84670" y="4337202"/>
              <a:ext cx="2423332" cy="338554"/>
            </a:xfrm>
            <a:prstGeom prst="rect">
              <a:avLst/>
            </a:prstGeom>
          </p:spPr>
          <p:txBody>
            <a:bodyPr wrap="none">
              <a:spAutoFit/>
            </a:bodyPr>
            <a:lstStyle/>
            <a:p>
              <a:pPr marL="336550" lvl="1" indent="0" algn="ctr">
                <a:buNone/>
              </a:pPr>
              <a:r>
                <a:rPr lang="cs-CZ" sz="1600" i="1" dirty="0" smtClean="0">
                  <a:latin typeface="Arial"/>
                  <a:cs typeface="Arial"/>
                </a:rPr>
                <a:t>model </a:t>
              </a:r>
              <a:r>
                <a:rPr lang="cs-CZ" sz="1600" i="1" dirty="0">
                  <a:latin typeface="Arial"/>
                  <a:cs typeface="Arial"/>
                </a:rPr>
                <a:t>molekuly inzulínu</a:t>
              </a:r>
            </a:p>
          </p:txBody>
        </p:sp>
      </p:grpSp>
      <p:grpSp>
        <p:nvGrpSpPr>
          <p:cNvPr id="10" name="Group 9"/>
          <p:cNvGrpSpPr/>
          <p:nvPr/>
        </p:nvGrpSpPr>
        <p:grpSpPr>
          <a:xfrm>
            <a:off x="2339346" y="4963184"/>
            <a:ext cx="2457797" cy="1894816"/>
            <a:chOff x="1971133" y="3249447"/>
            <a:chExt cx="2457797" cy="1894816"/>
          </a:xfrm>
        </p:grpSpPr>
        <p:pic>
          <p:nvPicPr>
            <p:cNvPr id="7" name="Picture 6"/>
            <p:cNvPicPr>
              <a:picLocks noChangeAspect="1"/>
            </p:cNvPicPr>
            <p:nvPr/>
          </p:nvPicPr>
          <p:blipFill>
            <a:blip r:embed="rId6" cstate="print"/>
            <a:stretch>
              <a:fillRect/>
            </a:stretch>
          </p:blipFill>
          <p:spPr>
            <a:xfrm>
              <a:off x="2225143" y="3249447"/>
              <a:ext cx="1854200" cy="1625600"/>
            </a:xfrm>
            <a:prstGeom prst="rect">
              <a:avLst/>
            </a:prstGeom>
          </p:spPr>
        </p:pic>
        <p:sp>
          <p:nvSpPr>
            <p:cNvPr id="18" name="Rectangle 17"/>
            <p:cNvSpPr/>
            <p:nvPr/>
          </p:nvSpPr>
          <p:spPr>
            <a:xfrm>
              <a:off x="1971133" y="4805709"/>
              <a:ext cx="2457797" cy="338554"/>
            </a:xfrm>
            <a:prstGeom prst="rect">
              <a:avLst/>
            </a:prstGeom>
          </p:spPr>
          <p:txBody>
            <a:bodyPr wrap="none">
              <a:spAutoFit/>
            </a:bodyPr>
            <a:lstStyle/>
            <a:p>
              <a:r>
                <a:rPr lang="cs-CZ" sz="1600" i="1" dirty="0" smtClean="0">
                  <a:latin typeface="Arial"/>
                  <a:cs typeface="Arial"/>
                </a:rPr>
                <a:t>socha </a:t>
              </a:r>
              <a:r>
                <a:rPr lang="cs-CZ" sz="1600" i="1" dirty="0">
                  <a:latin typeface="Arial"/>
                  <a:cs typeface="Arial"/>
                </a:rPr>
                <a:t>lidské </a:t>
              </a:r>
              <a:r>
                <a:rPr lang="cs-CZ" sz="1600" i="1" dirty="0" err="1" smtClean="0">
                  <a:latin typeface="Arial"/>
                  <a:cs typeface="Arial"/>
                </a:rPr>
                <a:t>kolagenázy</a:t>
              </a:r>
              <a:r>
                <a:rPr lang="cs-CZ" sz="1600" i="1" dirty="0" smtClean="0">
                  <a:latin typeface="Arial"/>
                  <a:cs typeface="Arial"/>
                </a:rPr>
                <a:t>    </a:t>
              </a:r>
              <a:endParaRPr lang="en-US" sz="1600" dirty="0"/>
            </a:p>
          </p:txBody>
        </p:sp>
      </p:grpSp>
      <p:sp>
        <p:nvSpPr>
          <p:cNvPr id="19" name="Rectangle 18"/>
          <p:cNvSpPr/>
          <p:nvPr/>
        </p:nvSpPr>
        <p:spPr>
          <a:xfrm>
            <a:off x="4944561" y="6544461"/>
            <a:ext cx="4332817" cy="338554"/>
          </a:xfrm>
          <a:prstGeom prst="rect">
            <a:avLst/>
          </a:prstGeom>
        </p:spPr>
        <p:txBody>
          <a:bodyPr wrap="square">
            <a:spAutoFit/>
          </a:bodyPr>
          <a:lstStyle/>
          <a:p>
            <a:r>
              <a:rPr lang="cs-CZ" sz="1600" i="1" dirty="0">
                <a:latin typeface="Arial"/>
                <a:cs typeface="Arial"/>
              </a:rPr>
              <a:t>ribozom, který vytváří polypeptid, </a:t>
            </a:r>
            <a:r>
              <a:rPr lang="cs-CZ" sz="1600" i="1" dirty="0" smtClean="0">
                <a:latin typeface="Arial"/>
                <a:cs typeface="Arial"/>
              </a:rPr>
              <a:t>B</a:t>
            </a:r>
            <a:r>
              <a:rPr lang="cs-CZ" sz="1600" i="1" dirty="0">
                <a:latin typeface="Arial"/>
                <a:cs typeface="Arial"/>
              </a:rPr>
              <a:t>-lymfocyty</a:t>
            </a:r>
            <a:endParaRPr lang="en-US" sz="1600" dirty="0"/>
          </a:p>
        </p:txBody>
      </p:sp>
      <p:grpSp>
        <p:nvGrpSpPr>
          <p:cNvPr id="14" name="Group 13"/>
          <p:cNvGrpSpPr/>
          <p:nvPr/>
        </p:nvGrpSpPr>
        <p:grpSpPr>
          <a:xfrm>
            <a:off x="2402856" y="1776801"/>
            <a:ext cx="1693565" cy="1887951"/>
            <a:chOff x="4428930" y="3249447"/>
            <a:chExt cx="1693565" cy="1887951"/>
          </a:xfrm>
        </p:grpSpPr>
        <p:pic>
          <p:nvPicPr>
            <p:cNvPr id="9" name="Picture 8"/>
            <p:cNvPicPr>
              <a:picLocks noChangeAspect="1"/>
            </p:cNvPicPr>
            <p:nvPr/>
          </p:nvPicPr>
          <p:blipFill>
            <a:blip r:embed="rId7" cstate="print"/>
            <a:stretch>
              <a:fillRect/>
            </a:stretch>
          </p:blipFill>
          <p:spPr>
            <a:xfrm>
              <a:off x="4606643" y="3249447"/>
              <a:ext cx="1224478" cy="1625600"/>
            </a:xfrm>
            <a:prstGeom prst="rect">
              <a:avLst/>
            </a:prstGeom>
          </p:spPr>
        </p:pic>
        <p:sp>
          <p:nvSpPr>
            <p:cNvPr id="20" name="Rectangle 19"/>
            <p:cNvSpPr/>
            <p:nvPr/>
          </p:nvSpPr>
          <p:spPr>
            <a:xfrm>
              <a:off x="4428930" y="4798844"/>
              <a:ext cx="1693565" cy="338554"/>
            </a:xfrm>
            <a:prstGeom prst="rect">
              <a:avLst/>
            </a:prstGeom>
          </p:spPr>
          <p:txBody>
            <a:bodyPr wrap="none">
              <a:spAutoFit/>
            </a:bodyPr>
            <a:lstStyle/>
            <a:p>
              <a:pPr marL="336550" lvl="1" indent="0" algn="ctr">
                <a:buNone/>
              </a:pPr>
              <a:r>
                <a:rPr lang="cs-CZ" sz="1600" i="1" dirty="0" smtClean="0">
                  <a:latin typeface="Arial"/>
                  <a:cs typeface="Arial"/>
                </a:rPr>
                <a:t>model </a:t>
              </a:r>
              <a:r>
                <a:rPr lang="cs-CZ" sz="1600" i="1" dirty="0">
                  <a:latin typeface="Arial"/>
                  <a:cs typeface="Arial"/>
                </a:rPr>
                <a:t>diamantu</a:t>
              </a:r>
            </a:p>
          </p:txBody>
        </p:sp>
      </p:grpSp>
      <p:sp>
        <p:nvSpPr>
          <p:cNvPr id="21" name="Rectangle 20"/>
          <p:cNvSpPr/>
          <p:nvPr/>
        </p:nvSpPr>
        <p:spPr>
          <a:xfrm>
            <a:off x="-80823" y="6527856"/>
            <a:ext cx="2343282" cy="338554"/>
          </a:xfrm>
          <a:prstGeom prst="rect">
            <a:avLst/>
          </a:prstGeom>
        </p:spPr>
        <p:txBody>
          <a:bodyPr wrap="none">
            <a:spAutoFit/>
          </a:bodyPr>
          <a:lstStyle/>
          <a:p>
            <a:pPr marL="336550" lvl="1" indent="0" algn="ctr">
              <a:buNone/>
            </a:pPr>
            <a:r>
              <a:rPr lang="cs-CZ" sz="1600" i="1" dirty="0" smtClean="0">
                <a:latin typeface="Arial"/>
                <a:cs typeface="Arial"/>
              </a:rPr>
              <a:t>model </a:t>
            </a:r>
            <a:r>
              <a:rPr lang="cs-CZ" sz="1600" i="1" dirty="0">
                <a:latin typeface="Arial"/>
                <a:cs typeface="Arial"/>
              </a:rPr>
              <a:t>D-kyseliny vinné</a:t>
            </a:r>
          </a:p>
        </p:txBody>
      </p:sp>
    </p:spTree>
    <p:extLst>
      <p:ext uri="{BB962C8B-B14F-4D97-AF65-F5344CB8AC3E}">
        <p14:creationId xmlns:p14="http://schemas.microsoft.com/office/powerpoint/2010/main" val="384509095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705463395"/>
              </p:ext>
            </p:extLst>
          </p:nvPr>
        </p:nvGraphicFramePr>
        <p:xfrm>
          <a:off x="440259" y="602941"/>
          <a:ext cx="834813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3361271" y="5124031"/>
            <a:ext cx="1244596" cy="1742435"/>
          </a:xfrm>
          <a:prstGeom prst="rect">
            <a:avLst/>
          </a:prstGeom>
          <a:ln>
            <a:noFill/>
          </a:ln>
          <a:effectLst>
            <a:softEdge rad="112500"/>
          </a:effectLst>
        </p:spPr>
      </p:pic>
      <p:pic>
        <p:nvPicPr>
          <p:cNvPr id="6" name="Picture 5"/>
          <p:cNvPicPr>
            <a:picLocks noChangeAspect="1"/>
          </p:cNvPicPr>
          <p:nvPr/>
        </p:nvPicPr>
        <p:blipFill rotWithShape="1">
          <a:blip r:embed="rId9" cstate="print"/>
          <a:srcRect l="9379" t="4312" r="16587" b="3504"/>
          <a:stretch/>
        </p:blipFill>
        <p:spPr>
          <a:xfrm>
            <a:off x="3155843" y="3443507"/>
            <a:ext cx="1568562" cy="1490134"/>
          </a:xfrm>
          <a:prstGeom prst="ellipse">
            <a:avLst/>
          </a:prstGeom>
          <a:ln>
            <a:noFill/>
          </a:ln>
          <a:effectLst>
            <a:softEdge rad="112500"/>
          </a:effectLst>
        </p:spPr>
      </p:pic>
      <p:sp>
        <p:nvSpPr>
          <p:cNvPr id="4" name="Cloud Callout 3"/>
          <p:cNvSpPr/>
          <p:nvPr/>
        </p:nvSpPr>
        <p:spPr>
          <a:xfrm>
            <a:off x="2954866" y="3445928"/>
            <a:ext cx="2032001" cy="1487713"/>
          </a:xfrm>
          <a:prstGeom prst="cloudCallout">
            <a:avLst>
              <a:gd name="adj1" fmla="val -11652"/>
              <a:gd name="adj2" fmla="val 6803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52400" y="96838"/>
            <a:ext cx="8991600" cy="125253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sz="2800" b="1" dirty="0" smtClean="0">
                <a:latin typeface="Arial"/>
                <a:cs typeface="Arial"/>
              </a:rPr>
              <a:t>Teoretické modely a učební pomůcky ve výuce chemie</a:t>
            </a:r>
            <a:endParaRPr lang="cs-CZ" sz="2800" dirty="0">
              <a:latin typeface="Arial"/>
              <a:cs typeface="Arial"/>
            </a:endParaRPr>
          </a:p>
        </p:txBody>
      </p:sp>
    </p:spTree>
    <p:extLst>
      <p:ext uri="{BB962C8B-B14F-4D97-AF65-F5344CB8AC3E}">
        <p14:creationId xmlns:p14="http://schemas.microsoft.com/office/powerpoint/2010/main" val="317630201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3" name="Vertical Text Placeholder 2"/>
          <p:cNvSpPr>
            <a:spLocks noGrp="1"/>
          </p:cNvSpPr>
          <p:nvPr>
            <p:ph type="body" idx="1"/>
          </p:nvPr>
        </p:nvSpPr>
        <p:spPr>
          <a:xfrm>
            <a:off x="269874" y="2545424"/>
            <a:ext cx="8607426" cy="750887"/>
          </a:xfrm>
        </p:spPr>
        <p:txBody>
          <a:bodyPr vert="horz">
            <a:noAutofit/>
          </a:bodyPr>
          <a:lstStyle/>
          <a:p>
            <a:pPr>
              <a:spcBef>
                <a:spcPts val="600"/>
              </a:spcBef>
            </a:pPr>
            <a:r>
              <a:rPr lang="cs-CZ" sz="1800" dirty="0" smtClean="0">
                <a:latin typeface="Arial"/>
                <a:cs typeface="Arial"/>
              </a:rPr>
              <a:t>Žáci </a:t>
            </a:r>
            <a:r>
              <a:rPr lang="cs-CZ" sz="1800" dirty="0">
                <a:latin typeface="Arial"/>
                <a:cs typeface="Arial"/>
              </a:rPr>
              <a:t>se v průběhu několika let, </a:t>
            </a:r>
            <a:r>
              <a:rPr lang="cs-CZ" sz="1800" dirty="0" smtClean="0">
                <a:latin typeface="Arial"/>
                <a:cs typeface="Arial"/>
              </a:rPr>
              <a:t>když </a:t>
            </a:r>
            <a:r>
              <a:rPr lang="cs-CZ" sz="1800" dirty="0">
                <a:latin typeface="Arial"/>
                <a:cs typeface="Arial"/>
              </a:rPr>
              <a:t>se učí přírodní vědy, setkávají s mnoha různými modely, což může působit četné problémy. </a:t>
            </a:r>
          </a:p>
        </p:txBody>
      </p:sp>
      <p:sp>
        <p:nvSpPr>
          <p:cNvPr id="4" name="Content Placeholder 3"/>
          <p:cNvSpPr>
            <a:spLocks noGrp="1"/>
          </p:cNvSpPr>
          <p:nvPr>
            <p:ph sz="half" idx="2"/>
          </p:nvPr>
        </p:nvSpPr>
        <p:spPr/>
        <p:txBody>
          <a:bodyPr>
            <a:normAutofit fontScale="92500" lnSpcReduction="10000"/>
          </a:bodyPr>
          <a:lstStyle/>
          <a:p>
            <a:pPr marL="0" indent="0">
              <a:spcBef>
                <a:spcPts val="0"/>
              </a:spcBef>
              <a:buNone/>
            </a:pPr>
            <a:r>
              <a:rPr lang="cs-CZ" sz="1800" dirty="0">
                <a:latin typeface="Arial"/>
                <a:cs typeface="Arial"/>
              </a:rPr>
              <a:t>V </a:t>
            </a:r>
            <a:r>
              <a:rPr lang="cs-CZ" sz="1800" dirty="0" smtClean="0">
                <a:latin typeface="Arial"/>
                <a:cs typeface="Arial"/>
              </a:rPr>
              <a:t>případě:</a:t>
            </a:r>
          </a:p>
          <a:p>
            <a:pPr>
              <a:spcBef>
                <a:spcPts val="0"/>
              </a:spcBef>
            </a:pPr>
            <a:r>
              <a:rPr lang="cs-CZ" sz="1800" dirty="0" smtClean="0">
                <a:latin typeface="Arial"/>
                <a:cs typeface="Arial"/>
              </a:rPr>
              <a:t>velmi </a:t>
            </a:r>
            <a:r>
              <a:rPr lang="cs-CZ" sz="1800" dirty="0">
                <a:latin typeface="Arial"/>
                <a:cs typeface="Arial"/>
              </a:rPr>
              <a:t>schopných žáků </a:t>
            </a:r>
            <a:endParaRPr lang="cs-CZ" sz="1800" dirty="0" smtClean="0">
              <a:latin typeface="Arial"/>
              <a:cs typeface="Arial"/>
            </a:endParaRPr>
          </a:p>
          <a:p>
            <a:pPr>
              <a:spcBef>
                <a:spcPts val="0"/>
              </a:spcBef>
            </a:pPr>
            <a:r>
              <a:rPr lang="cs-CZ" sz="1800" dirty="0" smtClean="0">
                <a:latin typeface="Arial"/>
                <a:cs typeface="Arial"/>
              </a:rPr>
              <a:t>nebo </a:t>
            </a:r>
            <a:r>
              <a:rPr lang="cs-CZ" sz="1800" dirty="0">
                <a:latin typeface="Arial"/>
                <a:cs typeface="Arial"/>
              </a:rPr>
              <a:t>na vyšších stupních vzdělávání (střední škola, vysoká škola) </a:t>
            </a:r>
            <a:endParaRPr lang="cs-CZ" sz="1800" dirty="0" smtClean="0">
              <a:latin typeface="Arial"/>
              <a:cs typeface="Arial"/>
            </a:endParaRPr>
          </a:p>
          <a:p>
            <a:pPr marL="0" indent="0" algn="just">
              <a:spcBef>
                <a:spcPts val="0"/>
              </a:spcBef>
              <a:buNone/>
            </a:pPr>
            <a:r>
              <a:rPr lang="cs-CZ" sz="1800" dirty="0" smtClean="0">
                <a:latin typeface="Arial"/>
                <a:cs typeface="Arial"/>
              </a:rPr>
              <a:t>je </a:t>
            </a:r>
            <a:r>
              <a:rPr lang="cs-CZ" sz="1800" dirty="0">
                <a:latin typeface="Arial"/>
                <a:cs typeface="Arial"/>
              </a:rPr>
              <a:t>taková různorodost modelů spíše </a:t>
            </a:r>
            <a:r>
              <a:rPr lang="cs-CZ" sz="1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pozitivním činitelem</a:t>
            </a:r>
            <a:r>
              <a:rPr lang="cs-CZ" sz="1800" dirty="0">
                <a:latin typeface="Arial"/>
                <a:cs typeface="Arial"/>
              </a:rPr>
              <a:t>, který žáky stimuluje a ukazuje jim, že různorodé učební pomůcky jsou pouze materiální modely světa, který je velmi obtížné znázornit. </a:t>
            </a:r>
          </a:p>
          <a:p>
            <a:pPr>
              <a:spcBef>
                <a:spcPts val="0"/>
              </a:spcBef>
            </a:pPr>
            <a:endParaRPr lang="en-US" sz="1800" dirty="0"/>
          </a:p>
        </p:txBody>
      </p:sp>
      <p:sp>
        <p:nvSpPr>
          <p:cNvPr id="6" name="Content Placeholder 5"/>
          <p:cNvSpPr>
            <a:spLocks noGrp="1"/>
          </p:cNvSpPr>
          <p:nvPr>
            <p:ph sz="quarter" idx="4"/>
          </p:nvPr>
        </p:nvSpPr>
        <p:spPr/>
        <p:txBody>
          <a:bodyPr>
            <a:normAutofit/>
          </a:bodyPr>
          <a:lstStyle/>
          <a:p>
            <a:pPr marL="0" indent="0">
              <a:spcBef>
                <a:spcPts val="0"/>
              </a:spcBef>
              <a:buNone/>
            </a:pPr>
            <a:r>
              <a:rPr lang="cs-CZ" sz="1800" dirty="0">
                <a:latin typeface="Arial"/>
                <a:cs typeface="Arial"/>
              </a:rPr>
              <a:t>Ale v </a:t>
            </a:r>
            <a:r>
              <a:rPr lang="cs-CZ" sz="1800" dirty="0" smtClean="0">
                <a:latin typeface="Arial"/>
                <a:cs typeface="Arial"/>
              </a:rPr>
              <a:t>případě:</a:t>
            </a:r>
          </a:p>
          <a:p>
            <a:pPr algn="just">
              <a:spcBef>
                <a:spcPts val="0"/>
              </a:spcBef>
            </a:pPr>
            <a:r>
              <a:rPr lang="cs-CZ" sz="1800" dirty="0" smtClean="0">
                <a:latin typeface="Arial"/>
                <a:cs typeface="Arial"/>
              </a:rPr>
              <a:t>mladších žáků</a:t>
            </a:r>
          </a:p>
          <a:p>
            <a:pPr algn="just">
              <a:spcBef>
                <a:spcPts val="0"/>
              </a:spcBef>
            </a:pPr>
            <a:r>
              <a:rPr lang="cs-CZ" sz="1800" dirty="0" smtClean="0">
                <a:latin typeface="Arial"/>
                <a:cs typeface="Arial"/>
              </a:rPr>
              <a:t>nebo </a:t>
            </a:r>
            <a:r>
              <a:rPr lang="cs-CZ" sz="1800" dirty="0">
                <a:latin typeface="Arial"/>
                <a:cs typeface="Arial"/>
              </a:rPr>
              <a:t>žáků, kteří se nedokážou odpoutat od materiální úrovně učebních pomůcek, </a:t>
            </a:r>
            <a:endParaRPr lang="cs-CZ" sz="1800" dirty="0" smtClean="0">
              <a:latin typeface="Arial"/>
              <a:cs typeface="Arial"/>
            </a:endParaRPr>
          </a:p>
          <a:p>
            <a:pPr marL="0" indent="0" algn="just">
              <a:spcBef>
                <a:spcPts val="0"/>
              </a:spcBef>
              <a:buNone/>
            </a:pPr>
            <a:r>
              <a:rPr lang="cs-CZ" sz="1800" dirty="0" smtClean="0">
                <a:latin typeface="Arial"/>
                <a:cs typeface="Arial"/>
              </a:rPr>
              <a:t>tak </a:t>
            </a:r>
            <a:r>
              <a:rPr lang="cs-CZ" sz="1800" dirty="0">
                <a:latin typeface="Arial"/>
                <a:cs typeface="Arial"/>
              </a:rPr>
              <a:t>velká různorodost vede k návalu informací a k </a:t>
            </a:r>
            <a:r>
              <a:rPr lang="cs-CZ" sz="1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chaosu</a:t>
            </a:r>
            <a:r>
              <a:rPr lang="cs-CZ" sz="1800" dirty="0">
                <a:latin typeface="Arial"/>
                <a:cs typeface="Arial"/>
              </a:rPr>
              <a:t>. </a:t>
            </a:r>
            <a:endParaRPr lang="en-US" sz="1800" dirty="0"/>
          </a:p>
        </p:txBody>
      </p:sp>
      <p:pic>
        <p:nvPicPr>
          <p:cNvPr id="5" name="Picture 4"/>
          <p:cNvPicPr>
            <a:picLocks noChangeAspect="1"/>
          </p:cNvPicPr>
          <p:nvPr/>
        </p:nvPicPr>
        <p:blipFill>
          <a:blip r:embed="rId3" cstate="print"/>
          <a:stretch>
            <a:fillRect/>
          </a:stretch>
        </p:blipFill>
        <p:spPr>
          <a:xfrm>
            <a:off x="7467600" y="4982278"/>
            <a:ext cx="1676400" cy="1875722"/>
          </a:xfrm>
          <a:prstGeom prst="rect">
            <a:avLst/>
          </a:prstGeom>
        </p:spPr>
      </p:pic>
    </p:spTree>
    <p:extLst>
      <p:ext uri="{BB962C8B-B14F-4D97-AF65-F5344CB8AC3E}">
        <p14:creationId xmlns:p14="http://schemas.microsoft.com/office/powerpoint/2010/main" val="170386434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3" name="Vertical Text Placeholder 2"/>
          <p:cNvSpPr>
            <a:spLocks noGrp="1"/>
          </p:cNvSpPr>
          <p:nvPr>
            <p:ph type="body" orient="vert" idx="1"/>
          </p:nvPr>
        </p:nvSpPr>
        <p:spPr>
          <a:xfrm>
            <a:off x="266700" y="2366433"/>
            <a:ext cx="8648700" cy="4428068"/>
          </a:xfrm>
        </p:spPr>
        <p:txBody>
          <a:bodyPr vert="horz">
            <a:noAutofit/>
          </a:bodyPr>
          <a:lstStyle/>
          <a:p>
            <a:pPr algn="just">
              <a:spcBef>
                <a:spcPts val="600"/>
              </a:spcBef>
            </a:pPr>
            <a:r>
              <a:rPr lang="cs-CZ" sz="1800" dirty="0" smtClean="0">
                <a:latin typeface="Arial"/>
                <a:cs typeface="Arial"/>
              </a:rPr>
              <a:t>Často</a:t>
            </a:r>
            <a:r>
              <a:rPr lang="cs-CZ" sz="1800" dirty="0">
                <a:latin typeface="Arial"/>
                <a:cs typeface="Arial"/>
              </a:rPr>
              <a:t>, někdy dokonce v jedné učebnici, jsou používány různé modely a žák nemusí vědět, který z prvků mikrosvěta daná učební pomůcka znázorňuje přesně a co je v takovém modelu zkreslené</a:t>
            </a:r>
            <a:r>
              <a:rPr lang="cs-CZ" sz="1800" dirty="0" smtClean="0">
                <a:latin typeface="Arial"/>
                <a:cs typeface="Arial"/>
              </a:rPr>
              <a:t>.</a:t>
            </a:r>
          </a:p>
          <a:p>
            <a:pPr algn="just">
              <a:spcBef>
                <a:spcPts val="600"/>
              </a:spcBef>
            </a:pPr>
            <a:endParaRPr lang="cs-CZ" sz="1800" dirty="0">
              <a:latin typeface="Arial"/>
              <a:cs typeface="Arial"/>
            </a:endParaRPr>
          </a:p>
          <a:p>
            <a:pPr algn="just">
              <a:spcBef>
                <a:spcPts val="600"/>
              </a:spcBef>
            </a:pPr>
            <a:endParaRPr lang="cs-CZ" sz="1800" dirty="0" smtClean="0">
              <a:latin typeface="Arial"/>
              <a:cs typeface="Arial"/>
            </a:endParaRPr>
          </a:p>
          <a:p>
            <a:pPr algn="just">
              <a:spcBef>
                <a:spcPts val="600"/>
              </a:spcBef>
            </a:pPr>
            <a:endParaRPr lang="cs-CZ" sz="1800" dirty="0">
              <a:latin typeface="Arial"/>
              <a:cs typeface="Arial"/>
            </a:endParaRPr>
          </a:p>
          <a:p>
            <a:pPr marL="0" indent="0" algn="just">
              <a:spcBef>
                <a:spcPts val="600"/>
              </a:spcBef>
              <a:buNone/>
            </a:pPr>
            <a:r>
              <a:rPr lang="cs-CZ" sz="1800" dirty="0" smtClean="0">
                <a:latin typeface="Arial"/>
                <a:cs typeface="Arial"/>
              </a:rPr>
              <a:t> </a:t>
            </a:r>
          </a:p>
          <a:p>
            <a:pPr algn="just">
              <a:spcBef>
                <a:spcPts val="600"/>
              </a:spcBef>
            </a:pPr>
            <a:endParaRPr lang="cs-CZ" sz="1800" dirty="0" smtClean="0">
              <a:latin typeface="Arial"/>
              <a:cs typeface="Arial"/>
            </a:endParaRPr>
          </a:p>
          <a:p>
            <a:pPr algn="just">
              <a:spcBef>
                <a:spcPts val="600"/>
              </a:spcBef>
            </a:pPr>
            <a:r>
              <a:rPr lang="cs-CZ" sz="1800" dirty="0" smtClean="0">
                <a:latin typeface="Arial"/>
                <a:cs typeface="Arial"/>
              </a:rPr>
              <a:t>To </a:t>
            </a:r>
            <a:r>
              <a:rPr lang="cs-CZ" sz="1800" dirty="0">
                <a:latin typeface="Arial"/>
                <a:cs typeface="Arial"/>
              </a:rPr>
              <a:t>způsobuje nepříznivé psychické jevy, např</a:t>
            </a:r>
            <a:r>
              <a:rPr lang="cs-CZ" sz="1800" dirty="0" smtClean="0">
                <a:latin typeface="Arial"/>
                <a:cs typeface="Arial"/>
              </a:rPr>
              <a:t>.:</a:t>
            </a:r>
          </a:p>
          <a:p>
            <a:pPr lvl="1" algn="just"/>
            <a:r>
              <a:rPr lang="cs-CZ" sz="1600" b="1" dirty="0">
                <a:latin typeface="Arial"/>
                <a:cs typeface="Arial"/>
              </a:rPr>
              <a:t>N</a:t>
            </a:r>
            <a:r>
              <a:rPr lang="cs-CZ" sz="1600" b="1" dirty="0" smtClean="0">
                <a:latin typeface="Arial"/>
                <a:cs typeface="Arial"/>
              </a:rPr>
              <a:t>egativní transfer</a:t>
            </a:r>
            <a:r>
              <a:rPr lang="cs-CZ" sz="1600" b="1" dirty="0">
                <a:latin typeface="Arial"/>
                <a:cs typeface="Arial"/>
              </a:rPr>
              <a:t> </a:t>
            </a:r>
            <a:r>
              <a:rPr lang="cs-CZ" sz="1600" dirty="0" smtClean="0">
                <a:latin typeface="Arial"/>
                <a:cs typeface="Arial"/>
              </a:rPr>
              <a:t>- k </a:t>
            </a:r>
            <a:r>
              <a:rPr lang="cs-CZ" sz="1600" dirty="0">
                <a:latin typeface="Arial"/>
                <a:cs typeface="Arial"/>
              </a:rPr>
              <a:t>tomuto jevu dochází tehdy, </a:t>
            </a:r>
            <a:r>
              <a:rPr lang="cs-CZ" sz="1600" dirty="0" smtClean="0">
                <a:latin typeface="Arial"/>
                <a:cs typeface="Arial"/>
              </a:rPr>
              <a:t>když </a:t>
            </a:r>
            <a:r>
              <a:rPr lang="cs-CZ" sz="1600" dirty="0">
                <a:latin typeface="Arial"/>
                <a:cs typeface="Arial"/>
              </a:rPr>
              <a:t>dřívější části látky „blokují“ pochopení nových kapitol, např. když se v pozdějších stádiích vzdělávání zavádějí nové teorie. </a:t>
            </a:r>
            <a:endParaRPr lang="cs-CZ" sz="1600" dirty="0" smtClean="0">
              <a:latin typeface="Arial"/>
              <a:cs typeface="Arial"/>
            </a:endParaRPr>
          </a:p>
          <a:p>
            <a:pPr lvl="1" algn="just"/>
            <a:r>
              <a:rPr lang="cs-CZ" sz="1600" dirty="0" smtClean="0">
                <a:latin typeface="Arial"/>
                <a:cs typeface="Arial"/>
              </a:rPr>
              <a:t>Jiným </a:t>
            </a:r>
            <a:r>
              <a:rPr lang="cs-CZ" sz="1600" dirty="0">
                <a:latin typeface="Arial"/>
                <a:cs typeface="Arial"/>
              </a:rPr>
              <a:t>negativním jevem je </a:t>
            </a:r>
            <a:r>
              <a:rPr lang="cs-CZ" sz="1600" b="1" dirty="0">
                <a:latin typeface="Arial"/>
                <a:cs typeface="Arial"/>
              </a:rPr>
              <a:t>proaktivní a retroaktivní interference</a:t>
            </a:r>
            <a:r>
              <a:rPr lang="cs-CZ" sz="1600" dirty="0">
                <a:latin typeface="Arial"/>
                <a:cs typeface="Arial"/>
              </a:rPr>
              <a:t>, ke které dochází v případě, </a:t>
            </a:r>
            <a:r>
              <a:rPr lang="cs-CZ" sz="1600" dirty="0" smtClean="0">
                <a:latin typeface="Arial"/>
                <a:cs typeface="Arial"/>
              </a:rPr>
              <a:t>když </a:t>
            </a:r>
            <a:r>
              <a:rPr lang="cs-CZ" sz="1600" dirty="0">
                <a:latin typeface="Arial"/>
                <a:cs typeface="Arial"/>
              </a:rPr>
              <a:t>je k jednomu podnětu (termínu) přiřazeno několik konotací jiného pojmu</a:t>
            </a:r>
            <a:r>
              <a:rPr lang="cs-CZ" sz="1600" dirty="0" smtClean="0">
                <a:latin typeface="Arial"/>
                <a:cs typeface="Arial"/>
              </a:rPr>
              <a:t>.</a:t>
            </a:r>
            <a:endParaRPr lang="cs-CZ" sz="1600" dirty="0">
              <a:latin typeface="Arial"/>
              <a:cs typeface="Arial"/>
            </a:endParaRPr>
          </a:p>
        </p:txBody>
      </p:sp>
      <p:grpSp>
        <p:nvGrpSpPr>
          <p:cNvPr id="8" name="Group 7"/>
          <p:cNvGrpSpPr/>
          <p:nvPr/>
        </p:nvGrpSpPr>
        <p:grpSpPr>
          <a:xfrm>
            <a:off x="-1" y="3484028"/>
            <a:ext cx="9127049" cy="1452047"/>
            <a:chOff x="-1" y="2480728"/>
            <a:chExt cx="9127049" cy="1452047"/>
          </a:xfrm>
        </p:grpSpPr>
        <p:pic>
          <p:nvPicPr>
            <p:cNvPr id="13" name="Picture 12"/>
            <p:cNvPicPr>
              <a:picLocks noChangeAspect="1"/>
            </p:cNvPicPr>
            <p:nvPr/>
          </p:nvPicPr>
          <p:blipFill>
            <a:blip r:embed="rId5"/>
            <a:stretch>
              <a:fillRect/>
            </a:stretch>
          </p:blipFill>
          <p:spPr>
            <a:xfrm>
              <a:off x="-1" y="2492218"/>
              <a:ext cx="1684868" cy="1427854"/>
            </a:xfrm>
            <a:prstGeom prst="rect">
              <a:avLst/>
            </a:prstGeom>
            <a:solidFill>
              <a:schemeClr val="bg1"/>
            </a:solidFill>
            <a:ln>
              <a:solidFill>
                <a:schemeClr val="bg1"/>
              </a:solidFill>
            </a:ln>
          </p:spPr>
        </p:pic>
        <p:grpSp>
          <p:nvGrpSpPr>
            <p:cNvPr id="4" name="Group 3"/>
            <p:cNvGrpSpPr/>
            <p:nvPr/>
          </p:nvGrpSpPr>
          <p:grpSpPr>
            <a:xfrm>
              <a:off x="1694202" y="2480728"/>
              <a:ext cx="7432846" cy="1452047"/>
              <a:chOff x="1694202" y="2480728"/>
              <a:chExt cx="7432846" cy="1452047"/>
            </a:xfrm>
          </p:grpSpPr>
          <p:pic>
            <p:nvPicPr>
              <p:cNvPr id="5" name="Picture 4"/>
              <p:cNvPicPr>
                <a:picLocks noChangeAspect="1"/>
              </p:cNvPicPr>
              <p:nvPr/>
            </p:nvPicPr>
            <p:blipFill rotWithShape="1">
              <a:blip r:embed="rId6" cstate="print"/>
              <a:srcRect l="21554" t="18699" r="26108" b="15635"/>
              <a:stretch/>
            </p:blipFill>
            <p:spPr>
              <a:xfrm>
                <a:off x="2243702" y="2480728"/>
                <a:ext cx="1077364" cy="1312334"/>
              </a:xfrm>
              <a:prstGeom prst="rect">
                <a:avLst/>
              </a:prstGeom>
            </p:spPr>
          </p:pic>
          <p:pic>
            <p:nvPicPr>
              <p:cNvPr id="7" name="Picture 6"/>
              <p:cNvPicPr>
                <a:picLocks noChangeAspect="1"/>
              </p:cNvPicPr>
              <p:nvPr/>
            </p:nvPicPr>
            <p:blipFill>
              <a:blip r:embed="rId7" cstate="print"/>
              <a:stretch>
                <a:fillRect/>
              </a:stretch>
            </p:blipFill>
            <p:spPr>
              <a:xfrm>
                <a:off x="4080940" y="2514603"/>
                <a:ext cx="1397334" cy="1386417"/>
              </a:xfrm>
              <a:prstGeom prst="rect">
                <a:avLst/>
              </a:prstGeom>
            </p:spPr>
          </p:pic>
          <p:pic>
            <p:nvPicPr>
              <p:cNvPr id="9" name="h2o.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164429" y="2844805"/>
                <a:ext cx="916517" cy="916517"/>
              </a:xfrm>
              <a:prstGeom prst="rect">
                <a:avLst/>
              </a:prstGeom>
            </p:spPr>
          </p:pic>
          <p:pic>
            <p:nvPicPr>
              <p:cNvPr id="10" name="Picture 9"/>
              <p:cNvPicPr>
                <a:picLocks noChangeAspect="1"/>
              </p:cNvPicPr>
              <p:nvPr/>
            </p:nvPicPr>
            <p:blipFill rotWithShape="1">
              <a:blip r:embed="rId9"/>
              <a:srcRect l="14537" t="14016" r="76481" b="55810"/>
              <a:stretch/>
            </p:blipFill>
            <p:spPr>
              <a:xfrm>
                <a:off x="6832588" y="2506136"/>
                <a:ext cx="821268" cy="1403351"/>
              </a:xfrm>
              <a:prstGeom prst="rect">
                <a:avLst/>
              </a:prstGeom>
            </p:spPr>
          </p:pic>
          <p:pic>
            <p:nvPicPr>
              <p:cNvPr id="11" name="Picture 10"/>
              <p:cNvPicPr>
                <a:picLocks noChangeAspect="1"/>
              </p:cNvPicPr>
              <p:nvPr/>
            </p:nvPicPr>
            <p:blipFill rotWithShape="1">
              <a:blip r:embed="rId10"/>
              <a:srcRect l="28774" t="5013" r="23194"/>
              <a:stretch/>
            </p:blipFill>
            <p:spPr>
              <a:xfrm>
                <a:off x="7619981" y="2489206"/>
                <a:ext cx="1507067" cy="1443569"/>
              </a:xfrm>
              <a:prstGeom prst="rect">
                <a:avLst/>
              </a:prstGeom>
            </p:spPr>
          </p:pic>
          <p:pic>
            <p:nvPicPr>
              <p:cNvPr id="12" name="Picture 11"/>
              <p:cNvPicPr>
                <a:picLocks noChangeAspect="1"/>
              </p:cNvPicPr>
              <p:nvPr/>
            </p:nvPicPr>
            <p:blipFill rotWithShape="1">
              <a:blip r:embed="rId11"/>
              <a:srcRect l="16666" t="3675" r="19630" b="6037"/>
              <a:stretch/>
            </p:blipFill>
            <p:spPr>
              <a:xfrm>
                <a:off x="5441962" y="2506137"/>
                <a:ext cx="1407575" cy="1407574"/>
              </a:xfrm>
              <a:prstGeom prst="rect">
                <a:avLst/>
              </a:prstGeom>
            </p:spPr>
          </p:pic>
          <p:pic>
            <p:nvPicPr>
              <p:cNvPr id="14" name="Picture 13"/>
              <p:cNvPicPr>
                <a:picLocks noChangeAspect="1"/>
              </p:cNvPicPr>
              <p:nvPr/>
            </p:nvPicPr>
            <p:blipFill rotWithShape="1">
              <a:blip r:embed="rId12"/>
              <a:srcRect l="31111" r="35278"/>
              <a:stretch/>
            </p:blipFill>
            <p:spPr>
              <a:xfrm flipH="1">
                <a:off x="1694202" y="2489206"/>
                <a:ext cx="744175" cy="1346191"/>
              </a:xfrm>
              <a:prstGeom prst="rect">
                <a:avLst/>
              </a:prstGeom>
            </p:spPr>
          </p:pic>
        </p:grpSp>
      </p:grpSp>
      <p:pic>
        <p:nvPicPr>
          <p:cNvPr id="6" name="Picture 5"/>
          <p:cNvPicPr>
            <a:picLocks noChangeAspect="1"/>
          </p:cNvPicPr>
          <p:nvPr/>
        </p:nvPicPr>
        <p:blipFill>
          <a:blip r:embed="rId13" cstate="print"/>
          <a:stretch>
            <a:fillRect/>
          </a:stretch>
        </p:blipFill>
        <p:spPr>
          <a:xfrm>
            <a:off x="-1049867" y="4254500"/>
            <a:ext cx="946727" cy="825500"/>
          </a:xfrm>
          <a:prstGeom prst="rect">
            <a:avLst/>
          </a:prstGeom>
        </p:spPr>
      </p:pic>
    </p:spTree>
    <p:extLst>
      <p:ext uri="{BB962C8B-B14F-4D97-AF65-F5344CB8AC3E}">
        <p14:creationId xmlns:p14="http://schemas.microsoft.com/office/powerpoint/2010/main" val="3366013308"/>
      </p:ext>
    </p:extLst>
  </p:cSld>
  <p:clrMapOvr>
    <a:masterClrMapping/>
  </p:clrMapOvr>
  <p:timing>
    <p:tnLst>
      <p:par>
        <p:cTn xmlns:p14="http://schemas.microsoft.com/office/powerpoint/2010/main" id="1" dur="indefinite" restart="never" nodeType="tmRoot">
          <p:childTnLst>
            <p:video>
              <p:cMediaNode vol="80000">
                <p:cTn id="2" fill="hold" display="0">
                  <p:stCondLst>
                    <p:cond delay="indefinite"/>
                  </p:stCondLst>
                </p:cTn>
                <p:tgtEl>
                  <p:spTgt spid="9"/>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graphicFrame>
        <p:nvGraphicFramePr>
          <p:cNvPr id="5" name="Diagram 4"/>
          <p:cNvGraphicFramePr/>
          <p:nvPr>
            <p:extLst>
              <p:ext uri="{D42A27DB-BD31-4B8C-83A1-F6EECF244321}">
                <p14:modId xmlns:p14="http://schemas.microsoft.com/office/powerpoint/2010/main" val="722724934"/>
              </p:ext>
            </p:extLst>
          </p:nvPr>
        </p:nvGraphicFramePr>
        <p:xfrm>
          <a:off x="194680" y="1871105"/>
          <a:ext cx="8845621" cy="4775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036149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cs-CZ" b="1" dirty="0"/>
              <a:t>Role vizualizace ve výuce chemie</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1134084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cs-CZ" b="1" dirty="0"/>
              <a:t>Role vizualizace ve výuce chemie</a:t>
            </a:r>
            <a:endParaRPr lang="en-US" dirty="0"/>
          </a:p>
        </p:txBody>
      </p:sp>
      <p:sp>
        <p:nvSpPr>
          <p:cNvPr id="6" name="Vertical Text Placeholder 5"/>
          <p:cNvSpPr>
            <a:spLocks noGrp="1"/>
          </p:cNvSpPr>
          <p:nvPr>
            <p:ph type="body" orient="vert" idx="1"/>
          </p:nvPr>
        </p:nvSpPr>
        <p:spPr>
          <a:xfrm>
            <a:off x="254001" y="3158509"/>
            <a:ext cx="8748888" cy="778052"/>
          </a:xfrm>
        </p:spPr>
        <p:txBody>
          <a:bodyPr vert="horz">
            <a:noAutofit/>
          </a:bodyPr>
          <a:lstStyle/>
          <a:p>
            <a:r>
              <a:rPr lang="cs-CZ" dirty="0"/>
              <a:t>Pokud si prohlédneme několik učebnic z </a:t>
            </a:r>
            <a:r>
              <a:rPr lang="cs-CZ" dirty="0" smtClean="0"/>
              <a:t>několika následujících po sobě </a:t>
            </a:r>
            <a:r>
              <a:rPr lang="cs-CZ" dirty="0"/>
              <a:t>let, můžeme si všimnout, jak se v nich měnila koncepce znázorňování </a:t>
            </a:r>
            <a:r>
              <a:rPr lang="cs-CZ" dirty="0" smtClean="0"/>
              <a:t>mikrosvěta: </a:t>
            </a:r>
          </a:p>
          <a:p>
            <a:pPr lvl="1"/>
            <a:r>
              <a:rPr lang="cs-CZ" dirty="0" smtClean="0"/>
              <a:t>od </a:t>
            </a:r>
            <a:r>
              <a:rPr lang="cs-CZ" dirty="0"/>
              <a:t>velmi schematických obrázků </a:t>
            </a:r>
            <a:endParaRPr lang="cs-CZ" dirty="0" smtClean="0"/>
          </a:p>
          <a:p>
            <a:pPr lvl="1"/>
            <a:r>
              <a:rPr lang="cs-CZ" dirty="0" smtClean="0"/>
              <a:t>až </a:t>
            </a:r>
            <a:r>
              <a:rPr lang="cs-CZ" dirty="0"/>
              <a:t>po obrázky, které ukazují už mnohem vytříbenějším způsobem vnitřní stavbu atomů, molekul nebo </a:t>
            </a:r>
            <a:r>
              <a:rPr lang="cs-CZ" dirty="0" smtClean="0"/>
              <a:t>iontů.</a:t>
            </a:r>
            <a:endParaRPr lang="en-US" dirty="0"/>
          </a:p>
        </p:txBody>
      </p:sp>
      <p:pic>
        <p:nvPicPr>
          <p:cNvPr id="4" name="Picture 3"/>
          <p:cNvPicPr/>
          <p:nvPr/>
        </p:nvPicPr>
        <p:blipFill>
          <a:blip r:embed="rId3" cstate="print"/>
          <a:srcRect/>
          <a:stretch>
            <a:fillRect/>
          </a:stretch>
        </p:blipFill>
        <p:spPr bwMode="auto">
          <a:xfrm>
            <a:off x="516295" y="4690252"/>
            <a:ext cx="8097945" cy="2050748"/>
          </a:xfrm>
          <a:prstGeom prst="rect">
            <a:avLst/>
          </a:prstGeom>
          <a:noFill/>
          <a:ln w="9525">
            <a:noFill/>
            <a:miter lim="800000"/>
            <a:headEnd/>
            <a:tailEnd/>
          </a:ln>
        </p:spPr>
      </p:pic>
    </p:spTree>
    <p:extLst>
      <p:ext uri="{BB962C8B-B14F-4D97-AF65-F5344CB8AC3E}">
        <p14:creationId xmlns:p14="http://schemas.microsoft.com/office/powerpoint/2010/main" val="352718243"/>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cs-CZ" b="1" dirty="0"/>
              <a:t>Role vizualizace ve výuce chemie</a:t>
            </a:r>
            <a:endParaRPr lang="en-US" dirty="0"/>
          </a:p>
        </p:txBody>
      </p:sp>
      <p:sp>
        <p:nvSpPr>
          <p:cNvPr id="6" name="Vertical Text Placeholder 5"/>
          <p:cNvSpPr>
            <a:spLocks noGrp="1"/>
          </p:cNvSpPr>
          <p:nvPr>
            <p:ph type="body" orient="vert" idx="1"/>
          </p:nvPr>
        </p:nvSpPr>
        <p:spPr>
          <a:xfrm>
            <a:off x="254001" y="2370778"/>
            <a:ext cx="8748888" cy="2025859"/>
          </a:xfrm>
        </p:spPr>
        <p:txBody>
          <a:bodyPr vert="horz">
            <a:noAutofit/>
          </a:bodyPr>
          <a:lstStyle/>
          <a:p>
            <a:r>
              <a:rPr lang="cs-CZ" dirty="0"/>
              <a:t>V současné </a:t>
            </a:r>
            <a:r>
              <a:rPr lang="cs-CZ" dirty="0" smtClean="0"/>
              <a:t>době </a:t>
            </a:r>
            <a:r>
              <a:rPr lang="cs-CZ" dirty="0"/>
              <a:t>všechny učebnice </a:t>
            </a:r>
            <a:r>
              <a:rPr lang="cs-CZ" dirty="0" smtClean="0"/>
              <a:t>chemie obsahují </a:t>
            </a:r>
            <a:r>
              <a:rPr lang="cs-CZ" dirty="0"/>
              <a:t>četné obrázky mikrosvěta. </a:t>
            </a:r>
            <a:endParaRPr lang="cs-CZ" dirty="0" smtClean="0"/>
          </a:p>
          <a:p>
            <a:r>
              <a:rPr lang="cs-CZ" dirty="0" smtClean="0"/>
              <a:t>Některé </a:t>
            </a:r>
            <a:r>
              <a:rPr lang="cs-CZ" dirty="0"/>
              <a:t>z těchto </a:t>
            </a:r>
            <a:r>
              <a:rPr lang="cs-CZ" dirty="0" smtClean="0"/>
              <a:t>ilustrací </a:t>
            </a:r>
            <a:r>
              <a:rPr lang="cs-CZ" dirty="0"/>
              <a:t>jsou chybné nebo nepřesné, což v důsledku vede k vytváření špatných představ </a:t>
            </a:r>
            <a:r>
              <a:rPr lang="cs-CZ" dirty="0" smtClean="0"/>
              <a:t>žáků.</a:t>
            </a:r>
            <a:endParaRPr lang="en-US" dirty="0"/>
          </a:p>
        </p:txBody>
      </p:sp>
      <p:pic>
        <p:nvPicPr>
          <p:cNvPr id="4" name="Picture 3"/>
          <p:cNvPicPr/>
          <p:nvPr/>
        </p:nvPicPr>
        <p:blipFill>
          <a:blip r:embed="rId3" cstate="email">
            <a:extLst>
              <a:ext uri="{28A0092B-C50C-407E-A947-70E740481C1C}">
                <a14:useLocalDpi xmlns:a14="http://schemas.microsoft.com/office/drawing/2010/main" val="0"/>
              </a:ext>
            </a:extLst>
          </a:blip>
          <a:stretch>
            <a:fillRect/>
          </a:stretch>
        </p:blipFill>
        <p:spPr>
          <a:xfrm>
            <a:off x="341524" y="5005070"/>
            <a:ext cx="1670685" cy="1064260"/>
          </a:xfrm>
          <a:prstGeom prst="rect">
            <a:avLst/>
          </a:prstGeom>
        </p:spPr>
      </p:pic>
      <p:pic>
        <p:nvPicPr>
          <p:cNvPr id="7" name="Obraz 15"/>
          <p:cNvPicPr/>
          <p:nvPr/>
        </p:nvPicPr>
        <p:blipFill>
          <a:blip r:embed="rId4" cstate="print"/>
          <a:srcRect/>
          <a:stretch>
            <a:fillRect/>
          </a:stretch>
        </p:blipFill>
        <p:spPr bwMode="auto">
          <a:xfrm>
            <a:off x="2495337" y="5040416"/>
            <a:ext cx="1697990" cy="1610995"/>
          </a:xfrm>
          <a:prstGeom prst="rect">
            <a:avLst/>
          </a:prstGeom>
          <a:noFill/>
          <a:ln w="9525">
            <a:noFill/>
            <a:miter lim="800000"/>
            <a:headEnd/>
            <a:tailEnd/>
          </a:ln>
        </p:spPr>
      </p:pic>
      <p:pic>
        <p:nvPicPr>
          <p:cNvPr id="8" name="Obraz 54"/>
          <p:cNvPicPr/>
          <p:nvPr/>
        </p:nvPicPr>
        <p:blipFill rotWithShape="1">
          <a:blip r:embed="rId5" cstate="print"/>
          <a:srcRect l="2476" r="5489" b="20472"/>
          <a:stretch/>
        </p:blipFill>
        <p:spPr bwMode="auto">
          <a:xfrm>
            <a:off x="3987800" y="4265931"/>
            <a:ext cx="5080000" cy="1093470"/>
          </a:xfrm>
          <a:prstGeom prst="rect">
            <a:avLst/>
          </a:prstGeom>
          <a:noFill/>
          <a:ln w="9525">
            <a:noFill/>
            <a:miter lim="800000"/>
            <a:headEnd/>
            <a:tailEnd/>
          </a:ln>
        </p:spPr>
      </p:pic>
      <p:pic>
        <p:nvPicPr>
          <p:cNvPr id="9" name="Obraz 45"/>
          <p:cNvPicPr/>
          <p:nvPr/>
        </p:nvPicPr>
        <p:blipFill rotWithShape="1">
          <a:blip r:embed="rId6" cstate="print"/>
          <a:srcRect l="52828"/>
          <a:stretch/>
        </p:blipFill>
        <p:spPr bwMode="auto">
          <a:xfrm>
            <a:off x="5490633" y="5335266"/>
            <a:ext cx="1976967" cy="1273810"/>
          </a:xfrm>
          <a:prstGeom prst="rect">
            <a:avLst/>
          </a:prstGeom>
          <a:noFill/>
          <a:ln w="9525">
            <a:noFill/>
            <a:miter lim="800000"/>
            <a:headEnd/>
            <a:tailEnd/>
          </a:ln>
        </p:spPr>
      </p:pic>
    </p:spTree>
    <p:extLst>
      <p:ext uri="{BB962C8B-B14F-4D97-AF65-F5344CB8AC3E}">
        <p14:creationId xmlns:p14="http://schemas.microsoft.com/office/powerpoint/2010/main" val="56796020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0" y="-169862"/>
            <a:ext cx="8229600" cy="1252537"/>
          </a:xfrm>
        </p:spPr>
        <p:txBody>
          <a:bodyPr>
            <a:normAutofit/>
          </a:bodyPr>
          <a:lstStyle/>
          <a:p>
            <a:r>
              <a:rPr lang="cs-CZ" sz="5100" b="1" dirty="0" smtClean="0">
                <a:latin typeface="Arial"/>
                <a:cs typeface="Arial"/>
              </a:rPr>
              <a:t>Modely - </a:t>
            </a:r>
            <a:r>
              <a:rPr lang="cs-CZ" sz="5100" b="1" dirty="0">
                <a:latin typeface="Arial"/>
                <a:cs typeface="Arial"/>
              </a:rPr>
              <a:t>chyby</a:t>
            </a:r>
            <a:endParaRPr lang="en-US" sz="5100" b="1" dirty="0">
              <a:latin typeface="Arial"/>
              <a:cs typeface="Arial"/>
            </a:endParaRPr>
          </a:p>
        </p:txBody>
      </p:sp>
      <p:pic>
        <p:nvPicPr>
          <p:cNvPr id="4" name="Obraz 31"/>
          <p:cNvPicPr/>
          <p:nvPr/>
        </p:nvPicPr>
        <p:blipFill>
          <a:blip r:embed="rId2" cstate="print"/>
          <a:srcRect/>
          <a:stretch>
            <a:fillRect/>
          </a:stretch>
        </p:blipFill>
        <p:spPr bwMode="auto">
          <a:xfrm>
            <a:off x="619361" y="3380793"/>
            <a:ext cx="2287053" cy="1735693"/>
          </a:xfrm>
          <a:prstGeom prst="rect">
            <a:avLst/>
          </a:prstGeom>
          <a:noFill/>
          <a:ln w="9525">
            <a:noFill/>
            <a:miter lim="800000"/>
            <a:headEnd/>
            <a:tailEnd/>
          </a:ln>
        </p:spPr>
      </p:pic>
      <p:graphicFrame>
        <p:nvGraphicFramePr>
          <p:cNvPr id="7" name="Table 6"/>
          <p:cNvGraphicFramePr>
            <a:graphicFrameLocks noGrp="1"/>
          </p:cNvGraphicFramePr>
          <p:nvPr>
            <p:extLst>
              <p:ext uri="{D42A27DB-BD31-4B8C-83A1-F6EECF244321}">
                <p14:modId xmlns:p14="http://schemas.microsoft.com/office/powerpoint/2010/main" val="3869142095"/>
              </p:ext>
            </p:extLst>
          </p:nvPr>
        </p:nvGraphicFramePr>
        <p:xfrm>
          <a:off x="585265" y="5225696"/>
          <a:ext cx="8028969" cy="1554480"/>
        </p:xfrm>
        <a:graphic>
          <a:graphicData uri="http://schemas.openxmlformats.org/drawingml/2006/table">
            <a:tbl>
              <a:tblPr firstRow="1" bandRow="1">
                <a:tableStyleId>{5C22544A-7EE6-4342-B048-85BDC9FD1C3A}</a:tableStyleId>
              </a:tblPr>
              <a:tblGrid>
                <a:gridCol w="2676323"/>
                <a:gridCol w="2676323"/>
                <a:gridCol w="2676323"/>
              </a:tblGrid>
              <a:tr h="370840">
                <a:tc>
                  <a:txBody>
                    <a:bodyPr/>
                    <a:lstStyle/>
                    <a:p>
                      <a:pPr algn="ctr"/>
                      <a:r>
                        <a:rPr lang="cs-CZ" sz="16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mn-ea"/>
                          <a:cs typeface="Arial"/>
                        </a:rPr>
                        <a:t>Model sugeruje, že elektrony, které vytvářejí vazbu jsou „rozlišitelné“ – půl vazby (jeden elektron) je jednou barvou a druhá polovina jinou barvou.</a:t>
                      </a:r>
                      <a:endParaRPr 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a:txBody>
                  <a:tcPr/>
                </a:tc>
                <a:tc>
                  <a:txBody>
                    <a:bodyPr/>
                    <a:lstStyle/>
                    <a:p>
                      <a:pPr algn="ctr"/>
                      <a:r>
                        <a:rPr lang="cs-CZ" sz="16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mn-ea"/>
                          <a:cs typeface="Arial"/>
                        </a:rPr>
                        <a:t>Modely, které sugerují, že atomy síry jsou žluté a atomy uhlíku černé.</a:t>
                      </a:r>
                      <a:r>
                        <a:rPr lang="en-US"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 </a:t>
                      </a:r>
                      <a:endParaRPr 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a:txBody>
                  <a:tcPr anchor="ctr"/>
                </a:tc>
                <a:tc>
                  <a:txBody>
                    <a:bodyPr/>
                    <a:lstStyle/>
                    <a:p>
                      <a:pPr algn="ctr"/>
                      <a:r>
                        <a:rPr lang="cs-CZ" sz="16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mn-ea"/>
                          <a:cs typeface="Arial"/>
                        </a:rPr>
                        <a:t>Model sugeruje plochý tvar orbitalu a vnímá elektrony jako materiální kuličky.</a:t>
                      </a:r>
                      <a:endParaRPr 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a:txBody>
                  <a:tcPr anchor="ctr"/>
                </a:tc>
              </a:tr>
            </a:tbl>
          </a:graphicData>
        </a:graphic>
      </p:graphicFrame>
      <p:pic>
        <p:nvPicPr>
          <p:cNvPr id="8" name="Picture 7" descr="tm:Users:tm:Documents:do pragi:rys_hab_final:strona 104 rys 197d.tif"/>
          <p:cNvPicPr/>
          <p:nvPr/>
        </p:nvPicPr>
        <p:blipFill>
          <a:blip r:embed="rId3" cstate="print"/>
          <a:srcRect t="29167" b="16759"/>
          <a:stretch>
            <a:fillRect/>
          </a:stretch>
        </p:blipFill>
        <p:spPr bwMode="auto">
          <a:xfrm>
            <a:off x="6105711" y="4033609"/>
            <a:ext cx="2349728" cy="1080744"/>
          </a:xfrm>
          <a:prstGeom prst="rect">
            <a:avLst/>
          </a:prstGeom>
          <a:noFill/>
          <a:ln w="9525">
            <a:noFill/>
            <a:miter lim="800000"/>
            <a:headEnd/>
            <a:tailEnd/>
          </a:ln>
        </p:spPr>
      </p:pic>
      <p:pic>
        <p:nvPicPr>
          <p:cNvPr id="9" name="Picture 8" descr="tm:Users:tm:Documents:do pragi:rys_hab_final:strona 104 rys 197b.tif"/>
          <p:cNvPicPr/>
          <p:nvPr/>
        </p:nvPicPr>
        <p:blipFill>
          <a:blip r:embed="rId4" cstate="print"/>
          <a:srcRect/>
          <a:stretch>
            <a:fillRect/>
          </a:stretch>
        </p:blipFill>
        <p:spPr bwMode="auto">
          <a:xfrm>
            <a:off x="2942474" y="3275489"/>
            <a:ext cx="1602278" cy="1109462"/>
          </a:xfrm>
          <a:prstGeom prst="rect">
            <a:avLst/>
          </a:prstGeom>
          <a:noFill/>
          <a:ln w="9525">
            <a:noFill/>
            <a:miter lim="800000"/>
            <a:headEnd/>
            <a:tailEnd/>
          </a:ln>
        </p:spPr>
      </p:pic>
      <p:pic>
        <p:nvPicPr>
          <p:cNvPr id="10" name="Picture 9" descr="tm:Users:tm:Documents:do pragi:rys_hab_final:strona 104 rys 197c.tif"/>
          <p:cNvPicPr/>
          <p:nvPr/>
        </p:nvPicPr>
        <p:blipFill>
          <a:blip r:embed="rId5" cstate="print"/>
          <a:srcRect/>
          <a:stretch>
            <a:fillRect/>
          </a:stretch>
        </p:blipFill>
        <p:spPr bwMode="auto">
          <a:xfrm>
            <a:off x="4501593" y="3445522"/>
            <a:ext cx="1570856" cy="1437388"/>
          </a:xfrm>
          <a:prstGeom prst="rect">
            <a:avLst/>
          </a:prstGeom>
          <a:noFill/>
          <a:ln w="9525">
            <a:noFill/>
            <a:miter lim="800000"/>
            <a:headEnd/>
            <a:tailEnd/>
          </a:ln>
        </p:spPr>
      </p:pic>
      <p:sp>
        <p:nvSpPr>
          <p:cNvPr id="2" name="Rectangle 1"/>
          <p:cNvSpPr/>
          <p:nvPr/>
        </p:nvSpPr>
        <p:spPr>
          <a:xfrm>
            <a:off x="358004" y="1571215"/>
            <a:ext cx="8430124" cy="1877437"/>
          </a:xfrm>
          <a:prstGeom prst="rect">
            <a:avLst/>
          </a:prstGeom>
        </p:spPr>
        <p:txBody>
          <a:bodyPr wrap="square">
            <a:spAutoFit/>
          </a:bodyPr>
          <a:lstStyle/>
          <a:p>
            <a:pPr algn="just">
              <a:spcBef>
                <a:spcPts val="600"/>
              </a:spcBef>
            </a:pPr>
            <a:r>
              <a:rPr lang="cs-CZ" dirty="0">
                <a:solidFill>
                  <a:schemeClr val="tx1">
                    <a:lumMod val="65000"/>
                    <a:lumOff val="35000"/>
                  </a:schemeClr>
                </a:solidFill>
                <a:latin typeface="Arial"/>
                <a:cs typeface="Arial"/>
              </a:rPr>
              <a:t>Materiální modely </a:t>
            </a:r>
            <a:r>
              <a:rPr lang="cs-CZ" dirty="0" smtClean="0">
                <a:solidFill>
                  <a:schemeClr val="tx1">
                    <a:lumMod val="65000"/>
                    <a:lumOff val="35000"/>
                  </a:schemeClr>
                </a:solidFill>
                <a:latin typeface="Arial"/>
                <a:cs typeface="Arial"/>
              </a:rPr>
              <a:t>obsahují bohužel </a:t>
            </a:r>
            <a:r>
              <a:rPr lang="cs-CZ" dirty="0">
                <a:solidFill>
                  <a:schemeClr val="tx1">
                    <a:lumMod val="65000"/>
                    <a:lumOff val="35000"/>
                  </a:schemeClr>
                </a:solidFill>
                <a:latin typeface="Arial"/>
                <a:cs typeface="Arial"/>
              </a:rPr>
              <a:t>také tzv. negativní analogie, </a:t>
            </a:r>
            <a:r>
              <a:rPr lang="cs-CZ" dirty="0" smtClean="0">
                <a:solidFill>
                  <a:schemeClr val="tx1">
                    <a:lumMod val="65000"/>
                    <a:lumOff val="35000"/>
                  </a:schemeClr>
                </a:solidFill>
                <a:latin typeface="Arial"/>
                <a:cs typeface="Arial"/>
              </a:rPr>
              <a:t>to znamená, </a:t>
            </a:r>
            <a:r>
              <a:rPr lang="cs-CZ" dirty="0">
                <a:solidFill>
                  <a:schemeClr val="tx1">
                    <a:lumMod val="65000"/>
                    <a:lumOff val="35000"/>
                  </a:schemeClr>
                </a:solidFill>
                <a:latin typeface="Arial"/>
                <a:cs typeface="Arial"/>
              </a:rPr>
              <a:t>že mohou sugerovat mylné vlastnosti zkoumaného objektu nebo jevu. </a:t>
            </a:r>
          </a:p>
          <a:p>
            <a:pPr lvl="1" algn="just"/>
            <a:r>
              <a:rPr lang="cs-CZ" sz="1600" dirty="0">
                <a:solidFill>
                  <a:schemeClr val="tx1">
                    <a:lumMod val="65000"/>
                    <a:lumOff val="35000"/>
                  </a:schemeClr>
                </a:solidFill>
                <a:latin typeface="Arial"/>
                <a:cs typeface="Arial"/>
              </a:rPr>
              <a:t>Jako příklad negativní analogie z oblasti didaktiky chemie mohou </a:t>
            </a:r>
            <a:r>
              <a:rPr lang="cs-CZ" sz="1600" dirty="0" smtClean="0">
                <a:solidFill>
                  <a:schemeClr val="tx1">
                    <a:lumMod val="65000"/>
                    <a:lumOff val="35000"/>
                  </a:schemeClr>
                </a:solidFill>
                <a:latin typeface="Arial"/>
                <a:cs typeface="Arial"/>
              </a:rPr>
              <a:t>posloužit:</a:t>
            </a:r>
          </a:p>
          <a:p>
            <a:pPr marL="742950" lvl="1" indent="-285750" algn="just">
              <a:buFontTx/>
              <a:buChar char="-"/>
            </a:pPr>
            <a:r>
              <a:rPr lang="cs-CZ" sz="1600" dirty="0" smtClean="0">
                <a:solidFill>
                  <a:schemeClr val="tx1">
                    <a:lumMod val="65000"/>
                    <a:lumOff val="35000"/>
                  </a:schemeClr>
                </a:solidFill>
                <a:latin typeface="Arial"/>
                <a:cs typeface="Arial"/>
              </a:rPr>
              <a:t>spojky</a:t>
            </a:r>
            <a:r>
              <a:rPr lang="cs-CZ" sz="1600" dirty="0">
                <a:solidFill>
                  <a:schemeClr val="tx1">
                    <a:lumMod val="65000"/>
                    <a:lumOff val="35000"/>
                  </a:schemeClr>
                </a:solidFill>
                <a:latin typeface="Arial"/>
                <a:cs typeface="Arial"/>
              </a:rPr>
              <a:t>, které se nacházejí v </a:t>
            </a:r>
            <a:r>
              <a:rPr lang="cs-CZ" sz="1600" dirty="0" err="1">
                <a:solidFill>
                  <a:schemeClr val="tx1">
                    <a:lumMod val="65000"/>
                    <a:lumOff val="35000"/>
                  </a:schemeClr>
                </a:solidFill>
                <a:latin typeface="Arial"/>
                <a:cs typeface="Arial"/>
              </a:rPr>
              <a:t>tyčinkovo</a:t>
            </a:r>
            <a:r>
              <a:rPr lang="cs-CZ" sz="1600" dirty="0">
                <a:solidFill>
                  <a:schemeClr val="tx1">
                    <a:lumMod val="65000"/>
                    <a:lumOff val="35000"/>
                  </a:schemeClr>
                </a:solidFill>
                <a:latin typeface="Arial"/>
                <a:cs typeface="Arial"/>
              </a:rPr>
              <a:t>-kuličkových materiálních modelech a slouží k znázornění chemických vazeb v molekulách, </a:t>
            </a:r>
            <a:endParaRPr lang="cs-CZ" sz="1600" dirty="0" smtClean="0">
              <a:solidFill>
                <a:schemeClr val="tx1">
                  <a:lumMod val="65000"/>
                  <a:lumOff val="35000"/>
                </a:schemeClr>
              </a:solidFill>
              <a:latin typeface="Arial"/>
              <a:cs typeface="Arial"/>
            </a:endParaRPr>
          </a:p>
          <a:p>
            <a:pPr marL="742950" lvl="1" indent="-285750" algn="just">
              <a:buFontTx/>
              <a:buChar char="-"/>
            </a:pPr>
            <a:r>
              <a:rPr lang="cs-CZ" sz="1600" dirty="0" smtClean="0">
                <a:solidFill>
                  <a:schemeClr val="tx1">
                    <a:lumMod val="65000"/>
                    <a:lumOff val="35000"/>
                  </a:schemeClr>
                </a:solidFill>
                <a:latin typeface="Arial"/>
                <a:cs typeface="Arial"/>
              </a:rPr>
              <a:t>nebo </a:t>
            </a:r>
            <a:r>
              <a:rPr lang="cs-CZ" sz="1600" dirty="0">
                <a:solidFill>
                  <a:schemeClr val="tx1">
                    <a:lumMod val="65000"/>
                    <a:lumOff val="35000"/>
                  </a:schemeClr>
                </a:solidFill>
                <a:latin typeface="Arial"/>
                <a:cs typeface="Arial"/>
              </a:rPr>
              <a:t>barva, jakou jsou označeny jednotlivé kuličky, které mají symbolizovat atomy daných prvků.</a:t>
            </a:r>
          </a:p>
        </p:txBody>
      </p:sp>
    </p:spTree>
    <p:extLst>
      <p:ext uri="{BB962C8B-B14F-4D97-AF65-F5344CB8AC3E}">
        <p14:creationId xmlns:p14="http://schemas.microsoft.com/office/powerpoint/2010/main" val="218673528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cs-CZ" sz="5100" b="1" dirty="0" smtClean="0">
                <a:latin typeface="Arial"/>
                <a:cs typeface="Arial"/>
              </a:rPr>
              <a:t>Modely -</a:t>
            </a:r>
            <a:r>
              <a:rPr lang="cs-CZ" sz="4800" b="1" dirty="0" smtClean="0">
                <a:latin typeface="Arial"/>
                <a:cs typeface="Arial"/>
              </a:rPr>
              <a:t> </a:t>
            </a:r>
            <a:r>
              <a:rPr lang="cs-CZ" sz="5100" b="1" dirty="0">
                <a:latin typeface="Arial"/>
                <a:cs typeface="Arial"/>
              </a:rPr>
              <a:t>chyby</a:t>
            </a:r>
            <a:endParaRPr lang="en-US" sz="5100" b="1" dirty="0">
              <a:latin typeface="Arial"/>
              <a:cs typeface="Arial"/>
            </a:endParaRPr>
          </a:p>
        </p:txBody>
      </p:sp>
      <p:sp>
        <p:nvSpPr>
          <p:cNvPr id="2" name="Rectangle 1"/>
          <p:cNvSpPr/>
          <p:nvPr/>
        </p:nvSpPr>
        <p:spPr>
          <a:xfrm>
            <a:off x="276097" y="5361286"/>
            <a:ext cx="8586629" cy="1200329"/>
          </a:xfrm>
          <a:prstGeom prst="rect">
            <a:avLst/>
          </a:prstGeom>
        </p:spPr>
        <p:txBody>
          <a:bodyPr wrap="square">
            <a:spAutoFit/>
          </a:bodyPr>
          <a:lstStyle/>
          <a:p>
            <a:pPr algn="ctr"/>
            <a:r>
              <a:rPr lang="cs-CZ" dirty="0">
                <a:solidFill>
                  <a:schemeClr val="tx2"/>
                </a:solidFill>
                <a:latin typeface="Arial"/>
                <a:cs typeface="Arial"/>
              </a:rPr>
              <a:t>Ukázky 1-3: </a:t>
            </a:r>
            <a:r>
              <a:rPr lang="cs-CZ" dirty="0" smtClean="0">
                <a:solidFill>
                  <a:schemeClr val="tx2"/>
                </a:solidFill>
                <a:latin typeface="Arial"/>
                <a:cs typeface="Arial"/>
              </a:rPr>
              <a:t>chybné </a:t>
            </a:r>
            <a:r>
              <a:rPr lang="cs-CZ" dirty="0">
                <a:solidFill>
                  <a:schemeClr val="tx2"/>
                </a:solidFill>
                <a:latin typeface="Arial"/>
                <a:cs typeface="Arial"/>
              </a:rPr>
              <a:t>tvary modelů molekul kyseliny siřičité, </a:t>
            </a:r>
            <a:endParaRPr lang="cs-CZ" dirty="0" smtClean="0">
              <a:solidFill>
                <a:schemeClr val="tx2"/>
              </a:solidFill>
              <a:latin typeface="Arial"/>
              <a:cs typeface="Arial"/>
            </a:endParaRPr>
          </a:p>
          <a:p>
            <a:pPr algn="ctr"/>
            <a:r>
              <a:rPr lang="cs-CZ" dirty="0" smtClean="0">
                <a:solidFill>
                  <a:schemeClr val="tx2"/>
                </a:solidFill>
                <a:latin typeface="Arial"/>
                <a:cs typeface="Arial"/>
              </a:rPr>
              <a:t>umístěné </a:t>
            </a:r>
            <a:r>
              <a:rPr lang="cs-CZ" dirty="0">
                <a:solidFill>
                  <a:schemeClr val="tx2"/>
                </a:solidFill>
                <a:latin typeface="Arial"/>
                <a:cs typeface="Arial"/>
              </a:rPr>
              <a:t>na internetových portálech, </a:t>
            </a:r>
            <a:endParaRPr lang="cs-CZ" dirty="0" smtClean="0">
              <a:solidFill>
                <a:schemeClr val="tx2"/>
              </a:solidFill>
              <a:latin typeface="Arial"/>
              <a:cs typeface="Arial"/>
            </a:endParaRPr>
          </a:p>
          <a:p>
            <a:pPr algn="ctr"/>
            <a:endParaRPr lang="cs-CZ" dirty="0" smtClean="0">
              <a:solidFill>
                <a:schemeClr val="tx2"/>
              </a:solidFill>
              <a:latin typeface="Arial"/>
              <a:cs typeface="Arial"/>
            </a:endParaRPr>
          </a:p>
          <a:p>
            <a:pPr algn="ctr"/>
            <a:r>
              <a:rPr lang="cs-CZ" dirty="0" smtClean="0">
                <a:solidFill>
                  <a:schemeClr val="tx2"/>
                </a:solidFill>
                <a:latin typeface="Arial"/>
                <a:cs typeface="Arial"/>
              </a:rPr>
              <a:t>ukázka </a:t>
            </a:r>
            <a:r>
              <a:rPr lang="cs-CZ" dirty="0">
                <a:solidFill>
                  <a:schemeClr val="tx2"/>
                </a:solidFill>
                <a:latin typeface="Arial"/>
                <a:cs typeface="Arial"/>
              </a:rPr>
              <a:t>4: správný model. </a:t>
            </a:r>
            <a:endParaRPr lang="en-US" dirty="0">
              <a:solidFill>
                <a:schemeClr val="tx2"/>
              </a:solidFill>
              <a:latin typeface="Arial"/>
              <a:cs typeface="Arial"/>
            </a:endParaRPr>
          </a:p>
        </p:txBody>
      </p:sp>
      <p:grpSp>
        <p:nvGrpSpPr>
          <p:cNvPr id="7" name="Group 6"/>
          <p:cNvGrpSpPr/>
          <p:nvPr/>
        </p:nvGrpSpPr>
        <p:grpSpPr>
          <a:xfrm>
            <a:off x="58104" y="2688683"/>
            <a:ext cx="9022605" cy="2443789"/>
            <a:chOff x="58104" y="1456783"/>
            <a:chExt cx="9022605" cy="2443789"/>
          </a:xfrm>
        </p:grpSpPr>
        <p:sp>
          <p:nvSpPr>
            <p:cNvPr id="3" name="Rounded Rectangle 2"/>
            <p:cNvSpPr/>
            <p:nvPr/>
          </p:nvSpPr>
          <p:spPr>
            <a:xfrm>
              <a:off x="58104" y="1493528"/>
              <a:ext cx="9022605" cy="2407044"/>
            </a:xfrm>
            <a:prstGeom prst="round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263930" y="1456783"/>
              <a:ext cx="8668655" cy="2166435"/>
              <a:chOff x="263930" y="1456783"/>
              <a:chExt cx="8668655" cy="2166435"/>
            </a:xfrm>
          </p:grpSpPr>
          <p:pic>
            <p:nvPicPr>
              <p:cNvPr id="11" name="Obraz 0" descr="rys1.tif"/>
              <p:cNvPicPr/>
              <p:nvPr/>
            </p:nvPicPr>
            <p:blipFill>
              <a:blip r:embed="rId2" cstate="print"/>
              <a:stretch>
                <a:fillRect/>
              </a:stretch>
            </p:blipFill>
            <p:spPr>
              <a:xfrm>
                <a:off x="263930" y="1883525"/>
                <a:ext cx="1729739" cy="1655444"/>
              </a:xfrm>
              <a:prstGeom prst="rect">
                <a:avLst/>
              </a:prstGeom>
            </p:spPr>
          </p:pic>
          <p:pic>
            <p:nvPicPr>
              <p:cNvPr id="12" name="Obraz 103" descr="rys2.tif"/>
              <p:cNvPicPr/>
              <p:nvPr/>
            </p:nvPicPr>
            <p:blipFill>
              <a:blip r:embed="rId3" cstate="print"/>
              <a:stretch>
                <a:fillRect/>
              </a:stretch>
            </p:blipFill>
            <p:spPr>
              <a:xfrm>
                <a:off x="1993669" y="2076884"/>
                <a:ext cx="2341059" cy="1462085"/>
              </a:xfrm>
              <a:prstGeom prst="rect">
                <a:avLst/>
              </a:prstGeom>
            </p:spPr>
          </p:pic>
          <p:pic>
            <p:nvPicPr>
              <p:cNvPr id="14" name="Picture 13"/>
              <p:cNvPicPr/>
              <p:nvPr/>
            </p:nvPicPr>
            <p:blipFill rotWithShape="1">
              <a:blip r:embed="rId4" cstate="print"/>
              <a:srcRect l="8110"/>
              <a:stretch/>
            </p:blipFill>
            <p:spPr bwMode="auto">
              <a:xfrm>
                <a:off x="4406850" y="1967774"/>
                <a:ext cx="1686007" cy="1655444"/>
              </a:xfrm>
              <a:prstGeom prst="rect">
                <a:avLst/>
              </a:prstGeom>
              <a:noFill/>
              <a:ln w="9525">
                <a:noFill/>
                <a:miter lim="800000"/>
                <a:headEnd/>
                <a:tailEnd/>
              </a:ln>
            </p:spPr>
          </p:pic>
          <p:pic>
            <p:nvPicPr>
              <p:cNvPr id="16" name="Picture 15"/>
              <p:cNvPicPr/>
              <p:nvPr/>
            </p:nvPicPr>
            <p:blipFill>
              <a:blip r:embed="rId5" cstate="print"/>
              <a:srcRect/>
              <a:stretch>
                <a:fillRect/>
              </a:stretch>
            </p:blipFill>
            <p:spPr bwMode="auto">
              <a:xfrm>
                <a:off x="6351074" y="1967774"/>
                <a:ext cx="2581511" cy="1655444"/>
              </a:xfrm>
              <a:prstGeom prst="rect">
                <a:avLst/>
              </a:prstGeom>
              <a:noFill/>
              <a:ln w="9525">
                <a:noFill/>
                <a:miter lim="800000"/>
                <a:headEnd/>
                <a:tailEnd/>
              </a:ln>
            </p:spPr>
          </p:pic>
          <p:sp>
            <p:nvSpPr>
              <p:cNvPr id="4" name="Rectangle 3"/>
              <p:cNvSpPr/>
              <p:nvPr/>
            </p:nvSpPr>
            <p:spPr>
              <a:xfrm>
                <a:off x="1019829" y="1456924"/>
                <a:ext cx="569587" cy="584776"/>
              </a:xfrm>
              <a:prstGeom prst="rect">
                <a:avLst/>
              </a:prstGeom>
              <a:noFill/>
            </p:spPr>
            <p:txBody>
              <a:bodyPr wrap="none" lIns="91440" tIns="45720" rIns="91440" bIns="45720">
                <a:spAutoFit/>
              </a:bodyPr>
              <a:lstStyle/>
              <a:p>
                <a:pPr algn="ctr"/>
                <a:r>
                  <a:rPr lang="pl-PL"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pl-PL"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Rectangle 9"/>
              <p:cNvSpPr/>
              <p:nvPr/>
            </p:nvSpPr>
            <p:spPr>
              <a:xfrm>
                <a:off x="3043362" y="1456924"/>
                <a:ext cx="569587" cy="584776"/>
              </a:xfrm>
              <a:prstGeom prst="rect">
                <a:avLst/>
              </a:prstGeom>
              <a:noFill/>
            </p:spPr>
            <p:txBody>
              <a:bodyPr wrap="none" lIns="91440" tIns="45720" rIns="91440" bIns="45720">
                <a:spAutoFit/>
              </a:bodyPr>
              <a:lstStyle/>
              <a:p>
                <a:pPr algn="ctr"/>
                <a:r>
                  <a:rPr lang="pl-PL"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r>
                  <a:rPr lang="pl-PL"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pl-PL"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Rectangle 12"/>
              <p:cNvSpPr/>
              <p:nvPr/>
            </p:nvSpPr>
            <p:spPr>
              <a:xfrm>
                <a:off x="4767488" y="1456783"/>
                <a:ext cx="569587" cy="584776"/>
              </a:xfrm>
              <a:prstGeom prst="rect">
                <a:avLst/>
              </a:prstGeom>
              <a:noFill/>
            </p:spPr>
            <p:txBody>
              <a:bodyPr wrap="none" lIns="91440" tIns="45720" rIns="91440" bIns="45720">
                <a:spAutoFit/>
              </a:bodyPr>
              <a:lstStyle/>
              <a:p>
                <a:pPr algn="ctr"/>
                <a:r>
                  <a:rPr lang="pl-PL"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r>
                  <a:rPr lang="pl-PL"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pl-PL"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Rectangle 14"/>
              <p:cNvSpPr/>
              <p:nvPr/>
            </p:nvSpPr>
            <p:spPr>
              <a:xfrm>
                <a:off x="6808274" y="1456783"/>
                <a:ext cx="569587" cy="584776"/>
              </a:xfrm>
              <a:prstGeom prst="rect">
                <a:avLst/>
              </a:prstGeom>
              <a:noFill/>
            </p:spPr>
            <p:txBody>
              <a:bodyPr wrap="none" lIns="91440" tIns="45720" rIns="91440" bIns="45720">
                <a:spAutoFit/>
              </a:bodyPr>
              <a:lstStyle/>
              <a:p>
                <a:pPr algn="ctr"/>
                <a:r>
                  <a:rPr lang="pl-PL"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a:t>
                </a:r>
                <a:r>
                  <a:rPr lang="pl-PL"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pl-PL"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grpSp>
    </p:spTree>
    <p:extLst>
      <p:ext uri="{BB962C8B-B14F-4D97-AF65-F5344CB8AC3E}">
        <p14:creationId xmlns:p14="http://schemas.microsoft.com/office/powerpoint/2010/main" val="24460657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dirty="0"/>
              <a:t>Zobrazování v přírodních vědách </a:t>
            </a:r>
            <a:endParaRPr lang="en-US" dirty="0"/>
          </a:p>
        </p:txBody>
      </p:sp>
      <p:pic>
        <p:nvPicPr>
          <p:cNvPr id="4" name="Picture 3"/>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3680" y="2004060"/>
            <a:ext cx="2204720" cy="2186940"/>
          </a:xfrm>
          <a:prstGeom prst="rect">
            <a:avLst/>
          </a:prstGeom>
          <a:noFill/>
          <a:ln>
            <a:noFill/>
          </a:ln>
        </p:spPr>
      </p:pic>
      <p:sp>
        <p:nvSpPr>
          <p:cNvPr id="5" name="Rectangle 4"/>
          <p:cNvSpPr/>
          <p:nvPr/>
        </p:nvSpPr>
        <p:spPr>
          <a:xfrm>
            <a:off x="170180" y="4062075"/>
            <a:ext cx="2268220" cy="830997"/>
          </a:xfrm>
          <a:prstGeom prst="rect">
            <a:avLst/>
          </a:prstGeom>
        </p:spPr>
        <p:txBody>
          <a:bodyPr wrap="square">
            <a:spAutoFit/>
          </a:bodyPr>
          <a:lstStyle/>
          <a:p>
            <a:r>
              <a:rPr lang="cs-CZ" sz="1600" i="1" dirty="0">
                <a:solidFill>
                  <a:srgbClr val="073E87"/>
                </a:solidFill>
              </a:rPr>
              <a:t>Mapa</a:t>
            </a:r>
            <a:r>
              <a:rPr lang="cs-CZ" sz="1600" dirty="0"/>
              <a:t> </a:t>
            </a:r>
            <a:r>
              <a:rPr lang="cs-CZ" sz="1600" i="1" dirty="0" err="1">
                <a:solidFill>
                  <a:srgbClr val="073E87"/>
                </a:solidFill>
              </a:rPr>
              <a:t>Yu</a:t>
            </a:r>
            <a:r>
              <a:rPr lang="cs-CZ" sz="1600" i="1" dirty="0">
                <a:solidFill>
                  <a:srgbClr val="073E87"/>
                </a:solidFill>
              </a:rPr>
              <a:t> Ji Tu, vytesaná do kamene v 1137, zobrazuje pobřeží </a:t>
            </a:r>
            <a:r>
              <a:rPr lang="cs-CZ" sz="1600" i="1" dirty="0" smtClean="0">
                <a:solidFill>
                  <a:srgbClr val="073E87"/>
                </a:solidFill>
              </a:rPr>
              <a:t>Číny. </a:t>
            </a:r>
            <a:endParaRPr lang="en-US" sz="1600" i="1" dirty="0">
              <a:solidFill>
                <a:srgbClr val="073E87"/>
              </a:solidFill>
            </a:endParaRPr>
          </a:p>
        </p:txBody>
      </p:sp>
      <p:pic>
        <p:nvPicPr>
          <p:cNvPr id="6" name="Picture 5"/>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35680" y="5067300"/>
            <a:ext cx="1270000" cy="1259840"/>
          </a:xfrm>
          <a:prstGeom prst="rect">
            <a:avLst/>
          </a:prstGeom>
          <a:noFill/>
          <a:ln>
            <a:noFill/>
          </a:ln>
        </p:spPr>
      </p:pic>
      <p:sp>
        <p:nvSpPr>
          <p:cNvPr id="7" name="Rectangle 6"/>
          <p:cNvSpPr/>
          <p:nvPr/>
        </p:nvSpPr>
        <p:spPr>
          <a:xfrm>
            <a:off x="4745357" y="5171132"/>
            <a:ext cx="1902461" cy="584776"/>
          </a:xfrm>
          <a:prstGeom prst="rect">
            <a:avLst/>
          </a:prstGeom>
        </p:spPr>
        <p:txBody>
          <a:bodyPr wrap="square">
            <a:spAutoFit/>
          </a:bodyPr>
          <a:lstStyle/>
          <a:p>
            <a:r>
              <a:rPr lang="cs-CZ" sz="1600" i="1" dirty="0" smtClean="0">
                <a:solidFill>
                  <a:srgbClr val="073E87"/>
                </a:solidFill>
              </a:rPr>
              <a:t>Stavba </a:t>
            </a:r>
            <a:r>
              <a:rPr lang="cs-CZ" sz="1600" i="1" dirty="0">
                <a:solidFill>
                  <a:srgbClr val="073E87"/>
                </a:solidFill>
              </a:rPr>
              <a:t>očí z „Optice </a:t>
            </a:r>
            <a:r>
              <a:rPr lang="cs-CZ" sz="1600" i="1" dirty="0" err="1">
                <a:solidFill>
                  <a:srgbClr val="073E87"/>
                </a:solidFill>
              </a:rPr>
              <a:t>Theaurus</a:t>
            </a:r>
            <a:r>
              <a:rPr lang="cs-CZ" sz="1600" i="1" dirty="0">
                <a:solidFill>
                  <a:srgbClr val="073E87"/>
                </a:solidFill>
              </a:rPr>
              <a:t>“ z </a:t>
            </a:r>
            <a:r>
              <a:rPr lang="cs-CZ" sz="1600" i="1" dirty="0" smtClean="0">
                <a:solidFill>
                  <a:srgbClr val="073E87"/>
                </a:solidFill>
              </a:rPr>
              <a:t>1038. </a:t>
            </a:r>
            <a:endParaRPr lang="en-US" sz="1600" i="1" dirty="0">
              <a:solidFill>
                <a:srgbClr val="073E87"/>
              </a:solidFill>
            </a:endParaRPr>
          </a:p>
        </p:txBody>
      </p:sp>
      <p:pic>
        <p:nvPicPr>
          <p:cNvPr id="8" name="Picture 7"/>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93340" y="2004059"/>
            <a:ext cx="1409700" cy="2458413"/>
          </a:xfrm>
          <a:prstGeom prst="rect">
            <a:avLst/>
          </a:prstGeom>
          <a:noFill/>
          <a:ln>
            <a:noFill/>
          </a:ln>
        </p:spPr>
      </p:pic>
      <p:sp>
        <p:nvSpPr>
          <p:cNvPr id="9" name="Rectangle 8"/>
          <p:cNvSpPr/>
          <p:nvPr/>
        </p:nvSpPr>
        <p:spPr>
          <a:xfrm>
            <a:off x="2504440" y="4462473"/>
            <a:ext cx="2866922" cy="338554"/>
          </a:xfrm>
          <a:prstGeom prst="rect">
            <a:avLst/>
          </a:prstGeom>
        </p:spPr>
        <p:txBody>
          <a:bodyPr wrap="none">
            <a:spAutoFit/>
          </a:bodyPr>
          <a:lstStyle/>
          <a:p>
            <a:r>
              <a:rPr lang="cs-CZ" sz="1600" i="1" dirty="0">
                <a:solidFill>
                  <a:srgbClr val="073E87"/>
                </a:solidFill>
              </a:rPr>
              <a:t>Strana </a:t>
            </a:r>
            <a:r>
              <a:rPr lang="cs-CZ" sz="1600" i="1" dirty="0" err="1">
                <a:solidFill>
                  <a:srgbClr val="073E87"/>
                </a:solidFill>
              </a:rPr>
              <a:t>Baconovy</a:t>
            </a:r>
            <a:r>
              <a:rPr lang="cs-CZ" sz="1600" i="1" dirty="0">
                <a:solidFill>
                  <a:srgbClr val="073E87"/>
                </a:solidFill>
              </a:rPr>
              <a:t> knihy „</a:t>
            </a:r>
            <a:r>
              <a:rPr lang="cs-CZ" sz="1600" i="1" dirty="0" err="1">
                <a:solidFill>
                  <a:srgbClr val="073E87"/>
                </a:solidFill>
              </a:rPr>
              <a:t>Optic</a:t>
            </a:r>
            <a:r>
              <a:rPr lang="cs-CZ" sz="1600" i="1" dirty="0" smtClean="0">
                <a:solidFill>
                  <a:srgbClr val="073E87"/>
                </a:solidFill>
              </a:rPr>
              <a:t>“. </a:t>
            </a:r>
            <a:endParaRPr lang="en-US" sz="1600" i="1" dirty="0">
              <a:solidFill>
                <a:srgbClr val="073E87"/>
              </a:solidFill>
            </a:endParaRPr>
          </a:p>
        </p:txBody>
      </p:sp>
      <p:pic>
        <p:nvPicPr>
          <p:cNvPr id="10" name="Picture 9"/>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589780" y="2522945"/>
            <a:ext cx="2204720" cy="1774428"/>
          </a:xfrm>
          <a:prstGeom prst="rect">
            <a:avLst/>
          </a:prstGeom>
          <a:noFill/>
          <a:ln>
            <a:noFill/>
          </a:ln>
        </p:spPr>
      </p:pic>
      <p:sp>
        <p:nvSpPr>
          <p:cNvPr id="11" name="Rectangle 10"/>
          <p:cNvSpPr/>
          <p:nvPr/>
        </p:nvSpPr>
        <p:spPr>
          <a:xfrm>
            <a:off x="6711319" y="2575114"/>
            <a:ext cx="2448560" cy="830997"/>
          </a:xfrm>
          <a:prstGeom prst="rect">
            <a:avLst/>
          </a:prstGeom>
        </p:spPr>
        <p:txBody>
          <a:bodyPr wrap="square">
            <a:spAutoFit/>
          </a:bodyPr>
          <a:lstStyle/>
          <a:p>
            <a:r>
              <a:rPr lang="cs-CZ" sz="1600" i="1" dirty="0">
                <a:solidFill>
                  <a:srgbClr val="073E87"/>
                </a:solidFill>
              </a:rPr>
              <a:t>Stránky z </a:t>
            </a:r>
            <a:r>
              <a:rPr lang="cs-CZ" sz="1600" i="1" dirty="0" err="1">
                <a:solidFill>
                  <a:srgbClr val="073E87"/>
                </a:solidFill>
              </a:rPr>
              <a:t>Dioskurydesova</a:t>
            </a:r>
            <a:r>
              <a:rPr lang="cs-CZ" sz="1600" i="1" dirty="0">
                <a:solidFill>
                  <a:srgbClr val="073E87"/>
                </a:solidFill>
              </a:rPr>
              <a:t> herbáře </a:t>
            </a:r>
            <a:r>
              <a:rPr lang="cs-CZ" sz="1600" i="1" dirty="0" smtClean="0">
                <a:solidFill>
                  <a:srgbClr val="073E87"/>
                </a:solidFill>
              </a:rPr>
              <a:t>„</a:t>
            </a:r>
            <a:r>
              <a:rPr lang="cs-CZ" sz="1600" i="1" dirty="0" err="1" smtClean="0">
                <a:solidFill>
                  <a:srgbClr val="073E87"/>
                </a:solidFill>
              </a:rPr>
              <a:t>Materia</a:t>
            </a:r>
            <a:r>
              <a:rPr lang="cs-CZ" sz="1600" i="1" dirty="0" smtClean="0">
                <a:solidFill>
                  <a:srgbClr val="073E87"/>
                </a:solidFill>
              </a:rPr>
              <a:t> </a:t>
            </a:r>
            <a:r>
              <a:rPr lang="cs-CZ" sz="1600" i="1" dirty="0" err="1" smtClean="0">
                <a:solidFill>
                  <a:srgbClr val="073E87"/>
                </a:solidFill>
              </a:rPr>
              <a:t>Medica</a:t>
            </a:r>
            <a:r>
              <a:rPr lang="cs-CZ" sz="1600" i="1" dirty="0" smtClean="0">
                <a:solidFill>
                  <a:srgbClr val="073E87"/>
                </a:solidFill>
              </a:rPr>
              <a:t>“ </a:t>
            </a:r>
            <a:r>
              <a:rPr lang="cs-CZ" sz="1600" i="1" dirty="0">
                <a:solidFill>
                  <a:srgbClr val="073E87"/>
                </a:solidFill>
              </a:rPr>
              <a:t>z 14. stol. </a:t>
            </a:r>
            <a:endParaRPr lang="en-US" sz="1600" i="1" dirty="0">
              <a:solidFill>
                <a:srgbClr val="073E87"/>
              </a:solidFill>
            </a:endParaRPr>
          </a:p>
        </p:txBody>
      </p:sp>
      <p:pic>
        <p:nvPicPr>
          <p:cNvPr id="12" name="Picture 11"/>
          <p:cNvPicPr/>
          <p:nvPr/>
        </p:nvPicPr>
        <p:blipFill rotWithShape="1">
          <a:blip r:embed="rId6" cstate="email">
            <a:extLst>
              <a:ext uri="{28A0092B-C50C-407E-A947-70E740481C1C}">
                <a14:useLocalDpi xmlns:a14="http://schemas.microsoft.com/office/drawing/2010/main" val="0"/>
              </a:ext>
            </a:extLst>
          </a:blip>
          <a:srcRect b="13145"/>
          <a:stretch/>
        </p:blipFill>
        <p:spPr bwMode="auto">
          <a:xfrm>
            <a:off x="7371719" y="4392692"/>
            <a:ext cx="1584960" cy="2020808"/>
          </a:xfrm>
          <a:prstGeom prst="rect">
            <a:avLst/>
          </a:prstGeom>
          <a:noFill/>
          <a:ln>
            <a:noFill/>
          </a:ln>
        </p:spPr>
      </p:pic>
      <p:sp>
        <p:nvSpPr>
          <p:cNvPr id="13" name="Rectangle 12"/>
          <p:cNvSpPr/>
          <p:nvPr/>
        </p:nvSpPr>
        <p:spPr>
          <a:xfrm>
            <a:off x="6161161" y="6378654"/>
            <a:ext cx="3034536" cy="338554"/>
          </a:xfrm>
          <a:prstGeom prst="rect">
            <a:avLst/>
          </a:prstGeom>
        </p:spPr>
        <p:txBody>
          <a:bodyPr wrap="none">
            <a:spAutoFit/>
          </a:bodyPr>
          <a:lstStyle/>
          <a:p>
            <a:r>
              <a:rPr lang="cs-CZ" sz="1600" i="1" dirty="0" err="1">
                <a:solidFill>
                  <a:srgbClr val="073E87"/>
                </a:solidFill>
              </a:rPr>
              <a:t>Strána</a:t>
            </a:r>
            <a:r>
              <a:rPr lang="cs-CZ" sz="1600" i="1" dirty="0">
                <a:solidFill>
                  <a:srgbClr val="073E87"/>
                </a:solidFill>
              </a:rPr>
              <a:t> Koperníkova </a:t>
            </a:r>
            <a:r>
              <a:rPr lang="cs-CZ" sz="1600" i="1" dirty="0" smtClean="0">
                <a:solidFill>
                  <a:srgbClr val="073E87"/>
                </a:solidFill>
              </a:rPr>
              <a:t>manuskriptu. </a:t>
            </a:r>
            <a:endParaRPr lang="en-US" sz="1600" i="1" dirty="0">
              <a:solidFill>
                <a:srgbClr val="073E87"/>
              </a:solidFill>
            </a:endParaRPr>
          </a:p>
        </p:txBody>
      </p:sp>
      <p:pic>
        <p:nvPicPr>
          <p:cNvPr id="14" name="Picture 13"/>
          <p:cNvPicPr/>
          <p:nvPr/>
        </p:nvPicPr>
        <p:blipFill rotWithShape="1">
          <a:blip r:embed="rId7" cstate="email">
            <a:extLst>
              <a:ext uri="{28A0092B-C50C-407E-A947-70E740481C1C}">
                <a14:useLocalDpi xmlns:a14="http://schemas.microsoft.com/office/drawing/2010/main" val="0"/>
              </a:ext>
            </a:extLst>
          </a:blip>
          <a:srcRect t="19367"/>
          <a:stretch/>
        </p:blipFill>
        <p:spPr bwMode="auto">
          <a:xfrm>
            <a:off x="233680" y="5067300"/>
            <a:ext cx="2387600" cy="1359932"/>
          </a:xfrm>
          <a:prstGeom prst="rect">
            <a:avLst/>
          </a:prstGeom>
          <a:noFill/>
          <a:ln>
            <a:noFill/>
          </a:ln>
        </p:spPr>
      </p:pic>
      <p:sp>
        <p:nvSpPr>
          <p:cNvPr id="15" name="Rectangle 14"/>
          <p:cNvSpPr/>
          <p:nvPr/>
        </p:nvSpPr>
        <p:spPr>
          <a:xfrm>
            <a:off x="233680" y="6377166"/>
            <a:ext cx="4572000" cy="338554"/>
          </a:xfrm>
          <a:prstGeom prst="rect">
            <a:avLst/>
          </a:prstGeom>
        </p:spPr>
        <p:txBody>
          <a:bodyPr>
            <a:spAutoFit/>
          </a:bodyPr>
          <a:lstStyle/>
          <a:p>
            <a:r>
              <a:rPr lang="cs-CZ" sz="1600" i="1" dirty="0">
                <a:solidFill>
                  <a:srgbClr val="073E87"/>
                </a:solidFill>
              </a:rPr>
              <a:t>Zatmění Slunce podle </a:t>
            </a:r>
            <a:r>
              <a:rPr lang="cs-CZ" sz="1600" i="1" dirty="0" err="1">
                <a:solidFill>
                  <a:srgbClr val="073E87"/>
                </a:solidFill>
              </a:rPr>
              <a:t>Regniera</a:t>
            </a:r>
            <a:r>
              <a:rPr lang="cs-CZ" sz="1600" i="1" dirty="0">
                <a:solidFill>
                  <a:srgbClr val="073E87"/>
                </a:solidFill>
              </a:rPr>
              <a:t> </a:t>
            </a:r>
            <a:r>
              <a:rPr lang="cs-CZ" sz="1600" i="1" dirty="0" err="1">
                <a:solidFill>
                  <a:srgbClr val="073E87"/>
                </a:solidFill>
              </a:rPr>
              <a:t>Gemma</a:t>
            </a:r>
            <a:r>
              <a:rPr lang="cs-CZ" sz="1600" i="1" dirty="0">
                <a:solidFill>
                  <a:srgbClr val="073E87"/>
                </a:solidFill>
              </a:rPr>
              <a:t> </a:t>
            </a:r>
            <a:r>
              <a:rPr lang="cs-CZ" sz="1600" i="1" dirty="0" err="1" smtClean="0">
                <a:solidFill>
                  <a:srgbClr val="073E87"/>
                </a:solidFill>
              </a:rPr>
              <a:t>Frisiuse</a:t>
            </a:r>
            <a:r>
              <a:rPr lang="cs-CZ" sz="1600" i="1" dirty="0" smtClean="0">
                <a:solidFill>
                  <a:srgbClr val="073E87"/>
                </a:solidFill>
              </a:rPr>
              <a:t>. </a:t>
            </a:r>
            <a:endParaRPr lang="en-US" sz="1600" i="1" dirty="0">
              <a:solidFill>
                <a:srgbClr val="073E87"/>
              </a:solidFill>
            </a:endParaRPr>
          </a:p>
        </p:txBody>
      </p:sp>
    </p:spTree>
    <p:extLst>
      <p:ext uri="{BB962C8B-B14F-4D97-AF65-F5344CB8AC3E}">
        <p14:creationId xmlns:p14="http://schemas.microsoft.com/office/powerpoint/2010/main" val="43247772"/>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b="1" dirty="0" smtClean="0">
                <a:latin typeface="Arial"/>
                <a:cs typeface="Arial"/>
              </a:rPr>
              <a:t>Modely - </a:t>
            </a:r>
            <a:r>
              <a:rPr lang="cs-CZ" b="1" dirty="0">
                <a:latin typeface="Arial"/>
                <a:cs typeface="Arial"/>
              </a:rPr>
              <a:t>chyby </a:t>
            </a:r>
            <a:endParaRPr lang="en-US" b="1" dirty="0">
              <a:latin typeface="Arial"/>
              <a:cs typeface="Arial"/>
            </a:endParaRPr>
          </a:p>
        </p:txBody>
      </p:sp>
      <p:sp>
        <p:nvSpPr>
          <p:cNvPr id="3" name="Vertical Text Placeholder 2"/>
          <p:cNvSpPr>
            <a:spLocks noGrp="1"/>
          </p:cNvSpPr>
          <p:nvPr>
            <p:ph type="body" orient="vert" idx="1"/>
          </p:nvPr>
        </p:nvSpPr>
        <p:spPr>
          <a:xfrm>
            <a:off x="220246" y="2561167"/>
            <a:ext cx="8657053" cy="3450696"/>
          </a:xfrm>
        </p:spPr>
        <p:txBody>
          <a:bodyPr vert="horz" anchor="t">
            <a:noAutofit/>
          </a:bodyPr>
          <a:lstStyle/>
          <a:p>
            <a:pPr algn="just">
              <a:spcBef>
                <a:spcPts val="600"/>
              </a:spcBef>
            </a:pPr>
            <a:r>
              <a:rPr lang="cs-CZ" sz="1800" dirty="0" smtClean="0">
                <a:latin typeface="Arial"/>
                <a:cs typeface="Arial"/>
              </a:rPr>
              <a:t>Výsledky  výzkumu týkajícího </a:t>
            </a:r>
            <a:r>
              <a:rPr lang="cs-CZ" sz="1800" dirty="0">
                <a:latin typeface="Arial"/>
                <a:cs typeface="Arial"/>
              </a:rPr>
              <a:t>se vizuálních ztvárnění modelů atomů </a:t>
            </a:r>
            <a:r>
              <a:rPr lang="cs-CZ" sz="1800" dirty="0" smtClean="0">
                <a:latin typeface="Arial"/>
                <a:cs typeface="Arial"/>
              </a:rPr>
              <a:t>a </a:t>
            </a:r>
            <a:r>
              <a:rPr lang="cs-CZ" sz="1800" dirty="0">
                <a:latin typeface="Arial"/>
                <a:cs typeface="Arial"/>
              </a:rPr>
              <a:t>chemických </a:t>
            </a:r>
            <a:r>
              <a:rPr lang="cs-CZ" sz="1800" dirty="0" smtClean="0">
                <a:latin typeface="Arial"/>
                <a:cs typeface="Arial"/>
              </a:rPr>
              <a:t>procesů, </a:t>
            </a:r>
            <a:r>
              <a:rPr lang="cs-CZ" sz="1800" dirty="0">
                <a:latin typeface="Arial"/>
                <a:cs typeface="Arial"/>
              </a:rPr>
              <a:t>ukazují, že velká část těchto modelů je chybná, zastaralá nebo </a:t>
            </a:r>
            <a:r>
              <a:rPr lang="cs-CZ" sz="1800" dirty="0" smtClean="0">
                <a:latin typeface="Arial"/>
                <a:cs typeface="Arial"/>
              </a:rPr>
              <a:t>vzvolává u studentů </a:t>
            </a:r>
            <a:r>
              <a:rPr lang="cs-CZ" sz="1800" dirty="0">
                <a:latin typeface="Arial"/>
                <a:cs typeface="Arial"/>
              </a:rPr>
              <a:t>mylné asociace. </a:t>
            </a:r>
            <a:endParaRPr lang="cs-CZ" sz="1800" dirty="0" smtClean="0">
              <a:latin typeface="Arial"/>
              <a:cs typeface="Arial"/>
            </a:endParaRPr>
          </a:p>
          <a:p>
            <a:pPr marL="2116138" lvl="7" indent="0" algn="just">
              <a:spcBef>
                <a:spcPts val="600"/>
              </a:spcBef>
              <a:buNone/>
            </a:pPr>
            <a:endParaRPr lang="en-US" dirty="0">
              <a:latin typeface="Arial"/>
              <a:cs typeface="Arial"/>
            </a:endParaRPr>
          </a:p>
        </p:txBody>
      </p:sp>
      <p:pic>
        <p:nvPicPr>
          <p:cNvPr id="5" name="Picture 4" descr="atom.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0246" y="-91144"/>
            <a:ext cx="1535676" cy="1535676"/>
          </a:xfrm>
          <a:prstGeom prst="rect">
            <a:avLst/>
          </a:prstGeom>
        </p:spPr>
      </p:pic>
      <p:pic>
        <p:nvPicPr>
          <p:cNvPr id="8" name="Picture 7" descr="atom.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8914496">
            <a:off x="7243400" y="-89649"/>
            <a:ext cx="1535676" cy="1535676"/>
          </a:xfrm>
          <a:prstGeom prst="rect">
            <a:avLst/>
          </a:prstGeom>
        </p:spPr>
      </p:pic>
      <p:graphicFrame>
        <p:nvGraphicFramePr>
          <p:cNvPr id="4" name="Chart 3"/>
          <p:cNvGraphicFramePr/>
          <p:nvPr>
            <p:extLst>
              <p:ext uri="{D42A27DB-BD31-4B8C-83A1-F6EECF244321}">
                <p14:modId xmlns:p14="http://schemas.microsoft.com/office/powerpoint/2010/main" val="1853631198"/>
              </p:ext>
            </p:extLst>
          </p:nvPr>
        </p:nvGraphicFramePr>
        <p:xfrm>
          <a:off x="778934" y="3578351"/>
          <a:ext cx="7941734" cy="41009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8763499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t>Role vizualizace ve výuce chemie </a:t>
            </a:r>
            <a:r>
              <a:rPr lang="en-US" b="1" dirty="0" smtClean="0"/>
              <a:t>–</a:t>
            </a:r>
            <a:r>
              <a:rPr lang="cs-CZ" b="1" dirty="0" smtClean="0"/>
              <a:t> modely </a:t>
            </a:r>
            <a:r>
              <a:rPr lang="cs-CZ" b="1" dirty="0"/>
              <a:t>chyby </a:t>
            </a:r>
            <a:endParaRPr lang="en-US" b="1" dirty="0"/>
          </a:p>
        </p:txBody>
      </p:sp>
      <p:sp>
        <p:nvSpPr>
          <p:cNvPr id="3" name="Vertical Text Placeholder 2"/>
          <p:cNvSpPr>
            <a:spLocks noGrp="1"/>
          </p:cNvSpPr>
          <p:nvPr>
            <p:ph type="body" orient="vert" idx="1"/>
          </p:nvPr>
        </p:nvSpPr>
        <p:spPr>
          <a:xfrm>
            <a:off x="549275" y="1733741"/>
            <a:ext cx="8042276" cy="4209860"/>
          </a:xfrm>
        </p:spPr>
        <p:txBody>
          <a:bodyPr vert="horz">
            <a:noAutofit/>
          </a:bodyPr>
          <a:lstStyle/>
          <a:p>
            <a:pPr marL="0" indent="0" algn="ctr">
              <a:spcBef>
                <a:spcPts val="0"/>
              </a:spcBef>
              <a:buNone/>
            </a:pPr>
            <a:r>
              <a:rPr lang="cs-CZ" sz="1800" dirty="0">
                <a:latin typeface="Arial"/>
                <a:cs typeface="Arial"/>
              </a:rPr>
              <a:t>V</a:t>
            </a:r>
            <a:r>
              <a:rPr lang="cs-CZ" sz="1800" dirty="0" smtClean="0">
                <a:latin typeface="Arial"/>
                <a:cs typeface="Arial"/>
              </a:rPr>
              <a:t>ýsledky výzkumu </a:t>
            </a:r>
            <a:r>
              <a:rPr lang="cs-CZ" sz="1800" dirty="0">
                <a:latin typeface="Arial"/>
                <a:cs typeface="Arial"/>
              </a:rPr>
              <a:t>školních učebnic, </a:t>
            </a:r>
            <a:endParaRPr lang="cs-CZ" sz="1800" dirty="0" smtClean="0">
              <a:latin typeface="Arial"/>
              <a:cs typeface="Arial"/>
            </a:endParaRPr>
          </a:p>
          <a:p>
            <a:pPr marL="0" indent="0" algn="ctr">
              <a:spcBef>
                <a:spcPts val="0"/>
              </a:spcBef>
              <a:buNone/>
            </a:pPr>
            <a:r>
              <a:rPr lang="cs-CZ" sz="1800" dirty="0" smtClean="0">
                <a:latin typeface="Arial"/>
                <a:cs typeface="Arial"/>
              </a:rPr>
              <a:t>který </a:t>
            </a:r>
            <a:r>
              <a:rPr lang="cs-CZ" sz="1800" dirty="0">
                <a:latin typeface="Arial"/>
                <a:cs typeface="Arial"/>
              </a:rPr>
              <a:t>se </a:t>
            </a:r>
            <a:r>
              <a:rPr lang="cs-CZ" sz="1800" dirty="0" smtClean="0">
                <a:latin typeface="Arial"/>
                <a:cs typeface="Arial"/>
              </a:rPr>
              <a:t>týkal </a:t>
            </a:r>
            <a:r>
              <a:rPr lang="cs-CZ" sz="1800" dirty="0">
                <a:latin typeface="Arial"/>
                <a:cs typeface="Arial"/>
              </a:rPr>
              <a:t>správného znázorňování atomů, iontů a molekul </a:t>
            </a:r>
            <a:endParaRPr lang="cs-CZ" sz="1800" dirty="0" smtClean="0">
              <a:latin typeface="Arial"/>
              <a:cs typeface="Arial"/>
            </a:endParaRPr>
          </a:p>
          <a:p>
            <a:pPr marL="0" indent="0" algn="ctr">
              <a:spcBef>
                <a:spcPts val="0"/>
              </a:spcBef>
              <a:buNone/>
            </a:pPr>
            <a:r>
              <a:rPr lang="cs-CZ" sz="1800" dirty="0" smtClean="0">
                <a:latin typeface="Arial"/>
                <a:cs typeface="Arial"/>
              </a:rPr>
              <a:t>a </a:t>
            </a:r>
            <a:r>
              <a:rPr lang="cs-CZ" sz="1800" dirty="0">
                <a:latin typeface="Arial"/>
                <a:cs typeface="Arial"/>
              </a:rPr>
              <a:t>také modelování průběhu chemických reakcí na úrovni mikrosvěta, </a:t>
            </a:r>
            <a:endParaRPr lang="cs-CZ" sz="1800" dirty="0" smtClean="0">
              <a:latin typeface="Arial"/>
              <a:cs typeface="Arial"/>
            </a:endParaRPr>
          </a:p>
          <a:p>
            <a:pPr marL="0" indent="0" algn="ctr">
              <a:spcBef>
                <a:spcPts val="0"/>
              </a:spcBef>
              <a:buNone/>
            </a:pPr>
            <a:r>
              <a:rPr lang="cs-CZ" sz="1800" dirty="0" smtClean="0">
                <a:latin typeface="Arial"/>
                <a:cs typeface="Arial"/>
              </a:rPr>
              <a:t>ukazují</a:t>
            </a:r>
            <a:r>
              <a:rPr lang="cs-CZ" sz="1800" dirty="0">
                <a:latin typeface="Arial"/>
                <a:cs typeface="Arial"/>
              </a:rPr>
              <a:t>, že autoři ilustrací </a:t>
            </a:r>
            <a:endParaRPr lang="cs-CZ" sz="1800" dirty="0" smtClean="0">
              <a:latin typeface="Arial"/>
              <a:cs typeface="Arial"/>
            </a:endParaRPr>
          </a:p>
          <a:p>
            <a:pPr marL="0" indent="0" algn="ctr">
              <a:spcBef>
                <a:spcPts val="0"/>
              </a:spcBef>
              <a:buNone/>
            </a:pPr>
            <a:r>
              <a:rPr lang="cs-CZ" sz="1800" dirty="0" smtClean="0">
                <a:latin typeface="Arial"/>
                <a:cs typeface="Arial"/>
              </a:rPr>
              <a:t>často </a:t>
            </a:r>
            <a:r>
              <a:rPr lang="cs-CZ" sz="1800" dirty="0">
                <a:latin typeface="Arial"/>
                <a:cs typeface="Arial"/>
              </a:rPr>
              <a:t>neberou v úvahu současné poznatky z oblasti chemie </a:t>
            </a:r>
            <a:endParaRPr lang="cs-CZ" sz="1800" dirty="0" smtClean="0">
              <a:latin typeface="Arial"/>
              <a:cs typeface="Arial"/>
            </a:endParaRPr>
          </a:p>
          <a:p>
            <a:pPr marL="0" indent="0" algn="ctr">
              <a:spcBef>
                <a:spcPts val="0"/>
              </a:spcBef>
              <a:buNone/>
            </a:pPr>
            <a:r>
              <a:rPr lang="cs-CZ" sz="1800" dirty="0" smtClean="0">
                <a:latin typeface="Arial"/>
                <a:cs typeface="Arial"/>
              </a:rPr>
              <a:t>ani </a:t>
            </a:r>
            <a:r>
              <a:rPr lang="cs-CZ" sz="1800" dirty="0">
                <a:latin typeface="Arial"/>
                <a:cs typeface="Arial"/>
              </a:rPr>
              <a:t>jejich věcnou </a:t>
            </a:r>
            <a:r>
              <a:rPr lang="cs-CZ" sz="1800" dirty="0" smtClean="0">
                <a:latin typeface="Arial"/>
                <a:cs typeface="Arial"/>
              </a:rPr>
              <a:t>správnost.</a:t>
            </a:r>
            <a:endParaRPr lang="cs-CZ" sz="1800" dirty="0">
              <a:latin typeface="Arial"/>
              <a:cs typeface="Arial"/>
            </a:endParaRPr>
          </a:p>
          <a:p>
            <a:pPr marL="2116138" lvl="7" indent="0" algn="just">
              <a:spcBef>
                <a:spcPts val="600"/>
              </a:spcBef>
              <a:buNone/>
            </a:pPr>
            <a:endParaRPr lang="en-US" dirty="0">
              <a:latin typeface="Arial"/>
              <a:cs typeface="Arial"/>
            </a:endParaRPr>
          </a:p>
        </p:txBody>
      </p:sp>
      <p:pic>
        <p:nvPicPr>
          <p:cNvPr id="5" name="Picture 4" descr="atom.g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7225" y="510488"/>
            <a:ext cx="1535676" cy="1535676"/>
          </a:xfrm>
          <a:prstGeom prst="rect">
            <a:avLst/>
          </a:prstGeom>
        </p:spPr>
      </p:pic>
      <p:pic>
        <p:nvPicPr>
          <p:cNvPr id="7" name="Picture 6"/>
          <p:cNvPicPr>
            <a:picLocks noChangeAspect="1"/>
          </p:cNvPicPr>
          <p:nvPr/>
        </p:nvPicPr>
        <p:blipFill>
          <a:blip r:embed="rId3" cstate="print"/>
          <a:stretch>
            <a:fillRect/>
          </a:stretch>
        </p:blipFill>
        <p:spPr>
          <a:xfrm>
            <a:off x="3202040" y="4638581"/>
            <a:ext cx="2540119" cy="1921254"/>
          </a:xfrm>
          <a:prstGeom prst="rect">
            <a:avLst/>
          </a:prstGeom>
          <a:ln>
            <a:noFill/>
          </a:ln>
          <a:effectLst>
            <a:softEdge rad="112500"/>
          </a:effectLst>
        </p:spPr>
      </p:pic>
      <p:pic>
        <p:nvPicPr>
          <p:cNvPr id="8" name="Picture 7" descr="atom.g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8914496">
            <a:off x="7243400" y="963207"/>
            <a:ext cx="1535676" cy="1535676"/>
          </a:xfrm>
          <a:prstGeom prst="rect">
            <a:avLst/>
          </a:prstGeom>
        </p:spPr>
      </p:pic>
    </p:spTree>
    <p:extLst>
      <p:ext uri="{BB962C8B-B14F-4D97-AF65-F5344CB8AC3E}">
        <p14:creationId xmlns:p14="http://schemas.microsoft.com/office/powerpoint/2010/main" val="68355593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3" name="Vertical Text Placeholder 2"/>
          <p:cNvSpPr>
            <a:spLocks noGrp="1"/>
          </p:cNvSpPr>
          <p:nvPr>
            <p:ph type="body" orient="vert" idx="1"/>
          </p:nvPr>
        </p:nvSpPr>
        <p:spPr>
          <a:xfrm>
            <a:off x="306552" y="2476501"/>
            <a:ext cx="8718915" cy="2628899"/>
          </a:xfrm>
        </p:spPr>
        <p:txBody>
          <a:bodyPr vert="horz" anchor="t">
            <a:noAutofit/>
          </a:bodyPr>
          <a:lstStyle/>
          <a:p>
            <a:pPr marL="0" indent="0">
              <a:lnSpc>
                <a:spcPct val="90000"/>
              </a:lnSpc>
              <a:spcBef>
                <a:spcPts val="500"/>
              </a:spcBef>
              <a:buNone/>
            </a:pPr>
            <a:r>
              <a:rPr lang="cs-CZ" sz="1800" dirty="0">
                <a:latin typeface="Arial"/>
                <a:cs typeface="Arial"/>
              </a:rPr>
              <a:t>T</a:t>
            </a:r>
            <a:r>
              <a:rPr lang="cs-CZ" sz="1800" dirty="0" smtClean="0">
                <a:latin typeface="Arial"/>
                <a:cs typeface="Arial"/>
              </a:rPr>
              <a:t>eoretické </a:t>
            </a:r>
            <a:r>
              <a:rPr lang="cs-CZ" sz="1800" dirty="0">
                <a:latin typeface="Arial"/>
                <a:cs typeface="Arial"/>
              </a:rPr>
              <a:t>modely neopomíjejí takové vlastnosti zkoumaných objektů jako: </a:t>
            </a:r>
            <a:endParaRPr lang="cs-CZ" sz="1800" dirty="0" smtClean="0">
              <a:latin typeface="Arial"/>
              <a:cs typeface="Arial"/>
            </a:endParaRPr>
          </a:p>
          <a:p>
            <a:pPr lvl="1">
              <a:lnSpc>
                <a:spcPct val="90000"/>
              </a:lnSpc>
              <a:spcBef>
                <a:spcPts val="500"/>
              </a:spcBef>
            </a:pPr>
            <a:r>
              <a:rPr lang="cs-CZ" sz="1600" dirty="0" smtClean="0">
                <a:latin typeface="Arial"/>
                <a:cs typeface="Arial"/>
              </a:rPr>
              <a:t>velikost</a:t>
            </a:r>
            <a:r>
              <a:rPr lang="cs-CZ" sz="1600" dirty="0">
                <a:latin typeface="Arial"/>
                <a:cs typeface="Arial"/>
              </a:rPr>
              <a:t>, </a:t>
            </a:r>
            <a:endParaRPr lang="cs-CZ" sz="1600" dirty="0" smtClean="0">
              <a:latin typeface="Arial"/>
              <a:cs typeface="Arial"/>
            </a:endParaRPr>
          </a:p>
          <a:p>
            <a:pPr lvl="1">
              <a:lnSpc>
                <a:spcPct val="90000"/>
              </a:lnSpc>
              <a:spcBef>
                <a:spcPts val="500"/>
              </a:spcBef>
            </a:pPr>
            <a:r>
              <a:rPr lang="cs-CZ" sz="1600" dirty="0" smtClean="0">
                <a:latin typeface="Arial"/>
                <a:cs typeface="Arial"/>
              </a:rPr>
              <a:t>prostorova stavba, </a:t>
            </a:r>
          </a:p>
          <a:p>
            <a:pPr lvl="1">
              <a:lnSpc>
                <a:spcPct val="90000"/>
              </a:lnSpc>
              <a:spcBef>
                <a:spcPts val="500"/>
              </a:spcBef>
            </a:pPr>
            <a:r>
              <a:rPr lang="cs-CZ" sz="1600" dirty="0" smtClean="0">
                <a:latin typeface="Arial"/>
                <a:cs typeface="Arial"/>
              </a:rPr>
              <a:t>pohyb </a:t>
            </a:r>
            <a:r>
              <a:rPr lang="cs-CZ" sz="1600" dirty="0">
                <a:latin typeface="Arial"/>
                <a:cs typeface="Arial"/>
              </a:rPr>
              <a:t>nebo změny, ke kterým dochází v průběhu času. </a:t>
            </a:r>
            <a:endParaRPr lang="cs-CZ" sz="1600" dirty="0" smtClean="0">
              <a:latin typeface="Arial"/>
              <a:cs typeface="Arial"/>
            </a:endParaRPr>
          </a:p>
          <a:p>
            <a:pPr marL="0" indent="0" algn="just">
              <a:lnSpc>
                <a:spcPct val="90000"/>
              </a:lnSpc>
              <a:spcBef>
                <a:spcPts val="500"/>
              </a:spcBef>
              <a:buNone/>
            </a:pPr>
            <a:r>
              <a:rPr lang="cs-CZ" sz="1800" dirty="0" smtClean="0">
                <a:latin typeface="Arial"/>
                <a:cs typeface="Arial"/>
              </a:rPr>
              <a:t>Ne </a:t>
            </a:r>
            <a:r>
              <a:rPr lang="cs-CZ" sz="1800" dirty="0">
                <a:latin typeface="Arial"/>
                <a:cs typeface="Arial"/>
              </a:rPr>
              <a:t>každá z dříve uvedených učebních pomůcek je schopna znázornit tyto vlastnosti. </a:t>
            </a:r>
            <a:endParaRPr lang="cs-CZ" sz="1800" dirty="0" smtClean="0">
              <a:latin typeface="Arial"/>
              <a:cs typeface="Arial"/>
            </a:endParaRPr>
          </a:p>
          <a:p>
            <a:pPr marL="0" indent="0" algn="just">
              <a:lnSpc>
                <a:spcPct val="90000"/>
              </a:lnSpc>
              <a:spcBef>
                <a:spcPts val="500"/>
              </a:spcBef>
              <a:buNone/>
            </a:pPr>
            <a:r>
              <a:rPr lang="cs-CZ" sz="1800" dirty="0" smtClean="0">
                <a:latin typeface="Arial"/>
                <a:cs typeface="Arial"/>
              </a:rPr>
              <a:t>Mimořádně </a:t>
            </a:r>
            <a:r>
              <a:rPr lang="cs-CZ" sz="1800" dirty="0">
                <a:latin typeface="Arial"/>
                <a:cs typeface="Arial"/>
              </a:rPr>
              <a:t>problematické je zobrazení změn, ke kterým dochází v průběhu času </a:t>
            </a:r>
            <a:r>
              <a:rPr lang="cs-CZ" sz="1600" dirty="0">
                <a:latin typeface="Arial"/>
                <a:cs typeface="Arial"/>
              </a:rPr>
              <a:t>(</a:t>
            </a:r>
            <a:r>
              <a:rPr lang="cs-CZ" sz="1600" i="1" dirty="0">
                <a:latin typeface="Arial"/>
                <a:cs typeface="Arial"/>
              </a:rPr>
              <a:t>např. změna velikosti iontů vzhledem k atomům nebo změna tvaru molekuly během reakce</a:t>
            </a:r>
            <a:r>
              <a:rPr lang="cs-CZ" sz="1600" dirty="0">
                <a:latin typeface="Arial"/>
                <a:cs typeface="Arial"/>
              </a:rPr>
              <a:t>). </a:t>
            </a:r>
            <a:endParaRPr lang="cs-CZ" sz="1600" dirty="0" smtClean="0">
              <a:latin typeface="Arial"/>
              <a:cs typeface="Arial"/>
            </a:endParaRPr>
          </a:p>
        </p:txBody>
      </p:sp>
      <p:grpSp>
        <p:nvGrpSpPr>
          <p:cNvPr id="10" name="Group 9"/>
          <p:cNvGrpSpPr/>
          <p:nvPr/>
        </p:nvGrpSpPr>
        <p:grpSpPr>
          <a:xfrm>
            <a:off x="268452" y="4563533"/>
            <a:ext cx="8718915" cy="2286000"/>
            <a:chOff x="306552" y="3839633"/>
            <a:chExt cx="8718915" cy="2286000"/>
          </a:xfrm>
        </p:grpSpPr>
        <p:sp>
          <p:nvSpPr>
            <p:cNvPr id="9" name="Rounded Rectangle 8"/>
            <p:cNvSpPr/>
            <p:nvPr/>
          </p:nvSpPr>
          <p:spPr>
            <a:xfrm>
              <a:off x="306552" y="3839633"/>
              <a:ext cx="8718915" cy="2286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Picture 3"/>
            <p:cNvPicPr>
              <a:picLocks noChangeAspect="1"/>
            </p:cNvPicPr>
            <p:nvPr/>
          </p:nvPicPr>
          <p:blipFill rotWithShape="1">
            <a:blip r:embed="rId3"/>
            <a:srcRect b="22814"/>
            <a:stretch/>
          </p:blipFill>
          <p:spPr>
            <a:xfrm>
              <a:off x="549275" y="3981903"/>
              <a:ext cx="3928533" cy="2132934"/>
            </a:xfrm>
            <a:prstGeom prst="rect">
              <a:avLst/>
            </a:prstGeom>
          </p:spPr>
        </p:pic>
        <p:pic>
          <p:nvPicPr>
            <p:cNvPr id="5" name="Picture 4"/>
            <p:cNvPicPr>
              <a:picLocks noChangeAspect="1"/>
            </p:cNvPicPr>
            <p:nvPr/>
          </p:nvPicPr>
          <p:blipFill>
            <a:blip r:embed="rId4"/>
            <a:stretch>
              <a:fillRect/>
            </a:stretch>
          </p:blipFill>
          <p:spPr>
            <a:xfrm>
              <a:off x="7357532" y="4253375"/>
              <a:ext cx="1490133" cy="1150609"/>
            </a:xfrm>
            <a:prstGeom prst="rect">
              <a:avLst/>
            </a:prstGeom>
          </p:spPr>
        </p:pic>
        <p:pic>
          <p:nvPicPr>
            <p:cNvPr id="6" name="Picture 5"/>
            <p:cNvPicPr>
              <a:picLocks noChangeAspect="1"/>
            </p:cNvPicPr>
            <p:nvPr/>
          </p:nvPicPr>
          <p:blipFill>
            <a:blip r:embed="rId5" cstate="print"/>
            <a:stretch>
              <a:fillRect/>
            </a:stretch>
          </p:blipFill>
          <p:spPr>
            <a:xfrm>
              <a:off x="5477932" y="4189221"/>
              <a:ext cx="948267" cy="638895"/>
            </a:xfrm>
            <a:prstGeom prst="rect">
              <a:avLst/>
            </a:prstGeom>
          </p:spPr>
        </p:pic>
        <p:pic>
          <p:nvPicPr>
            <p:cNvPr id="7" name="Picture 6"/>
            <p:cNvPicPr>
              <a:picLocks noChangeAspect="1"/>
            </p:cNvPicPr>
            <p:nvPr/>
          </p:nvPicPr>
          <p:blipFill>
            <a:blip r:embed="rId5" cstate="print"/>
            <a:stretch>
              <a:fillRect/>
            </a:stretch>
          </p:blipFill>
          <p:spPr>
            <a:xfrm rot="18749591">
              <a:off x="6189130" y="4908888"/>
              <a:ext cx="948267" cy="638895"/>
            </a:xfrm>
            <a:prstGeom prst="rect">
              <a:avLst/>
            </a:prstGeom>
          </p:spPr>
        </p:pic>
        <p:pic>
          <p:nvPicPr>
            <p:cNvPr id="8" name="Picture 7"/>
            <p:cNvPicPr>
              <a:picLocks noChangeAspect="1"/>
            </p:cNvPicPr>
            <p:nvPr/>
          </p:nvPicPr>
          <p:blipFill>
            <a:blip r:embed="rId5" cstate="print"/>
            <a:stretch>
              <a:fillRect/>
            </a:stretch>
          </p:blipFill>
          <p:spPr>
            <a:xfrm rot="14191187">
              <a:off x="5071532" y="4824222"/>
              <a:ext cx="948267" cy="638895"/>
            </a:xfrm>
            <a:prstGeom prst="rect">
              <a:avLst/>
            </a:prstGeom>
          </p:spPr>
        </p:pic>
        <p:cxnSp>
          <p:nvCxnSpPr>
            <p:cNvPr id="11" name="Straight Arrow Connector 10"/>
            <p:cNvCxnSpPr/>
            <p:nvPr/>
          </p:nvCxnSpPr>
          <p:spPr>
            <a:xfrm>
              <a:off x="6510867" y="4662941"/>
              <a:ext cx="70822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2" name="Picture 11"/>
            <p:cNvPicPr>
              <a:picLocks noChangeAspect="1"/>
            </p:cNvPicPr>
            <p:nvPr/>
          </p:nvPicPr>
          <p:blipFill>
            <a:blip r:embed="rId6" cstate="print"/>
            <a:stretch>
              <a:fillRect/>
            </a:stretch>
          </p:blipFill>
          <p:spPr>
            <a:xfrm>
              <a:off x="4495784" y="4662941"/>
              <a:ext cx="645659" cy="645659"/>
            </a:xfrm>
            <a:prstGeom prst="rect">
              <a:avLst/>
            </a:prstGeom>
          </p:spPr>
        </p:pic>
      </p:grpSp>
    </p:spTree>
    <p:extLst>
      <p:ext uri="{BB962C8B-B14F-4D97-AF65-F5344CB8AC3E}">
        <p14:creationId xmlns:p14="http://schemas.microsoft.com/office/powerpoint/2010/main" val="313187204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print">
            <a:extLst>
              <a:ext uri="{BEBA8EAE-BF5A-486C-A8C5-ECC9F3942E4B}">
                <a14:imgProps xmlns:a14="http://schemas.microsoft.com/office/drawing/2010/main">
                  <a14:imgLayer r:embed="rId4">
                    <a14:imgEffect>
                      <a14:backgroundRemoval t="7101" b="89941" l="9467" r="89941"/>
                    </a14:imgEffect>
                  </a14:imgLayer>
                </a14:imgProps>
              </a:ext>
            </a:extLst>
          </a:blip>
          <a:stretch>
            <a:fillRect/>
          </a:stretch>
        </p:blipFill>
        <p:spPr>
          <a:xfrm>
            <a:off x="8416594" y="5501037"/>
            <a:ext cx="704119" cy="704119"/>
          </a:xfrm>
          <a:prstGeom prst="rect">
            <a:avLst/>
          </a:prstGeom>
        </p:spPr>
      </p:pic>
      <p:pic>
        <p:nvPicPr>
          <p:cNvPr id="27" name="Picture 26"/>
          <p:cNvPicPr>
            <a:picLocks noChangeAspect="1"/>
          </p:cNvPicPr>
          <p:nvPr/>
        </p:nvPicPr>
        <p:blipFill>
          <a:blip r:embed="rId5" cstate="print"/>
          <a:stretch>
            <a:fillRect/>
          </a:stretch>
        </p:blipFill>
        <p:spPr>
          <a:xfrm>
            <a:off x="6614573" y="5559868"/>
            <a:ext cx="702439" cy="702439"/>
          </a:xfrm>
          <a:prstGeom prst="rect">
            <a:avLst/>
          </a:prstGeom>
        </p:spPr>
      </p:pic>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8" name="Text Placeholder 7"/>
          <p:cNvSpPr>
            <a:spLocks noGrp="1"/>
          </p:cNvSpPr>
          <p:nvPr>
            <p:ph type="body" idx="1"/>
          </p:nvPr>
        </p:nvSpPr>
        <p:spPr>
          <a:xfrm>
            <a:off x="241300" y="2316828"/>
            <a:ext cx="8661399" cy="750887"/>
          </a:xfrm>
        </p:spPr>
        <p:txBody>
          <a:bodyPr>
            <a:normAutofit/>
          </a:bodyPr>
          <a:lstStyle/>
          <a:p>
            <a:r>
              <a:rPr lang="cs-CZ" sz="1800" dirty="0">
                <a:latin typeface="Arial"/>
                <a:cs typeface="Arial"/>
              </a:rPr>
              <a:t>Proto také v procesu vzdělávání  nejcennějšími pomůckami budou takové, které mohou adekvátním způsobem ukázat následující vlastnosti teoretických modelů: </a:t>
            </a:r>
          </a:p>
        </p:txBody>
      </p:sp>
      <p:sp>
        <p:nvSpPr>
          <p:cNvPr id="3" name="Vertical Text Placeholder 2"/>
          <p:cNvSpPr>
            <a:spLocks noGrp="1"/>
          </p:cNvSpPr>
          <p:nvPr>
            <p:ph sz="half" idx="2"/>
          </p:nvPr>
        </p:nvSpPr>
        <p:spPr>
          <a:xfrm>
            <a:off x="1870125" y="2931615"/>
            <a:ext cx="4708475" cy="3596185"/>
          </a:xfrm>
        </p:spPr>
        <p:txBody>
          <a:bodyPr vert="horz">
            <a:noAutofit/>
          </a:bodyPr>
          <a:lstStyle/>
          <a:p>
            <a:pPr lvl="1">
              <a:lnSpc>
                <a:spcPct val="90000"/>
              </a:lnSpc>
              <a:spcBef>
                <a:spcPts val="500"/>
              </a:spcBef>
            </a:pPr>
            <a:r>
              <a:rPr lang="cs-CZ" sz="1600" dirty="0" smtClean="0">
                <a:latin typeface="Arial"/>
                <a:cs typeface="Arial"/>
              </a:rPr>
              <a:t>možnost </a:t>
            </a:r>
            <a:r>
              <a:rPr lang="cs-CZ" sz="1600" dirty="0">
                <a:latin typeface="Arial"/>
                <a:cs typeface="Arial"/>
              </a:rPr>
              <a:t>znázornit jevy v časovém průběhu a schopnost představit pohyb;</a:t>
            </a:r>
          </a:p>
          <a:p>
            <a:pPr lvl="1">
              <a:lnSpc>
                <a:spcPct val="90000"/>
              </a:lnSpc>
              <a:spcBef>
                <a:spcPts val="500"/>
              </a:spcBef>
            </a:pPr>
            <a:r>
              <a:rPr lang="cs-CZ" sz="1600" dirty="0" smtClean="0">
                <a:latin typeface="Arial"/>
                <a:cs typeface="Arial"/>
              </a:rPr>
              <a:t>rozdělení </a:t>
            </a:r>
            <a:r>
              <a:rPr lang="cs-CZ" sz="1600" dirty="0">
                <a:latin typeface="Arial"/>
                <a:cs typeface="Arial"/>
              </a:rPr>
              <a:t>obrazu na logicky odůvodněné části za účelem zaznamenání na nich poměrně velkého počtu informací tak, aby poté postupné představování těchto informací probíhalo bez ztrát během jejich percepce;</a:t>
            </a:r>
          </a:p>
          <a:p>
            <a:pPr lvl="1">
              <a:lnSpc>
                <a:spcPct val="90000"/>
              </a:lnSpc>
              <a:spcBef>
                <a:spcPts val="500"/>
              </a:spcBef>
            </a:pPr>
            <a:r>
              <a:rPr lang="cs-CZ" sz="1600" dirty="0" smtClean="0">
                <a:latin typeface="Arial"/>
                <a:cs typeface="Arial"/>
              </a:rPr>
              <a:t>používání </a:t>
            </a:r>
            <a:r>
              <a:rPr lang="cs-CZ" sz="1600" dirty="0">
                <a:latin typeface="Arial"/>
                <a:cs typeface="Arial"/>
              </a:rPr>
              <a:t>technik nebo také adekvátních kompozic obrazu, díky nimž se dociluje </a:t>
            </a:r>
            <a:r>
              <a:rPr lang="cs-CZ" sz="1600" dirty="0" smtClean="0">
                <a:latin typeface="Arial"/>
                <a:cs typeface="Arial"/>
              </a:rPr>
              <a:t>dojem </a:t>
            </a:r>
            <a:r>
              <a:rPr lang="cs-CZ" sz="1600" dirty="0">
                <a:latin typeface="Arial"/>
                <a:cs typeface="Arial"/>
              </a:rPr>
              <a:t>trojrozměrnosti obrazu;</a:t>
            </a:r>
          </a:p>
          <a:p>
            <a:pPr lvl="1">
              <a:lnSpc>
                <a:spcPct val="90000"/>
              </a:lnSpc>
              <a:spcBef>
                <a:spcPts val="500"/>
              </a:spcBef>
            </a:pPr>
            <a:r>
              <a:rPr lang="cs-CZ" sz="1600" dirty="0" smtClean="0">
                <a:latin typeface="Arial"/>
                <a:cs typeface="Arial"/>
              </a:rPr>
              <a:t>využívání </a:t>
            </a:r>
            <a:r>
              <a:rPr lang="cs-CZ" sz="1600" dirty="0">
                <a:latin typeface="Arial"/>
                <a:cs typeface="Arial"/>
              </a:rPr>
              <a:t>barvy jako elementu, který je součástí kódu a který konvenčním způsobem zapisuje konkrétní informace;</a:t>
            </a:r>
          </a:p>
          <a:p>
            <a:pPr lvl="1">
              <a:lnSpc>
                <a:spcPct val="90000"/>
              </a:lnSpc>
              <a:spcBef>
                <a:spcPts val="500"/>
              </a:spcBef>
            </a:pPr>
            <a:r>
              <a:rPr lang="cs-CZ" sz="1600" dirty="0" smtClean="0">
                <a:latin typeface="Arial"/>
                <a:cs typeface="Arial"/>
              </a:rPr>
              <a:t>používání </a:t>
            </a:r>
            <a:r>
              <a:rPr lang="cs-CZ" sz="1600" dirty="0">
                <a:latin typeface="Arial"/>
                <a:cs typeface="Arial"/>
              </a:rPr>
              <a:t>konvenčních symbolů všeobecně přijatých v chemii jako součást </a:t>
            </a:r>
            <a:r>
              <a:rPr lang="cs-CZ" sz="1600" dirty="0" smtClean="0">
                <a:latin typeface="Arial"/>
                <a:cs typeface="Arial"/>
              </a:rPr>
              <a:t>obrazu.</a:t>
            </a:r>
            <a:endParaRPr lang="cs-CZ" sz="1600" dirty="0">
              <a:latin typeface="Arial"/>
              <a:cs typeface="Arial"/>
            </a:endParaRPr>
          </a:p>
        </p:txBody>
      </p:sp>
      <p:pic>
        <p:nvPicPr>
          <p:cNvPr id="11" name="Picture 10"/>
          <p:cNvPicPr>
            <a:picLocks noChangeAspect="1"/>
          </p:cNvPicPr>
          <p:nvPr/>
        </p:nvPicPr>
        <p:blipFill>
          <a:blip r:embed="rId6"/>
          <a:stretch>
            <a:fillRect/>
          </a:stretch>
        </p:blipFill>
        <p:spPr>
          <a:xfrm>
            <a:off x="15564" y="2953407"/>
            <a:ext cx="1449169" cy="762720"/>
          </a:xfrm>
          <a:prstGeom prst="rect">
            <a:avLst/>
          </a:prstGeom>
        </p:spPr>
      </p:pic>
      <p:pic>
        <p:nvPicPr>
          <p:cNvPr id="12" name="Picture 11"/>
          <p:cNvPicPr>
            <a:picLocks noChangeAspect="1"/>
          </p:cNvPicPr>
          <p:nvPr/>
        </p:nvPicPr>
        <p:blipFill rotWithShape="1">
          <a:blip r:embed="rId7"/>
          <a:srcRect b="8867"/>
          <a:stretch/>
        </p:blipFill>
        <p:spPr>
          <a:xfrm>
            <a:off x="1157702" y="3716868"/>
            <a:ext cx="1190056" cy="694266"/>
          </a:xfrm>
          <a:prstGeom prst="rect">
            <a:avLst/>
          </a:prstGeom>
        </p:spPr>
      </p:pic>
      <p:cxnSp>
        <p:nvCxnSpPr>
          <p:cNvPr id="14" name="Straight Arrow Connector 13"/>
          <p:cNvCxnSpPr>
            <a:stCxn id="11" idx="2"/>
            <a:endCxn id="12" idx="1"/>
          </p:cNvCxnSpPr>
          <p:nvPr/>
        </p:nvCxnSpPr>
        <p:spPr>
          <a:xfrm>
            <a:off x="740149" y="3716127"/>
            <a:ext cx="417553" cy="3478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765" b="86969" l="0" r="97443"/>
                    </a14:imgEffect>
                  </a14:imgLayer>
                </a14:imgProps>
              </a:ext>
            </a:extLst>
          </a:blip>
          <a:srcRect t="11976" b="11605"/>
          <a:stretch/>
        </p:blipFill>
        <p:spPr>
          <a:xfrm>
            <a:off x="117474" y="4328121"/>
            <a:ext cx="1464733" cy="1122800"/>
          </a:xfrm>
          <a:prstGeom prst="rect">
            <a:avLst/>
          </a:prstGeom>
        </p:spPr>
      </p:pic>
      <p:pic>
        <p:nvPicPr>
          <p:cNvPr id="16" name="Picture 15"/>
          <p:cNvPicPr>
            <a:picLocks noChangeAspect="1"/>
          </p:cNvPicPr>
          <p:nvPr/>
        </p:nvPicPr>
        <p:blipFill>
          <a:blip r:embed="rId10"/>
          <a:stretch>
            <a:fillRect/>
          </a:stretch>
        </p:blipFill>
        <p:spPr>
          <a:xfrm>
            <a:off x="6455833" y="2953407"/>
            <a:ext cx="2230967" cy="1624888"/>
          </a:xfrm>
          <a:prstGeom prst="rect">
            <a:avLst/>
          </a:prstGeom>
        </p:spPr>
      </p:pic>
      <p:pic>
        <p:nvPicPr>
          <p:cNvPr id="26" name="Picture 25"/>
          <p:cNvPicPr>
            <a:picLocks noChangeAspect="1"/>
          </p:cNvPicPr>
          <p:nvPr/>
        </p:nvPicPr>
        <p:blipFill>
          <a:blip r:embed="rId11" cstate="print"/>
          <a:stretch>
            <a:fillRect/>
          </a:stretch>
        </p:blipFill>
        <p:spPr>
          <a:xfrm>
            <a:off x="5918194" y="5470966"/>
            <a:ext cx="808567" cy="815237"/>
          </a:xfrm>
          <a:prstGeom prst="rect">
            <a:avLst/>
          </a:prstGeom>
        </p:spPr>
      </p:pic>
      <p:pic>
        <p:nvPicPr>
          <p:cNvPr id="28" name="Picture 27"/>
          <p:cNvPicPr>
            <a:picLocks noChangeAspect="1"/>
          </p:cNvPicPr>
          <p:nvPr/>
        </p:nvPicPr>
        <p:blipFill>
          <a:blip r:embed="rId12" cstate="print">
            <a:extLst>
              <a:ext uri="{BEBA8EAE-BF5A-486C-A8C5-ECC9F3942E4B}">
                <a14:imgProps xmlns:a14="http://schemas.microsoft.com/office/drawing/2010/main">
                  <a14:imgLayer r:embed="rId13">
                    <a14:imgEffect>
                      <a14:backgroundRemoval t="0" b="97024" l="1143" r="99429"/>
                    </a14:imgEffect>
                  </a14:imgLayer>
                </a14:imgProps>
              </a:ext>
            </a:extLst>
          </a:blip>
          <a:stretch>
            <a:fillRect/>
          </a:stretch>
        </p:blipFill>
        <p:spPr>
          <a:xfrm>
            <a:off x="7176171" y="5493893"/>
            <a:ext cx="726322" cy="698564"/>
          </a:xfrm>
          <a:prstGeom prst="rect">
            <a:avLst/>
          </a:prstGeom>
        </p:spPr>
      </p:pic>
      <p:pic>
        <p:nvPicPr>
          <p:cNvPr id="29" name="Picture 28"/>
          <p:cNvPicPr>
            <a:picLocks noChangeAspect="1"/>
          </p:cNvPicPr>
          <p:nvPr/>
        </p:nvPicPr>
        <p:blipFill>
          <a:blip r:embed="rId14" cstate="print">
            <a:extLst>
              <a:ext uri="{BEBA8EAE-BF5A-486C-A8C5-ECC9F3942E4B}">
                <a14:imgProps xmlns:a14="http://schemas.microsoft.com/office/drawing/2010/main">
                  <a14:imgLayer r:embed="rId15">
                    <a14:imgEffect>
                      <a14:backgroundRemoval t="0" b="97619" l="4094" r="100000"/>
                    </a14:imgEffect>
                  </a14:imgLayer>
                </a14:imgProps>
              </a:ext>
            </a:extLst>
          </a:blip>
          <a:stretch>
            <a:fillRect/>
          </a:stretch>
        </p:blipFill>
        <p:spPr>
          <a:xfrm>
            <a:off x="7817825" y="5512943"/>
            <a:ext cx="712056" cy="698564"/>
          </a:xfrm>
          <a:prstGeom prst="rect">
            <a:avLst/>
          </a:prstGeom>
        </p:spPr>
      </p:pic>
      <p:pic>
        <p:nvPicPr>
          <p:cNvPr id="31" name="Picture 30"/>
          <p:cNvPicPr>
            <a:picLocks noChangeAspect="1"/>
          </p:cNvPicPr>
          <p:nvPr/>
        </p:nvPicPr>
        <p:blipFill rotWithShape="1">
          <a:blip r:embed="rId16"/>
          <a:srcRect t="25758"/>
          <a:stretch/>
        </p:blipFill>
        <p:spPr>
          <a:xfrm>
            <a:off x="231773" y="5558366"/>
            <a:ext cx="1464733" cy="1196199"/>
          </a:xfrm>
          <a:prstGeom prst="rect">
            <a:avLst/>
          </a:prstGeom>
        </p:spPr>
      </p:pic>
    </p:spTree>
    <p:extLst>
      <p:ext uri="{BB962C8B-B14F-4D97-AF65-F5344CB8AC3E}">
        <p14:creationId xmlns:p14="http://schemas.microsoft.com/office/powerpoint/2010/main" val="1229603795"/>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b="1" dirty="0">
                <a:latin typeface="Arial"/>
                <a:cs typeface="Arial"/>
              </a:rPr>
              <a:t>Teoretické modely a učební pomůcky ve výuce chemie</a:t>
            </a:r>
            <a:endParaRPr lang="cs-CZ" dirty="0">
              <a:latin typeface="Arial"/>
              <a:cs typeface="Arial"/>
            </a:endParaRPr>
          </a:p>
        </p:txBody>
      </p:sp>
      <p:sp>
        <p:nvSpPr>
          <p:cNvPr id="3" name="Vertical Text Placeholder 2"/>
          <p:cNvSpPr>
            <a:spLocks noGrp="1"/>
          </p:cNvSpPr>
          <p:nvPr>
            <p:ph type="body" orient="vert" idx="1"/>
          </p:nvPr>
        </p:nvSpPr>
        <p:spPr>
          <a:xfrm>
            <a:off x="549275" y="2125133"/>
            <a:ext cx="8042276" cy="3733797"/>
          </a:xfrm>
        </p:spPr>
        <p:txBody>
          <a:bodyPr vert="horz" anchor="t">
            <a:noAutofit/>
          </a:bodyPr>
          <a:lstStyle/>
          <a:p>
            <a:pPr marL="0" indent="0" algn="ctr">
              <a:spcBef>
                <a:spcPts val="600"/>
              </a:spcBef>
              <a:buNone/>
            </a:pPr>
            <a:endParaRPr lang="cs-CZ" sz="1800" dirty="0" smtClean="0">
              <a:latin typeface="Arial"/>
              <a:cs typeface="Arial"/>
            </a:endParaRPr>
          </a:p>
          <a:p>
            <a:pPr marL="0" indent="0" algn="ctr">
              <a:spcBef>
                <a:spcPts val="600"/>
              </a:spcBef>
              <a:buNone/>
            </a:pPr>
            <a:r>
              <a:rPr lang="cs-CZ" sz="1800" dirty="0" smtClean="0">
                <a:latin typeface="Arial"/>
                <a:cs typeface="Arial"/>
              </a:rPr>
              <a:t>Každodenní </a:t>
            </a:r>
            <a:r>
              <a:rPr lang="cs-CZ" sz="1800" dirty="0">
                <a:latin typeface="Arial"/>
                <a:cs typeface="Arial"/>
              </a:rPr>
              <a:t>praxe ve školách ale ukazuje, </a:t>
            </a:r>
            <a:endParaRPr lang="cs-CZ" sz="1800" dirty="0" smtClean="0">
              <a:latin typeface="Arial"/>
              <a:cs typeface="Arial"/>
            </a:endParaRPr>
          </a:p>
          <a:p>
            <a:pPr marL="0" indent="0" algn="ctr">
              <a:spcBef>
                <a:spcPts val="600"/>
              </a:spcBef>
              <a:buNone/>
            </a:pPr>
            <a:r>
              <a:rPr lang="cs-CZ" sz="1800" dirty="0" smtClean="0">
                <a:latin typeface="Arial"/>
                <a:cs typeface="Arial"/>
              </a:rPr>
              <a:t>že většina vizuálních učebních pomůcek, </a:t>
            </a:r>
          </a:p>
          <a:p>
            <a:pPr marL="0" indent="0" algn="ctr">
              <a:spcBef>
                <a:spcPts val="600"/>
              </a:spcBef>
              <a:buNone/>
            </a:pPr>
            <a:r>
              <a:rPr lang="cs-CZ" sz="1800" dirty="0" smtClean="0">
                <a:latin typeface="Arial"/>
                <a:cs typeface="Arial"/>
              </a:rPr>
              <a:t>které se používají během vzdělávání </a:t>
            </a:r>
          </a:p>
          <a:p>
            <a:pPr marL="0" indent="0" algn="ctr">
              <a:spcBef>
                <a:spcPts val="600"/>
              </a:spcBef>
              <a:buNone/>
            </a:pPr>
            <a:r>
              <a:rPr lang="cs-CZ" sz="1800" dirty="0" smtClean="0">
                <a:latin typeface="Arial"/>
                <a:cs typeface="Arial"/>
              </a:rPr>
              <a:t>(především ty ve školních učebnicích), </a:t>
            </a:r>
          </a:p>
          <a:p>
            <a:pPr marL="0" indent="0" algn="ctr">
              <a:spcBef>
                <a:spcPts val="600"/>
              </a:spcBef>
              <a:buNone/>
            </a:pPr>
            <a:r>
              <a:rPr lang="cs-CZ" sz="1800" dirty="0" smtClean="0">
                <a:latin typeface="Arial"/>
                <a:cs typeface="Arial"/>
              </a:rPr>
              <a:t>tyto předpoklady nesplňuje. </a:t>
            </a:r>
          </a:p>
          <a:p>
            <a:pPr marL="0" indent="0" algn="ctr">
              <a:spcBef>
                <a:spcPts val="600"/>
              </a:spcBef>
              <a:buNone/>
            </a:pPr>
            <a:endParaRPr lang="cs-CZ" sz="1800" dirty="0" smtClean="0">
              <a:latin typeface="Arial"/>
              <a:cs typeface="Arial"/>
            </a:endParaRPr>
          </a:p>
        </p:txBody>
      </p:sp>
      <p:grpSp>
        <p:nvGrpSpPr>
          <p:cNvPr id="12" name="Group 11"/>
          <p:cNvGrpSpPr/>
          <p:nvPr/>
        </p:nvGrpSpPr>
        <p:grpSpPr>
          <a:xfrm>
            <a:off x="59269" y="4484589"/>
            <a:ext cx="8983134" cy="1607204"/>
            <a:chOff x="0" y="3790295"/>
            <a:chExt cx="8983134" cy="1607204"/>
          </a:xfrm>
        </p:grpSpPr>
        <p:pic>
          <p:nvPicPr>
            <p:cNvPr id="4" name="Picture 3"/>
            <p:cNvPicPr>
              <a:picLocks noChangeAspect="1"/>
            </p:cNvPicPr>
            <p:nvPr/>
          </p:nvPicPr>
          <p:blipFill>
            <a:blip r:embed="rId2"/>
            <a:stretch>
              <a:fillRect/>
            </a:stretch>
          </p:blipFill>
          <p:spPr>
            <a:xfrm>
              <a:off x="0" y="3805650"/>
              <a:ext cx="1126067" cy="1591849"/>
            </a:xfrm>
            <a:prstGeom prst="rect">
              <a:avLst/>
            </a:prstGeom>
          </p:spPr>
        </p:pic>
        <p:pic>
          <p:nvPicPr>
            <p:cNvPr id="5" name="Picture 4"/>
            <p:cNvPicPr>
              <a:picLocks noChangeAspect="1"/>
            </p:cNvPicPr>
            <p:nvPr/>
          </p:nvPicPr>
          <p:blipFill>
            <a:blip r:embed="rId3"/>
            <a:stretch>
              <a:fillRect/>
            </a:stretch>
          </p:blipFill>
          <p:spPr>
            <a:xfrm>
              <a:off x="1126067" y="3790295"/>
              <a:ext cx="1126066" cy="1607204"/>
            </a:xfrm>
            <a:prstGeom prst="rect">
              <a:avLst/>
            </a:prstGeom>
          </p:spPr>
        </p:pic>
        <p:pic>
          <p:nvPicPr>
            <p:cNvPr id="6" name="Picture 5"/>
            <p:cNvPicPr>
              <a:picLocks noChangeAspect="1"/>
            </p:cNvPicPr>
            <p:nvPr/>
          </p:nvPicPr>
          <p:blipFill>
            <a:blip r:embed="rId4"/>
            <a:stretch>
              <a:fillRect/>
            </a:stretch>
          </p:blipFill>
          <p:spPr>
            <a:xfrm>
              <a:off x="2252134" y="3790295"/>
              <a:ext cx="1071470" cy="1607204"/>
            </a:xfrm>
            <a:prstGeom prst="rect">
              <a:avLst/>
            </a:prstGeom>
          </p:spPr>
        </p:pic>
        <p:pic>
          <p:nvPicPr>
            <p:cNvPr id="7" name="Picture 6"/>
            <p:cNvPicPr>
              <a:picLocks noChangeAspect="1"/>
            </p:cNvPicPr>
            <p:nvPr/>
          </p:nvPicPr>
          <p:blipFill>
            <a:blip r:embed="rId5" cstate="print"/>
            <a:stretch>
              <a:fillRect/>
            </a:stretch>
          </p:blipFill>
          <p:spPr>
            <a:xfrm>
              <a:off x="3323604" y="3805649"/>
              <a:ext cx="1193887" cy="1591849"/>
            </a:xfrm>
            <a:prstGeom prst="rect">
              <a:avLst/>
            </a:prstGeom>
          </p:spPr>
        </p:pic>
        <p:pic>
          <p:nvPicPr>
            <p:cNvPr id="8" name="Picture 7"/>
            <p:cNvPicPr>
              <a:picLocks noChangeAspect="1"/>
            </p:cNvPicPr>
            <p:nvPr/>
          </p:nvPicPr>
          <p:blipFill>
            <a:blip r:embed="rId6"/>
            <a:stretch>
              <a:fillRect/>
            </a:stretch>
          </p:blipFill>
          <p:spPr>
            <a:xfrm>
              <a:off x="4517492" y="3799676"/>
              <a:ext cx="1104376" cy="1597821"/>
            </a:xfrm>
            <a:prstGeom prst="rect">
              <a:avLst/>
            </a:prstGeom>
          </p:spPr>
        </p:pic>
        <p:pic>
          <p:nvPicPr>
            <p:cNvPr id="9" name="Picture 8"/>
            <p:cNvPicPr>
              <a:picLocks noChangeAspect="1"/>
            </p:cNvPicPr>
            <p:nvPr/>
          </p:nvPicPr>
          <p:blipFill>
            <a:blip r:embed="rId7" cstate="print"/>
            <a:stretch>
              <a:fillRect/>
            </a:stretch>
          </p:blipFill>
          <p:spPr>
            <a:xfrm>
              <a:off x="5621868" y="3805650"/>
              <a:ext cx="1104742" cy="1591847"/>
            </a:xfrm>
            <a:prstGeom prst="rect">
              <a:avLst/>
            </a:prstGeom>
          </p:spPr>
        </p:pic>
        <p:pic>
          <p:nvPicPr>
            <p:cNvPr id="10" name="Picture 9"/>
            <p:cNvPicPr>
              <a:picLocks noChangeAspect="1"/>
            </p:cNvPicPr>
            <p:nvPr/>
          </p:nvPicPr>
          <p:blipFill>
            <a:blip r:embed="rId8"/>
            <a:stretch>
              <a:fillRect/>
            </a:stretch>
          </p:blipFill>
          <p:spPr>
            <a:xfrm>
              <a:off x="6726610" y="3803553"/>
              <a:ext cx="1130457" cy="1593944"/>
            </a:xfrm>
            <a:prstGeom prst="rect">
              <a:avLst/>
            </a:prstGeom>
          </p:spPr>
        </p:pic>
        <p:pic>
          <p:nvPicPr>
            <p:cNvPr id="11" name="Picture 10"/>
            <p:cNvPicPr>
              <a:picLocks noChangeAspect="1"/>
            </p:cNvPicPr>
            <p:nvPr/>
          </p:nvPicPr>
          <p:blipFill>
            <a:blip r:embed="rId9"/>
            <a:stretch>
              <a:fillRect/>
            </a:stretch>
          </p:blipFill>
          <p:spPr>
            <a:xfrm>
              <a:off x="7857068" y="3792855"/>
              <a:ext cx="1126066" cy="1604644"/>
            </a:xfrm>
            <a:prstGeom prst="rect">
              <a:avLst/>
            </a:prstGeom>
          </p:spPr>
        </p:pic>
      </p:grpSp>
    </p:spTree>
    <p:extLst>
      <p:ext uri="{BB962C8B-B14F-4D97-AF65-F5344CB8AC3E}">
        <p14:creationId xmlns:p14="http://schemas.microsoft.com/office/powerpoint/2010/main" val="1815686402"/>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idx="4294967295"/>
          </p:nvPr>
        </p:nvSpPr>
        <p:spPr>
          <a:xfrm>
            <a:off x="880534" y="233362"/>
            <a:ext cx="8042275" cy="750888"/>
          </a:xfrm>
        </p:spPr>
        <p:txBody>
          <a:bodyPr vert="horz">
            <a:noAutofit/>
          </a:bodyPr>
          <a:lstStyle/>
          <a:p>
            <a:pPr marL="0" indent="0" algn="r">
              <a:spcBef>
                <a:spcPts val="600"/>
              </a:spcBef>
              <a:buNone/>
            </a:pPr>
            <a:r>
              <a:rPr lang="cs-CZ" sz="1800" b="1" dirty="0">
                <a:latin typeface="Arial"/>
                <a:cs typeface="Arial"/>
              </a:rPr>
              <a:t>Ukázky obrázků </a:t>
            </a:r>
            <a:r>
              <a:rPr lang="cs-CZ" sz="1800" b="1" dirty="0">
                <a:solidFill>
                  <a:srgbClr val="FF0000"/>
                </a:solidFill>
                <a:latin typeface="Arial"/>
                <a:cs typeface="Arial"/>
              </a:rPr>
              <a:t>atomu</a:t>
            </a:r>
            <a:r>
              <a:rPr lang="cs-CZ" sz="1800" b="1" dirty="0">
                <a:latin typeface="Arial"/>
                <a:cs typeface="Arial"/>
              </a:rPr>
              <a:t> z polských učebnic chemie, </a:t>
            </a:r>
            <a:endParaRPr lang="cs-CZ" sz="1800" b="1" dirty="0" smtClean="0">
              <a:latin typeface="Arial"/>
              <a:cs typeface="Arial"/>
            </a:endParaRPr>
          </a:p>
          <a:p>
            <a:pPr marL="0" indent="0" algn="r">
              <a:spcBef>
                <a:spcPts val="600"/>
              </a:spcBef>
              <a:buNone/>
            </a:pPr>
            <a:r>
              <a:rPr lang="cs-CZ" sz="1800" b="1" dirty="0" smtClean="0">
                <a:latin typeface="Arial"/>
                <a:cs typeface="Arial"/>
              </a:rPr>
              <a:t>které </a:t>
            </a:r>
            <a:r>
              <a:rPr lang="cs-CZ" sz="1800" b="1" dirty="0">
                <a:latin typeface="Arial"/>
                <a:cs typeface="Arial"/>
              </a:rPr>
              <a:t>obsahují negativní </a:t>
            </a:r>
            <a:r>
              <a:rPr lang="cs-CZ" sz="1800" b="1" dirty="0" smtClean="0">
                <a:latin typeface="Arial"/>
                <a:cs typeface="Arial"/>
              </a:rPr>
              <a:t>analogie</a:t>
            </a:r>
            <a:endParaRPr lang="cs-CZ" sz="1800" b="1" dirty="0">
              <a:latin typeface="Arial"/>
              <a:cs typeface="Arial"/>
            </a:endParaRPr>
          </a:p>
        </p:txBody>
      </p:sp>
      <p:pic>
        <p:nvPicPr>
          <p:cNvPr id="5" name="Content Placeholder 4"/>
          <p:cNvPicPr>
            <a:picLocks noGrp="1" noChangeAspect="1"/>
          </p:cNvPicPr>
          <p:nvPr>
            <p:ph sz="half" idx="4294967295"/>
          </p:nvPr>
        </p:nvPicPr>
        <p:blipFill>
          <a:blip r:embed="rId2" cstate="print"/>
          <a:srcRect t="2247" b="2247"/>
          <a:stretch>
            <a:fillRect/>
          </a:stretch>
        </p:blipFill>
        <p:spPr>
          <a:xfrm>
            <a:off x="-364081" y="1390378"/>
            <a:ext cx="5321300" cy="4551636"/>
          </a:xfrm>
          <a:prstGeom prst="ellipse">
            <a:avLst/>
          </a:prstGeom>
          <a:ln>
            <a:noFill/>
          </a:ln>
          <a:effectLst>
            <a:softEdge rad="112500"/>
          </a:effectLst>
        </p:spPr>
      </p:pic>
      <p:sp>
        <p:nvSpPr>
          <p:cNvPr id="6" name="Content Placeholder 5"/>
          <p:cNvSpPr>
            <a:spLocks noGrp="1"/>
          </p:cNvSpPr>
          <p:nvPr>
            <p:ph sz="quarter" idx="4294967295"/>
          </p:nvPr>
        </p:nvSpPr>
        <p:spPr>
          <a:xfrm>
            <a:off x="4690533" y="1853639"/>
            <a:ext cx="4453467" cy="3451225"/>
          </a:xfrm>
        </p:spPr>
        <p:txBody>
          <a:bodyPr>
            <a:noAutofit/>
          </a:bodyPr>
          <a:lstStyle/>
          <a:p>
            <a:pPr>
              <a:spcBef>
                <a:spcPts val="0"/>
              </a:spcBef>
            </a:pPr>
            <a:r>
              <a:rPr lang="cs-CZ" sz="1600" dirty="0" smtClean="0">
                <a:latin typeface="Arial"/>
                <a:cs typeface="Arial"/>
              </a:rPr>
              <a:t>Tento </a:t>
            </a:r>
            <a:r>
              <a:rPr lang="cs-CZ" sz="1600" dirty="0">
                <a:latin typeface="Arial"/>
                <a:cs typeface="Arial"/>
              </a:rPr>
              <a:t>model je nejvíce schematický, a proto v něm najdeme nejméně chybných sugescí</a:t>
            </a:r>
            <a:r>
              <a:rPr lang="cs-CZ" sz="1600" dirty="0" smtClean="0">
                <a:latin typeface="Arial"/>
                <a:cs typeface="Arial"/>
              </a:rPr>
              <a:t>:</a:t>
            </a:r>
          </a:p>
          <a:p>
            <a:pPr>
              <a:spcBef>
                <a:spcPts val="0"/>
              </a:spcBef>
            </a:pPr>
            <a:endParaRPr lang="cs-CZ" sz="1600" dirty="0">
              <a:latin typeface="Arial"/>
              <a:cs typeface="Arial"/>
            </a:endParaRPr>
          </a:p>
          <a:p>
            <a:pPr lvl="1">
              <a:spcBef>
                <a:spcPts val="0"/>
              </a:spcBef>
            </a:pPr>
            <a:r>
              <a:rPr lang="cs-CZ" sz="1400" dirty="0" smtClean="0">
                <a:latin typeface="Arial"/>
                <a:cs typeface="Arial"/>
              </a:rPr>
              <a:t>výrazně </a:t>
            </a:r>
            <a:r>
              <a:rPr lang="cs-CZ" sz="1400" dirty="0">
                <a:latin typeface="Arial"/>
                <a:cs typeface="Arial"/>
              </a:rPr>
              <a:t>zdůrazňuje materiální povahu elektronu,</a:t>
            </a:r>
          </a:p>
          <a:p>
            <a:pPr lvl="1">
              <a:spcBef>
                <a:spcPts val="0"/>
              </a:spcBef>
            </a:pPr>
            <a:r>
              <a:rPr lang="cs-CZ" sz="1400" dirty="0" smtClean="0">
                <a:latin typeface="Arial"/>
                <a:cs typeface="Arial"/>
              </a:rPr>
              <a:t>sugeruje </a:t>
            </a:r>
            <a:r>
              <a:rPr lang="cs-CZ" sz="1400" dirty="0">
                <a:latin typeface="Arial"/>
                <a:cs typeface="Arial"/>
              </a:rPr>
              <a:t>nesprávné proporce mezi velikostí atomového jádra a elektrony</a:t>
            </a:r>
            <a:r>
              <a:rPr lang="cs-CZ" sz="1400" dirty="0" smtClean="0">
                <a:latin typeface="Arial"/>
                <a:cs typeface="Arial"/>
              </a:rPr>
              <a:t>,</a:t>
            </a:r>
          </a:p>
          <a:p>
            <a:pPr lvl="1">
              <a:spcBef>
                <a:spcPts val="0"/>
              </a:spcBef>
            </a:pPr>
            <a:endParaRPr lang="cs-CZ" sz="1400" dirty="0">
              <a:latin typeface="Arial"/>
              <a:cs typeface="Arial"/>
            </a:endParaRPr>
          </a:p>
          <a:p>
            <a:pPr lvl="1">
              <a:spcBef>
                <a:spcPts val="0"/>
              </a:spcBef>
            </a:pPr>
            <a:r>
              <a:rPr lang="cs-CZ" sz="1400" dirty="0" smtClean="0">
                <a:latin typeface="Arial"/>
                <a:cs typeface="Arial"/>
              </a:rPr>
              <a:t>symetrické </a:t>
            </a:r>
            <a:r>
              <a:rPr lang="cs-CZ" sz="1400" dirty="0">
                <a:latin typeface="Arial"/>
                <a:cs typeface="Arial"/>
              </a:rPr>
              <a:t>položení elektronů na povlacích může sugerovat jejich symetrický pohyb</a:t>
            </a:r>
            <a:r>
              <a:rPr lang="cs-CZ" sz="1400" dirty="0" smtClean="0">
                <a:latin typeface="Arial"/>
                <a:cs typeface="Arial"/>
              </a:rPr>
              <a:t>.</a:t>
            </a:r>
          </a:p>
          <a:p>
            <a:pPr lvl="1">
              <a:spcBef>
                <a:spcPts val="0"/>
              </a:spcBef>
            </a:pPr>
            <a:endParaRPr lang="cs-CZ" sz="1400" dirty="0">
              <a:latin typeface="Arial"/>
              <a:cs typeface="Arial"/>
            </a:endParaRPr>
          </a:p>
          <a:p>
            <a:pPr>
              <a:spcBef>
                <a:spcPts val="0"/>
              </a:spcBef>
            </a:pPr>
            <a:r>
              <a:rPr lang="cs-CZ" sz="1600" dirty="0">
                <a:latin typeface="Arial"/>
                <a:cs typeface="Arial"/>
              </a:rPr>
              <a:t>A protože připomíná žákům obrázek sluneční soustavy, může být interpretován tak, že elektrony obíhají kolem jádra po kružnicových drahách, v jedné rovině</a:t>
            </a:r>
            <a:r>
              <a:rPr lang="cs-CZ" sz="1600" dirty="0" smtClean="0">
                <a:latin typeface="Arial"/>
                <a:cs typeface="Arial"/>
              </a:rPr>
              <a:t>.</a:t>
            </a:r>
            <a:endParaRPr lang="cs-CZ" sz="1600" dirty="0">
              <a:latin typeface="Arial"/>
              <a:cs typeface="Arial"/>
            </a:endParaRPr>
          </a:p>
        </p:txBody>
      </p:sp>
      <p:pic>
        <p:nvPicPr>
          <p:cNvPr id="7" name="Picture 6"/>
          <p:cNvPicPr>
            <a:picLocks noChangeAspect="1"/>
          </p:cNvPicPr>
          <p:nvPr/>
        </p:nvPicPr>
        <p:blipFill>
          <a:blip r:embed="rId3" cstate="print"/>
          <a:stretch>
            <a:fillRect/>
          </a:stretch>
        </p:blipFill>
        <p:spPr>
          <a:xfrm>
            <a:off x="7754532" y="5941404"/>
            <a:ext cx="1374949" cy="929466"/>
          </a:xfrm>
          <a:prstGeom prst="rect">
            <a:avLst/>
          </a:prstGeom>
        </p:spPr>
      </p:pic>
    </p:spTree>
    <p:extLst>
      <p:ext uri="{BB962C8B-B14F-4D97-AF65-F5344CB8AC3E}">
        <p14:creationId xmlns:p14="http://schemas.microsoft.com/office/powerpoint/2010/main" val="3952440590"/>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4294967295"/>
          </p:nvPr>
        </p:nvPicPr>
        <p:blipFill>
          <a:blip r:embed="rId2" cstate="print"/>
          <a:srcRect t="-43031" b="-43031"/>
          <a:stretch>
            <a:fillRect/>
          </a:stretch>
        </p:blipFill>
        <p:spPr>
          <a:xfrm>
            <a:off x="0" y="1938855"/>
            <a:ext cx="5022850" cy="3546893"/>
          </a:xfrm>
          <a:prstGeom prst="ellipse">
            <a:avLst/>
          </a:prstGeom>
          <a:ln>
            <a:noFill/>
          </a:ln>
          <a:effectLst>
            <a:softEdge rad="112500"/>
          </a:effectLst>
        </p:spPr>
      </p:pic>
      <p:sp>
        <p:nvSpPr>
          <p:cNvPr id="6" name="Content Placeholder 5"/>
          <p:cNvSpPr>
            <a:spLocks noGrp="1"/>
          </p:cNvSpPr>
          <p:nvPr>
            <p:ph sz="quarter" idx="4294967295"/>
          </p:nvPr>
        </p:nvSpPr>
        <p:spPr>
          <a:xfrm>
            <a:off x="4783667" y="1804967"/>
            <a:ext cx="4360334" cy="3597275"/>
          </a:xfrm>
        </p:spPr>
        <p:txBody>
          <a:bodyPr>
            <a:noAutofit/>
          </a:bodyPr>
          <a:lstStyle/>
          <a:p>
            <a:pPr algn="just">
              <a:spcBef>
                <a:spcPts val="0"/>
              </a:spcBef>
            </a:pPr>
            <a:r>
              <a:rPr lang="cs-CZ" sz="1600" dirty="0" smtClean="0">
                <a:latin typeface="Arial"/>
                <a:cs typeface="Arial"/>
              </a:rPr>
              <a:t>Tento </a:t>
            </a:r>
            <a:r>
              <a:rPr lang="cs-CZ" sz="1600" dirty="0">
                <a:latin typeface="Arial"/>
                <a:cs typeface="Arial"/>
              </a:rPr>
              <a:t>model se snaží zobrazit atom </a:t>
            </a:r>
            <a:r>
              <a:rPr lang="cs-CZ" sz="1600" dirty="0" smtClean="0">
                <a:latin typeface="Arial"/>
                <a:cs typeface="Arial"/>
              </a:rPr>
              <a:t>ve </a:t>
            </a:r>
            <a:r>
              <a:rPr lang="cs-CZ" sz="1600" dirty="0">
                <a:latin typeface="Arial"/>
                <a:cs typeface="Arial"/>
              </a:rPr>
              <a:t>třech rozměrech. Dělá to ale chybně</a:t>
            </a:r>
            <a:r>
              <a:rPr lang="cs-CZ" sz="1600" dirty="0" smtClean="0">
                <a:latin typeface="Arial"/>
                <a:cs typeface="Arial"/>
              </a:rPr>
              <a:t>:</a:t>
            </a:r>
          </a:p>
          <a:p>
            <a:pPr algn="just">
              <a:spcBef>
                <a:spcPts val="0"/>
              </a:spcBef>
            </a:pPr>
            <a:endParaRPr lang="cs-CZ" sz="1600" dirty="0">
              <a:latin typeface="Arial"/>
              <a:cs typeface="Arial"/>
            </a:endParaRPr>
          </a:p>
          <a:p>
            <a:pPr lvl="1" algn="just">
              <a:spcBef>
                <a:spcPts val="0"/>
              </a:spcBef>
            </a:pPr>
            <a:r>
              <a:rPr lang="cs-CZ" sz="1400" dirty="0" smtClean="0">
                <a:latin typeface="Arial"/>
                <a:cs typeface="Arial"/>
              </a:rPr>
              <a:t>výrazně </a:t>
            </a:r>
            <a:r>
              <a:rPr lang="cs-CZ" sz="1400" dirty="0">
                <a:latin typeface="Arial"/>
                <a:cs typeface="Arial"/>
              </a:rPr>
              <a:t>zdůrazňuje materiální povahu elektronu</a:t>
            </a:r>
            <a:r>
              <a:rPr lang="cs-CZ" sz="1400" dirty="0" smtClean="0">
                <a:latin typeface="Arial"/>
                <a:cs typeface="Arial"/>
              </a:rPr>
              <a:t>,</a:t>
            </a:r>
          </a:p>
          <a:p>
            <a:pPr lvl="1" algn="just">
              <a:spcBef>
                <a:spcPts val="0"/>
              </a:spcBef>
            </a:pPr>
            <a:endParaRPr lang="cs-CZ" sz="1400" dirty="0">
              <a:latin typeface="Arial"/>
              <a:cs typeface="Arial"/>
            </a:endParaRPr>
          </a:p>
          <a:p>
            <a:pPr lvl="1" algn="just">
              <a:spcBef>
                <a:spcPts val="0"/>
              </a:spcBef>
            </a:pPr>
            <a:r>
              <a:rPr lang="cs-CZ" sz="1400" dirty="0" smtClean="0">
                <a:latin typeface="Arial"/>
                <a:cs typeface="Arial"/>
              </a:rPr>
              <a:t>sugeruje </a:t>
            </a:r>
            <a:r>
              <a:rPr lang="cs-CZ" sz="1400" dirty="0">
                <a:latin typeface="Arial"/>
                <a:cs typeface="Arial"/>
              </a:rPr>
              <a:t>nesprávné proporce </a:t>
            </a:r>
            <a:r>
              <a:rPr lang="cs-CZ" sz="1400" dirty="0" smtClean="0">
                <a:latin typeface="Arial"/>
                <a:cs typeface="Arial"/>
              </a:rPr>
              <a:t>mezi:</a:t>
            </a:r>
          </a:p>
          <a:p>
            <a:pPr lvl="2" algn="just">
              <a:spcBef>
                <a:spcPts val="0"/>
              </a:spcBef>
            </a:pPr>
            <a:r>
              <a:rPr lang="cs-CZ" sz="1400" dirty="0" smtClean="0">
                <a:latin typeface="Arial"/>
                <a:cs typeface="Arial"/>
              </a:rPr>
              <a:t>velikostí </a:t>
            </a:r>
            <a:r>
              <a:rPr lang="cs-CZ" sz="1400" dirty="0">
                <a:latin typeface="Arial"/>
                <a:cs typeface="Arial"/>
              </a:rPr>
              <a:t>atomového jádra a elektrony </a:t>
            </a:r>
            <a:endParaRPr lang="cs-CZ" sz="1400" dirty="0" smtClean="0">
              <a:latin typeface="Arial"/>
              <a:cs typeface="Arial"/>
            </a:endParaRPr>
          </a:p>
          <a:p>
            <a:pPr lvl="2" algn="just">
              <a:spcBef>
                <a:spcPts val="0"/>
              </a:spcBef>
            </a:pPr>
            <a:r>
              <a:rPr lang="cs-CZ" sz="1400" dirty="0" smtClean="0">
                <a:latin typeface="Arial"/>
                <a:cs typeface="Arial"/>
              </a:rPr>
              <a:t>a </a:t>
            </a:r>
            <a:r>
              <a:rPr lang="cs-CZ" sz="1400" dirty="0">
                <a:latin typeface="Arial"/>
                <a:cs typeface="Arial"/>
              </a:rPr>
              <a:t>mezi nukleony a elektronem</a:t>
            </a:r>
            <a:r>
              <a:rPr lang="cs-CZ" sz="1400" dirty="0" smtClean="0">
                <a:latin typeface="Arial"/>
                <a:cs typeface="Arial"/>
              </a:rPr>
              <a:t>,</a:t>
            </a:r>
          </a:p>
          <a:p>
            <a:pPr lvl="2" algn="just">
              <a:spcBef>
                <a:spcPts val="0"/>
              </a:spcBef>
            </a:pPr>
            <a:endParaRPr lang="cs-CZ" sz="1400" dirty="0">
              <a:latin typeface="Arial"/>
              <a:cs typeface="Arial"/>
            </a:endParaRPr>
          </a:p>
          <a:p>
            <a:pPr lvl="1" algn="just">
              <a:spcBef>
                <a:spcPts val="0"/>
              </a:spcBef>
            </a:pPr>
            <a:r>
              <a:rPr lang="cs-CZ" sz="1400" dirty="0" smtClean="0">
                <a:latin typeface="Arial"/>
                <a:cs typeface="Arial"/>
              </a:rPr>
              <a:t>výrazně </a:t>
            </a:r>
            <a:r>
              <a:rPr lang="cs-CZ" sz="1400" dirty="0">
                <a:latin typeface="Arial"/>
                <a:cs typeface="Arial"/>
              </a:rPr>
              <a:t>zdůrazňuje, že elektrony obíhají kolem jádra po kruhových drahách, v jedné rovině</a:t>
            </a:r>
            <a:r>
              <a:rPr lang="cs-CZ" sz="1400" dirty="0" smtClean="0">
                <a:latin typeface="Arial"/>
                <a:cs typeface="Arial"/>
              </a:rPr>
              <a:t>,</a:t>
            </a:r>
          </a:p>
          <a:p>
            <a:pPr lvl="1" algn="just">
              <a:spcBef>
                <a:spcPts val="0"/>
              </a:spcBef>
            </a:pPr>
            <a:endParaRPr lang="cs-CZ" sz="1400" dirty="0">
              <a:latin typeface="Arial"/>
              <a:cs typeface="Arial"/>
            </a:endParaRPr>
          </a:p>
          <a:p>
            <a:pPr lvl="1" algn="just">
              <a:spcBef>
                <a:spcPts val="0"/>
              </a:spcBef>
            </a:pPr>
            <a:r>
              <a:rPr lang="cs-CZ" sz="1400" dirty="0" smtClean="0">
                <a:latin typeface="Arial"/>
                <a:cs typeface="Arial"/>
              </a:rPr>
              <a:t>nevíme</a:t>
            </a:r>
            <a:r>
              <a:rPr lang="cs-CZ" sz="1400" dirty="0">
                <a:latin typeface="Arial"/>
                <a:cs typeface="Arial"/>
              </a:rPr>
              <a:t>, co znamená modrá šmouha za elektronem</a:t>
            </a:r>
            <a:r>
              <a:rPr lang="cs-CZ" sz="1400" dirty="0" smtClean="0">
                <a:latin typeface="Arial"/>
                <a:cs typeface="Arial"/>
              </a:rPr>
              <a:t>,</a:t>
            </a:r>
          </a:p>
          <a:p>
            <a:pPr lvl="1" algn="just">
              <a:spcBef>
                <a:spcPts val="0"/>
              </a:spcBef>
            </a:pPr>
            <a:endParaRPr lang="cs-CZ" sz="1400" dirty="0">
              <a:latin typeface="Arial"/>
              <a:cs typeface="Arial"/>
            </a:endParaRPr>
          </a:p>
          <a:p>
            <a:pPr lvl="1" algn="just">
              <a:spcBef>
                <a:spcPts val="0"/>
              </a:spcBef>
            </a:pPr>
            <a:r>
              <a:rPr lang="cs-CZ" sz="1400" dirty="0" smtClean="0">
                <a:latin typeface="Arial"/>
                <a:cs typeface="Arial"/>
              </a:rPr>
              <a:t>nevíme</a:t>
            </a:r>
            <a:r>
              <a:rPr lang="cs-CZ" sz="1400" dirty="0">
                <a:latin typeface="Arial"/>
                <a:cs typeface="Arial"/>
              </a:rPr>
              <a:t>, jestli elektrony na jednotlivých orbitalech obíhají elektron v opačném směru</a:t>
            </a:r>
            <a:r>
              <a:rPr lang="cs-CZ" sz="1400" dirty="0" smtClean="0">
                <a:latin typeface="Arial"/>
                <a:cs typeface="Arial"/>
              </a:rPr>
              <a:t>.</a:t>
            </a:r>
            <a:endParaRPr lang="cs-CZ" sz="1400" dirty="0">
              <a:latin typeface="Arial"/>
              <a:cs typeface="Arial"/>
            </a:endParaRPr>
          </a:p>
        </p:txBody>
      </p:sp>
      <p:sp>
        <p:nvSpPr>
          <p:cNvPr id="8" name="Vertical Text Placeholder 2"/>
          <p:cNvSpPr txBox="1">
            <a:spLocks/>
          </p:cNvSpPr>
          <p:nvPr/>
        </p:nvSpPr>
        <p:spPr>
          <a:xfrm>
            <a:off x="880534" y="233362"/>
            <a:ext cx="8042275" cy="750888"/>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Ukázky obrázků </a:t>
            </a:r>
            <a:r>
              <a:rPr lang="cs-CZ" sz="1800" b="1" smtClean="0">
                <a:solidFill>
                  <a:srgbClr val="FF0000"/>
                </a:solidFill>
                <a:latin typeface="Arial"/>
                <a:cs typeface="Arial"/>
              </a:rPr>
              <a:t>atomu</a:t>
            </a:r>
            <a:r>
              <a:rPr lang="cs-CZ" sz="1800" b="1" smtClean="0">
                <a:latin typeface="Arial"/>
                <a:cs typeface="Arial"/>
              </a:rPr>
              <a:t> z polských učebnic chemie, </a:t>
            </a:r>
          </a:p>
          <a:p>
            <a:pPr marL="0" indent="0" algn="r">
              <a:spcBef>
                <a:spcPts val="600"/>
              </a:spcBef>
              <a:buFont typeface="Symbol" pitchFamily="18" charset="2"/>
              <a:buNone/>
            </a:pPr>
            <a:r>
              <a:rPr lang="cs-CZ" sz="1800" b="1" smtClean="0">
                <a:latin typeface="Arial"/>
                <a:cs typeface="Arial"/>
              </a:rPr>
              <a:t>které obsahují negativní analogie</a:t>
            </a:r>
            <a:endParaRPr lang="cs-CZ" sz="1800" b="1" dirty="0">
              <a:latin typeface="Arial"/>
              <a:cs typeface="Arial"/>
            </a:endParaRPr>
          </a:p>
        </p:txBody>
      </p:sp>
    </p:spTree>
    <p:extLst>
      <p:ext uri="{BB962C8B-B14F-4D97-AF65-F5344CB8AC3E}">
        <p14:creationId xmlns:p14="http://schemas.microsoft.com/office/powerpoint/2010/main" val="3838878403"/>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cstate="print"/>
          <a:srcRect l="4432" r="4432"/>
          <a:stretch>
            <a:fillRect/>
          </a:stretch>
        </p:blipFill>
        <p:spPr>
          <a:xfrm>
            <a:off x="0" y="1612552"/>
            <a:ext cx="4995333" cy="4479744"/>
          </a:xfrm>
          <a:prstGeom prst="rect">
            <a:avLst/>
          </a:prstGeom>
          <a:ln>
            <a:noFill/>
          </a:ln>
          <a:effectLst>
            <a:softEdge rad="112500"/>
          </a:effectLst>
        </p:spPr>
      </p:pic>
      <p:sp>
        <p:nvSpPr>
          <p:cNvPr id="6" name="Content Placeholder 5"/>
          <p:cNvSpPr>
            <a:spLocks noGrp="1"/>
          </p:cNvSpPr>
          <p:nvPr>
            <p:ph sz="quarter" idx="4294967295"/>
          </p:nvPr>
        </p:nvSpPr>
        <p:spPr>
          <a:xfrm>
            <a:off x="5303838" y="2601913"/>
            <a:ext cx="3840162" cy="3595687"/>
          </a:xfrm>
        </p:spPr>
        <p:txBody>
          <a:bodyPr>
            <a:noAutofit/>
          </a:bodyPr>
          <a:lstStyle/>
          <a:p>
            <a:pPr algn="just">
              <a:spcBef>
                <a:spcPts val="0"/>
              </a:spcBef>
            </a:pPr>
            <a:r>
              <a:rPr lang="cs-CZ" sz="1600" dirty="0" smtClean="0">
                <a:latin typeface="Arial"/>
                <a:cs typeface="Arial"/>
              </a:rPr>
              <a:t>Tento </a:t>
            </a:r>
            <a:r>
              <a:rPr lang="cs-CZ" sz="1600" dirty="0">
                <a:latin typeface="Arial"/>
                <a:cs typeface="Arial"/>
              </a:rPr>
              <a:t>model sugeruje, že elektrony jsou staticky a náhodně umístěny v prostoru kolem jádra</a:t>
            </a:r>
            <a:r>
              <a:rPr lang="cs-CZ" sz="1600" dirty="0" smtClean="0">
                <a:latin typeface="Arial"/>
                <a:cs typeface="Arial"/>
              </a:rPr>
              <a:t>.</a:t>
            </a:r>
            <a:endParaRPr lang="cs-CZ" sz="1600" dirty="0">
              <a:latin typeface="Arial"/>
              <a:cs typeface="Arial"/>
            </a:endParaRPr>
          </a:p>
        </p:txBody>
      </p:sp>
      <p:sp>
        <p:nvSpPr>
          <p:cNvPr id="7" name="Vertical Text Placeholder 2"/>
          <p:cNvSpPr txBox="1">
            <a:spLocks/>
          </p:cNvSpPr>
          <p:nvPr/>
        </p:nvSpPr>
        <p:spPr>
          <a:xfrm>
            <a:off x="880534" y="233362"/>
            <a:ext cx="8042275" cy="750888"/>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Ukázky obrázků </a:t>
            </a:r>
            <a:r>
              <a:rPr lang="cs-CZ" sz="1800" b="1" smtClean="0">
                <a:solidFill>
                  <a:srgbClr val="FF0000"/>
                </a:solidFill>
                <a:latin typeface="Arial"/>
                <a:cs typeface="Arial"/>
              </a:rPr>
              <a:t>atomu</a:t>
            </a:r>
            <a:r>
              <a:rPr lang="cs-CZ" sz="1800" b="1" smtClean="0">
                <a:latin typeface="Arial"/>
                <a:cs typeface="Arial"/>
              </a:rPr>
              <a:t> z polských učebnic chemie, </a:t>
            </a:r>
          </a:p>
          <a:p>
            <a:pPr marL="0" indent="0" algn="r">
              <a:spcBef>
                <a:spcPts val="600"/>
              </a:spcBef>
              <a:buFont typeface="Symbol" pitchFamily="18" charset="2"/>
              <a:buNone/>
            </a:pPr>
            <a:r>
              <a:rPr lang="cs-CZ" sz="1800" b="1" smtClean="0">
                <a:latin typeface="Arial"/>
                <a:cs typeface="Arial"/>
              </a:rPr>
              <a:t>které obsahují negativní analogie</a:t>
            </a:r>
            <a:endParaRPr lang="cs-CZ" sz="1800" b="1" dirty="0">
              <a:latin typeface="Arial"/>
              <a:cs typeface="Arial"/>
            </a:endParaRPr>
          </a:p>
        </p:txBody>
      </p:sp>
    </p:spTree>
    <p:extLst>
      <p:ext uri="{BB962C8B-B14F-4D97-AF65-F5344CB8AC3E}">
        <p14:creationId xmlns:p14="http://schemas.microsoft.com/office/powerpoint/2010/main" val="956067547"/>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cstate="print"/>
          <a:srcRect t="2550" b="2550"/>
          <a:stretch>
            <a:fillRect/>
          </a:stretch>
        </p:blipFill>
        <p:spPr>
          <a:xfrm>
            <a:off x="0" y="1707659"/>
            <a:ext cx="4284133" cy="3927420"/>
          </a:xfrm>
          <a:prstGeom prst="ellipse">
            <a:avLst/>
          </a:prstGeom>
          <a:ln>
            <a:noFill/>
          </a:ln>
          <a:effectLst>
            <a:softEdge rad="112500"/>
          </a:effectLst>
        </p:spPr>
      </p:pic>
      <p:sp>
        <p:nvSpPr>
          <p:cNvPr id="6" name="Content Placeholder 5"/>
          <p:cNvSpPr>
            <a:spLocks noGrp="1"/>
          </p:cNvSpPr>
          <p:nvPr>
            <p:ph sz="quarter" idx="4294967295"/>
          </p:nvPr>
        </p:nvSpPr>
        <p:spPr>
          <a:xfrm>
            <a:off x="4529667" y="2093903"/>
            <a:ext cx="4614333" cy="3595687"/>
          </a:xfrm>
        </p:spPr>
        <p:txBody>
          <a:bodyPr>
            <a:noAutofit/>
          </a:bodyPr>
          <a:lstStyle/>
          <a:p>
            <a:pPr>
              <a:spcBef>
                <a:spcPts val="0"/>
              </a:spcBef>
            </a:pPr>
            <a:r>
              <a:rPr lang="cs-CZ" sz="1600" dirty="0" smtClean="0">
                <a:latin typeface="Arial"/>
                <a:cs typeface="Arial"/>
              </a:rPr>
              <a:t>Tento </a:t>
            </a:r>
            <a:r>
              <a:rPr lang="cs-CZ" sz="1600" dirty="0">
                <a:latin typeface="Arial"/>
                <a:cs typeface="Arial"/>
              </a:rPr>
              <a:t>model sugeruje</a:t>
            </a:r>
            <a:r>
              <a:rPr lang="cs-CZ" sz="1600" dirty="0" smtClean="0">
                <a:latin typeface="Arial"/>
                <a:cs typeface="Arial"/>
              </a:rPr>
              <a:t>:</a:t>
            </a:r>
          </a:p>
          <a:p>
            <a:pPr>
              <a:spcBef>
                <a:spcPts val="0"/>
              </a:spcBef>
            </a:pPr>
            <a:endParaRPr lang="cs-CZ" sz="1600" dirty="0">
              <a:latin typeface="Arial"/>
              <a:cs typeface="Arial"/>
            </a:endParaRPr>
          </a:p>
          <a:p>
            <a:pPr lvl="1">
              <a:spcBef>
                <a:spcPts val="0"/>
              </a:spcBef>
            </a:pPr>
            <a:r>
              <a:rPr lang="cs-CZ" sz="1400" dirty="0" smtClean="0">
                <a:latin typeface="Arial"/>
                <a:cs typeface="Arial"/>
              </a:rPr>
              <a:t>nesprávné </a:t>
            </a:r>
            <a:r>
              <a:rPr lang="cs-CZ" sz="1400" dirty="0">
                <a:latin typeface="Arial"/>
                <a:cs typeface="Arial"/>
              </a:rPr>
              <a:t>proporce mezi velikostí atomového jádra a elektronovým mrakem, </a:t>
            </a:r>
            <a:endParaRPr lang="cs-CZ" sz="1400" dirty="0" smtClean="0">
              <a:latin typeface="Arial"/>
              <a:cs typeface="Arial"/>
            </a:endParaRPr>
          </a:p>
          <a:p>
            <a:pPr lvl="1">
              <a:spcBef>
                <a:spcPts val="0"/>
              </a:spcBef>
            </a:pPr>
            <a:endParaRPr lang="cs-CZ" sz="1400" dirty="0">
              <a:latin typeface="Arial"/>
              <a:cs typeface="Arial"/>
            </a:endParaRPr>
          </a:p>
          <a:p>
            <a:pPr lvl="1">
              <a:spcBef>
                <a:spcPts val="0"/>
              </a:spcBef>
            </a:pPr>
            <a:r>
              <a:rPr lang="cs-CZ" sz="1400" dirty="0" smtClean="0">
                <a:latin typeface="Arial"/>
                <a:cs typeface="Arial"/>
              </a:rPr>
              <a:t>elektrony </a:t>
            </a:r>
            <a:r>
              <a:rPr lang="cs-CZ" sz="1400" dirty="0">
                <a:latin typeface="Arial"/>
                <a:cs typeface="Arial"/>
              </a:rPr>
              <a:t>se nacházejí na jednom povlaku, </a:t>
            </a:r>
            <a:endParaRPr lang="cs-CZ" sz="1400" dirty="0" smtClean="0">
              <a:latin typeface="Arial"/>
              <a:cs typeface="Arial"/>
            </a:endParaRPr>
          </a:p>
          <a:p>
            <a:pPr lvl="1">
              <a:spcBef>
                <a:spcPts val="0"/>
              </a:spcBef>
            </a:pPr>
            <a:endParaRPr lang="cs-CZ" sz="1400" dirty="0">
              <a:latin typeface="Arial"/>
              <a:cs typeface="Arial"/>
            </a:endParaRPr>
          </a:p>
          <a:p>
            <a:pPr lvl="1">
              <a:spcBef>
                <a:spcPts val="0"/>
              </a:spcBef>
            </a:pPr>
            <a:r>
              <a:rPr lang="cs-CZ" sz="1400" dirty="0" smtClean="0">
                <a:latin typeface="Arial"/>
                <a:cs typeface="Arial"/>
              </a:rPr>
              <a:t>nevíme</a:t>
            </a:r>
            <a:r>
              <a:rPr lang="cs-CZ" sz="1400" dirty="0">
                <a:latin typeface="Arial"/>
                <a:cs typeface="Arial"/>
              </a:rPr>
              <a:t>, co znamenají </a:t>
            </a:r>
            <a:r>
              <a:rPr lang="cs-CZ" sz="1400" dirty="0" smtClean="0">
                <a:latin typeface="Arial"/>
                <a:cs typeface="Arial"/>
              </a:rPr>
              <a:t>tečky: </a:t>
            </a:r>
          </a:p>
          <a:p>
            <a:pPr lvl="2">
              <a:spcBef>
                <a:spcPts val="0"/>
              </a:spcBef>
            </a:pPr>
            <a:r>
              <a:rPr lang="cs-CZ" sz="1400" dirty="0" smtClean="0">
                <a:latin typeface="Arial"/>
                <a:cs typeface="Arial"/>
              </a:rPr>
              <a:t>elektronový </a:t>
            </a:r>
            <a:r>
              <a:rPr lang="cs-CZ" sz="1400" dirty="0">
                <a:latin typeface="Arial"/>
                <a:cs typeface="Arial"/>
              </a:rPr>
              <a:t>mrak </a:t>
            </a:r>
            <a:endParaRPr lang="cs-CZ" sz="1400" dirty="0" smtClean="0">
              <a:latin typeface="Arial"/>
              <a:cs typeface="Arial"/>
            </a:endParaRPr>
          </a:p>
          <a:p>
            <a:pPr lvl="2">
              <a:spcBef>
                <a:spcPts val="0"/>
              </a:spcBef>
            </a:pPr>
            <a:r>
              <a:rPr lang="cs-CZ" sz="1400" dirty="0" smtClean="0">
                <a:latin typeface="Arial"/>
                <a:cs typeface="Arial"/>
              </a:rPr>
              <a:t>nebo </a:t>
            </a:r>
            <a:r>
              <a:rPr lang="cs-CZ" sz="1400" dirty="0">
                <a:latin typeface="Arial"/>
                <a:cs typeface="Arial"/>
              </a:rPr>
              <a:t>jednotlivé elektrony </a:t>
            </a:r>
            <a:endParaRPr lang="cs-CZ" sz="1400" dirty="0" smtClean="0">
              <a:latin typeface="Arial"/>
              <a:cs typeface="Arial"/>
            </a:endParaRPr>
          </a:p>
          <a:p>
            <a:pPr marL="685800" lvl="2" indent="0" algn="just">
              <a:spcBef>
                <a:spcPts val="0"/>
              </a:spcBef>
              <a:buNone/>
            </a:pPr>
            <a:r>
              <a:rPr lang="cs-CZ" sz="1400" dirty="0" smtClean="0">
                <a:latin typeface="Arial"/>
                <a:cs typeface="Arial"/>
              </a:rPr>
              <a:t>(</a:t>
            </a:r>
            <a:r>
              <a:rPr lang="cs-CZ" sz="1400" i="1" dirty="0">
                <a:latin typeface="Arial"/>
                <a:cs typeface="Arial"/>
              </a:rPr>
              <a:t>v </a:t>
            </a:r>
            <a:r>
              <a:rPr lang="cs-CZ" sz="1400" i="1" dirty="0" smtClean="0">
                <a:latin typeface="Arial"/>
                <a:cs typeface="Arial"/>
              </a:rPr>
              <a:t>provedenhém výzkumu </a:t>
            </a:r>
            <a:r>
              <a:rPr lang="cs-CZ" sz="1400" i="1" dirty="0">
                <a:latin typeface="Arial"/>
                <a:cs typeface="Arial"/>
              </a:rPr>
              <a:t>se ukázalo, že část žáků interpretuje každou tečku jako elektron</a:t>
            </a:r>
            <a:r>
              <a:rPr lang="cs-CZ" sz="1400" dirty="0">
                <a:latin typeface="Arial"/>
                <a:cs typeface="Arial"/>
              </a:rPr>
              <a:t>)</a:t>
            </a:r>
            <a:r>
              <a:rPr lang="cs-CZ" sz="1400" dirty="0" smtClean="0">
                <a:latin typeface="Arial"/>
                <a:cs typeface="Arial"/>
              </a:rPr>
              <a:t>,</a:t>
            </a:r>
          </a:p>
          <a:p>
            <a:pPr marL="685800" lvl="2" indent="0" algn="just">
              <a:spcBef>
                <a:spcPts val="0"/>
              </a:spcBef>
              <a:buNone/>
            </a:pPr>
            <a:endParaRPr lang="cs-CZ" sz="1400" dirty="0">
              <a:latin typeface="Arial"/>
              <a:cs typeface="Arial"/>
            </a:endParaRPr>
          </a:p>
          <a:p>
            <a:pPr lvl="1">
              <a:spcBef>
                <a:spcPts val="0"/>
              </a:spcBef>
            </a:pPr>
            <a:r>
              <a:rPr lang="cs-CZ" sz="1400" dirty="0" smtClean="0">
                <a:latin typeface="Arial"/>
                <a:cs typeface="Arial"/>
              </a:rPr>
              <a:t>nevíme</a:t>
            </a:r>
            <a:r>
              <a:rPr lang="cs-CZ" sz="1400" dirty="0">
                <a:latin typeface="Arial"/>
                <a:cs typeface="Arial"/>
              </a:rPr>
              <a:t>, co znamená červená čára kolem jádra – může sugerovat, že protony a neutrony jsou „uzavřeny“ uvnitř jakési prázdné koule</a:t>
            </a:r>
            <a:r>
              <a:rPr lang="cs-CZ" sz="1400" dirty="0" smtClean="0">
                <a:latin typeface="Arial"/>
                <a:cs typeface="Arial"/>
              </a:rPr>
              <a:t>.</a:t>
            </a:r>
          </a:p>
          <a:p>
            <a:pPr lvl="1">
              <a:spcBef>
                <a:spcPts val="0"/>
              </a:spcBef>
            </a:pPr>
            <a:endParaRPr lang="cs-CZ" sz="1400" dirty="0">
              <a:latin typeface="Arial"/>
              <a:cs typeface="Arial"/>
            </a:endParaRPr>
          </a:p>
          <a:p>
            <a:pPr>
              <a:spcBef>
                <a:spcPts val="0"/>
              </a:spcBef>
            </a:pPr>
            <a:r>
              <a:rPr lang="cs-CZ" sz="1600" dirty="0">
                <a:latin typeface="Arial"/>
                <a:cs typeface="Arial"/>
              </a:rPr>
              <a:t>Protože obrázek není trojrozměrný, nevíme, jak přenést informace, které obsahuje, na 3D</a:t>
            </a:r>
            <a:r>
              <a:rPr lang="cs-CZ" sz="1600" dirty="0" smtClean="0">
                <a:latin typeface="Arial"/>
                <a:cs typeface="Arial"/>
              </a:rPr>
              <a:t>.</a:t>
            </a:r>
            <a:endParaRPr lang="cs-CZ" sz="1600" dirty="0">
              <a:latin typeface="Arial"/>
              <a:cs typeface="Arial"/>
            </a:endParaRPr>
          </a:p>
        </p:txBody>
      </p:sp>
      <p:sp>
        <p:nvSpPr>
          <p:cNvPr id="7" name="Vertical Text Placeholder 2"/>
          <p:cNvSpPr txBox="1">
            <a:spLocks/>
          </p:cNvSpPr>
          <p:nvPr/>
        </p:nvSpPr>
        <p:spPr>
          <a:xfrm>
            <a:off x="880534" y="233362"/>
            <a:ext cx="8042275" cy="750888"/>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Ukázky obrázků </a:t>
            </a:r>
            <a:r>
              <a:rPr lang="cs-CZ" sz="1800" b="1" smtClean="0">
                <a:solidFill>
                  <a:srgbClr val="FF0000"/>
                </a:solidFill>
                <a:latin typeface="Arial"/>
                <a:cs typeface="Arial"/>
              </a:rPr>
              <a:t>atomu</a:t>
            </a:r>
            <a:r>
              <a:rPr lang="cs-CZ" sz="1800" b="1" smtClean="0">
                <a:latin typeface="Arial"/>
                <a:cs typeface="Arial"/>
              </a:rPr>
              <a:t> z polských učebnic chemie, </a:t>
            </a:r>
          </a:p>
          <a:p>
            <a:pPr marL="0" indent="0" algn="r">
              <a:spcBef>
                <a:spcPts val="600"/>
              </a:spcBef>
              <a:buFont typeface="Symbol" pitchFamily="18" charset="2"/>
              <a:buNone/>
            </a:pPr>
            <a:r>
              <a:rPr lang="cs-CZ" sz="1800" b="1" smtClean="0">
                <a:latin typeface="Arial"/>
                <a:cs typeface="Arial"/>
              </a:rPr>
              <a:t>které obsahují negativní analogie</a:t>
            </a:r>
            <a:endParaRPr lang="cs-CZ" sz="1800" b="1" dirty="0">
              <a:latin typeface="Arial"/>
              <a:cs typeface="Arial"/>
            </a:endParaRPr>
          </a:p>
        </p:txBody>
      </p:sp>
    </p:spTree>
    <p:extLst>
      <p:ext uri="{BB962C8B-B14F-4D97-AF65-F5344CB8AC3E}">
        <p14:creationId xmlns:p14="http://schemas.microsoft.com/office/powerpoint/2010/main" val="3083197191"/>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cstate="print"/>
          <a:srcRect t="2869" b="2869"/>
          <a:stretch>
            <a:fillRect/>
          </a:stretch>
        </p:blipFill>
        <p:spPr>
          <a:xfrm>
            <a:off x="0" y="1866681"/>
            <a:ext cx="4521200" cy="4174813"/>
          </a:xfrm>
          <a:prstGeom prst="ellipse">
            <a:avLst/>
          </a:prstGeom>
          <a:ln>
            <a:noFill/>
          </a:ln>
          <a:effectLst>
            <a:softEdge rad="112500"/>
          </a:effectLst>
        </p:spPr>
      </p:pic>
      <p:sp>
        <p:nvSpPr>
          <p:cNvPr id="6" name="Content Placeholder 5"/>
          <p:cNvSpPr>
            <a:spLocks noGrp="1"/>
          </p:cNvSpPr>
          <p:nvPr>
            <p:ph sz="quarter" idx="4294967295"/>
          </p:nvPr>
        </p:nvSpPr>
        <p:spPr>
          <a:xfrm>
            <a:off x="4817533" y="2652713"/>
            <a:ext cx="4326467" cy="3595687"/>
          </a:xfrm>
        </p:spPr>
        <p:txBody>
          <a:bodyPr>
            <a:noAutofit/>
          </a:bodyPr>
          <a:lstStyle/>
          <a:p>
            <a:pPr algn="just">
              <a:spcBef>
                <a:spcPts val="0"/>
              </a:spcBef>
            </a:pPr>
            <a:r>
              <a:rPr lang="cs-CZ" sz="1600" dirty="0" smtClean="0">
                <a:latin typeface="Arial"/>
                <a:cs typeface="Arial"/>
              </a:rPr>
              <a:t>Tento </a:t>
            </a:r>
            <a:r>
              <a:rPr lang="cs-CZ" sz="1600" dirty="0">
                <a:latin typeface="Arial"/>
                <a:cs typeface="Arial"/>
              </a:rPr>
              <a:t>model se snaží znázornit měnící se hustotu elektronového mraku kolem jádra. </a:t>
            </a:r>
            <a:endParaRPr lang="cs-CZ" sz="1600" dirty="0" smtClean="0">
              <a:latin typeface="Arial"/>
              <a:cs typeface="Arial"/>
            </a:endParaRPr>
          </a:p>
          <a:p>
            <a:pPr algn="just">
              <a:spcBef>
                <a:spcPts val="0"/>
              </a:spcBef>
            </a:pPr>
            <a:endParaRPr lang="cs-CZ" sz="1600" dirty="0" smtClean="0">
              <a:latin typeface="Arial"/>
              <a:cs typeface="Arial"/>
            </a:endParaRPr>
          </a:p>
          <a:p>
            <a:pPr algn="just">
              <a:spcBef>
                <a:spcPts val="0"/>
              </a:spcBef>
            </a:pPr>
            <a:r>
              <a:rPr lang="cs-CZ" sz="1600" dirty="0" smtClean="0">
                <a:latin typeface="Arial"/>
                <a:cs typeface="Arial"/>
              </a:rPr>
              <a:t>Použití </a:t>
            </a:r>
            <a:r>
              <a:rPr lang="cs-CZ" sz="1600" dirty="0">
                <a:latin typeface="Arial"/>
                <a:cs typeface="Arial"/>
              </a:rPr>
              <a:t>teček (namísto např. stínování) ale způsobuje, že jednotlivé tečky mohou být vnímány jako konkrétní elektrony</a:t>
            </a:r>
            <a:r>
              <a:rPr lang="cs-CZ" sz="1600" dirty="0" smtClean="0">
                <a:latin typeface="Arial"/>
                <a:cs typeface="Arial"/>
              </a:rPr>
              <a:t>.</a:t>
            </a:r>
            <a:endParaRPr lang="cs-CZ" sz="1600" dirty="0">
              <a:latin typeface="Arial"/>
              <a:cs typeface="Arial"/>
            </a:endParaRPr>
          </a:p>
        </p:txBody>
      </p:sp>
      <p:sp>
        <p:nvSpPr>
          <p:cNvPr id="7" name="Vertical Text Placeholder 2"/>
          <p:cNvSpPr txBox="1">
            <a:spLocks/>
          </p:cNvSpPr>
          <p:nvPr/>
        </p:nvSpPr>
        <p:spPr>
          <a:xfrm>
            <a:off x="880534" y="233362"/>
            <a:ext cx="8042275" cy="750888"/>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spcBef>
                <a:spcPts val="600"/>
              </a:spcBef>
              <a:buFont typeface="Symbol" pitchFamily="18" charset="2"/>
              <a:buNone/>
            </a:pPr>
            <a:r>
              <a:rPr lang="cs-CZ" sz="1800" b="1" smtClean="0">
                <a:latin typeface="Arial"/>
                <a:cs typeface="Arial"/>
              </a:rPr>
              <a:t>Ukázky obrázků </a:t>
            </a:r>
            <a:r>
              <a:rPr lang="cs-CZ" sz="1800" b="1" smtClean="0">
                <a:solidFill>
                  <a:srgbClr val="FF0000"/>
                </a:solidFill>
                <a:latin typeface="Arial"/>
                <a:cs typeface="Arial"/>
              </a:rPr>
              <a:t>atomu</a:t>
            </a:r>
            <a:r>
              <a:rPr lang="cs-CZ" sz="1800" b="1" smtClean="0">
                <a:latin typeface="Arial"/>
                <a:cs typeface="Arial"/>
              </a:rPr>
              <a:t> z polských učebnic chemie, </a:t>
            </a:r>
          </a:p>
          <a:p>
            <a:pPr marL="0" indent="0" algn="r">
              <a:spcBef>
                <a:spcPts val="600"/>
              </a:spcBef>
              <a:buFont typeface="Symbol" pitchFamily="18" charset="2"/>
              <a:buNone/>
            </a:pPr>
            <a:r>
              <a:rPr lang="cs-CZ" sz="1800" b="1" smtClean="0">
                <a:latin typeface="Arial"/>
                <a:cs typeface="Arial"/>
              </a:rPr>
              <a:t>které obsahují negativní analogie</a:t>
            </a:r>
            <a:endParaRPr lang="cs-CZ" sz="1800" b="1" dirty="0">
              <a:latin typeface="Arial"/>
              <a:cs typeface="Arial"/>
            </a:endParaRPr>
          </a:p>
        </p:txBody>
      </p:sp>
    </p:spTree>
    <p:extLst>
      <p:ext uri="{BB962C8B-B14F-4D97-AF65-F5344CB8AC3E}">
        <p14:creationId xmlns:p14="http://schemas.microsoft.com/office/powerpoint/2010/main" val="364203015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10454</TotalTime>
  <Words>12436</Words>
  <Application>Microsoft Macintosh PowerPoint</Application>
  <PresentationFormat>On-screen Show (4:3)</PresentationFormat>
  <Paragraphs>1563</Paragraphs>
  <Slides>174</Slides>
  <Notes>83</Notes>
  <HiddenSlides>0</HiddenSlides>
  <MMClips>2</MMClips>
  <ScaleCrop>false</ScaleCrop>
  <HeadingPairs>
    <vt:vector size="8" baseType="variant">
      <vt:variant>
        <vt:lpstr>Theme</vt:lpstr>
      </vt:variant>
      <vt:variant>
        <vt:i4>1</vt:i4>
      </vt:variant>
      <vt:variant>
        <vt:lpstr>Links</vt:lpstr>
      </vt:variant>
      <vt:variant>
        <vt:i4>2</vt:i4>
      </vt:variant>
      <vt:variant>
        <vt:lpstr>Embedded OLE Servers</vt:lpstr>
      </vt:variant>
      <vt:variant>
        <vt:i4>1</vt:i4>
      </vt:variant>
      <vt:variant>
        <vt:lpstr>Slide Titles</vt:lpstr>
      </vt:variant>
      <vt:variant>
        <vt:i4>174</vt:i4>
      </vt:variant>
    </vt:vector>
  </HeadingPairs>
  <TitlesOfParts>
    <vt:vector size="178" baseType="lpstr">
      <vt:lpstr>Waveform</vt:lpstr>
      <vt:lpstr>\Users\magosian\Desktop\Habilitacja - Obrona\Habilitacja - Obrona\PRAGA 2013\wyklad - 1h\Document2!OLE_LINK4</vt:lpstr>
      <vt:lpstr>\\localhost\Volumes\MALGORZATA\Habilitacja - Obrona\prezentacja\Macintosh HD:Users:magosian:Documents:PRACA:AP:Habilitacja - Obrona:wizualizacja - cz-cale-pop VII.docx!OLE_LINK3</vt:lpstr>
      <vt:lpstr>Obraz</vt:lpstr>
      <vt:lpstr>Vizualizace v chemii  a ve výuce chemie</vt:lpstr>
      <vt:lpstr>Obsah</vt:lpstr>
      <vt:lpstr>Role vizualizace .....</vt:lpstr>
      <vt:lpstr>Obraz a malba provází člověka   od počátku dějin</vt:lpstr>
      <vt:lpstr>Role obrazu v kultuře</vt:lpstr>
      <vt:lpstr>Role obrazu v kultuře</vt:lpstr>
      <vt:lpstr>Korelace obrazu s textem</vt:lpstr>
      <vt:lpstr>Korelace obrazu s textem</vt:lpstr>
      <vt:lpstr>Zobrazování v přírodních vědách </vt:lpstr>
      <vt:lpstr>Obraz v alchemii</vt:lpstr>
      <vt:lpstr>Výuka s pomocí obrazu</vt:lpstr>
      <vt:lpstr>Role vizualizace v chemii</vt:lpstr>
      <vt:lpstr>Vizualizace v chemii</vt:lpstr>
      <vt:lpstr>Vizualizace v chemii</vt:lpstr>
      <vt:lpstr>Vizualizace v chemii</vt:lpstr>
      <vt:lpstr>Vizualizace v chemii</vt:lpstr>
      <vt:lpstr>Vizualizace v chemii</vt:lpstr>
      <vt:lpstr>Vizualizace v chemii</vt:lpstr>
      <vt:lpstr>Vizualizace v chemii</vt:lpstr>
      <vt:lpstr>Vizualizace v chemii</vt:lpstr>
      <vt:lpstr>Vizualizace v chemii</vt:lpstr>
      <vt:lpstr>Vizualizace v chemii</vt:lpstr>
      <vt:lpstr>Vizualizace v chemii - benzen</vt:lpstr>
      <vt:lpstr>Vizualizace - shnutí a utřídění informací</vt:lpstr>
      <vt:lpstr>Vizualizace - shrnutí a utřídění informací:  periodická soustava</vt:lpstr>
      <vt:lpstr>Vizualizace - shrnutí a utřídění informací</vt:lpstr>
      <vt:lpstr>Vizualizace v chemii  - Vysvětlení problému</vt:lpstr>
      <vt:lpstr>Vizualizace v chemii  - Vysvětlení problému</vt:lpstr>
      <vt:lpstr>Vizualizace v chemii  - Vysvětlení problému</vt:lpstr>
      <vt:lpstr>Vizualizace v chemii  - Vysvětlení problému</vt:lpstr>
      <vt:lpstr>Vizualizace v chemii  - Vysvětlení problému</vt:lpstr>
      <vt:lpstr>Vizualizace v chemii  - spektroskopie</vt:lpstr>
      <vt:lpstr>Role vizualizace  ve výuce chemie - historie</vt:lpstr>
      <vt:lpstr>Role vizualizace ve výuce chemie</vt:lpstr>
      <vt:lpstr>Role vizualizace ve výuce chemie</vt:lpstr>
      <vt:lpstr>Role vizualizace ve výuce chemie</vt:lpstr>
      <vt:lpstr>Role vizualizace ve výuce chemie</vt:lpstr>
      <vt:lpstr>Role vizualizace ve výuce chemie</vt:lpstr>
      <vt:lpstr>Modelování  ve výuce chemie</vt:lpstr>
      <vt:lpstr>Definice pojmu „model“</vt:lpstr>
      <vt:lpstr>Definice pojmu „model“</vt:lpstr>
      <vt:lpstr>Definice pojmu „model“</vt:lpstr>
      <vt:lpstr>Role teoretických modelů ve vědeckém výzkumu</vt:lpstr>
      <vt:lpstr>Teoretické modely  ve vývoji chemie</vt:lpstr>
      <vt:lpstr>Teoretické modely  ve vývoji chemie</vt:lpstr>
      <vt:lpstr>Teoretické modely  ve vývoji chemie</vt:lpstr>
      <vt:lpstr>Teoretické modely  ve vývoji chemie</vt:lpstr>
      <vt:lpstr>Teoretické modely  ve vývoji chemie</vt:lpstr>
      <vt:lpstr>Teoretické modely  ve výuce chemie</vt:lpstr>
      <vt:lpstr>Teoretické modely  ve výuce chemie</vt:lpstr>
      <vt:lpstr>Teoretické modely  ve výuce chemie</vt:lpstr>
      <vt:lpstr>Teoretické modely ve výuce chemie</vt:lpstr>
      <vt:lpstr>Teoretické modely ve výuce chemie</vt:lpstr>
      <vt:lpstr>Teoretické modely  ve výuce chemie</vt:lpstr>
      <vt:lpstr>Teoretické modely ve výuce chemie</vt:lpstr>
      <vt:lpstr>Teoretické modely ve výuce chemie</vt:lpstr>
      <vt:lpstr>Teoretické modely ve výuce chemie</vt:lpstr>
      <vt:lpstr>Teoretické modely a učební pomůcky ve výuce chemie</vt:lpstr>
      <vt:lpstr>Teoretické modely a učební pomůcky ve výuce chemie</vt:lpstr>
      <vt:lpstr>Teoretické modely a učební pomůcky ve výuce chemie</vt:lpstr>
      <vt:lpstr>Teoretické modely a učební pomůcky ve výuce chemie</vt:lpstr>
      <vt:lpstr>Teoretické modely a učební pomůcky ve výuce chemie</vt:lpstr>
      <vt:lpstr>Teoretické modely a učební pomůcky ve výuce chemie</vt:lpstr>
      <vt:lpstr>PowerPoint Presentation</vt:lpstr>
      <vt:lpstr>Teoretické modely a učební pomůcky ve výuce chemie</vt:lpstr>
      <vt:lpstr>PowerPoint Presentation</vt:lpstr>
      <vt:lpstr>PowerPoint Presentation</vt:lpstr>
      <vt:lpstr>PowerPoint Presentation</vt:lpstr>
      <vt:lpstr>PowerPoint Presentation</vt:lpstr>
      <vt:lpstr>Teoretické modely a učební pomůcky ve výuce chemie</vt:lpstr>
      <vt:lpstr>Teoretické modely a učební pomůcky ve výuce chemie</vt:lpstr>
      <vt:lpstr>Teoretické modely a učební pomůcky ve výuce chemie</vt:lpstr>
      <vt:lpstr>Teoretické modely a učební pomůcky ve výuce chemie</vt:lpstr>
      <vt:lpstr>Teoretické modely a učební pomůcky ve výuce chemie</vt:lpstr>
      <vt:lpstr>Teoretické modely a učební pomůcky ve výuce chemie</vt:lpstr>
      <vt:lpstr>Teoretické modely a učební pomůcky ve výuce chemie</vt:lpstr>
      <vt:lpstr>Teoretické modely a učební pomůcky ve výuce chemie</vt:lpstr>
      <vt:lpstr>Teoretické modely a učební pomůcky ve výuce chemie</vt:lpstr>
      <vt:lpstr>Teoretické modely a učební pomůcky ve výuce chemie</vt:lpstr>
      <vt:lpstr>Teoretické modely a učební pomůcky ve výuce chemie</vt:lpstr>
      <vt:lpstr>PowerPoint Presentation</vt:lpstr>
      <vt:lpstr>Teoretické modely a učební pomůcky ve výuce chemie</vt:lpstr>
      <vt:lpstr>Teoretické modely a učební pomůcky ve výuce chemie</vt:lpstr>
      <vt:lpstr>Teoretické modely a učební pomůcky ve výuce chemie</vt:lpstr>
      <vt:lpstr>Role vizualizace ve výuce chemie</vt:lpstr>
      <vt:lpstr>Role vizualizace ve výuce chemie</vt:lpstr>
      <vt:lpstr>Role vizualizace ve výuce chemie</vt:lpstr>
      <vt:lpstr>Modely - chyby</vt:lpstr>
      <vt:lpstr>Modely - chyby</vt:lpstr>
      <vt:lpstr>Modely - chyby </vt:lpstr>
      <vt:lpstr>Role vizualizace ve výuce chemie – modely chyby </vt:lpstr>
      <vt:lpstr>Teoretické modely a učební pomůcky ve výuce chemie</vt:lpstr>
      <vt:lpstr>Teoretické modely a učební pomůcky ve výuce chemie</vt:lpstr>
      <vt:lpstr>Teoretické modely a učební pomůcky ve výuce chemie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Porovnání vlastností teoretického modelu  se způsobem jejich znázornění  v standardních učebních pomůckách  a v nově navrženém počítačovém modelu</vt:lpstr>
      <vt:lpstr>PowerPoint Presentation</vt:lpstr>
      <vt:lpstr>Předpoklady nového,  dynamického počítačového modelu, který je založen  na základech kvantové chemie</vt:lpstr>
      <vt:lpstr>Předpoklady nového,  dynamického počítačového modelu</vt:lpstr>
      <vt:lpstr>Předpoklady nového,  dynamického počítačového modelu</vt:lpstr>
      <vt:lpstr>Předpoklady nového,  dynamického počítačového modelu</vt:lpstr>
      <vt:lpstr>Předpoklady nového,  dynamického počítačového modelu</vt:lpstr>
      <vt:lpstr>Předpoklady nového,  dynamického počítačového modelu</vt:lpstr>
      <vt:lpstr>Předpoklady nového,  dynamického počítačového modelu</vt:lpstr>
      <vt:lpstr>Předpoklady nového,  dynamického počítačového modelu</vt:lpstr>
      <vt:lpstr>Předpoklady nového,  dynamického počítačového modelu</vt:lpstr>
      <vt:lpstr>V rámci projektu byly vypracovány  dva druhy počítačových animací: animace modelů chemických sloučenin  a  animace chemických reakcí. </vt:lpstr>
      <vt:lpstr>Animace modelů chemických sloučenin ...</vt:lpstr>
      <vt:lpstr>Animace modelu molekuly  s atomovou nebo  atomovou zpolarizovanou vazbou:</vt:lpstr>
      <vt:lpstr>Animace modelu molekuly s iontovou vazbou:</vt:lpstr>
      <vt:lpstr>Animace chemických reakcí  (nebo fyzických procesů) </vt:lpstr>
      <vt:lpstr>Animace chemických reakcí </vt:lpstr>
      <vt:lpstr>Animace chemických reakcí  se skládají ze 3 fází: </vt:lpstr>
      <vt:lpstr>Výzkum ...</vt:lpstr>
      <vt:lpstr>Výzkum ...</vt:lpstr>
      <vt:lpstr>Výzkum ...</vt:lpstr>
      <vt:lpstr>Výzkum ...</vt:lpstr>
      <vt:lpstr>Výzkum ...</vt:lpstr>
      <vt:lpstr>Výzkum ...</vt:lpstr>
      <vt:lpstr>Výzkum ...</vt:lpstr>
      <vt:lpstr>Výzkum ...</vt:lpstr>
      <vt:lpstr>Výzkum týkající se porovnání vizuálních učebních pomůcek s jinými</vt:lpstr>
      <vt:lpstr>Výzkumy týkající se porovnání vizuálních učebních pomůcek s jinými</vt:lpstr>
      <vt:lpstr>Výzkumy týkající se porovnání vizuálních učebních pomůcek s jinými</vt:lpstr>
      <vt:lpstr>Výzkumy týkající se porovnání vizuálních učebních pomůcek s jinými</vt:lpstr>
      <vt:lpstr>Výzkumy týkající se porovnání vizuálních učebních pomůcek s jinými</vt:lpstr>
      <vt:lpstr>Výzkumy týkající se porovnání vizuálních učebních pomůcek s jinými</vt:lpstr>
      <vt:lpstr>PowerPoint Presentation</vt:lpstr>
      <vt:lpstr>Výzkumy týkající se porovnání vizuálních učebních pomůcek s jinými</vt:lpstr>
      <vt:lpstr>Výzkumy týkající se porovnání vizuálních učebních pomůcek s jinými</vt:lpstr>
      <vt:lpstr>Výzkumy týkající se porovnání vizuálních učebních pomůcek s jinými</vt:lpstr>
      <vt:lpstr>Výzkumy týkající se porovnání vizuálních učebních pomůcek s jinými</vt:lpstr>
      <vt:lpstr>Výzkumy týkající se porovnání vizuálních učebních pomůcek s jinými</vt:lpstr>
      <vt:lpstr>Výzkumy týkající se porovnání vizuálních učebních pomůcek s jinými</vt:lpstr>
      <vt:lpstr>Výzkumy týkající se porovnání vizuálních učebních pomůcek s jinými</vt:lpstr>
      <vt:lpstr>Děkuji Vám za pozornost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oj</dc:creator>
  <cp:lastModifiedBy>Małgosia N</cp:lastModifiedBy>
  <cp:revision>377</cp:revision>
  <cp:lastPrinted>2013-04-03T10:33:49Z</cp:lastPrinted>
  <dcterms:created xsi:type="dcterms:W3CDTF">2012-04-22T06:19:34Z</dcterms:created>
  <dcterms:modified xsi:type="dcterms:W3CDTF">2014-09-27T12:32:31Z</dcterms:modified>
</cp:coreProperties>
</file>