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57" r:id="rId3"/>
    <p:sldId id="265" r:id="rId4"/>
    <p:sldId id="266" r:id="rId5"/>
    <p:sldId id="267" r:id="rId6"/>
    <p:sldId id="268" r:id="rId7"/>
    <p:sldId id="269" r:id="rId8"/>
    <p:sldId id="270" r:id="rId9"/>
    <p:sldId id="290" r:id="rId10"/>
    <p:sldId id="280" r:id="rId11"/>
    <p:sldId id="271" r:id="rId12"/>
    <p:sldId id="276" r:id="rId13"/>
    <p:sldId id="279" r:id="rId14"/>
    <p:sldId id="274" r:id="rId15"/>
    <p:sldId id="278" r:id="rId16"/>
    <p:sldId id="275" r:id="rId17"/>
    <p:sldId id="277" r:id="rId18"/>
    <p:sldId id="281" r:id="rId19"/>
    <p:sldId id="282" r:id="rId20"/>
    <p:sldId id="286" r:id="rId21"/>
    <p:sldId id="283" r:id="rId22"/>
    <p:sldId id="284" r:id="rId23"/>
    <p:sldId id="272" r:id="rId24"/>
    <p:sldId id="273" r:id="rId25"/>
    <p:sldId id="285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1" autoAdjust="0"/>
    <p:restoredTop sz="94660"/>
  </p:normalViewPr>
  <p:slideViewPr>
    <p:cSldViewPr snapToGrid="0">
      <p:cViewPr varScale="1">
        <p:scale>
          <a:sx n="51" d="100"/>
          <a:sy n="51" d="100"/>
        </p:scale>
        <p:origin x="53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124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7F33-2322-4D47-92C5-BDF079D4C26E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DDCE3-E483-44ED-BB43-1D9176DEA81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8379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F679E-2551-43AB-90F8-85E320B440F5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CA5D5-EFA7-4175-BF21-8F743A57C03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399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81200" y="4213380"/>
            <a:ext cx="8229600" cy="1208314"/>
          </a:xfrm>
        </p:spPr>
        <p:txBody>
          <a:bodyPr>
            <a:normAutofit/>
          </a:bodyPr>
          <a:lstStyle>
            <a:lvl1pPr marL="0" indent="0" algn="ctr">
              <a:spcBef>
                <a:spcPts val="1200"/>
              </a:spcBef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3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666415" y="365125"/>
            <a:ext cx="123444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399" y="365125"/>
            <a:ext cx="799147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87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2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6492332"/>
            <a:ext cx="12188952" cy="3656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764094"/>
            <a:ext cx="8229600" cy="230932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81200" y="4213380"/>
            <a:ext cx="8229600" cy="1208314"/>
          </a:xfrm>
        </p:spPr>
        <p:txBody>
          <a:bodyPr/>
          <a:lstStyle>
            <a:lvl1pPr marL="0" indent="0" algn="ctr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091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943100"/>
            <a:ext cx="4572000" cy="423386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943100"/>
            <a:ext cx="4572000" cy="423386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4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84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8448" y="2565919"/>
            <a:ext cx="4572000" cy="360628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7648" y="1776066"/>
            <a:ext cx="4572000" cy="72228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7648" y="2565919"/>
            <a:ext cx="4572000" cy="360628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30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4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1981200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1600" y="685800"/>
            <a:ext cx="64008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43441"/>
            <a:ext cx="411480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A7D7-D560-4C43-B6F2-A7996CE5C9B9}" type="datetimeFigureOut">
              <a:rPr lang="cs-CZ" smtClean="0"/>
              <a:t>25. 10. 2015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E28F-C526-4978-8D63-D21257ECD59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6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1984248"/>
            <a:ext cx="4114800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5797419" y="457200"/>
            <a:ext cx="5943600" cy="5943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2648" y="3941064"/>
            <a:ext cx="411480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16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365125"/>
            <a:ext cx="9601200" cy="1235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943100"/>
            <a:ext cx="96012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501741" y="6397368"/>
            <a:ext cx="1147665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732A7D7-D560-4C43-B6F2-A7996CE5C9B9}" type="datetimeFigureOut">
              <a:rPr lang="cs-CZ" smtClean="0"/>
              <a:pPr/>
              <a:t>25. 10. 2015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400" y="6397368"/>
            <a:ext cx="4800600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797142" y="6397368"/>
            <a:ext cx="1099457" cy="23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41E28F-C526-4978-8D63-D21257ECD59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1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tany.cz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spcBef>
                <a:spcPts val="12"/>
              </a:spcBef>
              <a:buNone/>
            </a:pPr>
            <a:r>
              <a:rPr lang="cs-CZ" sz="2800" b="0" i="0" dirty="0" smtClean="0">
                <a:solidFill>
                  <a:srgbClr val="852367"/>
                </a:solidFill>
              </a:rPr>
              <a:t>KVĚTENNÉ OBLASTI</a:t>
            </a:r>
            <a:endParaRPr lang="cs-CZ" sz="2800" b="0" i="0" dirty="0">
              <a:solidFill>
                <a:srgbClr val="852367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725283" y="1764094"/>
            <a:ext cx="8485517" cy="2309327"/>
          </a:xfrm>
        </p:spPr>
        <p:txBody>
          <a:bodyPr/>
          <a:lstStyle/>
          <a:p>
            <a:r>
              <a:rPr lang="cs-CZ" dirty="0" smtClean="0"/>
              <a:t>FYTOGEOGRAFICKÉ ČLENĚNÍ ZEMĚ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6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6610" y="-111393"/>
            <a:ext cx="10012251" cy="1235075"/>
          </a:xfrm>
        </p:spPr>
        <p:txBody>
          <a:bodyPr/>
          <a:lstStyle/>
          <a:p>
            <a:r>
              <a:rPr lang="cs-CZ" dirty="0" smtClean="0"/>
              <a:t>2. PALEOTROPICKÁ OBLAST (PALAEOTROPIS)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37259" y="1700883"/>
            <a:ext cx="6527180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Druhá největší oblast, </a:t>
            </a:r>
            <a:r>
              <a:rPr lang="cs-CZ" b="1" dirty="0" smtClean="0">
                <a:solidFill>
                  <a:srgbClr val="323232"/>
                </a:solidFill>
              </a:rPr>
              <a:t>floristicky nejbohatší</a:t>
            </a:r>
            <a:r>
              <a:rPr lang="cs-CZ" dirty="0" smtClean="0">
                <a:solidFill>
                  <a:srgbClr val="323232"/>
                </a:solidFill>
              </a:rPr>
              <a:t> oblast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Počet endemický čeledí: 40 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I přes odloučená území - vzájemné vnitřní vztahy (rozděleno kontinentálním driftem)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/>
              <a:t>Přibližně 50 % všech tropických druhů světa </a:t>
            </a:r>
            <a:endParaRPr lang="cs-CZ" dirty="0" smtClean="0"/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b="1" dirty="0" smtClean="0"/>
              <a:t>Tato </a:t>
            </a:r>
            <a:r>
              <a:rPr lang="cs-CZ" b="1" dirty="0"/>
              <a:t>rozsáhlá </a:t>
            </a:r>
            <a:r>
              <a:rPr lang="cs-CZ" b="1" dirty="0" smtClean="0"/>
              <a:t>oblast </a:t>
            </a:r>
            <a:r>
              <a:rPr lang="cs-CZ" b="1" dirty="0"/>
              <a:t>se dále dělí do několika </a:t>
            </a:r>
            <a:r>
              <a:rPr lang="cs-CZ" b="1" dirty="0" smtClean="0"/>
              <a:t>podoblastí</a:t>
            </a:r>
            <a:r>
              <a:rPr lang="cs-CZ" b="1" dirty="0"/>
              <a:t>:</a:t>
            </a:r>
            <a:endParaRPr lang="cs-CZ" dirty="0"/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</a:endParaRPr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52" y="1373236"/>
            <a:ext cx="5429250" cy="2181225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89001"/>
              </p:ext>
            </p:extLst>
          </p:nvPr>
        </p:nvGraphicFramePr>
        <p:xfrm>
          <a:off x="1755348" y="4459310"/>
          <a:ext cx="7259863" cy="1798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84077"/>
                <a:gridCol w="4275786"/>
              </a:tblGrid>
              <a:tr h="1480070"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Fidžijská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Guinejsko-konžská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Indická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Indočínská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Havajská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Madagaskarská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cs-CZ" sz="1600" b="0" i="0" u="sng" dirty="0" err="1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Malesijská</a:t>
                      </a: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Novokaledonská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Podoblast </a:t>
                      </a:r>
                      <a:r>
                        <a:rPr lang="cs-CZ" sz="1600" b="0" i="0" u="sng" dirty="0" err="1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Karoo-namibská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Podoblast ostrovů Svaté Heleny a </a:t>
                      </a:r>
                      <a:r>
                        <a:rPr lang="cs-CZ" sz="1600" b="0" i="0" u="sng" dirty="0" err="1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Ascension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Podoblast východoafrického pobřeží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Polynéská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Súdánsko-</a:t>
                      </a:r>
                      <a:r>
                        <a:rPr lang="cs-CZ" sz="1600" b="0" i="0" u="sng" dirty="0" err="1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zambezijská</a:t>
                      </a:r>
                      <a:r>
                        <a:rPr lang="cs-CZ" sz="1600" b="0" i="0" u="sng" dirty="0" smtClean="0">
                          <a:solidFill>
                            <a:srgbClr val="00B0F0"/>
                          </a:solidFill>
                          <a:effectLst/>
                          <a:latin typeface="+mj-lt"/>
                        </a:rPr>
                        <a:t> podoblast</a:t>
                      </a: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  <a:p>
                      <a:pPr marL="342900" indent="-342900" algn="just">
                        <a:buFont typeface="+mj-lt"/>
                        <a:buAutoNum type="arabicPeriod" startAt="8"/>
                      </a:pPr>
                      <a:endParaRPr lang="cs-CZ" sz="16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490952" y="3554461"/>
            <a:ext cx="199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49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102216" y="146185"/>
            <a:ext cx="10012251" cy="1235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2. PALEOTROPICKÁ OBLAST (PALAEOTROPIS) – Indická podoblast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6975" y="1532586"/>
            <a:ext cx="6764417" cy="3562887"/>
          </a:xfrm>
        </p:spPr>
        <p:txBody>
          <a:bodyPr>
            <a:normAutofit/>
          </a:bodyPr>
          <a:lstStyle/>
          <a:p>
            <a:r>
              <a:rPr lang="cs-CZ" dirty="0" smtClean="0"/>
              <a:t>Nemá endemické čeledi</a:t>
            </a:r>
          </a:p>
          <a:p>
            <a:r>
              <a:rPr lang="cs-CZ" dirty="0" smtClean="0"/>
              <a:t>Dominantní: savany a </a:t>
            </a:r>
            <a:r>
              <a:rPr lang="cs-CZ" dirty="0" err="1" smtClean="0"/>
              <a:t>poloopadavé</a:t>
            </a:r>
            <a:r>
              <a:rPr lang="cs-CZ" dirty="0" smtClean="0"/>
              <a:t> lesy, deštné lesy</a:t>
            </a:r>
          </a:p>
          <a:p>
            <a:r>
              <a:rPr lang="cs-CZ" dirty="0" smtClean="0"/>
              <a:t>Delta Gangy a Brahmaputry – mangrove a mokřady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Dřevina: </a:t>
            </a:r>
            <a:r>
              <a:rPr lang="cs-CZ" dirty="0" err="1" smtClean="0"/>
              <a:t>Kolíkovník</a:t>
            </a:r>
            <a:endParaRPr lang="cs-CZ" dirty="0" smtClean="0"/>
          </a:p>
          <a:p>
            <a:pPr lvl="1"/>
            <a:r>
              <a:rPr lang="cs-CZ" dirty="0" smtClean="0"/>
              <a:t>Bylina: </a:t>
            </a:r>
            <a:r>
              <a:rPr lang="cs-CZ" dirty="0" err="1" smtClean="0"/>
              <a:t>Náduť</a:t>
            </a:r>
            <a:r>
              <a:rPr lang="cs-CZ" dirty="0" smtClean="0"/>
              <a:t>, konopí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402" y="1057410"/>
            <a:ext cx="1447800" cy="2838450"/>
          </a:xfrm>
          <a:prstGeom prst="rect">
            <a:avLst/>
          </a:prstGeom>
        </p:spPr>
      </p:pic>
      <p:pic>
        <p:nvPicPr>
          <p:cNvPr id="1026" name="Picture 2" descr="http://m2.i.pbase.com/o6/37/763237/1/76900042.9gE4lyDZ._MG_48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06" y="3082902"/>
            <a:ext cx="2111106" cy="3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eyserver.lucidcentral.org/weeds/data/03030800-0b07-490a-8d04-0605030c0f01/media/Images/Bryophyllum_pinnatum/bryophyllum%20pinnatum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5" y="4228530"/>
            <a:ext cx="3316353" cy="22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zimbabweflora.co.zw/speciesdata/images/12/120470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90" y="4247743"/>
            <a:ext cx="2749217" cy="21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153400" y="3895860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Obr.11.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02216" y="6475997"/>
            <a:ext cx="137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Obr.12.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736551" y="6276457"/>
            <a:ext cx="120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Obr.13.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11390" y="6439431"/>
            <a:ext cx="177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Obr.14.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4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9173" y="146762"/>
            <a:ext cx="9601200" cy="958708"/>
          </a:xfrm>
        </p:spPr>
        <p:txBody>
          <a:bodyPr/>
          <a:lstStyle/>
          <a:p>
            <a:pPr algn="ctr"/>
            <a:r>
              <a:rPr lang="cs-CZ" dirty="0"/>
              <a:t>Mangrovy </a:t>
            </a:r>
            <a:r>
              <a:rPr lang="cs-CZ" dirty="0" err="1" smtClean="0"/>
              <a:t>Poovaru</a:t>
            </a:r>
            <a:r>
              <a:rPr lang="cs-CZ" dirty="0"/>
              <a:t> </a:t>
            </a:r>
            <a:r>
              <a:rPr lang="cs-CZ" dirty="0" smtClean="0"/>
              <a:t>– Jižní Indie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037" y="1105470"/>
            <a:ext cx="7194929" cy="50887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54037" y="6194247"/>
            <a:ext cx="150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Obr.15.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25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6610" y="-111393"/>
            <a:ext cx="10012251" cy="1235075"/>
          </a:xfrm>
        </p:spPr>
        <p:txBody>
          <a:bodyPr/>
          <a:lstStyle/>
          <a:p>
            <a:r>
              <a:rPr lang="cs-CZ" dirty="0" smtClean="0"/>
              <a:t>3. NEOTROPICKÁ OBLAST (NEOTROPIS)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28136" y="1314517"/>
            <a:ext cx="5844599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/>
              <a:t>Velmi starobylé, až druhohorní prvky (cykasy)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/>
              <a:t>Počet endemických čeledí: 27 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b="1" dirty="0" smtClean="0"/>
              <a:t>Dominantní: Tropické deštné lesy</a:t>
            </a:r>
          </a:p>
          <a:p>
            <a:pPr lvl="1">
              <a:buClr>
                <a:srgbClr val="323232"/>
              </a:buClr>
            </a:pPr>
            <a:r>
              <a:rPr lang="cs-CZ" dirty="0" smtClean="0"/>
              <a:t>Strom: mahagon</a:t>
            </a:r>
            <a:endParaRPr lang="cs-CZ" dirty="0"/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/>
              <a:t>Keř: pepřovník</a:t>
            </a:r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/>
              <a:t>Bylina: lichořeřišnice</a:t>
            </a:r>
            <a:endParaRPr lang="cs-CZ" b="1" dirty="0" smtClean="0"/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b="1" dirty="0" smtClean="0"/>
              <a:t>Tato oblast </a:t>
            </a:r>
            <a:r>
              <a:rPr lang="cs-CZ" b="1" dirty="0"/>
              <a:t>se dále dělí do několika </a:t>
            </a:r>
            <a:r>
              <a:rPr lang="cs-CZ" b="1" dirty="0" smtClean="0"/>
              <a:t>podoblastí</a:t>
            </a:r>
            <a:r>
              <a:rPr lang="cs-CZ" b="1" dirty="0"/>
              <a:t>:</a:t>
            </a:r>
            <a:endParaRPr lang="cs-CZ" dirty="0"/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</a:endParaRPr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703890"/>
              </p:ext>
            </p:extLst>
          </p:nvPr>
        </p:nvGraphicFramePr>
        <p:xfrm>
          <a:off x="715595" y="4391696"/>
          <a:ext cx="3225869" cy="1737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25869"/>
              </a:tblGrid>
              <a:tr h="148007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Amazonská podoblast</a:t>
                      </a:r>
                      <a:endParaRPr lang="cs-CZ" sz="1800" b="0" i="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Andská podoblast</a:t>
                      </a:r>
                      <a:endParaRPr lang="cs-CZ" sz="1800" b="0" i="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Brazilská podoblast</a:t>
                      </a:r>
                      <a:endParaRPr lang="cs-CZ" sz="1800" b="0" i="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Karibská podoblast</a:t>
                      </a:r>
                      <a:endParaRPr lang="cs-CZ" sz="1800" b="0" i="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1800" b="0" i="0" u="sng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Podblast</a:t>
                      </a: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Guyanské vysočiny</a:t>
                      </a:r>
                      <a:endParaRPr lang="cs-CZ" sz="1800" b="0" i="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ttp://botany.cz/foto/troph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61" y="4391696"/>
            <a:ext cx="2670779" cy="20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otany.cz/foto2/tachtneot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66" y="1123682"/>
            <a:ext cx="3048064" cy="24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otany.cz/foto2/swieteniaher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18" y="1434374"/>
            <a:ext cx="2451147" cy="22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620840" y="3651939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Obr.17.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184207" y="6398141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Obr.19.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203966" y="3594218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Obr.16.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757183" y="6418445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Obr.18.</a:t>
            </a:r>
            <a:endParaRPr lang="cs-CZ" dirty="0"/>
          </a:p>
        </p:txBody>
      </p:sp>
      <p:pic>
        <p:nvPicPr>
          <p:cNvPr id="8194" name="Picture 2" descr="http://www.tramil.net/fototeca/images/Piper_peltatum2CIF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66" y="4153889"/>
            <a:ext cx="1811645" cy="22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-208081"/>
            <a:ext cx="9601200" cy="1235075"/>
          </a:xfrm>
        </p:spPr>
        <p:txBody>
          <a:bodyPr/>
          <a:lstStyle/>
          <a:p>
            <a:r>
              <a:rPr lang="cs-CZ" dirty="0" smtClean="0"/>
              <a:t>Amazonský deštný prales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43" y="1041894"/>
            <a:ext cx="7766713" cy="51303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212643" y="6187100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8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66610" y="-111393"/>
            <a:ext cx="10012251" cy="1235075"/>
          </a:xfrm>
        </p:spPr>
        <p:txBody>
          <a:bodyPr/>
          <a:lstStyle/>
          <a:p>
            <a:r>
              <a:rPr lang="cs-CZ" dirty="0" smtClean="0"/>
              <a:t>4. KAPSKÁ OBLAST (CAPENSIS)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57951" y="1528181"/>
            <a:ext cx="5844599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b="1" dirty="0" smtClean="0"/>
              <a:t>Nejmenší </a:t>
            </a:r>
            <a:r>
              <a:rPr lang="cs-CZ" b="1" dirty="0" err="1" smtClean="0"/>
              <a:t>květenná</a:t>
            </a:r>
            <a:r>
              <a:rPr lang="cs-CZ" b="1" dirty="0" smtClean="0"/>
              <a:t> říše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/>
              <a:t>Flóra velmi bohatá vzhledem k malé rozloze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/>
              <a:t>Endemických čeledí: 5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b="1" dirty="0" smtClean="0"/>
              <a:t>Typický vegetační kryt – </a:t>
            </a:r>
            <a:r>
              <a:rPr lang="cs-CZ" b="1" dirty="0" err="1" smtClean="0"/>
              <a:t>fynbos</a:t>
            </a:r>
            <a:endParaRPr lang="cs-CZ" b="1" dirty="0" smtClean="0"/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u="sng" dirty="0" smtClean="0"/>
              <a:t>Tato oblast má jen jedinou podoblast:</a:t>
            </a:r>
            <a:endParaRPr lang="cs-CZ" u="sng" dirty="0"/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</a:endParaRPr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617720"/>
              </p:ext>
            </p:extLst>
          </p:nvPr>
        </p:nvGraphicFramePr>
        <p:xfrm>
          <a:off x="1166609" y="3965663"/>
          <a:ext cx="4332669" cy="51193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32669"/>
              </a:tblGrid>
              <a:tr h="511935">
                <a:tc>
                  <a:txBody>
                    <a:bodyPr/>
                    <a:lstStyle/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Kapská podoblast – Kapská provincie</a:t>
                      </a:r>
                      <a:endParaRPr lang="cs-CZ" b="0" u="sng" baseline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92" y="1324591"/>
            <a:ext cx="3478384" cy="1662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3509" y="5127615"/>
            <a:ext cx="3554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Strom: </a:t>
            </a:r>
            <a:r>
              <a:rPr lang="cs-CZ" dirty="0" err="1" smtClean="0"/>
              <a:t>darmota</a:t>
            </a:r>
            <a:r>
              <a:rPr lang="cs-CZ" dirty="0" smtClean="0"/>
              <a:t> bezbranná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Keř: protea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Bylina: </a:t>
            </a:r>
            <a:r>
              <a:rPr lang="cs-CZ" i="1" dirty="0" err="1" smtClean="0"/>
              <a:t>cannomois</a:t>
            </a:r>
            <a:r>
              <a:rPr lang="cs-CZ" i="1" dirty="0" smtClean="0"/>
              <a:t> </a:t>
            </a:r>
            <a:r>
              <a:rPr lang="cs-CZ" i="1" dirty="0" err="1" smtClean="0"/>
              <a:t>virgata</a:t>
            </a:r>
            <a:endParaRPr lang="cs-CZ" dirty="0"/>
          </a:p>
        </p:txBody>
      </p:sp>
      <p:pic>
        <p:nvPicPr>
          <p:cNvPr id="1026" name="Picture 2" descr="http://botany.cz/foto2/sideroxinermeher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18" y="4477598"/>
            <a:ext cx="2652019" cy="19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otany.cz/foto2/cannomvirgataher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42" y="3965663"/>
            <a:ext cx="2442380" cy="197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otany.cz/foto2/protealongifoli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09" y="3642731"/>
            <a:ext cx="1837361" cy="27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326992" y="2986756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Obr.21.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839118" y="6488668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Obr.22.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87163" y="6390136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Obr.23.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368642" y="5936707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Obr.24.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02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8922" y="245659"/>
            <a:ext cx="9601200" cy="685800"/>
          </a:xfrm>
        </p:spPr>
        <p:txBody>
          <a:bodyPr/>
          <a:lstStyle/>
          <a:p>
            <a:pPr algn="ctr"/>
            <a:r>
              <a:rPr lang="cs-CZ" dirty="0" err="1" smtClean="0"/>
              <a:t>Fynbos</a:t>
            </a:r>
            <a:r>
              <a:rPr lang="cs-CZ" dirty="0" smtClean="0"/>
              <a:t> – „jemné křoví“</a:t>
            </a:r>
            <a:endParaRPr lang="cs-CZ" dirty="0"/>
          </a:p>
        </p:txBody>
      </p:sp>
      <p:pic>
        <p:nvPicPr>
          <p:cNvPr id="3074" name="Picture 2" descr="http://botany.cz/foto2/fynbo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66" y="931459"/>
            <a:ext cx="6823112" cy="51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47966" y="6054779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Obr.25.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1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8279" y="461330"/>
            <a:ext cx="9601200" cy="685800"/>
          </a:xfrm>
        </p:spPr>
        <p:txBody>
          <a:bodyPr/>
          <a:lstStyle/>
          <a:p>
            <a:r>
              <a:rPr lang="cs-CZ" dirty="0" smtClean="0"/>
              <a:t>5. AUSTRALSKÁ OBLAST (AUSTRALIS)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5851" y="1405670"/>
            <a:ext cx="9601200" cy="349264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Hodně odlišná květena</a:t>
            </a:r>
          </a:p>
          <a:p>
            <a:r>
              <a:rPr lang="cs-CZ" sz="2400" dirty="0" smtClean="0"/>
              <a:t>Vztahy ke květeně J. Ameriky, J. Afriky</a:t>
            </a:r>
          </a:p>
          <a:p>
            <a:r>
              <a:rPr lang="cs-CZ" sz="2400" dirty="0" smtClean="0"/>
              <a:t>Endemických čeledí: 18; 500 druhů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b="1" dirty="0"/>
              <a:t>Tato oblast se dále dělí do několika podoblastí:</a:t>
            </a:r>
            <a:endParaRPr lang="cs-CZ" sz="2400" dirty="0"/>
          </a:p>
          <a:p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620608"/>
              </p:ext>
            </p:extLst>
          </p:nvPr>
        </p:nvGraphicFramePr>
        <p:xfrm>
          <a:off x="1613682" y="4782406"/>
          <a:ext cx="4349238" cy="1158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49238"/>
              </a:tblGrid>
              <a:tr h="1065726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Jihozápadoaustralská</a:t>
                      </a:r>
                      <a:r>
                        <a:rPr lang="cs-CZ" sz="1800" b="0" i="0" u="sng" kern="1200" baseline="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pod</a:t>
                      </a: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oblast</a:t>
                      </a:r>
                      <a:endParaRPr lang="cs-CZ" sz="1600" b="1" i="0" u="none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Středoaustralská</a:t>
                      </a: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podoblast</a:t>
                      </a:r>
                      <a:endParaRPr lang="cs-CZ" sz="1600" b="1" i="0" u="none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Severo- a </a:t>
                      </a:r>
                      <a:r>
                        <a:rPr lang="cs-CZ" sz="1800" b="0" i="0" u="sng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východoaustralská</a:t>
                      </a: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podoblast</a:t>
                      </a:r>
                      <a:r>
                        <a:rPr lang="cs-CZ" sz="1600" dirty="0" smtClean="0"/>
                        <a:t/>
                      </a:r>
                      <a:br>
                        <a:rPr lang="cs-CZ" sz="1600" dirty="0" smtClean="0"/>
                      </a:b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ttp://botany.cz/foto2/tachtaustra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47" y="1405670"/>
            <a:ext cx="3972065" cy="2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469747" y="4381236"/>
            <a:ext cx="15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5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5699" y="1448299"/>
            <a:ext cx="9601200" cy="4229100"/>
          </a:xfrm>
        </p:spPr>
        <p:txBody>
          <a:bodyPr/>
          <a:lstStyle/>
          <a:p>
            <a:r>
              <a:rPr lang="cs-CZ" dirty="0" smtClean="0"/>
              <a:t>Floristicky nejbohatší podoblast</a:t>
            </a:r>
          </a:p>
          <a:p>
            <a:r>
              <a:rPr lang="cs-CZ" dirty="0" smtClean="0"/>
              <a:t>Dominantní: savany</a:t>
            </a:r>
          </a:p>
          <a:p>
            <a:pPr marL="0" indent="0">
              <a:buNone/>
            </a:pPr>
            <a:endParaRPr lang="cs-CZ" dirty="0" smtClean="0"/>
          </a:p>
          <a:p>
            <a:pPr lvl="1"/>
            <a:r>
              <a:rPr lang="cs-CZ" dirty="0" smtClean="0"/>
              <a:t>Strom: </a:t>
            </a:r>
            <a:r>
              <a:rPr lang="cs-CZ" dirty="0" err="1" smtClean="0"/>
              <a:t>Eucalyptus</a:t>
            </a:r>
            <a:r>
              <a:rPr lang="cs-CZ" dirty="0" smtClean="0"/>
              <a:t>, </a:t>
            </a:r>
            <a:r>
              <a:rPr lang="cs-CZ" b="1" dirty="0" err="1"/>
              <a:t>wolemie</a:t>
            </a:r>
            <a:r>
              <a:rPr lang="cs-CZ" b="1" dirty="0"/>
              <a:t> </a:t>
            </a:r>
            <a:r>
              <a:rPr lang="cs-CZ" b="1" dirty="0" smtClean="0"/>
              <a:t>vznešená</a:t>
            </a:r>
            <a:endParaRPr lang="cs-CZ" dirty="0" smtClean="0"/>
          </a:p>
          <a:p>
            <a:pPr lvl="1"/>
            <a:r>
              <a:rPr lang="cs-CZ" dirty="0" smtClean="0"/>
              <a:t>Keř: </a:t>
            </a:r>
            <a:r>
              <a:rPr lang="cs-CZ" dirty="0" err="1" smtClean="0"/>
              <a:t>rojok</a:t>
            </a:r>
            <a:r>
              <a:rPr lang="cs-CZ" dirty="0" smtClean="0"/>
              <a:t> barvířský</a:t>
            </a:r>
          </a:p>
          <a:p>
            <a:pPr lvl="1"/>
            <a:r>
              <a:rPr lang="cs-CZ" dirty="0" smtClean="0"/>
              <a:t>Bylina: kurkumovník</a:t>
            </a:r>
            <a:endParaRPr lang="cs-CZ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295400" y="244700"/>
            <a:ext cx="9601200" cy="1085044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5. AUSTRALSKÁ OBLAST (AUSTRALIS) – </a:t>
            </a:r>
            <a:r>
              <a:rPr lang="cs-CZ" dirty="0" err="1" smtClean="0"/>
              <a:t>Severovýchodoaustralská</a:t>
            </a:r>
            <a:r>
              <a:rPr lang="cs-CZ" dirty="0" smtClean="0"/>
              <a:t> podoblast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39" y="1326168"/>
            <a:ext cx="1894409" cy="2570983"/>
          </a:xfrm>
          <a:prstGeom prst="rect">
            <a:avLst/>
          </a:prstGeom>
        </p:spPr>
      </p:pic>
      <p:pic>
        <p:nvPicPr>
          <p:cNvPr id="3076" name="Picture 4" descr="http://i.livescience.com/images/i/000/058/261/iFF/eucalyptus-tree.jpg?13824535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763" y="1361816"/>
            <a:ext cx="3025507" cy="20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093765" y="3831040"/>
            <a:ext cx="155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Obr.27.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74050" y="3378822"/>
            <a:ext cx="169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Obr.28.</a:t>
            </a:r>
            <a:endParaRPr lang="cs-CZ" dirty="0"/>
          </a:p>
        </p:txBody>
      </p:sp>
      <p:pic>
        <p:nvPicPr>
          <p:cNvPr id="3078" name="Picture 6" descr="http://botany.cz/foto/wolemi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19" y="3910508"/>
            <a:ext cx="1879287" cy="25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455313" y="6406443"/>
            <a:ext cx="138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Obr.29.</a:t>
            </a:r>
            <a:endParaRPr lang="cs-CZ" dirty="0"/>
          </a:p>
        </p:txBody>
      </p:sp>
      <p:pic>
        <p:nvPicPr>
          <p:cNvPr id="3080" name="Picture 8" descr="http://www.tradewindsfruit.com/content/images/noni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64" y="4564496"/>
            <a:ext cx="2752333" cy="18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469920" y="6391454"/>
            <a:ext cx="1300252" cy="37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Obr.30.</a:t>
            </a:r>
            <a:endParaRPr lang="cs-CZ" dirty="0"/>
          </a:p>
        </p:txBody>
      </p:sp>
      <p:pic>
        <p:nvPicPr>
          <p:cNvPr id="3082" name="Picture 10" descr="http://botany.cz/foto2/curcumaaustralherb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95" y="4312842"/>
            <a:ext cx="2524474" cy="19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8334711" y="6305848"/>
            <a:ext cx="126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36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5552" y="360609"/>
            <a:ext cx="9601200" cy="660042"/>
          </a:xfrm>
        </p:spPr>
        <p:txBody>
          <a:bodyPr/>
          <a:lstStyle/>
          <a:p>
            <a:pPr algn="ctr"/>
            <a:r>
              <a:rPr lang="cs-CZ" dirty="0" smtClean="0"/>
              <a:t>Australská savana</a:t>
            </a:r>
            <a:endParaRPr lang="cs-CZ" dirty="0"/>
          </a:p>
        </p:txBody>
      </p:sp>
      <p:pic>
        <p:nvPicPr>
          <p:cNvPr id="7170" name="Picture 2" descr="http://botany.cz/foto2/australie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51" y="1020651"/>
            <a:ext cx="7453111" cy="559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068133" y="6085955"/>
            <a:ext cx="918619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Obr.32.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72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95400" y="365126"/>
            <a:ext cx="9601200" cy="789118"/>
          </a:xfrm>
        </p:spPr>
        <p:txBody>
          <a:bodyPr/>
          <a:lstStyle/>
          <a:p>
            <a:r>
              <a:rPr lang="cs-CZ" dirty="0" smtClean="0"/>
              <a:t>FYTOGEOGRAFIE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295400" y="1478405"/>
            <a:ext cx="9601200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Nauka o rozšíření rostlin na Zemi, o zákonitostech a příčinách tohoto rozšíření 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Spojení dvou vědních oborů – botaniky a geografie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Často součástí biogeografie (nauka o rozšíření bioty – organismů na Zemi či regionu)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Fytogeografické oblasti se týkají pouze souší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>
              <a:solidFill>
                <a:srgbClr val="323232"/>
              </a:solidFill>
              <a:latin typeface="Times New Roman"/>
            </a:endParaRP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Flóra (květena) = prostý výčet druhů vyskytujících se v určitém území 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Vegetace (rostlinstvo) = rostlinná pokrývka projevující se ve formě formací (step, tundra, les, apod.)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Endemity = organismy rozšířené pouze na určitém území, jinde se nevyskytují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Pomocné obory: klimatologie, pedologie, geologie… </a:t>
            </a:r>
            <a:endParaRPr lang="cs-CZ" dirty="0">
              <a:solidFill>
                <a:srgbClr val="323232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08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1542" y="412123"/>
            <a:ext cx="9728915" cy="878984"/>
          </a:xfrm>
        </p:spPr>
        <p:txBody>
          <a:bodyPr/>
          <a:lstStyle/>
          <a:p>
            <a:r>
              <a:rPr lang="cs-CZ" dirty="0" smtClean="0"/>
              <a:t>6. ANTARKTICKÁ OBLAST (HOLANTARKTIS)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943" y="1749917"/>
            <a:ext cx="9601200" cy="4229100"/>
          </a:xfrm>
        </p:spPr>
        <p:txBody>
          <a:bodyPr/>
          <a:lstStyle/>
          <a:p>
            <a:r>
              <a:rPr lang="cs-CZ" dirty="0" smtClean="0"/>
              <a:t>Na flóru nejchudší, </a:t>
            </a:r>
            <a:r>
              <a:rPr lang="cs-CZ" dirty="0" err="1" smtClean="0"/>
              <a:t>nejdifúzněji</a:t>
            </a:r>
            <a:r>
              <a:rPr lang="cs-CZ" dirty="0" smtClean="0"/>
              <a:t> rozložená</a:t>
            </a:r>
          </a:p>
          <a:p>
            <a:r>
              <a:rPr lang="cs-CZ" dirty="0" smtClean="0"/>
              <a:t>Kvetoucí rostliny zasahují pouze na 62° j. š.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b="1" dirty="0"/>
              <a:t>Tato oblast se dále dělí do několika podoblastí: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042" y="1460947"/>
            <a:ext cx="5429250" cy="1562100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60948"/>
              </p:ext>
            </p:extLst>
          </p:nvPr>
        </p:nvGraphicFramePr>
        <p:xfrm>
          <a:off x="1613682" y="4782406"/>
          <a:ext cx="4349238" cy="1432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49238"/>
              </a:tblGrid>
              <a:tr h="1065726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Chilsko-patagonská podoblast</a:t>
                      </a:r>
                      <a:endParaRPr lang="cs-CZ" sz="1600" b="1" i="0" u="none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Novozélandská podoblast</a:t>
                      </a:r>
                      <a:endParaRPr lang="cs-CZ" sz="1600" b="1" i="0" u="none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Podoblast ostrovů Juana </a:t>
                      </a:r>
                      <a:r>
                        <a:rPr lang="cs-CZ" sz="1800" b="0" i="0" u="sng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Fernándeze</a:t>
                      </a:r>
                      <a:endParaRPr lang="cs-CZ" sz="1600" b="1" i="0" u="none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cs-CZ" sz="1800" b="0" i="0" u="sng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Podoblast subantarktických ostrovů</a:t>
                      </a:r>
                      <a:r>
                        <a:rPr lang="cs-CZ" sz="1600" dirty="0" smtClean="0"/>
                        <a:t/>
                      </a:r>
                      <a:br>
                        <a:rPr lang="cs-CZ" sz="1600" dirty="0" smtClean="0"/>
                      </a:br>
                      <a:endParaRPr lang="cs-CZ" sz="1600" b="0" i="0" dirty="0" smtClean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266042" y="3192887"/>
            <a:ext cx="169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Obr.33.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0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6422" y="1600200"/>
            <a:ext cx="9601200" cy="4229100"/>
          </a:xfrm>
        </p:spPr>
        <p:txBody>
          <a:bodyPr/>
          <a:lstStyle/>
          <a:p>
            <a:r>
              <a:rPr lang="cs-CZ" dirty="0" smtClean="0"/>
              <a:t>Velké množství endemických rodů</a:t>
            </a:r>
          </a:p>
          <a:p>
            <a:r>
              <a:rPr lang="cs-CZ" dirty="0" smtClean="0"/>
              <a:t>Mnoho druhů kapradin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Strom: </a:t>
            </a:r>
            <a:r>
              <a:rPr lang="cs-CZ" dirty="0" err="1" smtClean="0"/>
              <a:t>nohoplod</a:t>
            </a:r>
            <a:endParaRPr lang="cs-CZ" dirty="0" smtClean="0"/>
          </a:p>
          <a:p>
            <a:pPr lvl="1"/>
            <a:r>
              <a:rPr lang="cs-CZ" dirty="0" smtClean="0"/>
              <a:t>Keř: </a:t>
            </a:r>
            <a:r>
              <a:rPr lang="cs-CZ" dirty="0" err="1" smtClean="0"/>
              <a:t>balmín</a:t>
            </a:r>
            <a:r>
              <a:rPr lang="cs-CZ" dirty="0" smtClean="0"/>
              <a:t> metlatý</a:t>
            </a:r>
          </a:p>
          <a:p>
            <a:pPr lvl="1"/>
            <a:r>
              <a:rPr lang="cs-CZ" dirty="0" smtClean="0"/>
              <a:t>Bylina: </a:t>
            </a:r>
            <a:r>
              <a:rPr lang="cs-CZ" dirty="0" err="1" smtClean="0"/>
              <a:t>mazus</a:t>
            </a:r>
            <a:r>
              <a:rPr lang="cs-CZ" dirty="0" smtClean="0"/>
              <a:t> kořenující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53037" y="365125"/>
            <a:ext cx="10109915" cy="1235075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6. ANTARKTICKÁ OBLAST (HOLANTARKTIS) – Novozélandská podoblast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396" y="1600200"/>
            <a:ext cx="2542841" cy="20915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941336" y="3691776"/>
            <a:ext cx="168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Obr.34.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640314" y="6330434"/>
            <a:ext cx="168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Obr.37.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929053" y="6330434"/>
            <a:ext cx="168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Obr.36.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53037" y="6330434"/>
            <a:ext cx="168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Obr.35.</a:t>
            </a:r>
            <a:endParaRPr lang="cs-CZ" dirty="0"/>
          </a:p>
        </p:txBody>
      </p:sp>
      <p:pic>
        <p:nvPicPr>
          <p:cNvPr id="5122" name="Picture 2" descr="http://botany.cz/foto2/podocarptother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9" y="4226349"/>
            <a:ext cx="2802169" cy="21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iolib.cz/IMG/GAL/55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99" y="4226348"/>
            <a:ext cx="2805448" cy="21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otany.cz/foto/mazusradherb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99" y="4192910"/>
            <a:ext cx="2732925" cy="20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Fytogeografické členění ČR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3 hlavní fytogeografické oblasti, 6 podoblastí, 99 fytogeografických okresů</a:t>
            </a:r>
          </a:p>
          <a:p>
            <a:endParaRPr lang="cs-CZ" dirty="0" smtClean="0"/>
          </a:p>
          <a:p>
            <a:pPr lvl="1"/>
            <a:r>
              <a:rPr lang="cs-CZ" dirty="0" err="1" smtClean="0"/>
              <a:t>Oreofytikum</a:t>
            </a:r>
            <a:endParaRPr lang="cs-CZ" dirty="0" smtClean="0"/>
          </a:p>
          <a:p>
            <a:pPr lvl="2"/>
            <a:endParaRPr lang="cs-CZ" dirty="0" smtClean="0"/>
          </a:p>
          <a:p>
            <a:pPr lvl="1"/>
            <a:r>
              <a:rPr lang="cs-CZ" dirty="0" err="1" smtClean="0"/>
              <a:t>Termofytikum</a:t>
            </a:r>
            <a:endParaRPr lang="cs-CZ" dirty="0" smtClean="0"/>
          </a:p>
          <a:p>
            <a:pPr lvl="2"/>
            <a:endParaRPr lang="cs-CZ" dirty="0" smtClean="0"/>
          </a:p>
          <a:p>
            <a:pPr lvl="1"/>
            <a:r>
              <a:rPr lang="cs-CZ" dirty="0" err="1" smtClean="0"/>
              <a:t>Mezofytikum</a:t>
            </a:r>
            <a:endParaRPr lang="cs-CZ" dirty="0" smtClean="0"/>
          </a:p>
        </p:txBody>
      </p:sp>
      <p:pic>
        <p:nvPicPr>
          <p:cNvPr id="1026" name="Picture 2" descr="https://is.muni.cz/el/1431/jaro2010/Z0005/18118868/book/fytogeo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64" y="2342850"/>
            <a:ext cx="5919383" cy="38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83958" y="6172200"/>
            <a:ext cx="1624083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Obr.38.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46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www.botany.cz</a:t>
            </a:r>
            <a:endParaRPr lang="cs-CZ" dirty="0" smtClean="0"/>
          </a:p>
          <a:p>
            <a:r>
              <a:rPr lang="cs-CZ" dirty="0"/>
              <a:t>HENDRYCH, Radovan. 1983. </a:t>
            </a:r>
            <a:r>
              <a:rPr lang="cs-CZ" i="1" dirty="0"/>
              <a:t>Fytogeografie</a:t>
            </a:r>
            <a:r>
              <a:rPr lang="cs-CZ" dirty="0"/>
              <a:t>. 1. Praha: SPN.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2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18941"/>
            <a:ext cx="9601200" cy="621406"/>
          </a:xfrm>
        </p:spPr>
        <p:txBody>
          <a:bodyPr/>
          <a:lstStyle/>
          <a:p>
            <a:r>
              <a:rPr lang="cs-CZ" dirty="0" smtClean="0"/>
              <a:t>Obrázky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670" y="840347"/>
            <a:ext cx="10959922" cy="5856667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Obr.1</a:t>
            </a:r>
            <a:r>
              <a:rPr lang="cs-CZ" dirty="0"/>
              <a:t>.: http://botany.cz/cs/rubrika/bioregiony/</a:t>
            </a:r>
            <a:endParaRPr lang="cs-CZ" dirty="0" smtClean="0"/>
          </a:p>
          <a:p>
            <a:r>
              <a:rPr lang="cs-CZ" dirty="0" smtClean="0"/>
              <a:t>Obr.2</a:t>
            </a:r>
            <a:r>
              <a:rPr lang="cs-CZ" dirty="0"/>
              <a:t>.: https://is.muni.cz/el/1431/jaro2010/Z0005/18118868/index_book_4.html</a:t>
            </a:r>
            <a:endParaRPr lang="cs-CZ" dirty="0" smtClean="0"/>
          </a:p>
          <a:p>
            <a:r>
              <a:rPr lang="cs-CZ" dirty="0" smtClean="0"/>
              <a:t>Obr.3</a:t>
            </a:r>
            <a:r>
              <a:rPr lang="cs-CZ" dirty="0"/>
              <a:t>.: https://is.muni.cz/el/1431/jaro2010/Z0005/18118868/index_book_4.html</a:t>
            </a:r>
            <a:endParaRPr lang="cs-CZ" dirty="0" smtClean="0"/>
          </a:p>
          <a:p>
            <a:r>
              <a:rPr lang="cs-CZ" dirty="0" smtClean="0"/>
              <a:t>Obr.4</a:t>
            </a:r>
            <a:r>
              <a:rPr lang="cs-CZ" dirty="0"/>
              <a:t>.: http://botany.cz/cs/rubrika/bioregiony/holarctis/</a:t>
            </a:r>
            <a:endParaRPr lang="cs-CZ" dirty="0" smtClean="0"/>
          </a:p>
          <a:p>
            <a:r>
              <a:rPr lang="cs-CZ" dirty="0" smtClean="0"/>
              <a:t>Obr.5</a:t>
            </a:r>
            <a:r>
              <a:rPr lang="cs-CZ" dirty="0"/>
              <a:t>.:  http://botany.cz/cs/stredoevropska-provincie/</a:t>
            </a:r>
            <a:endParaRPr lang="cs-CZ" dirty="0" smtClean="0"/>
          </a:p>
          <a:p>
            <a:r>
              <a:rPr lang="cs-CZ" dirty="0"/>
              <a:t>Obr.6.: http://</a:t>
            </a:r>
            <a:r>
              <a:rPr lang="cs-CZ" dirty="0" smtClean="0"/>
              <a:t>www.biolib.cz/IMG/GAL/2948.jpg</a:t>
            </a:r>
            <a:r>
              <a:rPr lang="cs-CZ" dirty="0"/>
              <a:t>, http://www.dedictvivysociny.cz/priroda/pamatne_stromy-14/?id=932</a:t>
            </a:r>
            <a:endParaRPr lang="cs-CZ" dirty="0" smtClean="0"/>
          </a:p>
          <a:p>
            <a:r>
              <a:rPr lang="cs-CZ" dirty="0"/>
              <a:t>Obr.7.: http://</a:t>
            </a:r>
            <a:r>
              <a:rPr lang="cs-CZ" dirty="0" smtClean="0"/>
              <a:t>pecinskealeje.brontosaurus.cz/</a:t>
            </a:r>
            <a:r>
              <a:rPr lang="cs-CZ" dirty="0" err="1" smtClean="0"/>
              <a:t>upload</a:t>
            </a:r>
            <a:r>
              <a:rPr lang="cs-CZ" dirty="0" smtClean="0"/>
              <a:t>/pecinskealeje.web360.cz/obr%C3%A1zky/image012.jpg</a:t>
            </a:r>
            <a:r>
              <a:rPr lang="cs-CZ" dirty="0"/>
              <a:t>, http://www.lecivapriroda.cz/herbar/sipek/</a:t>
            </a:r>
            <a:endParaRPr lang="cs-CZ" dirty="0" smtClean="0"/>
          </a:p>
          <a:p>
            <a:r>
              <a:rPr lang="cs-CZ" dirty="0"/>
              <a:t>Obr.8.: http://</a:t>
            </a:r>
            <a:r>
              <a:rPr lang="cs-CZ" dirty="0" smtClean="0"/>
              <a:t>www.botanickafotogalerie.cz/highslide/images/large/167/Phleum_pratense_kvet1.jpg</a:t>
            </a:r>
            <a:r>
              <a:rPr lang="cs-CZ" dirty="0"/>
              <a:t> , http://www.pyly.cz/detail-rostliny/bojinek-lucni</a:t>
            </a:r>
            <a:endParaRPr lang="cs-CZ" dirty="0" smtClean="0"/>
          </a:p>
          <a:p>
            <a:r>
              <a:rPr lang="cs-CZ" dirty="0"/>
              <a:t>Obr.9.: http://lh4.ggpht.com/-xfdgo-POvXI/SCnTruuMarI/AAAAAAAAHw8/2qoil4rDPPw/DSCF2279.JPG</a:t>
            </a:r>
            <a:endParaRPr lang="cs-CZ" dirty="0" smtClean="0"/>
          </a:p>
          <a:p>
            <a:r>
              <a:rPr lang="cs-CZ" dirty="0" smtClean="0"/>
              <a:t>Obr.10</a:t>
            </a:r>
            <a:r>
              <a:rPr lang="cs-CZ" dirty="0"/>
              <a:t>.:  http://botany.cz/cs/rubrika/bioregiony/paleotropis/</a:t>
            </a:r>
            <a:endParaRPr lang="cs-CZ" dirty="0" smtClean="0"/>
          </a:p>
          <a:p>
            <a:r>
              <a:rPr lang="cs-CZ" dirty="0"/>
              <a:t>Obr.11</a:t>
            </a:r>
            <a:r>
              <a:rPr lang="cs-CZ" dirty="0" smtClean="0"/>
              <a:t>.: http</a:t>
            </a:r>
            <a:r>
              <a:rPr lang="cs-CZ" dirty="0"/>
              <a:t>://botany.cz/foto2/tachaindie.jpg</a:t>
            </a:r>
            <a:endParaRPr lang="cs-CZ" dirty="0" smtClean="0"/>
          </a:p>
          <a:p>
            <a:r>
              <a:rPr lang="cs-CZ" dirty="0" smtClean="0"/>
              <a:t>Obr.12</a:t>
            </a:r>
            <a:r>
              <a:rPr lang="cs-CZ" dirty="0"/>
              <a:t>.: http://botany.cz/cs/bryophyllum-pinnatum/</a:t>
            </a:r>
            <a:endParaRPr lang="cs-CZ" dirty="0" smtClean="0"/>
          </a:p>
          <a:p>
            <a:r>
              <a:rPr lang="cs-CZ" dirty="0" smtClean="0"/>
              <a:t>Obr.13</a:t>
            </a:r>
            <a:r>
              <a:rPr lang="cs-CZ" dirty="0"/>
              <a:t>.: http://www.ekologie.upol.cz/assets/uploads/ekolos/dokumenty/Treko%20-%20Doln%C3%BD.pdf</a:t>
            </a:r>
            <a:endParaRPr lang="cs-CZ" dirty="0" smtClean="0"/>
          </a:p>
          <a:p>
            <a:r>
              <a:rPr lang="cs-CZ" dirty="0" smtClean="0"/>
              <a:t>Obr.14</a:t>
            </a:r>
            <a:r>
              <a:rPr lang="cs-CZ" dirty="0"/>
              <a:t>.: http://www.zimbabweflora.co.zw/speciesdata/image-display.php?species_id=120470&amp;image_id=1</a:t>
            </a:r>
            <a:endParaRPr lang="cs-CZ" dirty="0" smtClean="0"/>
          </a:p>
          <a:p>
            <a:r>
              <a:rPr lang="cs-CZ" dirty="0"/>
              <a:t>Obr.15.: http://www.fotogaleriehasek.cz/img/fotogalerie/laguny-u-mestecka-pooval-destinace/JI_Pov_002.jpg</a:t>
            </a:r>
            <a:endParaRPr lang="cs-CZ" dirty="0" smtClean="0"/>
          </a:p>
          <a:p>
            <a:r>
              <a:rPr lang="cs-CZ" dirty="0"/>
              <a:t>Obr.16.: </a:t>
            </a:r>
            <a:r>
              <a:rPr lang="cs-CZ" dirty="0"/>
              <a:t>http://botany.cz/cs/rubrika/bioregiony/australis/</a:t>
            </a:r>
            <a:endParaRPr lang="cs-CZ" dirty="0" smtClean="0"/>
          </a:p>
          <a:p>
            <a:r>
              <a:rPr lang="cs-CZ" dirty="0" smtClean="0"/>
              <a:t>Obr.17</a:t>
            </a:r>
            <a:r>
              <a:rPr lang="cs-CZ" dirty="0"/>
              <a:t>.: http://botany.cz/foto2/swieteniaherb1.jpg</a:t>
            </a:r>
          </a:p>
        </p:txBody>
      </p:sp>
    </p:spTree>
    <p:extLst>
      <p:ext uri="{BB962C8B-B14F-4D97-AF65-F5344CB8AC3E}">
        <p14:creationId xmlns:p14="http://schemas.microsoft.com/office/powerpoint/2010/main" val="14836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18941"/>
            <a:ext cx="9601200" cy="621406"/>
          </a:xfrm>
        </p:spPr>
        <p:txBody>
          <a:bodyPr/>
          <a:lstStyle/>
          <a:p>
            <a:r>
              <a:rPr lang="cs-CZ" dirty="0" smtClean="0"/>
              <a:t>Obrázky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670" y="840347"/>
            <a:ext cx="10959922" cy="5856667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Obr.18.: http://botany.cz/foto/tropherb.jpg</a:t>
            </a:r>
            <a:endParaRPr lang="cs-CZ" dirty="0" smtClean="0"/>
          </a:p>
          <a:p>
            <a:r>
              <a:rPr lang="cs-CZ" dirty="0" smtClean="0"/>
              <a:t>Obr.19.: </a:t>
            </a:r>
            <a:r>
              <a:rPr lang="cs-CZ" dirty="0"/>
              <a:t>http://</a:t>
            </a:r>
            <a:r>
              <a:rPr lang="cs-CZ" dirty="0" smtClean="0"/>
              <a:t>www.tramil.net/fototeca/images/Piper_peltatum2CIFLOR.jpg</a:t>
            </a:r>
          </a:p>
          <a:p>
            <a:r>
              <a:rPr lang="cs-CZ" dirty="0" smtClean="0"/>
              <a:t>Obr.20</a:t>
            </a:r>
            <a:r>
              <a:rPr lang="cs-CZ" dirty="0"/>
              <a:t>.: http://www.kompas.estranky.cz/clanky/clanky---amerika/tingo-maria-brana-do-peruanske-amazonie.html</a:t>
            </a:r>
            <a:endParaRPr lang="cs-CZ" dirty="0" smtClean="0"/>
          </a:p>
          <a:p>
            <a:r>
              <a:rPr lang="cs-CZ" dirty="0"/>
              <a:t>Obr.21.: https://www.google.cz/maps/@-31.6176674,20.0329156,6z</a:t>
            </a:r>
            <a:endParaRPr lang="cs-CZ" dirty="0" smtClean="0"/>
          </a:p>
          <a:p>
            <a:r>
              <a:rPr lang="cs-CZ" dirty="0"/>
              <a:t>Obr.22.: http://botany.cz/foto2/sideroxinermeherb3.jpg</a:t>
            </a:r>
            <a:endParaRPr lang="cs-CZ" dirty="0" smtClean="0"/>
          </a:p>
          <a:p>
            <a:r>
              <a:rPr lang="cs-CZ" dirty="0" smtClean="0"/>
              <a:t>Obr.23</a:t>
            </a:r>
            <a:r>
              <a:rPr lang="cs-CZ" dirty="0"/>
              <a:t>.: http://botany.cz/foto2/protealongifolia1.jpg</a:t>
            </a:r>
            <a:endParaRPr lang="cs-CZ" dirty="0" smtClean="0"/>
          </a:p>
          <a:p>
            <a:r>
              <a:rPr lang="cs-CZ" dirty="0" smtClean="0"/>
              <a:t>Obr.24</a:t>
            </a:r>
            <a:r>
              <a:rPr lang="cs-CZ" dirty="0"/>
              <a:t>.: http://botany.cz/foto2/cannomvirgataherb1.jpg</a:t>
            </a:r>
            <a:endParaRPr lang="cs-CZ" dirty="0" smtClean="0"/>
          </a:p>
          <a:p>
            <a:r>
              <a:rPr lang="cs-CZ" dirty="0" smtClean="0"/>
              <a:t>Obr.25</a:t>
            </a:r>
            <a:r>
              <a:rPr lang="cs-CZ" dirty="0"/>
              <a:t>.: http://botany.cz/foto2/fynbos6.jpg</a:t>
            </a:r>
            <a:endParaRPr lang="cs-CZ" dirty="0" smtClean="0"/>
          </a:p>
          <a:p>
            <a:r>
              <a:rPr lang="cs-CZ" dirty="0"/>
              <a:t>Obr.26.: http://botany.cz/foto2/tachtaustralis.jpg</a:t>
            </a:r>
            <a:endParaRPr lang="cs-CZ" dirty="0" smtClean="0"/>
          </a:p>
          <a:p>
            <a:r>
              <a:rPr lang="cs-CZ" dirty="0"/>
              <a:t>Obr.27.: http://botany.cz/foto2/tachtasydney.jpg</a:t>
            </a:r>
            <a:endParaRPr lang="cs-CZ" dirty="0" smtClean="0"/>
          </a:p>
          <a:p>
            <a:r>
              <a:rPr lang="cs-CZ" dirty="0"/>
              <a:t>Obr.28.: http://i.livescience.com/images/i/000/058/261/iFF/eucalyptus-tree.jpg?1382453518</a:t>
            </a:r>
            <a:endParaRPr lang="cs-CZ" dirty="0" smtClean="0"/>
          </a:p>
          <a:p>
            <a:r>
              <a:rPr lang="cs-CZ" dirty="0"/>
              <a:t>Obr.29.: http://botany.cz/foto/wolemie1.jpg</a:t>
            </a:r>
            <a:endParaRPr lang="cs-CZ" dirty="0" smtClean="0"/>
          </a:p>
          <a:p>
            <a:r>
              <a:rPr lang="cs-CZ" dirty="0"/>
              <a:t>Obr.30.: http://www.tradewindsfruit.com/content/images/noni9.jpg</a:t>
            </a:r>
            <a:endParaRPr lang="cs-CZ" dirty="0" smtClean="0"/>
          </a:p>
          <a:p>
            <a:r>
              <a:rPr lang="cs-CZ" dirty="0"/>
              <a:t>Obr.31.: http://botany.cz/foto2/curcumaaustralherb1.jpg</a:t>
            </a:r>
            <a:endParaRPr lang="cs-CZ" dirty="0" smtClean="0"/>
          </a:p>
          <a:p>
            <a:r>
              <a:rPr lang="cs-CZ" dirty="0"/>
              <a:t>Obr.32.: http://botany.cz/foto2/australie3.jpg</a:t>
            </a:r>
            <a:endParaRPr lang="cs-CZ" dirty="0" smtClean="0"/>
          </a:p>
          <a:p>
            <a:r>
              <a:rPr lang="cs-CZ" dirty="0"/>
              <a:t>Obr.33.: http://botany.cz/foto2/tachtholantarct.jpg</a:t>
            </a:r>
            <a:endParaRPr lang="cs-CZ" dirty="0" smtClean="0"/>
          </a:p>
          <a:p>
            <a:r>
              <a:rPr lang="cs-CZ" dirty="0"/>
              <a:t>Obr.34.: http://botany.cz/foto2/tachtnewzealand.jpg</a:t>
            </a:r>
          </a:p>
        </p:txBody>
      </p:sp>
    </p:spTree>
    <p:extLst>
      <p:ext uri="{BB962C8B-B14F-4D97-AF65-F5344CB8AC3E}">
        <p14:creationId xmlns:p14="http://schemas.microsoft.com/office/powerpoint/2010/main" val="15731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18941"/>
            <a:ext cx="9601200" cy="621406"/>
          </a:xfrm>
        </p:spPr>
        <p:txBody>
          <a:bodyPr/>
          <a:lstStyle/>
          <a:p>
            <a:r>
              <a:rPr lang="cs-CZ" dirty="0" smtClean="0"/>
              <a:t>Obrázky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670" y="840347"/>
            <a:ext cx="10959922" cy="5856667"/>
          </a:xfrm>
        </p:spPr>
        <p:txBody>
          <a:bodyPr>
            <a:normAutofit/>
          </a:bodyPr>
          <a:lstStyle/>
          <a:p>
            <a:r>
              <a:rPr lang="cs-CZ" dirty="0"/>
              <a:t>Obr.35.: http://botany.cz/foto2/podocarptotherb2.jpg</a:t>
            </a:r>
            <a:endParaRPr lang="cs-CZ" dirty="0" smtClean="0"/>
          </a:p>
          <a:p>
            <a:r>
              <a:rPr lang="cs-CZ" dirty="0"/>
              <a:t>Obr.36.: http://www.biolib.cz/IMG/GAL/55079.jpg</a:t>
            </a:r>
            <a:endParaRPr lang="cs-CZ" dirty="0" smtClean="0"/>
          </a:p>
          <a:p>
            <a:r>
              <a:rPr lang="cs-CZ" dirty="0"/>
              <a:t>Obr.37.: http://botany.cz/foto/mazusradherb3.jpg</a:t>
            </a:r>
            <a:endParaRPr lang="cs-CZ" dirty="0" smtClean="0"/>
          </a:p>
          <a:p>
            <a:r>
              <a:rPr lang="cs-CZ" dirty="0"/>
              <a:t>Obr.38.: https://is.muni.cz/el/1431/jaro2010/Z0005/18118868/book/fytogeo_full.jpg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250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podoborů fytogeografie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295400" y="1727440"/>
            <a:ext cx="9601200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Areálová fytogeografie = chorologie</a:t>
            </a:r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Předmětem studia jsou areály konkrétních taxonů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Historická </a:t>
            </a:r>
            <a:r>
              <a:rPr lang="cs-CZ" dirty="0">
                <a:solidFill>
                  <a:srgbClr val="323232"/>
                </a:solidFill>
              </a:rPr>
              <a:t>fytogeografie = </a:t>
            </a:r>
            <a:r>
              <a:rPr lang="cs-CZ" dirty="0" smtClean="0">
                <a:solidFill>
                  <a:srgbClr val="323232"/>
                </a:solidFill>
              </a:rPr>
              <a:t>genetická</a:t>
            </a:r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Zkoumá florogenezi, tj. změny a vývoj flór (tím nepřímo i vegetace) v prostoru a čase</a:t>
            </a:r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Sleduje evoluci květen dob vzdálených, nedávných i současných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Regionální fytogeografie</a:t>
            </a:r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Zjišťuje stupně podobnosti nebo rozdílnosti květen jednotlivých částí světa a vytváří představy o </a:t>
            </a:r>
            <a:r>
              <a:rPr lang="cs-CZ" dirty="0" err="1" smtClean="0">
                <a:solidFill>
                  <a:srgbClr val="323232"/>
                </a:solidFill>
              </a:rPr>
              <a:t>květenných</a:t>
            </a:r>
            <a:r>
              <a:rPr lang="cs-CZ" dirty="0" smtClean="0">
                <a:solidFill>
                  <a:srgbClr val="323232"/>
                </a:solidFill>
              </a:rPr>
              <a:t> (floristických) oblastech, podoblastech apod. 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Geografie vegetace</a:t>
            </a:r>
          </a:p>
          <a:p>
            <a:pPr lvl="1"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Zabývá se studiem a rozlišováním základních typů rostlinstva a jejich rozmístěním na planetě, a to na celé, nebo v jednotlivých územích</a:t>
            </a:r>
            <a:endParaRPr lang="cs-CZ" dirty="0">
              <a:solidFill>
                <a:srgbClr val="323232"/>
              </a:solidFill>
            </a:endParaRPr>
          </a:p>
          <a:p>
            <a:pPr lvl="1">
              <a:buClr>
                <a:srgbClr val="323232"/>
              </a:buClr>
              <a:buFont typeface="Arial"/>
              <a:buChar char="•"/>
            </a:pPr>
            <a:endParaRPr lang="cs-CZ" dirty="0" smtClean="0">
              <a:solidFill>
                <a:srgbClr val="323232"/>
              </a:solidFill>
              <a:latin typeface="Times New Roman"/>
            </a:endParaRPr>
          </a:p>
          <a:p>
            <a:pPr marL="274320" lvl="1" indent="0">
              <a:buClr>
                <a:srgbClr val="323232"/>
              </a:buClr>
              <a:buNone/>
            </a:pPr>
            <a:r>
              <a:rPr lang="cs-CZ" dirty="0" smtClean="0">
                <a:solidFill>
                  <a:srgbClr val="323232"/>
                </a:solidFill>
                <a:latin typeface="Times New Roman"/>
              </a:rPr>
              <a:t>VŠECHNY PODOBORY SE PROLÍNAJÍ, NEJDE URČIT JEJICH PŘESNÁ HRANICE</a:t>
            </a:r>
          </a:p>
        </p:txBody>
      </p:sp>
    </p:spTree>
    <p:extLst>
      <p:ext uri="{BB962C8B-B14F-4D97-AF65-F5344CB8AC3E}">
        <p14:creationId xmlns:p14="http://schemas.microsoft.com/office/powerpoint/2010/main" val="30205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60895" y="422694"/>
            <a:ext cx="9601200" cy="780691"/>
          </a:xfrm>
        </p:spPr>
        <p:txBody>
          <a:bodyPr/>
          <a:lstStyle/>
          <a:p>
            <a:r>
              <a:rPr lang="cs-CZ" dirty="0" smtClean="0"/>
              <a:t>FYTOGEOGRAFICKÉ ČLENĚNÍ SVĚTA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88" y="1675319"/>
            <a:ext cx="7668709" cy="44666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99" y="1372883"/>
            <a:ext cx="3114856" cy="50715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1988" y="6336406"/>
            <a:ext cx="20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332399" y="6444440"/>
            <a:ext cx="175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0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95400" y="301921"/>
            <a:ext cx="9601200" cy="720306"/>
          </a:xfrm>
        </p:spPr>
        <p:txBody>
          <a:bodyPr/>
          <a:lstStyle/>
          <a:p>
            <a:r>
              <a:rPr lang="cs-CZ" dirty="0"/>
              <a:t>FYTOGEOGRAFICKÉ ČLENĚNÍ SVĚTA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295400" y="1311215"/>
            <a:ext cx="9601200" cy="48609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Na </a:t>
            </a:r>
            <a:r>
              <a:rPr lang="cs-CZ" dirty="0"/>
              <a:t>základě vzájemné podobnosti a odlišnosti flóry jednotlivých území můžeme svět </a:t>
            </a:r>
            <a:r>
              <a:rPr lang="cs-CZ" dirty="0" smtClean="0"/>
              <a:t>rozdělit na </a:t>
            </a:r>
            <a:r>
              <a:rPr lang="cs-CZ" dirty="0"/>
              <a:t>šest fytogeografických </a:t>
            </a:r>
            <a:r>
              <a:rPr lang="cs-CZ" dirty="0" smtClean="0"/>
              <a:t>oblastí (říší).</a:t>
            </a:r>
          </a:p>
          <a:p>
            <a:r>
              <a:rPr lang="cs-CZ" dirty="0" smtClean="0"/>
              <a:t>Tyto oblasti však nemají ostré hranice</a:t>
            </a:r>
          </a:p>
          <a:p>
            <a:r>
              <a:rPr lang="cs-CZ" dirty="0" smtClean="0"/>
              <a:t>1. </a:t>
            </a:r>
            <a:r>
              <a:rPr lang="cs-CZ" b="1" i="1" dirty="0" err="1"/>
              <a:t>Holarktická</a:t>
            </a:r>
            <a:r>
              <a:rPr lang="cs-CZ" b="1" i="1" dirty="0"/>
              <a:t> říše </a:t>
            </a:r>
            <a:r>
              <a:rPr lang="cs-CZ" b="1" i="1" dirty="0" smtClean="0"/>
              <a:t>(9 oblastí)</a:t>
            </a:r>
            <a:endParaRPr lang="cs-CZ" dirty="0" smtClean="0"/>
          </a:p>
          <a:p>
            <a:r>
              <a:rPr lang="cs-CZ" dirty="0" smtClean="0"/>
              <a:t>2.</a:t>
            </a:r>
            <a:r>
              <a:rPr lang="cs-CZ" b="1" i="1" dirty="0"/>
              <a:t> Paleotropická </a:t>
            </a:r>
            <a:r>
              <a:rPr lang="cs-CZ" b="1" i="1" dirty="0" smtClean="0"/>
              <a:t>říše (13 oblastí)</a:t>
            </a:r>
            <a:endParaRPr lang="cs-CZ" dirty="0" smtClean="0"/>
          </a:p>
          <a:p>
            <a:r>
              <a:rPr lang="cs-CZ" dirty="0" smtClean="0"/>
              <a:t>3. </a:t>
            </a:r>
            <a:r>
              <a:rPr lang="cs-CZ" b="1" i="1" dirty="0"/>
              <a:t>Neotropická </a:t>
            </a:r>
            <a:r>
              <a:rPr lang="cs-CZ" b="1" i="1" dirty="0" smtClean="0"/>
              <a:t>říše (5 oblastí)</a:t>
            </a:r>
            <a:endParaRPr lang="cs-CZ" dirty="0" smtClean="0"/>
          </a:p>
          <a:p>
            <a:r>
              <a:rPr lang="cs-CZ" dirty="0" smtClean="0"/>
              <a:t>4.</a:t>
            </a:r>
            <a:r>
              <a:rPr lang="cs-CZ" b="1" i="1" dirty="0"/>
              <a:t> Kapská </a:t>
            </a:r>
            <a:r>
              <a:rPr lang="cs-CZ" b="1" i="1" dirty="0" smtClean="0"/>
              <a:t>říše (1 oblast)</a:t>
            </a:r>
          </a:p>
          <a:p>
            <a:r>
              <a:rPr lang="cs-CZ" dirty="0" smtClean="0"/>
              <a:t>5. </a:t>
            </a:r>
            <a:r>
              <a:rPr lang="cs-CZ" b="1" i="1" dirty="0"/>
              <a:t>Australská </a:t>
            </a:r>
            <a:r>
              <a:rPr lang="cs-CZ" b="1" i="1" dirty="0" smtClean="0"/>
              <a:t>říše (3 oblasti)</a:t>
            </a:r>
            <a:endParaRPr lang="cs-CZ" dirty="0" smtClean="0"/>
          </a:p>
          <a:p>
            <a:r>
              <a:rPr lang="cs-CZ" dirty="0" smtClean="0"/>
              <a:t>6. </a:t>
            </a:r>
            <a:r>
              <a:rPr lang="cs-CZ" b="1" i="1" dirty="0" err="1"/>
              <a:t>Holantarktická</a:t>
            </a:r>
            <a:r>
              <a:rPr lang="cs-CZ" b="1" i="1" dirty="0"/>
              <a:t> </a:t>
            </a:r>
            <a:r>
              <a:rPr lang="cs-CZ" b="1" i="1" dirty="0" smtClean="0"/>
              <a:t>říše (4 oblasti)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EKOTOP x BIOTOP x STANOVIŠTĚ</a:t>
            </a:r>
          </a:p>
          <a:p>
            <a:r>
              <a:rPr lang="cs-CZ" dirty="0" smtClean="0">
                <a:solidFill>
                  <a:srgbClr val="323232"/>
                </a:solidFill>
              </a:rPr>
              <a:t>Ty </a:t>
            </a:r>
            <a:r>
              <a:rPr lang="cs-CZ" dirty="0">
                <a:solidFill>
                  <a:srgbClr val="323232"/>
                </a:solidFill>
              </a:rPr>
              <a:t>lze dále dělit na podoblasti, provincie, obvody a menší celky.</a:t>
            </a:r>
            <a:endParaRPr lang="cs-CZ" dirty="0">
              <a:solidFill>
                <a:srgbClr val="323232"/>
              </a:solidFill>
              <a:latin typeface="Times New Roman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82" y="2156603"/>
            <a:ext cx="6077040" cy="301511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666704" y="5370490"/>
            <a:ext cx="193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94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95400" y="365125"/>
            <a:ext cx="9601200" cy="799441"/>
          </a:xfrm>
        </p:spPr>
        <p:txBody>
          <a:bodyPr/>
          <a:lstStyle/>
          <a:p>
            <a:r>
              <a:rPr lang="cs-CZ" dirty="0" smtClean="0"/>
              <a:t>1. HOLARKTICKÁ </a:t>
            </a:r>
            <a:r>
              <a:rPr lang="cs-CZ" dirty="0"/>
              <a:t>OBLAST (HOLARCTIS)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122871" y="1442769"/>
            <a:ext cx="9601200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b="1" dirty="0" smtClean="0">
                <a:solidFill>
                  <a:srgbClr val="323232"/>
                </a:solidFill>
              </a:rPr>
              <a:t>Nejrozsáhlejší</a:t>
            </a:r>
            <a:r>
              <a:rPr lang="cs-CZ" dirty="0" smtClean="0">
                <a:solidFill>
                  <a:srgbClr val="323232"/>
                </a:solidFill>
              </a:rPr>
              <a:t>, ale není druhově nejbohatší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smtClean="0">
                <a:solidFill>
                  <a:srgbClr val="323232"/>
                </a:solidFill>
              </a:rPr>
              <a:t>Severní polokoule mimo tropické oblasti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>
                <a:solidFill>
                  <a:srgbClr val="323232"/>
                </a:solidFill>
              </a:rPr>
              <a:t>P</a:t>
            </a:r>
            <a:r>
              <a:rPr lang="cs-CZ" dirty="0" smtClean="0">
                <a:solidFill>
                  <a:srgbClr val="323232"/>
                </a:solidFill>
              </a:rPr>
              <a:t>očet endemitních čeledí: 40 </a:t>
            </a: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err="1" smtClean="0">
                <a:solidFill>
                  <a:srgbClr val="323232"/>
                </a:solidFill>
              </a:rPr>
              <a:t>Florogeneticky</a:t>
            </a:r>
            <a:r>
              <a:rPr lang="cs-CZ" dirty="0" smtClean="0">
                <a:solidFill>
                  <a:srgbClr val="323232"/>
                </a:solidFill>
              </a:rPr>
              <a:t> převážně jednotný základ 	</a:t>
            </a:r>
            <a:endParaRPr lang="cs-CZ" dirty="0" smtClean="0">
              <a:solidFill>
                <a:srgbClr val="323232"/>
              </a:solidFill>
            </a:endParaRPr>
          </a:p>
          <a:p>
            <a:pPr>
              <a:buClr>
                <a:srgbClr val="323232"/>
              </a:buClr>
              <a:buFont typeface="Arial"/>
              <a:buChar char="•"/>
            </a:pPr>
            <a:r>
              <a:rPr lang="cs-CZ" dirty="0" err="1">
                <a:solidFill>
                  <a:srgbClr val="323232"/>
                </a:solidFill>
              </a:rPr>
              <a:t>Holarktická</a:t>
            </a:r>
            <a:r>
              <a:rPr lang="cs-CZ" dirty="0">
                <a:solidFill>
                  <a:srgbClr val="323232"/>
                </a:solidFill>
              </a:rPr>
              <a:t> květena je dnes </a:t>
            </a:r>
            <a:r>
              <a:rPr lang="cs-CZ" dirty="0" smtClean="0">
                <a:solidFill>
                  <a:srgbClr val="323232"/>
                </a:solidFill>
              </a:rPr>
              <a:t>pozůstatkem </a:t>
            </a:r>
            <a:r>
              <a:rPr lang="cs-CZ" dirty="0">
                <a:solidFill>
                  <a:srgbClr val="323232"/>
                </a:solidFill>
              </a:rPr>
              <a:t>v různém stupni ochuzeným derivátem třetihorní flóry </a:t>
            </a:r>
          </a:p>
          <a:p>
            <a:r>
              <a:rPr lang="cs-CZ" b="1" dirty="0" smtClean="0"/>
              <a:t>Tato </a:t>
            </a:r>
            <a:r>
              <a:rPr lang="cs-CZ" b="1" dirty="0"/>
              <a:t>rozsáhlá </a:t>
            </a:r>
            <a:r>
              <a:rPr lang="cs-CZ" b="1" dirty="0" smtClean="0"/>
              <a:t>oblast </a:t>
            </a:r>
            <a:r>
              <a:rPr lang="cs-CZ" b="1" dirty="0"/>
              <a:t>se dále dělí do několika </a:t>
            </a:r>
            <a:r>
              <a:rPr lang="cs-CZ" b="1" dirty="0" smtClean="0"/>
              <a:t>podoblastí</a:t>
            </a:r>
            <a:r>
              <a:rPr lang="cs-CZ" b="1" dirty="0"/>
              <a:t>:</a:t>
            </a:r>
            <a:endParaRPr lang="cs-CZ" dirty="0"/>
          </a:p>
          <a:p>
            <a:pPr>
              <a:buClr>
                <a:srgbClr val="323232"/>
              </a:buClr>
              <a:buFont typeface="Arial"/>
              <a:buChar char="•"/>
            </a:pPr>
            <a:endParaRPr lang="cs-CZ" dirty="0">
              <a:solidFill>
                <a:srgbClr val="32323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471" y="1223181"/>
            <a:ext cx="5429250" cy="1905000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151245"/>
              </p:ext>
            </p:extLst>
          </p:nvPr>
        </p:nvGraphicFramePr>
        <p:xfrm>
          <a:off x="1626559" y="4730949"/>
          <a:ext cx="8128000" cy="1737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64000"/>
                <a:gridCol w="4064000"/>
              </a:tblGrid>
              <a:tr h="1480070">
                <a:tc>
                  <a:txBody>
                    <a:bodyPr/>
                    <a:lstStyle/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1. Atlanticko-severoamerická podoblast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2. </a:t>
                      </a:r>
                      <a:r>
                        <a:rPr lang="cs-CZ" b="0" u="sng" baseline="0" dirty="0" err="1" smtClean="0">
                          <a:solidFill>
                            <a:srgbClr val="00B0F0"/>
                          </a:solidFill>
                        </a:rPr>
                        <a:t>Cirkumboreální</a:t>
                      </a:r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 podoblast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3. Íránsko-</a:t>
                      </a:r>
                      <a:r>
                        <a:rPr lang="cs-CZ" b="0" u="sng" baseline="0" dirty="0" err="1" smtClean="0">
                          <a:solidFill>
                            <a:srgbClr val="00B0F0"/>
                          </a:solidFill>
                        </a:rPr>
                        <a:t>turanská</a:t>
                      </a:r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 podoblast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4. </a:t>
                      </a:r>
                      <a:r>
                        <a:rPr lang="cs-CZ" b="0" u="sng" baseline="0" dirty="0" err="1" smtClean="0">
                          <a:solidFill>
                            <a:srgbClr val="00B0F0"/>
                          </a:solidFill>
                        </a:rPr>
                        <a:t>Madreanská</a:t>
                      </a:r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 podoblast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5. </a:t>
                      </a:r>
                      <a:r>
                        <a:rPr lang="cs-CZ" b="0" u="sng" baseline="0" dirty="0" err="1" smtClean="0">
                          <a:solidFill>
                            <a:srgbClr val="00B0F0"/>
                          </a:solidFill>
                        </a:rPr>
                        <a:t>Makaronéská</a:t>
                      </a:r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 podoblast</a:t>
                      </a:r>
                    </a:p>
                    <a:p>
                      <a:endParaRPr lang="cs-CZ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6. Podoblast Skalistých hor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7. Saharsko-arabská podoblast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8. Středozemní podoblast</a:t>
                      </a:r>
                    </a:p>
                    <a:p>
                      <a:r>
                        <a:rPr lang="cs-CZ" b="0" u="sng" baseline="0" dirty="0" smtClean="0">
                          <a:solidFill>
                            <a:srgbClr val="00B0F0"/>
                          </a:solidFill>
                        </a:rPr>
                        <a:t>9. Východoasijská podoblast</a:t>
                      </a:r>
                    </a:p>
                    <a:p>
                      <a:endParaRPr lang="cs-CZ" b="0" u="none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5923471" y="3128181"/>
            <a:ext cx="186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Obr.4.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13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295400" y="365125"/>
            <a:ext cx="9601200" cy="799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1. HOLARKTICKÁ OBLAST (HOLARCTIS) – </a:t>
            </a:r>
            <a:r>
              <a:rPr lang="cs-CZ" dirty="0" err="1" smtClean="0"/>
              <a:t>Cirkumboleární</a:t>
            </a:r>
            <a:r>
              <a:rPr lang="cs-CZ" dirty="0" smtClean="0"/>
              <a:t> podoblast – Středoevropská provincie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570" y="2291723"/>
            <a:ext cx="4818354" cy="352864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70442" y="5820368"/>
            <a:ext cx="1382668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Obr.5.</a:t>
            </a:r>
            <a:endParaRPr lang="cs-CZ" dirty="0"/>
          </a:p>
        </p:txBody>
      </p:sp>
      <p:sp>
        <p:nvSpPr>
          <p:cNvPr id="15" name="Zástupný symbol pro obsah 4"/>
          <p:cNvSpPr>
            <a:spLocks noGrp="1"/>
          </p:cNvSpPr>
          <p:nvPr>
            <p:ph idx="1"/>
          </p:nvPr>
        </p:nvSpPr>
        <p:spPr>
          <a:xfrm>
            <a:off x="697602" y="1476968"/>
            <a:ext cx="6790126" cy="4716887"/>
          </a:xfrm>
        </p:spPr>
        <p:txBody>
          <a:bodyPr>
            <a:noAutofit/>
          </a:bodyPr>
          <a:lstStyle/>
          <a:p>
            <a:r>
              <a:rPr lang="cs-CZ" dirty="0" smtClean="0"/>
              <a:t>Převažují středoevropské prvky a ze SV silně prostupuje element subboreální, který se uplatňuje zejména v pohořích</a:t>
            </a:r>
          </a:p>
          <a:p>
            <a:r>
              <a:rPr lang="cs-CZ" dirty="0" smtClean="0"/>
              <a:t>ze Z sem zasahují atlantské a subatlantské druhy</a:t>
            </a:r>
          </a:p>
          <a:p>
            <a:r>
              <a:rPr lang="cs-CZ" dirty="0" smtClean="0"/>
              <a:t>z jihu </a:t>
            </a:r>
            <a:r>
              <a:rPr lang="cs-CZ" dirty="0" err="1" smtClean="0"/>
              <a:t>submediterální</a:t>
            </a:r>
            <a:r>
              <a:rPr lang="cs-CZ" dirty="0" smtClean="0"/>
              <a:t> druhy</a:t>
            </a:r>
          </a:p>
          <a:p>
            <a:r>
              <a:rPr lang="cs-CZ" dirty="0" smtClean="0"/>
              <a:t>z V </a:t>
            </a:r>
            <a:r>
              <a:rPr lang="cs-CZ" dirty="0" err="1" smtClean="0"/>
              <a:t>jihosibiřský</a:t>
            </a:r>
            <a:r>
              <a:rPr lang="cs-CZ" dirty="0" smtClean="0"/>
              <a:t> a pontický element </a:t>
            </a:r>
          </a:p>
          <a:p>
            <a:r>
              <a:rPr lang="cs-CZ" dirty="0"/>
              <a:t>Minimum endemitů </a:t>
            </a:r>
            <a:r>
              <a:rPr lang="cs-CZ" dirty="0" smtClean="0"/>
              <a:t>(zejména v </a:t>
            </a:r>
            <a:r>
              <a:rPr lang="cs-CZ" dirty="0"/>
              <a:t>Alpách a Karpatech)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Vertikální členění dle nadmořské výšky</a:t>
            </a:r>
          </a:p>
          <a:p>
            <a:r>
              <a:rPr lang="cs-CZ" dirty="0" smtClean="0"/>
              <a:t>Ovlivněno kontinentálním ledovcem</a:t>
            </a:r>
          </a:p>
          <a:p>
            <a:r>
              <a:rPr lang="cs-CZ" dirty="0" smtClean="0"/>
              <a:t>Dominantní opadavé listnaté lesy</a:t>
            </a:r>
          </a:p>
          <a:p>
            <a:pPr lvl="1"/>
            <a:r>
              <a:rPr lang="cs-CZ" dirty="0" smtClean="0"/>
              <a:t>Duby, habry, javory, lípy, buky apod.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3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561" y="6391188"/>
            <a:ext cx="11827239" cy="4229100"/>
          </a:xfrm>
        </p:spPr>
        <p:txBody>
          <a:bodyPr/>
          <a:lstStyle/>
          <a:p>
            <a:pPr lvl="1"/>
            <a:r>
              <a:rPr lang="cs-CZ" dirty="0"/>
              <a:t>Strom: dub </a:t>
            </a:r>
            <a:r>
              <a:rPr lang="cs-CZ" dirty="0" smtClean="0"/>
              <a:t>letní  			Keř</a:t>
            </a:r>
            <a:r>
              <a:rPr lang="cs-CZ" dirty="0"/>
              <a:t>: růže </a:t>
            </a:r>
            <a:r>
              <a:rPr lang="cs-CZ" dirty="0" smtClean="0"/>
              <a:t>šípková    			  Bylina</a:t>
            </a:r>
            <a:r>
              <a:rPr lang="cs-CZ" dirty="0"/>
              <a:t>: bojínek luční</a:t>
            </a:r>
          </a:p>
          <a:p>
            <a:endParaRPr lang="cs-CZ" dirty="0"/>
          </a:p>
        </p:txBody>
      </p:sp>
      <p:pic>
        <p:nvPicPr>
          <p:cNvPr id="5" name="Picture 2" descr="http://www.biolib.cz/IMG/GAL/2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8" y="369132"/>
            <a:ext cx="3256782" cy="24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89858" y="2894383"/>
            <a:ext cx="27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Obr.6 </a:t>
            </a:r>
            <a:r>
              <a:rPr lang="cs-CZ" dirty="0" err="1" smtClean="0"/>
              <a:t>a,b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" name="Picture 4" descr="http://pecinskealeje.brontosaurus.cz/upload/pecinskealeje.web360.cz/obr%C3%A1zky/image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81" y="115815"/>
            <a:ext cx="3688095" cy="290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93412" y="2999465"/>
            <a:ext cx="17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Obr.7</a:t>
            </a:r>
            <a:r>
              <a:rPr lang="cs-CZ" dirty="0" smtClean="0"/>
              <a:t>. a, b</a:t>
            </a:r>
            <a:endParaRPr lang="cs-CZ" dirty="0"/>
          </a:p>
        </p:txBody>
      </p:sp>
      <p:pic>
        <p:nvPicPr>
          <p:cNvPr id="9" name="Picture 6" descr="http://www.botanickafotogalerie.cz/highslide/images/large/167/Phleum_pratense_kve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304" y="96836"/>
            <a:ext cx="2529227" cy="286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634304" y="2969815"/>
            <a:ext cx="184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Obr.8.a ,b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160" y="2540234"/>
            <a:ext cx="2567857" cy="38421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232" y="3339147"/>
            <a:ext cx="3980010" cy="298500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2787" y="3103463"/>
            <a:ext cx="2459213" cy="327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4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-157731"/>
            <a:ext cx="9601200" cy="1235075"/>
          </a:xfrm>
        </p:spPr>
        <p:txBody>
          <a:bodyPr/>
          <a:lstStyle/>
          <a:p>
            <a:pPr algn="ctr"/>
            <a:r>
              <a:rPr lang="cs-CZ" dirty="0" smtClean="0"/>
              <a:t>Opadavé listnaté lesy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75" y="1077344"/>
            <a:ext cx="7055893" cy="51383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69475" y="6215726"/>
            <a:ext cx="258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94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INKFLORALBROCADE_16X9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kFloralBrocade_16x9_TP103417392.potx" id="{14BC1FF3-F868-44D0-B0DF-FFDF7467EBD7}" vid="{F15CEF05-6998-48EB-ACC7-6E0470854A5A}"/>
    </a:ext>
  </a:extLst>
</a:theme>
</file>

<file path=ppt/theme/theme2.xml><?xml version="1.0" encoding="utf-8"?>
<a:theme xmlns:a="http://schemas.openxmlformats.org/drawingml/2006/main" name="Office Theme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PinkFloralBroca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inkFloralBrocade">
      <a:dk1>
        <a:srgbClr val="323232"/>
      </a:dk1>
      <a:lt1>
        <a:sysClr val="window" lastClr="FFFFFF"/>
      </a:lt1>
      <a:dk2>
        <a:srgbClr val="000000"/>
      </a:dk2>
      <a:lt2>
        <a:srgbClr val="E8E3E7"/>
      </a:lt2>
      <a:accent1>
        <a:srgbClr val="852367"/>
      </a:accent1>
      <a:accent2>
        <a:srgbClr val="079097"/>
      </a:accent2>
      <a:accent3>
        <a:srgbClr val="D54658"/>
      </a:accent3>
      <a:accent4>
        <a:srgbClr val="EA8B4A"/>
      </a:accent4>
      <a:accent5>
        <a:srgbClr val="E3BB49"/>
      </a:accent5>
      <a:accent6>
        <a:srgbClr val="79AD5F"/>
      </a:accent6>
      <a:hlink>
        <a:srgbClr val="079097"/>
      </a:hlink>
      <a:folHlink>
        <a:srgbClr val="808080"/>
      </a:folHlink>
    </a:clrScheme>
    <a:fontScheme name="PinkFloralBroca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C30D95C-3EF8-44E8-B33B-528BD41806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Růžová květinová prezentace v žakárovém vzoru (širokoúhlá)</Template>
  <TotalTime>0</TotalTime>
  <Words>1094</Words>
  <Application>Microsoft Office PowerPoint</Application>
  <PresentationFormat>Širokoúhlá obrazovka</PresentationFormat>
  <Paragraphs>243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Times New Roman</vt:lpstr>
      <vt:lpstr>PINKFLORALBROCADE_16X9</vt:lpstr>
      <vt:lpstr>FYTOGEOGRAFICKÉ ČLENĚNÍ ZEMĚ </vt:lpstr>
      <vt:lpstr>FYTOGEOGRAFIE</vt:lpstr>
      <vt:lpstr>Přehled podoborů fytogeografie</vt:lpstr>
      <vt:lpstr>FYTOGEOGRAFICKÉ ČLENĚNÍ SVĚTA</vt:lpstr>
      <vt:lpstr>FYTOGEOGRAFICKÉ ČLENĚNÍ SVĚTA</vt:lpstr>
      <vt:lpstr>1. HOLARKTICKÁ OBLAST (HOLARCTIS)</vt:lpstr>
      <vt:lpstr>Prezentace aplikace PowerPoint</vt:lpstr>
      <vt:lpstr>Prezentace aplikace PowerPoint</vt:lpstr>
      <vt:lpstr>Opadavé listnaté lesy</vt:lpstr>
      <vt:lpstr>2. PALEOTROPICKÁ OBLAST (PALAEOTROPIS)</vt:lpstr>
      <vt:lpstr>Prezentace aplikace PowerPoint</vt:lpstr>
      <vt:lpstr>Mangrovy Poovaru – Jižní Indie</vt:lpstr>
      <vt:lpstr>3. NEOTROPICKÁ OBLAST (NEOTROPIS)</vt:lpstr>
      <vt:lpstr>Amazonský deštný prales</vt:lpstr>
      <vt:lpstr>4. KAPSKÁ OBLAST (CAPENSIS)</vt:lpstr>
      <vt:lpstr>Fynbos – „jemné křoví“</vt:lpstr>
      <vt:lpstr>5. AUSTRALSKÁ OBLAST (AUSTRALIS)</vt:lpstr>
      <vt:lpstr>5. AUSTRALSKÁ OBLAST (AUSTRALIS) – Severovýchodoaustralská podoblast</vt:lpstr>
      <vt:lpstr>Australská savana</vt:lpstr>
      <vt:lpstr>6. ANTARKTICKÁ OBLAST (HOLANTARKTIS)</vt:lpstr>
      <vt:lpstr>6. ANTARKTICKÁ OBLAST (HOLANTARKTIS) – Novozélandská podoblast</vt:lpstr>
      <vt:lpstr>Fytogeografické členění ČR</vt:lpstr>
      <vt:lpstr>Literatura</vt:lpstr>
      <vt:lpstr>Obrázky</vt:lpstr>
      <vt:lpstr>Obrázky</vt:lpstr>
      <vt:lpstr>Obrázky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2015-10-06T12:36:44Z</dcterms:created>
  <dcterms:modified xsi:type="dcterms:W3CDTF">2015-10-25T20:08:16Z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TC034173939991</vt:lpwstr>
  </property>
</Properties>
</file>