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32"/>
  </p:notesMasterIdLst>
  <p:sldIdLst>
    <p:sldId id="256" r:id="rId2"/>
    <p:sldId id="257" r:id="rId3"/>
    <p:sldId id="264" r:id="rId4"/>
    <p:sldId id="259" r:id="rId5"/>
    <p:sldId id="267" r:id="rId6"/>
    <p:sldId id="273" r:id="rId7"/>
    <p:sldId id="261" r:id="rId8"/>
    <p:sldId id="262" r:id="rId9"/>
    <p:sldId id="281" r:id="rId10"/>
    <p:sldId id="268" r:id="rId11"/>
    <p:sldId id="269" r:id="rId12"/>
    <p:sldId id="282" r:id="rId13"/>
    <p:sldId id="270" r:id="rId14"/>
    <p:sldId id="271" r:id="rId15"/>
    <p:sldId id="283" r:id="rId16"/>
    <p:sldId id="277" r:id="rId17"/>
    <p:sldId id="278" r:id="rId18"/>
    <p:sldId id="279" r:id="rId19"/>
    <p:sldId id="280" r:id="rId20"/>
    <p:sldId id="274" r:id="rId21"/>
    <p:sldId id="284" r:id="rId22"/>
    <p:sldId id="285" r:id="rId23"/>
    <p:sldId id="275" r:id="rId24"/>
    <p:sldId id="286" r:id="rId25"/>
    <p:sldId id="287" r:id="rId26"/>
    <p:sldId id="276" r:id="rId27"/>
    <p:sldId id="288" r:id="rId28"/>
    <p:sldId id="289" r:id="rId29"/>
    <p:sldId id="290" r:id="rId30"/>
    <p:sldId id="272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ECC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4" autoAdjust="0"/>
  </p:normalViewPr>
  <p:slideViewPr>
    <p:cSldViewPr>
      <p:cViewPr varScale="1">
        <p:scale>
          <a:sx n="84" d="100"/>
          <a:sy n="84" d="100"/>
        </p:scale>
        <p:origin x="118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AAD8CC-450E-49EF-8665-CE5DBFF0BB2C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68542-7634-4A5A-BCEE-A72E4B78987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13311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68542-7634-4A5A-BCEE-A72E4B78987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063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10144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147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87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876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547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907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521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499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705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76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9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06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95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87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924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24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C29BD47-3B7A-4886-884D-051FCDECE937}" type="datetimeFigureOut">
              <a:rPr lang="cs-CZ" smtClean="0"/>
              <a:t>2. 11. 2015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CF4CD24-ECCA-4FDB-8109-4F73C681AD35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5649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oportal.cenia.cz/mapmaker/cenia/portal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oportal.cenia.cz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geoportal.cenia.cz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vedy.cz/cs/files/fytogeografie_1A_kvinta.pdf" TargetMode="External"/><Relationship Id="rId2" Type="http://schemas.openxmlformats.org/officeDocument/2006/relationships/hyperlink" Target="http://tahak.skolaekonom.cz/joomla/attachments/article/24/VY_32_INOVACE_T4-3-12_Rostlinstvo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s.muni.cz/el/1431/jaro2010/Z0005/18118868/index_book_5-3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geoportal.cenia.cz/mapmaker/cenia/portal/" TargetMode="External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43808" y="223085"/>
            <a:ext cx="7152807" cy="1189691"/>
          </a:xfrm>
        </p:spPr>
        <p:txBody>
          <a:bodyPr>
            <a:noAutofit/>
          </a:bodyPr>
          <a:lstStyle/>
          <a:p>
            <a:pPr algn="l"/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FYTOGEOGRAFICKÉ </a:t>
            </a:r>
            <a:b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ČLENĚNÍ ČR</a:t>
            </a:r>
            <a:endParaRPr lang="cs-CZ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95680" y="6418892"/>
            <a:ext cx="5762563" cy="1364531"/>
          </a:xfrm>
        </p:spPr>
        <p:txBody>
          <a:bodyPr/>
          <a:lstStyle/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© Brtníčková, Durna, Machynka, Šumberová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381" y="1196752"/>
            <a:ext cx="7870619" cy="5091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259632" y="1340768"/>
            <a:ext cx="7704667" cy="532859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přechod mezi teplomilnou a chladnomilnou květenou</a:t>
            </a:r>
          </a:p>
          <a:p>
            <a:r>
              <a:rPr lang="cs-CZ" dirty="0"/>
              <a:t>oblast vegetace a květeny odpovídající temperátnímu pásu → opadavý listnatý les</a:t>
            </a:r>
            <a:r>
              <a:rPr lang="cs-CZ" dirty="0">
                <a:solidFill>
                  <a:srgbClr val="FF0000"/>
                </a:solidFill>
              </a:rPr>
              <a:t> </a:t>
            </a:r>
            <a:endParaRPr lang="cs-CZ" dirty="0"/>
          </a:p>
          <a:p>
            <a:r>
              <a:rPr lang="cs-CZ" dirty="0"/>
              <a:t>suprakolinní (kopcovinný) a submontánní (podhorský, vrchovinný) VVS</a:t>
            </a:r>
          </a:p>
          <a:p>
            <a:r>
              <a:rPr lang="cs-CZ" dirty="0"/>
              <a:t>středověk – trvalé odlesnění</a:t>
            </a:r>
          </a:p>
          <a:p>
            <a:r>
              <a:rPr lang="cs-CZ" dirty="0"/>
              <a:t>společenstva s druhy teplejších pásem → teplejší polohy</a:t>
            </a:r>
          </a:p>
          <a:p>
            <a:r>
              <a:rPr lang="cs-CZ" dirty="0"/>
              <a:t>rostliny severnějších vegetačních pásem nebo vyšších vegetačních stupňů → poblíž hranic s oreofytikem, stinná údolí, podmáčené nebo rašelinné stanoviště </a:t>
            </a:r>
          </a:p>
          <a:p>
            <a:r>
              <a:rPr lang="cs-CZ" dirty="0"/>
              <a:t>nižší polohy mezofytika – zbytky klimaxových porostů habrových (lipových) doubrav,  dále borové doubravy, jedlové doubravy  až jedliny</a:t>
            </a:r>
          </a:p>
          <a:p>
            <a:r>
              <a:rPr lang="cs-CZ" dirty="0"/>
              <a:t>vyšší polohy – květnaté nebo acidofilní bučiny (jedliny) </a:t>
            </a:r>
          </a:p>
          <a:p>
            <a:r>
              <a:rPr lang="cs-CZ" dirty="0"/>
              <a:t>odlesněné plochy → využity jako pole </a:t>
            </a:r>
          </a:p>
          <a:p>
            <a:r>
              <a:rPr lang="cs-CZ" dirty="0"/>
              <a:t>zemědělství – brambory,  okraje krajiny – řepa , pohraničí – horské hospodaření</a:t>
            </a:r>
          </a:p>
          <a:p>
            <a:r>
              <a:rPr lang="cs-CZ" dirty="0"/>
              <a:t>průměrná roční teplota vzduchu: 6-7 ˚C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7704667" cy="1340768"/>
          </a:xfrm>
        </p:spPr>
        <p:txBody>
          <a:bodyPr>
            <a:normAutofit/>
          </a:bodyPr>
          <a:lstStyle/>
          <a:p>
            <a:r>
              <a:rPr lang="cs-CZ" sz="3200" dirty="0" smtClean="0"/>
              <a:t>MEZOFYTIKUM</a:t>
            </a:r>
            <a:br>
              <a:rPr lang="cs-CZ" sz="3200" dirty="0" smtClean="0"/>
            </a:br>
            <a:r>
              <a:rPr lang="cs-CZ" sz="3200" i="1" dirty="0" smtClean="0"/>
              <a:t>(Mesophyticum)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99814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187624" y="34718"/>
            <a:ext cx="7704667" cy="2314162"/>
          </a:xfrm>
        </p:spPr>
        <p:txBody>
          <a:bodyPr>
            <a:normAutofit/>
          </a:bodyPr>
          <a:lstStyle/>
          <a:p>
            <a:r>
              <a:rPr lang="cs-CZ" sz="2000" dirty="0"/>
              <a:t>dvě podoblasti: </a:t>
            </a:r>
            <a:endParaRPr lang="cs-CZ" sz="2000" dirty="0" smtClean="0">
              <a:solidFill>
                <a:srgbClr val="00B050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cs-CZ" sz="2000" dirty="0" smtClean="0">
                <a:solidFill>
                  <a:srgbClr val="00B050"/>
                </a:solidFill>
              </a:rPr>
              <a:t>Českomoravské mezofytikum </a:t>
            </a:r>
            <a:r>
              <a:rPr lang="cs-CZ" sz="2000" dirty="0" smtClean="0"/>
              <a:t>– 63 okresů</a:t>
            </a:r>
          </a:p>
          <a:p>
            <a:pPr>
              <a:buFont typeface="Courier New" pitchFamily="49" charset="0"/>
              <a:buChar char="o"/>
            </a:pPr>
            <a:r>
              <a:rPr lang="cs-CZ" sz="2000" dirty="0" smtClean="0">
                <a:solidFill>
                  <a:srgbClr val="00B050"/>
                </a:solidFill>
              </a:rPr>
              <a:t>Karpatské mezofytikum </a:t>
            </a:r>
            <a:r>
              <a:rPr lang="cs-CZ" sz="2000" dirty="0" smtClean="0"/>
              <a:t>– 9 okresů</a:t>
            </a:r>
          </a:p>
          <a:p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87718"/>
            <a:ext cx="7956376" cy="51471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838" y="1592228"/>
            <a:ext cx="2365453" cy="15850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773346" y="6211669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Mapa fytogeografického členění České republiky (data: </a:t>
            </a:r>
            <a:r>
              <a:rPr lang="cs-CZ" sz="1200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http://geoportal.cenia.cz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0322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iolib.cz/IMG/GAL/13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kubikfoto.cz/pic_snimky/6375_620_vstavac_muzsk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363" y="2341556"/>
            <a:ext cx="169245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4683112"/>
            <a:ext cx="2880000" cy="2160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2526"/>
            <a:ext cx="2880000" cy="21574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2472056"/>
            <a:ext cx="2880000" cy="1899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683112"/>
            <a:ext cx="2880000" cy="1908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7504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ČESKOMOTRAVSKÉ</a:t>
            </a:r>
            <a:endParaRPr lang="cs-CZ" sz="3200" b="1" spc="-3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149729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>
                <a:solidFill>
                  <a:srgbClr val="00B050"/>
                </a:solidFill>
              </a:rPr>
              <a:t>MEZOFYTIKUM</a:t>
            </a:r>
            <a:endParaRPr lang="cs-CZ" sz="3200" b="1" spc="-300" dirty="0">
              <a:solidFill>
                <a:srgbClr val="00B050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490151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KARPATSKÉ</a:t>
            </a:r>
            <a:endParaRPr lang="cs-CZ" sz="3200" b="1" spc="-300" dirty="0"/>
          </a:p>
        </p:txBody>
      </p:sp>
    </p:spTree>
    <p:extLst>
      <p:ext uri="{BB962C8B-B14F-4D97-AF65-F5344CB8AC3E}">
        <p14:creationId xmlns:p14="http://schemas.microsoft.com/office/powerpoint/2010/main" val="403481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043608" y="1844824"/>
            <a:ext cx="7704667" cy="4803064"/>
          </a:xfrm>
        </p:spPr>
        <p:txBody>
          <a:bodyPr>
            <a:normAutofit fontScale="92500"/>
          </a:bodyPr>
          <a:lstStyle/>
          <a:p>
            <a:r>
              <a:rPr lang="cs-CZ" dirty="0"/>
              <a:t>horské oblasti – chladnomilná květena</a:t>
            </a:r>
          </a:p>
          <a:p>
            <a:r>
              <a:rPr lang="cs-CZ" dirty="0"/>
              <a:t>montánní (hornatinný), supramontánní (středohorský, oreální, smrkový) a subalpínský (klečový) VVS</a:t>
            </a:r>
          </a:p>
          <a:p>
            <a:r>
              <a:rPr lang="cs-CZ" dirty="0"/>
              <a:t>vegetace boreálního (jehličnaté lesy) nebo subarktického pásma, až arktického pásma (lesotundra až tundra) </a:t>
            </a:r>
          </a:p>
          <a:p>
            <a:r>
              <a:rPr lang="cs-CZ" dirty="0"/>
              <a:t>přirozené lesy – jehličnany (smrk)</a:t>
            </a:r>
          </a:p>
          <a:p>
            <a:r>
              <a:rPr lang="cs-CZ" dirty="0"/>
              <a:t>osídlení až v novověku </a:t>
            </a:r>
          </a:p>
          <a:p>
            <a:r>
              <a:rPr lang="cs-CZ" dirty="0"/>
              <a:t>odlesněné plochy malé (výjimečně polní kultury – brambory)</a:t>
            </a:r>
          </a:p>
          <a:p>
            <a:r>
              <a:rPr lang="cs-CZ" dirty="0"/>
              <a:t>louky a pastviny – horské hospodářství  </a:t>
            </a:r>
          </a:p>
          <a:p>
            <a:r>
              <a:rPr lang="cs-CZ" dirty="0"/>
              <a:t>průměrná roční teplota vzduchu: 3-3,5 °C, nejvlhčí oblast v ČR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b="1" dirty="0" smtClean="0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827584" y="-315416"/>
            <a:ext cx="7704667" cy="19812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OREOFYTIKUM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i="1" dirty="0" smtClean="0"/>
              <a:t>(Oreophyticum)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14514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115616" y="260648"/>
            <a:ext cx="7704667" cy="2592288"/>
          </a:xfrm>
        </p:spPr>
        <p:txBody>
          <a:bodyPr>
            <a:normAutofit/>
          </a:bodyPr>
          <a:lstStyle/>
          <a:p>
            <a:r>
              <a:rPr lang="cs-CZ" sz="2000" dirty="0"/>
              <a:t>d</a:t>
            </a:r>
            <a:r>
              <a:rPr lang="cs-CZ" sz="2000" dirty="0" smtClean="0"/>
              <a:t>vě podoblasti: </a:t>
            </a:r>
          </a:p>
          <a:p>
            <a:pPr>
              <a:buNone/>
            </a:pPr>
            <a:r>
              <a:rPr lang="cs-CZ" sz="2000" dirty="0" smtClean="0"/>
              <a:t>◦ </a:t>
            </a:r>
            <a:r>
              <a:rPr lang="cs-CZ" sz="2000" dirty="0" smtClean="0">
                <a:solidFill>
                  <a:srgbClr val="0070C0"/>
                </a:solidFill>
              </a:rPr>
              <a:t>České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0070C0"/>
                </a:solidFill>
              </a:rPr>
              <a:t>oreofytikum </a:t>
            </a:r>
            <a:r>
              <a:rPr lang="cs-CZ" sz="2000" dirty="0" smtClean="0"/>
              <a:t>– izolované nejvýše položené oblasti hor Českého masivu, jak v příhraničních oblastech, tak ve vnitrozemí, 14 okresů</a:t>
            </a:r>
          </a:p>
          <a:p>
            <a:pPr>
              <a:buNone/>
            </a:pPr>
            <a:r>
              <a:rPr lang="cs-CZ" sz="2000" dirty="0" smtClean="0"/>
              <a:t>◦ </a:t>
            </a:r>
            <a:r>
              <a:rPr lang="cs-CZ" sz="2000" dirty="0" smtClean="0">
                <a:solidFill>
                  <a:srgbClr val="0070C0"/>
                </a:solidFill>
              </a:rPr>
              <a:t>Karpatské</a:t>
            </a:r>
            <a:r>
              <a:rPr lang="cs-CZ" sz="2000" dirty="0" smtClean="0"/>
              <a:t> </a:t>
            </a:r>
            <a:r>
              <a:rPr lang="cs-CZ" sz="2000" dirty="0" smtClean="0">
                <a:solidFill>
                  <a:srgbClr val="0070C0"/>
                </a:solidFill>
              </a:rPr>
              <a:t>oreofytikum </a:t>
            </a:r>
            <a:r>
              <a:rPr lang="cs-CZ" sz="2000" dirty="0" smtClean="0"/>
              <a:t>– oblast Moravskoslezských Beskyd, 1 okres</a:t>
            </a:r>
          </a:p>
          <a:p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3650" b="4792"/>
          <a:stretch/>
        </p:blipFill>
        <p:spPr>
          <a:xfrm>
            <a:off x="576652" y="2061170"/>
            <a:ext cx="7344816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224" y="2076862"/>
            <a:ext cx="2365453" cy="158509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73346" y="6211669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Mapa fytogeografického členění České republiky (data: </a:t>
            </a:r>
            <a:r>
              <a:rPr lang="cs-CZ" sz="1200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http://geoportal.cenia.cz</a:t>
            </a:r>
            <a:r>
              <a:rPr lang="cs-CZ" sz="1200" dirty="0"/>
              <a:t>)</a:t>
            </a:r>
          </a:p>
        </p:txBody>
      </p:sp>
      <p:sp>
        <p:nvSpPr>
          <p:cNvPr id="2" name="Ovál 1"/>
          <p:cNvSpPr/>
          <p:nvPr/>
        </p:nvSpPr>
        <p:spPr>
          <a:xfrm rot="20505055">
            <a:off x="6736294" y="4928489"/>
            <a:ext cx="1080120" cy="72008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4305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196" y="116632"/>
            <a:ext cx="2880000" cy="21625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972" y="2488347"/>
            <a:ext cx="2880000" cy="192137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b="12537"/>
          <a:stretch/>
        </p:blipFill>
        <p:spPr>
          <a:xfrm>
            <a:off x="5316972" y="4781432"/>
            <a:ext cx="2880000" cy="186760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8368372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KARPATSKÉ</a:t>
            </a:r>
            <a:endParaRPr lang="cs-CZ" sz="3200" b="1" spc="-3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4164519" y="588128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>
                <a:solidFill>
                  <a:srgbClr val="0070C0"/>
                </a:solidFill>
              </a:rPr>
              <a:t>OREOFYTIKUM</a:t>
            </a:r>
            <a:endParaRPr lang="cs-CZ" sz="3200" b="1" spc="-300" dirty="0">
              <a:solidFill>
                <a:srgbClr val="0070C0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369" y="119158"/>
            <a:ext cx="2880000" cy="21600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88042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ČESKOMORAVSKÉ</a:t>
            </a:r>
            <a:endParaRPr lang="cs-CZ" sz="3200" b="1" spc="-3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312" y="2488347"/>
            <a:ext cx="2880000" cy="1880229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582" y="4735894"/>
            <a:ext cx="2880000" cy="19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3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8" y="692696"/>
            <a:ext cx="8965502" cy="558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5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3650" b="4792"/>
          <a:stretch/>
        </p:blipFill>
        <p:spPr>
          <a:xfrm rot="21213900">
            <a:off x="148349" y="515939"/>
            <a:ext cx="9025800" cy="54862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209" y="62880"/>
            <a:ext cx="2365453" cy="158509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73346" y="6211669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Mapa fytogeografického členění České republiky (data: </a:t>
            </a:r>
            <a:r>
              <a:rPr lang="cs-CZ" sz="1200" dirty="0">
                <a:solidFill>
                  <a:schemeClr val="accent4">
                    <a:lumMod val="75000"/>
                  </a:schemeClr>
                </a:solidFill>
                <a:hlinkClick r:id="rId4"/>
              </a:rPr>
              <a:t>http://geoportal.cenia.cz</a:t>
            </a:r>
            <a:r>
              <a:rPr lang="cs-CZ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824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"/>
            <a:ext cx="7704667" cy="1124744"/>
          </a:xfrm>
        </p:spPr>
        <p:txBody>
          <a:bodyPr>
            <a:normAutofit/>
          </a:bodyPr>
          <a:lstStyle/>
          <a:p>
            <a:r>
              <a:rPr lang="cs-CZ" sz="2400" dirty="0" smtClean="0"/>
              <a:t>Fytogeografické oblasti napasované na klimatické oblasti</a:t>
            </a:r>
            <a:endParaRPr lang="cs-CZ" sz="2400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6" y="836712"/>
            <a:ext cx="8749863" cy="5616624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21" y="1124744"/>
            <a:ext cx="2890604" cy="115212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1" y="1124745"/>
            <a:ext cx="1330345" cy="3075758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948264" y="64533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mapy.nature.cz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725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4016" y="126557"/>
            <a:ext cx="7704667" cy="1027583"/>
          </a:xfrm>
        </p:spPr>
        <p:txBody>
          <a:bodyPr>
            <a:noAutofit/>
          </a:bodyPr>
          <a:lstStyle/>
          <a:p>
            <a:r>
              <a:rPr lang="cs-CZ" sz="2400" dirty="0"/>
              <a:t>Fytogeografické oblasti napasované na </a:t>
            </a:r>
            <a:r>
              <a:rPr lang="cs-CZ" sz="2400" dirty="0" smtClean="0"/>
              <a:t>střední nadmořskou výšku terénu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86" y="1484784"/>
            <a:ext cx="8261414" cy="51874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1154140"/>
            <a:ext cx="3352167" cy="133609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948264" y="64533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mapy.nature.cz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2699792" cy="43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00608" y="0"/>
            <a:ext cx="7704667" cy="1981200"/>
          </a:xfrm>
        </p:spPr>
        <p:txBody>
          <a:bodyPr>
            <a:normAutofit/>
          </a:bodyPr>
          <a:lstStyle/>
          <a:p>
            <a:r>
              <a:rPr lang="cs-CZ" dirty="0" smtClean="0">
                <a:cs typeface="Times New Roman" panose="02020603050405020304" pitchFamily="18" charset="0"/>
              </a:rPr>
              <a:t>I. Fytogeografie</a:t>
            </a:r>
            <a:endParaRPr lang="cs-CZ" dirty="0">
              <a:cs typeface="Times New Roman" panose="02020603050405020304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9592" y="990600"/>
            <a:ext cx="8101408" cy="5256584"/>
          </a:xfrm>
        </p:spPr>
        <p:txBody>
          <a:bodyPr>
            <a:noAutofit/>
          </a:bodyPr>
          <a:lstStyle/>
          <a:p>
            <a:endParaRPr lang="cs-CZ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cs typeface="Times New Roman" panose="02020603050405020304" pitchFamily="18" charset="0"/>
              </a:rPr>
              <a:t>je vědní disciplína zabývající se rozšířením rostlin na </a:t>
            </a:r>
            <a:r>
              <a:rPr lang="cs-CZ" dirty="0" smtClean="0">
                <a:cs typeface="Times New Roman" panose="02020603050405020304" pitchFamily="18" charset="0"/>
              </a:rPr>
              <a:t>Zemi</a:t>
            </a:r>
          </a:p>
          <a:p>
            <a:pPr algn="just"/>
            <a:r>
              <a:rPr lang="cs-CZ" dirty="0" smtClean="0">
                <a:cs typeface="Times New Roman" panose="02020603050405020304" pitchFamily="18" charset="0"/>
              </a:rPr>
              <a:t>syntéza </a:t>
            </a:r>
            <a:r>
              <a:rPr lang="cs-CZ" dirty="0">
                <a:cs typeface="Times New Roman" panose="02020603050405020304" pitchFamily="18" charset="0"/>
              </a:rPr>
              <a:t>oborů botanických a </a:t>
            </a:r>
            <a:r>
              <a:rPr lang="cs-CZ" dirty="0" smtClean="0">
                <a:cs typeface="Times New Roman" panose="02020603050405020304" pitchFamily="18" charset="0"/>
              </a:rPr>
              <a:t>geografických</a:t>
            </a:r>
          </a:p>
          <a:p>
            <a:pPr algn="just"/>
            <a:r>
              <a:rPr lang="cs-CZ" dirty="0" smtClean="0">
                <a:cs typeface="Times New Roman" panose="02020603050405020304" pitchFamily="18" charset="0"/>
              </a:rPr>
              <a:t>společně se zoogeografií ji zařazujeme do BIOGEOGRAFIE</a:t>
            </a:r>
            <a:endParaRPr lang="cs-CZ" dirty="0">
              <a:cs typeface="Times New Roman" panose="02020603050405020304" pitchFamily="18" charset="0"/>
            </a:endParaRPr>
          </a:p>
          <a:p>
            <a:pPr algn="just"/>
            <a:r>
              <a:rPr lang="cs-CZ" dirty="0">
                <a:cs typeface="Times New Roman" panose="02020603050405020304" pitchFamily="18" charset="0"/>
              </a:rPr>
              <a:t>z</a:t>
            </a:r>
            <a:r>
              <a:rPr lang="cs-CZ" dirty="0" smtClean="0">
                <a:cs typeface="Times New Roman" panose="02020603050405020304" pitchFamily="18" charset="0"/>
              </a:rPr>
              <a:t>áklady vědního oboru- počátek 19</a:t>
            </a:r>
            <a:r>
              <a:rPr lang="cs-CZ" dirty="0">
                <a:cs typeface="Times New Roman" panose="02020603050405020304" pitchFamily="18" charset="0"/>
              </a:rPr>
              <a:t>. </a:t>
            </a:r>
            <a:r>
              <a:rPr lang="cs-CZ" dirty="0" smtClean="0">
                <a:cs typeface="Times New Roman" panose="02020603050405020304" pitchFamily="18" charset="0"/>
              </a:rPr>
              <a:t>stol. A</a:t>
            </a:r>
            <a:r>
              <a:rPr lang="cs-CZ" dirty="0">
                <a:cs typeface="Times New Roman" panose="02020603050405020304" pitchFamily="18" charset="0"/>
              </a:rPr>
              <a:t>. </a:t>
            </a:r>
            <a:r>
              <a:rPr lang="cs-CZ" dirty="0" smtClean="0">
                <a:cs typeface="Times New Roman" panose="02020603050405020304" pitchFamily="18" charset="0"/>
              </a:rPr>
              <a:t>Humboldt</a:t>
            </a:r>
          </a:p>
          <a:p>
            <a:pPr algn="just"/>
            <a:r>
              <a:rPr lang="cs-CZ" dirty="0" smtClean="0">
                <a:cs typeface="Times New Roman" panose="02020603050405020304" pitchFamily="18" charset="0"/>
              </a:rPr>
              <a:t>na </a:t>
            </a:r>
            <a:r>
              <a:rPr lang="cs-CZ" dirty="0">
                <a:cs typeface="Times New Roman" panose="02020603050405020304" pitchFamily="18" charset="0"/>
              </a:rPr>
              <a:t>našem území se o rozvoj fytogeografie zasloužilo hned několik významných </a:t>
            </a:r>
            <a:r>
              <a:rPr lang="cs-CZ" dirty="0" smtClean="0">
                <a:cs typeface="Times New Roman" panose="02020603050405020304" pitchFamily="18" charset="0"/>
              </a:rPr>
              <a:t>osobností- K</a:t>
            </a:r>
            <a:r>
              <a:rPr lang="cs-CZ" dirty="0">
                <a:cs typeface="Times New Roman" panose="02020603050405020304" pitchFamily="18" charset="0"/>
              </a:rPr>
              <a:t>. Presl, J. Palacký, na začátku 20. století to byl především Josef Podpěra, J. Dostál a v posledních desetiletích P. Plesník, M. Smejkal a Radovan </a:t>
            </a:r>
            <a:r>
              <a:rPr lang="cs-CZ" dirty="0" smtClean="0">
                <a:cs typeface="Times New Roman" panose="02020603050405020304" pitchFamily="18" charset="0"/>
              </a:rPr>
              <a:t>Hendrych</a:t>
            </a:r>
            <a:endParaRPr lang="cs-CZ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243607"/>
          </a:xfrm>
        </p:spPr>
        <p:txBody>
          <a:bodyPr>
            <a:normAutofit/>
          </a:bodyPr>
          <a:lstStyle/>
          <a:p>
            <a:r>
              <a:rPr lang="cs-CZ" sz="3200" dirty="0" smtClean="0"/>
              <a:t>V. Výškové </a:t>
            </a:r>
            <a:r>
              <a:rPr lang="cs-CZ" sz="3200" dirty="0"/>
              <a:t>vegetační stupně ve </a:t>
            </a:r>
            <a:r>
              <a:rPr lang="cs-CZ" sz="3200" dirty="0" smtClean="0"/>
              <a:t>fytogeografii </a:t>
            </a:r>
            <a:br>
              <a:rPr lang="cs-CZ" sz="3200" dirty="0" smtClean="0"/>
            </a:br>
            <a:r>
              <a:rPr lang="cs-CZ" sz="3200" dirty="0" smtClean="0"/>
              <a:t>(v m n. m.)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stupňovitost je odrazem souhrnu ekologických faktorů</a:t>
            </a:r>
          </a:p>
          <a:p>
            <a:endParaRPr lang="cs-CZ" dirty="0"/>
          </a:p>
          <a:p>
            <a:r>
              <a:rPr lang="cs-CZ" b="1" dirty="0"/>
              <a:t>Planární (150 – 210)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převážně zkulturněná oblast (luhy, slepá říční ramena, váté písky)</a:t>
            </a:r>
          </a:p>
          <a:p>
            <a:endParaRPr lang="cs-CZ" b="1" dirty="0"/>
          </a:p>
          <a:p>
            <a:r>
              <a:rPr lang="cs-CZ" b="1" dirty="0"/>
              <a:t>Kolinní (135 – 500)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většinou odlesněné, starosídelní oblasti, habrové doubravy</a:t>
            </a:r>
          </a:p>
          <a:p>
            <a:pPr>
              <a:buNone/>
            </a:pPr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975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krajina_pohansko4_3004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4949558" cy="3709541"/>
          </a:xfrm>
          <a:prstGeom prst="rect">
            <a:avLst/>
          </a:prstGeom>
          <a:noFill/>
        </p:spPr>
      </p:pic>
      <p:pic>
        <p:nvPicPr>
          <p:cNvPr id="5" name="Picture 4" descr="porost_pohansko2_3004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7080" y="2667000"/>
            <a:ext cx="3115400" cy="41490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572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porost_carpinion_palava2_29042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3316423"/>
            <a:ext cx="4577219" cy="3421509"/>
          </a:xfrm>
          <a:prstGeom prst="rect">
            <a:avLst/>
          </a:prstGeom>
          <a:noFill/>
        </p:spPr>
      </p:pic>
      <p:pic>
        <p:nvPicPr>
          <p:cNvPr id="4" name="Picture 2" descr="krajina_cejc10_0105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355" y="128973"/>
            <a:ext cx="5226204" cy="3925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681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171599"/>
          </a:xfrm>
        </p:spPr>
        <p:txBody>
          <a:bodyPr>
            <a:normAutofit/>
          </a:bodyPr>
          <a:lstStyle/>
          <a:p>
            <a:r>
              <a:rPr lang="cs-CZ" sz="3200" dirty="0"/>
              <a:t>V. Výškové vegetační stupně ve fytogeografii </a:t>
            </a:r>
            <a:br>
              <a:rPr lang="cs-CZ" sz="3200" dirty="0"/>
            </a:br>
            <a:r>
              <a:rPr lang="cs-CZ" sz="3200" dirty="0"/>
              <a:t>(v m n. m.)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2133" y="2276872"/>
            <a:ext cx="7704667" cy="3722944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Suprakolinní (200 – 550)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odlesnění v nedávné době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habrové, acidofilní doubravy s bukem a jedlí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na podmáčených místech možnost </a:t>
            </a:r>
            <a:r>
              <a:rPr lang="cs-CZ" dirty="0" smtClean="0"/>
              <a:t>vzniku </a:t>
            </a:r>
            <a:r>
              <a:rPr lang="cs-CZ" dirty="0"/>
              <a:t>přechodných </a:t>
            </a:r>
            <a:r>
              <a:rPr lang="cs-CZ" dirty="0" smtClean="0"/>
              <a:t>	rašelinišť </a:t>
            </a:r>
            <a:endParaRPr lang="cs-CZ" dirty="0"/>
          </a:p>
          <a:p>
            <a:pPr>
              <a:buNone/>
            </a:pPr>
            <a:endParaRPr lang="cs-CZ" dirty="0"/>
          </a:p>
          <a:p>
            <a:r>
              <a:rPr lang="cs-CZ" b="1" dirty="0"/>
              <a:t>Submontánní (450 – 800)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dirty="0"/>
              <a:t>-</a:t>
            </a:r>
            <a:r>
              <a:rPr lang="cs-CZ" dirty="0"/>
              <a:t> odlesnění koncem středověku – počátek novověku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b="1" dirty="0"/>
              <a:t>-</a:t>
            </a:r>
            <a:r>
              <a:rPr lang="cs-CZ" dirty="0"/>
              <a:t> květnaté bučiny a jedliny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851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krajina_kozelka_3004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664084"/>
            <a:ext cx="5513241" cy="4141589"/>
          </a:xfrm>
          <a:prstGeom prst="rect">
            <a:avLst/>
          </a:prstGeom>
          <a:noFill/>
        </p:spPr>
      </p:pic>
      <p:pic>
        <p:nvPicPr>
          <p:cNvPr id="4" name="Picture 2" descr="krajina_ruda_4_02_07_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50" y="116632"/>
            <a:ext cx="4374562" cy="3277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397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krajina_jama_22082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110437" cy="60858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0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027583"/>
          </a:xfrm>
        </p:spPr>
        <p:txBody>
          <a:bodyPr>
            <a:noAutofit/>
          </a:bodyPr>
          <a:lstStyle/>
          <a:p>
            <a:r>
              <a:rPr lang="cs-CZ" sz="3200" dirty="0"/>
              <a:t>V. Výškové vegetační stupně ve fytogeografii </a:t>
            </a:r>
            <a:br>
              <a:rPr lang="cs-CZ" sz="3200" dirty="0"/>
            </a:br>
            <a:r>
              <a:rPr lang="cs-CZ" sz="3200" dirty="0"/>
              <a:t>(v m n. m.)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82133" y="1844824"/>
            <a:ext cx="7704667" cy="415499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Montánní (750 – 1100)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převážně lesnatá území, trvalé osídlení až v novověku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horské louky, pastviny, smíšené lesy (buk</a:t>
            </a:r>
            <a:r>
              <a:rPr lang="cs-CZ" dirty="0" smtClean="0"/>
              <a:t>, jedle, smrk, klen</a:t>
            </a:r>
            <a:r>
              <a:rPr lang="cs-CZ" dirty="0"/>
              <a:t>)</a:t>
            </a:r>
          </a:p>
          <a:p>
            <a:pPr>
              <a:buNone/>
            </a:pPr>
            <a:endParaRPr lang="cs-CZ" dirty="0"/>
          </a:p>
          <a:p>
            <a:r>
              <a:rPr lang="cs-CZ" b="1" dirty="0"/>
              <a:t>Supramontánní (1000 – 1370)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horní hranici tvoří hranice lesa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často odlesněné na louky a pastviny</a:t>
            </a:r>
          </a:p>
          <a:p>
            <a:pPr>
              <a:buNone/>
            </a:pPr>
            <a:endParaRPr lang="cs-CZ" dirty="0"/>
          </a:p>
          <a:p>
            <a:r>
              <a:rPr lang="cs-CZ" b="1" dirty="0"/>
              <a:t>Alpínský (1200 – 1600)</a:t>
            </a:r>
          </a:p>
          <a:p>
            <a:pPr>
              <a:buNone/>
            </a:pPr>
            <a:r>
              <a:rPr lang="cs-CZ" b="1" dirty="0"/>
              <a:t>	- </a:t>
            </a:r>
            <a:r>
              <a:rPr lang="cs-CZ" dirty="0"/>
              <a:t>nad přirozenou hranicí souvislého lesa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689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zaton3_17042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3209925"/>
            <a:ext cx="4857750" cy="3648075"/>
          </a:xfrm>
          <a:prstGeom prst="rect">
            <a:avLst/>
          </a:prstGeom>
          <a:noFill/>
        </p:spPr>
      </p:pic>
      <p:pic>
        <p:nvPicPr>
          <p:cNvPr id="4" name="Picture 2" descr="porost_boletice_2_24_10_2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55976" cy="32772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7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Picture 2" descr="LuzenskeUdoli15072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246292" cy="54377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22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Picture 4" descr="SnezkaDet2Medvedin14032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1393" y="3068960"/>
            <a:ext cx="4760609" cy="3573016"/>
          </a:xfrm>
          <a:prstGeom prst="rect">
            <a:avLst/>
          </a:prstGeom>
          <a:noFill/>
        </p:spPr>
      </p:pic>
      <p:pic>
        <p:nvPicPr>
          <p:cNvPr id="4" name="Picture 2" descr="velka_kotlina_9_12_09_20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165074" cy="3133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026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44624" y="404664"/>
            <a:ext cx="7704667" cy="1981200"/>
          </a:xfrm>
        </p:spPr>
        <p:txBody>
          <a:bodyPr/>
          <a:lstStyle/>
          <a:p>
            <a:r>
              <a:rPr lang="cs-CZ" dirty="0" smtClean="0"/>
              <a:t>I. Fytogeografie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4744" y="1628800"/>
            <a:ext cx="8219256" cy="3722944"/>
          </a:xfrm>
        </p:spPr>
        <p:txBody>
          <a:bodyPr>
            <a:normAutofit/>
          </a:bodyPr>
          <a:lstStyle/>
          <a:p>
            <a:r>
              <a:rPr lang="cs-CZ" sz="2800" b="1" i="1" u="sng" dirty="0" smtClean="0"/>
              <a:t>Dle různých hledisek- 4 podobory</a:t>
            </a:r>
          </a:p>
          <a:p>
            <a:r>
              <a:rPr lang="cs-CZ" b="1" dirty="0" smtClean="0"/>
              <a:t>Chorologie-</a:t>
            </a:r>
            <a:r>
              <a:rPr lang="cs-CZ" dirty="0" smtClean="0"/>
              <a:t> studuje areály </a:t>
            </a:r>
            <a:r>
              <a:rPr lang="cs-CZ" dirty="0"/>
              <a:t>konkrétních rostlinných </a:t>
            </a:r>
            <a:r>
              <a:rPr lang="cs-CZ" dirty="0" smtClean="0"/>
              <a:t>taxonů</a:t>
            </a:r>
          </a:p>
          <a:p>
            <a:r>
              <a:rPr lang="cs-CZ" b="1" dirty="0" smtClean="0"/>
              <a:t>Florogeneze- </a:t>
            </a:r>
            <a:r>
              <a:rPr lang="cs-CZ" dirty="0" smtClean="0"/>
              <a:t>zkoumá změny </a:t>
            </a:r>
            <a:r>
              <a:rPr lang="cs-CZ" dirty="0"/>
              <a:t>a vývoj flóry v prostoru a </a:t>
            </a:r>
            <a:r>
              <a:rPr lang="cs-CZ" dirty="0" smtClean="0"/>
              <a:t>čase (též genetická fytogeografie)</a:t>
            </a:r>
          </a:p>
          <a:p>
            <a:r>
              <a:rPr lang="cs-CZ" b="1" dirty="0"/>
              <a:t>R</a:t>
            </a:r>
            <a:r>
              <a:rPr lang="cs-CZ" b="1" dirty="0" smtClean="0"/>
              <a:t>egionální fytogeografie- </a:t>
            </a:r>
            <a:r>
              <a:rPr lang="cs-CZ" dirty="0"/>
              <a:t>zabývá </a:t>
            </a:r>
            <a:r>
              <a:rPr lang="cs-CZ" dirty="0" smtClean="0"/>
              <a:t>se podobností květeny </a:t>
            </a:r>
            <a:r>
              <a:rPr lang="cs-CZ" dirty="0"/>
              <a:t>v různých částech světa </a:t>
            </a:r>
            <a:endParaRPr lang="cs-CZ" dirty="0" smtClean="0"/>
          </a:p>
          <a:p>
            <a:r>
              <a:rPr lang="cs-CZ" b="1" dirty="0" smtClean="0"/>
              <a:t>Geografie vegetací</a:t>
            </a:r>
            <a:r>
              <a:rPr lang="cs-CZ" dirty="0" smtClean="0"/>
              <a:t>- zabývá </a:t>
            </a:r>
            <a:r>
              <a:rPr lang="cs-CZ" dirty="0"/>
              <a:t>se rostlinnými </a:t>
            </a:r>
            <a:r>
              <a:rPr lang="cs-CZ" dirty="0" smtClean="0"/>
              <a:t>formacemi (TDL, savana atd.)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3669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04664" y="-12357"/>
            <a:ext cx="7704667" cy="1981200"/>
          </a:xfrm>
        </p:spPr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4" name="Zástupný symbol pro obsah 2"/>
          <p:cNvSpPr>
            <a:spLocks noGrp="1"/>
          </p:cNvSpPr>
          <p:nvPr>
            <p:ph idx="1"/>
          </p:nvPr>
        </p:nvSpPr>
        <p:spPr>
          <a:xfrm>
            <a:off x="1187624" y="1268760"/>
            <a:ext cx="7704667" cy="513572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SKALICKÝ, V. (1988): Regionálně fytogeografické členění. In: Hejný S. a Slavík B.: Květena ČSR I., Academia, Praha, textová část, s. </a:t>
            </a:r>
            <a:r>
              <a:rPr lang="cs-CZ" dirty="0" smtClean="0"/>
              <a:t>103-121</a:t>
            </a:r>
          </a:p>
          <a:p>
            <a:r>
              <a:rPr lang="cs-CZ" dirty="0" smtClean="0"/>
              <a:t>HEJNÝ</a:t>
            </a:r>
            <a:r>
              <a:rPr lang="cs-CZ" dirty="0"/>
              <a:t>, Slavomil a Bohumil SLAVÍK. </a:t>
            </a:r>
            <a:r>
              <a:rPr lang="cs-CZ" i="1" dirty="0"/>
              <a:t>Květena České republiky</a:t>
            </a:r>
            <a:r>
              <a:rPr lang="cs-CZ" dirty="0"/>
              <a:t>. 2. vyd. Praha: Academia, 1997, 557 s. ISBN 8020006435.</a:t>
            </a:r>
            <a:endParaRPr lang="cs-CZ" dirty="0" smtClean="0"/>
          </a:p>
          <a:p>
            <a:r>
              <a:rPr lang="cs-CZ" dirty="0" smtClean="0"/>
              <a:t>https://is.muni.cz/el/1431/jaro2010/Z0005/18118868/index_book_5-3.html </a:t>
            </a:r>
          </a:p>
          <a:p>
            <a:r>
              <a:rPr lang="cs-CZ" dirty="0" smtClean="0"/>
              <a:t>http://laboratorium.cz/</a:t>
            </a:r>
          </a:p>
          <a:p>
            <a:r>
              <a:rPr lang="cs-CZ" dirty="0" smtClean="0">
                <a:hlinkClick r:id="rId2"/>
              </a:rPr>
              <a:t>http://tahak.skolaekonom.cz/joomla/attachments/article/24/VY_32_INOVACE_T4-3-12_Rostlinstvo.pdf</a:t>
            </a:r>
            <a:endParaRPr lang="cs-CZ" dirty="0" smtClean="0"/>
          </a:p>
          <a:p>
            <a:r>
              <a:rPr lang="cs-CZ" i="1" dirty="0"/>
              <a:t>Geovedy.cz: Fytogeografie</a:t>
            </a:r>
            <a:r>
              <a:rPr lang="cs-CZ" dirty="0"/>
              <a:t> [online]. 2014. [cit. 2015-10-24]. Dostupné z: </a:t>
            </a:r>
            <a:r>
              <a:rPr lang="cs-CZ" dirty="0">
                <a:hlinkClick r:id="rId3"/>
              </a:rPr>
              <a:t>http://</a:t>
            </a:r>
            <a:r>
              <a:rPr lang="cs-CZ" dirty="0" smtClean="0">
                <a:hlinkClick r:id="rId3"/>
              </a:rPr>
              <a:t>www.geovedy.cz/cs/files/fytogeografie_1A_kvinta.pdf</a:t>
            </a:r>
            <a:endParaRPr lang="cs-CZ" dirty="0" smtClean="0"/>
          </a:p>
          <a:p>
            <a:r>
              <a:rPr lang="cs-CZ" i="1" dirty="0"/>
              <a:t>Biogeografie: Fytogeografické členění České republiky</a:t>
            </a:r>
            <a:r>
              <a:rPr lang="cs-CZ" dirty="0"/>
              <a:t> [online]. </a:t>
            </a:r>
            <a:r>
              <a:rPr lang="cs-CZ" dirty="0" smtClean="0"/>
              <a:t>2010. </a:t>
            </a:r>
            <a:r>
              <a:rPr lang="cs-CZ" dirty="0"/>
              <a:t>[cit. 2015-10-24]. Dostupné z: </a:t>
            </a:r>
            <a:r>
              <a:rPr lang="cs-CZ" dirty="0">
                <a:hlinkClick r:id="rId4"/>
              </a:rPr>
              <a:t>https://</a:t>
            </a:r>
            <a:r>
              <a:rPr lang="cs-CZ" dirty="0" smtClean="0">
                <a:hlinkClick r:id="rId4"/>
              </a:rPr>
              <a:t>is.muni.cz/el/1431/jaro2010/Z0005/18118868/index_book_5-3.html</a:t>
            </a:r>
            <a:endParaRPr lang="cs-CZ" dirty="0" smtClean="0"/>
          </a:p>
          <a:p>
            <a:r>
              <a:rPr lang="cs-CZ" i="1" dirty="0"/>
              <a:t>NaturaBohemica: Fytogeografie I.</a:t>
            </a:r>
            <a:r>
              <a:rPr lang="cs-CZ" dirty="0"/>
              <a:t> [online]. 2008. [cit. 2015-10-24]. Dostupné z: http://www.naturabohemica.cz/fytogeografie-i/</a:t>
            </a:r>
          </a:p>
        </p:txBody>
      </p:sp>
    </p:spTree>
    <p:extLst>
      <p:ext uri="{BB962C8B-B14F-4D97-AF65-F5344CB8AC3E}">
        <p14:creationId xmlns:p14="http://schemas.microsoft.com/office/powerpoint/2010/main" val="375573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-99392"/>
            <a:ext cx="7704667" cy="1981200"/>
          </a:xfrm>
        </p:spPr>
        <p:txBody>
          <a:bodyPr/>
          <a:lstStyle/>
          <a:p>
            <a:r>
              <a:rPr lang="cs-CZ" dirty="0" smtClean="0"/>
              <a:t>II. Fytogeografie  ČR v rámci Evropy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32583" t="29577" r="35328" b="22860"/>
          <a:stretch/>
        </p:blipFill>
        <p:spPr bwMode="auto">
          <a:xfrm>
            <a:off x="4932040" y="2204864"/>
            <a:ext cx="3888432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815404" y="3494825"/>
            <a:ext cx="7704667" cy="3332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b="1" dirty="0" smtClean="0"/>
              <a:t>ČR je součástí:</a:t>
            </a:r>
          </a:p>
          <a:p>
            <a:r>
              <a:rPr lang="cs-CZ" dirty="0" smtClean="0"/>
              <a:t>Holarktická </a:t>
            </a:r>
            <a:r>
              <a:rPr lang="cs-CZ" dirty="0"/>
              <a:t>oblast (Holarctis</a:t>
            </a:r>
            <a:r>
              <a:rPr lang="cs-CZ" dirty="0" smtClean="0"/>
              <a:t>)</a:t>
            </a:r>
          </a:p>
          <a:p>
            <a:r>
              <a:rPr lang="cs-CZ" dirty="0"/>
              <a:t>Středoevropská </a:t>
            </a:r>
            <a:r>
              <a:rPr lang="cs-CZ" dirty="0" smtClean="0"/>
              <a:t>provincie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/>
          <a:srcRect l="32290" t="44094" r="33950" b="15548"/>
          <a:stretch/>
        </p:blipFill>
        <p:spPr>
          <a:xfrm>
            <a:off x="854406" y="1520872"/>
            <a:ext cx="4089706" cy="27488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147"/>
            <a:ext cx="7704667" cy="1981200"/>
          </a:xfrm>
        </p:spPr>
        <p:txBody>
          <a:bodyPr/>
          <a:lstStyle/>
          <a:p>
            <a:r>
              <a:rPr lang="cs-CZ" dirty="0" smtClean="0"/>
              <a:t>III. Fytogeografické členění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1600" y="1700808"/>
            <a:ext cx="7704667" cy="4536504"/>
          </a:xfrm>
        </p:spPr>
        <p:txBody>
          <a:bodyPr>
            <a:normAutofit fontScale="92500"/>
          </a:bodyPr>
          <a:lstStyle/>
          <a:p>
            <a:pPr algn="just"/>
            <a:r>
              <a:rPr lang="cs-CZ" dirty="0" smtClean="0"/>
              <a:t>především současná </a:t>
            </a:r>
            <a:r>
              <a:rPr lang="cs-CZ" dirty="0" smtClean="0"/>
              <a:t>skladba </a:t>
            </a:r>
            <a:r>
              <a:rPr lang="cs-CZ" dirty="0"/>
              <a:t>flóry </a:t>
            </a:r>
            <a:endParaRPr lang="cs-CZ" dirty="0" smtClean="0"/>
          </a:p>
          <a:p>
            <a:pPr algn="just"/>
            <a:r>
              <a:rPr lang="cs-CZ" dirty="0" smtClean="0"/>
              <a:t>odráží </a:t>
            </a:r>
            <a:r>
              <a:rPr lang="cs-CZ" dirty="0"/>
              <a:t>též </a:t>
            </a:r>
            <a:r>
              <a:rPr lang="cs-CZ" dirty="0" smtClean="0"/>
              <a:t>vegetační </a:t>
            </a:r>
            <a:r>
              <a:rPr lang="cs-CZ" dirty="0"/>
              <a:t>a florogenetické vztahy a vývoj květeny včetně vlivů lidské </a:t>
            </a:r>
            <a:r>
              <a:rPr lang="cs-CZ" dirty="0" smtClean="0"/>
              <a:t>činnosti</a:t>
            </a:r>
          </a:p>
          <a:p>
            <a:pPr algn="just"/>
            <a:r>
              <a:rPr lang="cs-CZ" dirty="0"/>
              <a:t>n</a:t>
            </a:r>
            <a:r>
              <a:rPr lang="cs-CZ" dirty="0" smtClean="0"/>
              <a:t>a </a:t>
            </a:r>
            <a:r>
              <a:rPr lang="cs-CZ" dirty="0"/>
              <a:t>území ČR roste zhruba 3,5 tisíce druhů rostlin, z nichž u nás </a:t>
            </a:r>
            <a:r>
              <a:rPr lang="cs-CZ" dirty="0" smtClean="0"/>
              <a:t>je původních </a:t>
            </a:r>
            <a:r>
              <a:rPr lang="cs-CZ" dirty="0"/>
              <a:t>něco přes 2,5 tisíce druhů</a:t>
            </a:r>
          </a:p>
          <a:p>
            <a:pPr algn="just"/>
            <a:r>
              <a:rPr lang="cs-CZ" dirty="0"/>
              <a:t>květena České Republiky představuje křižovatku fytogeografických oblastí Evropy a díky tomu se můžeme na našem území setkat s druhy, které jsou představiteli květeny Alp, Karpat, Skandinávie, Mediteránu a dalších </a:t>
            </a:r>
            <a:r>
              <a:rPr lang="cs-CZ" dirty="0" smtClean="0"/>
              <a:t>oblastí</a:t>
            </a:r>
          </a:p>
          <a:p>
            <a:pPr algn="just"/>
            <a:r>
              <a:rPr lang="cs-CZ" dirty="0" smtClean="0"/>
              <a:t>na </a:t>
            </a:r>
            <a:r>
              <a:rPr lang="cs-CZ" dirty="0"/>
              <a:t>tomto základě </a:t>
            </a:r>
            <a:r>
              <a:rPr lang="cs-CZ" dirty="0" smtClean="0"/>
              <a:t>se vymezují </a:t>
            </a:r>
            <a:r>
              <a:rPr lang="cs-CZ" dirty="0"/>
              <a:t>v sestupné hierarchii vnitřně jednotné územní jednotky vůči </a:t>
            </a:r>
            <a:r>
              <a:rPr lang="cs-CZ" dirty="0" smtClean="0"/>
              <a:t>okolním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651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811559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IV. Základní fytogeografické oblasti</a:t>
            </a:r>
            <a:br>
              <a:rPr lang="cs-CZ" dirty="0" smtClean="0"/>
            </a:br>
            <a:r>
              <a:rPr lang="cs-CZ" dirty="0" smtClean="0"/>
              <a:t> v České republice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5"/>
            <a:ext cx="7931224" cy="4901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Skupina 9"/>
          <p:cNvGrpSpPr/>
          <p:nvPr/>
        </p:nvGrpSpPr>
        <p:grpSpPr>
          <a:xfrm>
            <a:off x="611560" y="1556792"/>
            <a:ext cx="9217024" cy="3753708"/>
            <a:chOff x="611560" y="1556792"/>
            <a:chExt cx="9217024" cy="3753708"/>
          </a:xfrm>
        </p:grpSpPr>
        <p:sp>
          <p:nvSpPr>
            <p:cNvPr id="5" name="TextovéPole 4"/>
            <p:cNvSpPr txBox="1"/>
            <p:nvPr/>
          </p:nvSpPr>
          <p:spPr>
            <a:xfrm>
              <a:off x="4834466" y="155679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</a:rPr>
                <a:t>Krkonoše</a:t>
              </a:r>
              <a:endParaRPr lang="cs-CZ" b="1" dirty="0">
                <a:solidFill>
                  <a:srgbClr val="002060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6958608" y="278092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</a:rPr>
                <a:t>Jeseníky</a:t>
              </a:r>
              <a:endParaRPr lang="cs-CZ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8100392" y="49411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</a:rPr>
                <a:t>Beskydy</a:t>
              </a:r>
              <a:endParaRPr lang="cs-CZ" b="1" dirty="0">
                <a:solidFill>
                  <a:srgbClr val="002060"/>
                </a:solidFill>
              </a:endParaRP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982133" y="1556792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</a:rPr>
                <a:t>Krušné hory</a:t>
              </a:r>
              <a:endParaRPr lang="cs-CZ" b="1" dirty="0">
                <a:solidFill>
                  <a:srgbClr val="002060"/>
                </a:solidFill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611560" y="4941168"/>
              <a:ext cx="17281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rgbClr val="002060"/>
                  </a:solidFill>
                </a:rPr>
                <a:t>Šumava</a:t>
              </a:r>
              <a:endParaRPr lang="cs-CZ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971600" y="-387424"/>
            <a:ext cx="7704667" cy="19812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TERMOFYTIKUM</a:t>
            </a:r>
            <a:br>
              <a:rPr lang="cs-CZ" sz="3200" dirty="0" smtClean="0"/>
            </a:br>
            <a:r>
              <a:rPr lang="cs-CZ" sz="3200" i="1" dirty="0" smtClean="0"/>
              <a:t>(Thermophyticum)</a:t>
            </a:r>
            <a:endParaRPr lang="cs-CZ" sz="3200" dirty="0"/>
          </a:p>
        </p:txBody>
      </p:sp>
      <p:sp>
        <p:nvSpPr>
          <p:cNvPr id="5" name="Podnadpis 2"/>
          <p:cNvSpPr>
            <a:spLocks noGrp="1"/>
          </p:cNvSpPr>
          <p:nvPr>
            <p:ph idx="1"/>
          </p:nvPr>
        </p:nvSpPr>
        <p:spPr>
          <a:xfrm>
            <a:off x="1115616" y="1593776"/>
            <a:ext cx="7704667" cy="4680520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cs-CZ" sz="1800" dirty="0"/>
              <a:t>výskyt převážně teplomilných druhů rostlin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planární (</a:t>
            </a:r>
            <a:r>
              <a:rPr lang="cs-CZ" sz="1800" dirty="0" smtClean="0"/>
              <a:t>nížinný</a:t>
            </a:r>
            <a:r>
              <a:rPr lang="cs-CZ" sz="1800" dirty="0"/>
              <a:t>) a kolinní (pahorkatinný) výškový vegetační stupeň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v neolitu trvalé odlesnění → nelesní vegetace a flóra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 vápnité spraše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převaha nelesních fytocenóz , polních kultur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zbytky xerotermních travinných fytocenóz (,,stepí“), bazifilních slatin a slanisek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lesní fytocenózy -  šípákové a jiné teplomilné doubravy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lužní polohy planárního stupně - větší řeky 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zemědělství – kukuřice a řepy, zelenina (okurky), vinná réva</a:t>
            </a:r>
          </a:p>
          <a:p>
            <a:pPr>
              <a:buFont typeface="Arial" pitchFamily="34" charset="0"/>
              <a:buChar char="•"/>
            </a:pPr>
            <a:r>
              <a:rPr lang="cs-CZ" sz="1800" dirty="0"/>
              <a:t> průměrná roční teplota vzduchu: 8-9 ˚C</a:t>
            </a:r>
          </a:p>
          <a:p>
            <a:endParaRPr lang="cs-CZ" sz="1800" b="1" dirty="0" smtClean="0">
              <a:solidFill>
                <a:schemeClr val="tx1"/>
              </a:solidFill>
            </a:endParaRPr>
          </a:p>
          <a:p>
            <a:endParaRPr lang="cs-CZ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dnadpis 2"/>
          <p:cNvSpPr>
            <a:spLocks noGrp="1"/>
          </p:cNvSpPr>
          <p:nvPr>
            <p:ph idx="1"/>
          </p:nvPr>
        </p:nvSpPr>
        <p:spPr>
          <a:xfrm>
            <a:off x="1187624" y="332656"/>
            <a:ext cx="7704667" cy="2448272"/>
          </a:xfrm>
        </p:spPr>
        <p:txBody>
          <a:bodyPr>
            <a:noAutofit/>
          </a:bodyPr>
          <a:lstStyle/>
          <a:p>
            <a:pPr algn="l">
              <a:buFont typeface="Arial" pitchFamily="34" charset="0"/>
              <a:buChar char="•"/>
            </a:pPr>
            <a:r>
              <a:rPr lang="cs-CZ" sz="2000" dirty="0"/>
              <a:t>d</a:t>
            </a:r>
            <a:r>
              <a:rPr lang="cs-CZ" sz="2000" dirty="0" smtClean="0">
                <a:solidFill>
                  <a:schemeClr val="tx1"/>
                </a:solidFill>
              </a:rPr>
              <a:t>vě podoblasti: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 ◦ </a:t>
            </a:r>
            <a:r>
              <a:rPr lang="cs-CZ" sz="2000" dirty="0" smtClean="0">
                <a:solidFill>
                  <a:srgbClr val="FF0000"/>
                </a:solidFill>
              </a:rPr>
              <a:t>České termofytikum </a:t>
            </a:r>
            <a:r>
              <a:rPr lang="cs-CZ" sz="2000" dirty="0"/>
              <a:t>– souvislý pás od Doupovské pahorkatiny v Poohří až po východní Polabí, 15 okresů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 ◦ </a:t>
            </a:r>
            <a:r>
              <a:rPr lang="cs-CZ" sz="2000" dirty="0" smtClean="0">
                <a:solidFill>
                  <a:srgbClr val="FF0000"/>
                </a:solidFill>
              </a:rPr>
              <a:t>Panonské termofytikum </a:t>
            </a:r>
            <a:r>
              <a:rPr lang="cs-CZ" sz="2000" dirty="0"/>
              <a:t>–  oblast jižní Moravy a Moravských úvalů, 6 okresů</a:t>
            </a:r>
          </a:p>
          <a:p>
            <a:pPr algn="l"/>
            <a:endParaRPr lang="cs-CZ" sz="2000" dirty="0" smtClean="0">
              <a:solidFill>
                <a:schemeClr val="tx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343" y="2348880"/>
            <a:ext cx="2364948" cy="158417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773346" y="6211669"/>
            <a:ext cx="2339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Mapa fytogeografického členění České republiky (data: </a:t>
            </a:r>
            <a:r>
              <a:rPr lang="cs-CZ" sz="1200" dirty="0">
                <a:solidFill>
                  <a:schemeClr val="accent4">
                    <a:lumMod val="75000"/>
                  </a:schemeClr>
                </a:solidFill>
                <a:hlinkClick r:id="rId3"/>
              </a:rPr>
              <a:t>http://geoportal.cenia.cz</a:t>
            </a:r>
            <a:r>
              <a:rPr lang="cs-CZ" sz="1200" dirty="0"/>
              <a:t>)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3650" b="4792"/>
          <a:stretch/>
        </p:blipFill>
        <p:spPr>
          <a:xfrm>
            <a:off x="382151" y="2348880"/>
            <a:ext cx="7344816" cy="44644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Skupina 14"/>
          <p:cNvGrpSpPr/>
          <p:nvPr/>
        </p:nvGrpSpPr>
        <p:grpSpPr>
          <a:xfrm>
            <a:off x="1395052" y="2893210"/>
            <a:ext cx="5028608" cy="3930500"/>
            <a:chOff x="1395052" y="2893210"/>
            <a:chExt cx="5028608" cy="3930500"/>
          </a:xfrm>
        </p:grpSpPr>
        <p:sp>
          <p:nvSpPr>
            <p:cNvPr id="11" name="Ovál 10"/>
            <p:cNvSpPr/>
            <p:nvPr/>
          </p:nvSpPr>
          <p:spPr>
            <a:xfrm rot="969661">
              <a:off x="1395052" y="2893210"/>
              <a:ext cx="3689601" cy="200768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4171950" y="4983480"/>
              <a:ext cx="2251710" cy="1840230"/>
            </a:xfrm>
            <a:custGeom>
              <a:avLst/>
              <a:gdLst>
                <a:gd name="connsiteX0" fmla="*/ 1291590 w 2251710"/>
                <a:gd name="connsiteY0" fmla="*/ 171450 h 1840230"/>
                <a:gd name="connsiteX1" fmla="*/ 1303020 w 2251710"/>
                <a:gd name="connsiteY1" fmla="*/ 68580 h 1840230"/>
                <a:gd name="connsiteX2" fmla="*/ 1371600 w 2251710"/>
                <a:gd name="connsiteY2" fmla="*/ 22860 h 1840230"/>
                <a:gd name="connsiteX3" fmla="*/ 1440180 w 2251710"/>
                <a:gd name="connsiteY3" fmla="*/ 0 h 1840230"/>
                <a:gd name="connsiteX4" fmla="*/ 1668780 w 2251710"/>
                <a:gd name="connsiteY4" fmla="*/ 11430 h 1840230"/>
                <a:gd name="connsiteX5" fmla="*/ 1737360 w 2251710"/>
                <a:gd name="connsiteY5" fmla="*/ 34290 h 1840230"/>
                <a:gd name="connsiteX6" fmla="*/ 1783080 w 2251710"/>
                <a:gd name="connsiteY6" fmla="*/ 102870 h 1840230"/>
                <a:gd name="connsiteX7" fmla="*/ 1817370 w 2251710"/>
                <a:gd name="connsiteY7" fmla="*/ 137160 h 1840230"/>
                <a:gd name="connsiteX8" fmla="*/ 1863090 w 2251710"/>
                <a:gd name="connsiteY8" fmla="*/ 205740 h 1840230"/>
                <a:gd name="connsiteX9" fmla="*/ 1931670 w 2251710"/>
                <a:gd name="connsiteY9" fmla="*/ 308610 h 1840230"/>
                <a:gd name="connsiteX10" fmla="*/ 1954530 w 2251710"/>
                <a:gd name="connsiteY10" fmla="*/ 342900 h 1840230"/>
                <a:gd name="connsiteX11" fmla="*/ 1977390 w 2251710"/>
                <a:gd name="connsiteY11" fmla="*/ 377190 h 1840230"/>
                <a:gd name="connsiteX12" fmla="*/ 2011680 w 2251710"/>
                <a:gd name="connsiteY12" fmla="*/ 480060 h 1840230"/>
                <a:gd name="connsiteX13" fmla="*/ 2023110 w 2251710"/>
                <a:gd name="connsiteY13" fmla="*/ 514350 h 1840230"/>
                <a:gd name="connsiteX14" fmla="*/ 2045970 w 2251710"/>
                <a:gd name="connsiteY14" fmla="*/ 548640 h 1840230"/>
                <a:gd name="connsiteX15" fmla="*/ 2057400 w 2251710"/>
                <a:gd name="connsiteY15" fmla="*/ 582930 h 1840230"/>
                <a:gd name="connsiteX16" fmla="*/ 2114550 w 2251710"/>
                <a:gd name="connsiteY16" fmla="*/ 685800 h 1840230"/>
                <a:gd name="connsiteX17" fmla="*/ 2114550 w 2251710"/>
                <a:gd name="connsiteY17" fmla="*/ 914400 h 1840230"/>
                <a:gd name="connsiteX18" fmla="*/ 2045970 w 2251710"/>
                <a:gd name="connsiteY18" fmla="*/ 960120 h 1840230"/>
                <a:gd name="connsiteX19" fmla="*/ 2057400 w 2251710"/>
                <a:gd name="connsiteY19" fmla="*/ 1040130 h 1840230"/>
                <a:gd name="connsiteX20" fmla="*/ 2103120 w 2251710"/>
                <a:gd name="connsiteY20" fmla="*/ 1062990 h 1840230"/>
                <a:gd name="connsiteX21" fmla="*/ 2183130 w 2251710"/>
                <a:gd name="connsiteY21" fmla="*/ 1097280 h 1840230"/>
                <a:gd name="connsiteX22" fmla="*/ 2194560 w 2251710"/>
                <a:gd name="connsiteY22" fmla="*/ 1131570 h 1840230"/>
                <a:gd name="connsiteX23" fmla="*/ 2240280 w 2251710"/>
                <a:gd name="connsiteY23" fmla="*/ 1200150 h 1840230"/>
                <a:gd name="connsiteX24" fmla="*/ 2251710 w 2251710"/>
                <a:gd name="connsiteY24" fmla="*/ 1234440 h 1840230"/>
                <a:gd name="connsiteX25" fmla="*/ 2228850 w 2251710"/>
                <a:gd name="connsiteY25" fmla="*/ 1394460 h 1840230"/>
                <a:gd name="connsiteX26" fmla="*/ 2205990 w 2251710"/>
                <a:gd name="connsiteY26" fmla="*/ 1428750 h 1840230"/>
                <a:gd name="connsiteX27" fmla="*/ 2171700 w 2251710"/>
                <a:gd name="connsiteY27" fmla="*/ 1451610 h 1840230"/>
                <a:gd name="connsiteX28" fmla="*/ 2114550 w 2251710"/>
                <a:gd name="connsiteY28" fmla="*/ 1497330 h 1840230"/>
                <a:gd name="connsiteX29" fmla="*/ 2091690 w 2251710"/>
                <a:gd name="connsiteY29" fmla="*/ 1531620 h 1840230"/>
                <a:gd name="connsiteX30" fmla="*/ 2057400 w 2251710"/>
                <a:gd name="connsiteY30" fmla="*/ 1543050 h 1840230"/>
                <a:gd name="connsiteX31" fmla="*/ 1988820 w 2251710"/>
                <a:gd name="connsiteY31" fmla="*/ 1588770 h 1840230"/>
                <a:gd name="connsiteX32" fmla="*/ 1920240 w 2251710"/>
                <a:gd name="connsiteY32" fmla="*/ 1611630 h 1840230"/>
                <a:gd name="connsiteX33" fmla="*/ 1885950 w 2251710"/>
                <a:gd name="connsiteY33" fmla="*/ 1623060 h 1840230"/>
                <a:gd name="connsiteX34" fmla="*/ 1840230 w 2251710"/>
                <a:gd name="connsiteY34" fmla="*/ 1634490 h 1840230"/>
                <a:gd name="connsiteX35" fmla="*/ 1805940 w 2251710"/>
                <a:gd name="connsiteY35" fmla="*/ 1645920 h 1840230"/>
                <a:gd name="connsiteX36" fmla="*/ 1703070 w 2251710"/>
                <a:gd name="connsiteY36" fmla="*/ 1668780 h 1840230"/>
                <a:gd name="connsiteX37" fmla="*/ 1588770 w 2251710"/>
                <a:gd name="connsiteY37" fmla="*/ 1703070 h 1840230"/>
                <a:gd name="connsiteX38" fmla="*/ 1520190 w 2251710"/>
                <a:gd name="connsiteY38" fmla="*/ 1737360 h 1840230"/>
                <a:gd name="connsiteX39" fmla="*/ 1485900 w 2251710"/>
                <a:gd name="connsiteY39" fmla="*/ 1748790 h 1840230"/>
                <a:gd name="connsiteX40" fmla="*/ 1417320 w 2251710"/>
                <a:gd name="connsiteY40" fmla="*/ 1794510 h 1840230"/>
                <a:gd name="connsiteX41" fmla="*/ 1314450 w 2251710"/>
                <a:gd name="connsiteY41" fmla="*/ 1828800 h 1840230"/>
                <a:gd name="connsiteX42" fmla="*/ 1280160 w 2251710"/>
                <a:gd name="connsiteY42" fmla="*/ 1840230 h 1840230"/>
                <a:gd name="connsiteX43" fmla="*/ 1005840 w 2251710"/>
                <a:gd name="connsiteY43" fmla="*/ 1828800 h 1840230"/>
                <a:gd name="connsiteX44" fmla="*/ 971550 w 2251710"/>
                <a:gd name="connsiteY44" fmla="*/ 1817370 h 1840230"/>
                <a:gd name="connsiteX45" fmla="*/ 914400 w 2251710"/>
                <a:gd name="connsiteY45" fmla="*/ 1748790 h 1840230"/>
                <a:gd name="connsiteX46" fmla="*/ 880110 w 2251710"/>
                <a:gd name="connsiteY46" fmla="*/ 1737360 h 1840230"/>
                <a:gd name="connsiteX47" fmla="*/ 811530 w 2251710"/>
                <a:gd name="connsiteY47" fmla="*/ 1691640 h 1840230"/>
                <a:gd name="connsiteX48" fmla="*/ 674370 w 2251710"/>
                <a:gd name="connsiteY48" fmla="*/ 1703070 h 1840230"/>
                <a:gd name="connsiteX49" fmla="*/ 640080 w 2251710"/>
                <a:gd name="connsiteY49" fmla="*/ 1714500 h 1840230"/>
                <a:gd name="connsiteX50" fmla="*/ 480060 w 2251710"/>
                <a:gd name="connsiteY50" fmla="*/ 1703070 h 1840230"/>
                <a:gd name="connsiteX51" fmla="*/ 422910 w 2251710"/>
                <a:gd name="connsiteY51" fmla="*/ 1691640 h 1840230"/>
                <a:gd name="connsiteX52" fmla="*/ 285750 w 2251710"/>
                <a:gd name="connsiteY52" fmla="*/ 1657350 h 1840230"/>
                <a:gd name="connsiteX53" fmla="*/ 114300 w 2251710"/>
                <a:gd name="connsiteY53" fmla="*/ 1623060 h 1840230"/>
                <a:gd name="connsiteX54" fmla="*/ 45720 w 2251710"/>
                <a:gd name="connsiteY54" fmla="*/ 1588770 h 1840230"/>
                <a:gd name="connsiteX55" fmla="*/ 22860 w 2251710"/>
                <a:gd name="connsiteY55" fmla="*/ 1554480 h 1840230"/>
                <a:gd name="connsiteX56" fmla="*/ 0 w 2251710"/>
                <a:gd name="connsiteY56" fmla="*/ 1463040 h 1840230"/>
                <a:gd name="connsiteX57" fmla="*/ 11430 w 2251710"/>
                <a:gd name="connsiteY57" fmla="*/ 1371600 h 1840230"/>
                <a:gd name="connsiteX58" fmla="*/ 34290 w 2251710"/>
                <a:gd name="connsiteY58" fmla="*/ 1325880 h 1840230"/>
                <a:gd name="connsiteX59" fmla="*/ 45720 w 2251710"/>
                <a:gd name="connsiteY59" fmla="*/ 1291590 h 1840230"/>
                <a:gd name="connsiteX60" fmla="*/ 80010 w 2251710"/>
                <a:gd name="connsiteY60" fmla="*/ 1257300 h 1840230"/>
                <a:gd name="connsiteX61" fmla="*/ 125730 w 2251710"/>
                <a:gd name="connsiteY61" fmla="*/ 1188720 h 1840230"/>
                <a:gd name="connsiteX62" fmla="*/ 160020 w 2251710"/>
                <a:gd name="connsiteY62" fmla="*/ 1154430 h 1840230"/>
                <a:gd name="connsiteX63" fmla="*/ 194310 w 2251710"/>
                <a:gd name="connsiteY63" fmla="*/ 1085850 h 1840230"/>
                <a:gd name="connsiteX64" fmla="*/ 228600 w 2251710"/>
                <a:gd name="connsiteY64" fmla="*/ 1051560 h 1840230"/>
                <a:gd name="connsiteX65" fmla="*/ 240030 w 2251710"/>
                <a:gd name="connsiteY65" fmla="*/ 1005840 h 1840230"/>
                <a:gd name="connsiteX66" fmla="*/ 297180 w 2251710"/>
                <a:gd name="connsiteY66" fmla="*/ 937260 h 1840230"/>
                <a:gd name="connsiteX67" fmla="*/ 365760 w 2251710"/>
                <a:gd name="connsiteY67" fmla="*/ 914400 h 1840230"/>
                <a:gd name="connsiteX68" fmla="*/ 400050 w 2251710"/>
                <a:gd name="connsiteY68" fmla="*/ 891540 h 1840230"/>
                <a:gd name="connsiteX69" fmla="*/ 468630 w 2251710"/>
                <a:gd name="connsiteY69" fmla="*/ 868680 h 1840230"/>
                <a:gd name="connsiteX70" fmla="*/ 502920 w 2251710"/>
                <a:gd name="connsiteY70" fmla="*/ 857250 h 1840230"/>
                <a:gd name="connsiteX71" fmla="*/ 537210 w 2251710"/>
                <a:gd name="connsiteY71" fmla="*/ 845820 h 1840230"/>
                <a:gd name="connsiteX72" fmla="*/ 628650 w 2251710"/>
                <a:gd name="connsiteY72" fmla="*/ 822960 h 1840230"/>
                <a:gd name="connsiteX73" fmla="*/ 662940 w 2251710"/>
                <a:gd name="connsiteY73" fmla="*/ 754380 h 1840230"/>
                <a:gd name="connsiteX74" fmla="*/ 628650 w 2251710"/>
                <a:gd name="connsiteY74" fmla="*/ 617220 h 1840230"/>
                <a:gd name="connsiteX75" fmla="*/ 617220 w 2251710"/>
                <a:gd name="connsiteY75" fmla="*/ 582930 h 1840230"/>
                <a:gd name="connsiteX76" fmla="*/ 605790 w 2251710"/>
                <a:gd name="connsiteY76" fmla="*/ 548640 h 1840230"/>
                <a:gd name="connsiteX77" fmla="*/ 617220 w 2251710"/>
                <a:gd name="connsiteY77" fmla="*/ 468630 h 1840230"/>
                <a:gd name="connsiteX78" fmla="*/ 651510 w 2251710"/>
                <a:gd name="connsiteY78" fmla="*/ 457200 h 1840230"/>
                <a:gd name="connsiteX79" fmla="*/ 902970 w 2251710"/>
                <a:gd name="connsiteY79" fmla="*/ 468630 h 1840230"/>
                <a:gd name="connsiteX80" fmla="*/ 971550 w 2251710"/>
                <a:gd name="connsiteY80" fmla="*/ 491490 h 1840230"/>
                <a:gd name="connsiteX81" fmla="*/ 1040130 w 2251710"/>
                <a:gd name="connsiteY81" fmla="*/ 525780 h 1840230"/>
                <a:gd name="connsiteX82" fmla="*/ 1120140 w 2251710"/>
                <a:gd name="connsiteY82" fmla="*/ 560070 h 1840230"/>
                <a:gd name="connsiteX83" fmla="*/ 1268730 w 2251710"/>
                <a:gd name="connsiteY83" fmla="*/ 548640 h 1840230"/>
                <a:gd name="connsiteX84" fmla="*/ 1325880 w 2251710"/>
                <a:gd name="connsiteY84" fmla="*/ 445770 h 1840230"/>
                <a:gd name="connsiteX85" fmla="*/ 1314450 w 2251710"/>
                <a:gd name="connsiteY85" fmla="*/ 262890 h 1840230"/>
                <a:gd name="connsiteX86" fmla="*/ 1303020 w 2251710"/>
                <a:gd name="connsiteY86" fmla="*/ 228600 h 1840230"/>
                <a:gd name="connsiteX87" fmla="*/ 1314450 w 2251710"/>
                <a:gd name="connsiteY87" fmla="*/ 91440 h 1840230"/>
                <a:gd name="connsiteX88" fmla="*/ 1337310 w 2251710"/>
                <a:gd name="connsiteY88" fmla="*/ 57150 h 1840230"/>
                <a:gd name="connsiteX89" fmla="*/ 1428750 w 2251710"/>
                <a:gd name="connsiteY89" fmla="*/ 11430 h 1840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251710" h="1840230">
                  <a:moveTo>
                    <a:pt x="1291590" y="171450"/>
                  </a:moveTo>
                  <a:cubicBezTo>
                    <a:pt x="1295400" y="137160"/>
                    <a:pt x="1286663" y="98957"/>
                    <a:pt x="1303020" y="68580"/>
                  </a:cubicBezTo>
                  <a:cubicBezTo>
                    <a:pt x="1316046" y="44390"/>
                    <a:pt x="1345536" y="31548"/>
                    <a:pt x="1371600" y="22860"/>
                  </a:cubicBezTo>
                  <a:lnTo>
                    <a:pt x="1440180" y="0"/>
                  </a:lnTo>
                  <a:cubicBezTo>
                    <a:pt x="1516380" y="3810"/>
                    <a:pt x="1592988" y="2685"/>
                    <a:pt x="1668780" y="11430"/>
                  </a:cubicBezTo>
                  <a:cubicBezTo>
                    <a:pt x="1692718" y="14192"/>
                    <a:pt x="1737360" y="34290"/>
                    <a:pt x="1737360" y="34290"/>
                  </a:cubicBezTo>
                  <a:cubicBezTo>
                    <a:pt x="1846748" y="143678"/>
                    <a:pt x="1716913" y="3620"/>
                    <a:pt x="1783080" y="102870"/>
                  </a:cubicBezTo>
                  <a:cubicBezTo>
                    <a:pt x="1792046" y="116320"/>
                    <a:pt x="1805940" y="125730"/>
                    <a:pt x="1817370" y="137160"/>
                  </a:cubicBezTo>
                  <a:cubicBezTo>
                    <a:pt x="1839230" y="202739"/>
                    <a:pt x="1813146" y="141526"/>
                    <a:pt x="1863090" y="205740"/>
                  </a:cubicBezTo>
                  <a:lnTo>
                    <a:pt x="1931670" y="308610"/>
                  </a:lnTo>
                  <a:lnTo>
                    <a:pt x="1954530" y="342900"/>
                  </a:lnTo>
                  <a:cubicBezTo>
                    <a:pt x="1962150" y="354330"/>
                    <a:pt x="1973046" y="364158"/>
                    <a:pt x="1977390" y="377190"/>
                  </a:cubicBezTo>
                  <a:lnTo>
                    <a:pt x="2011680" y="480060"/>
                  </a:lnTo>
                  <a:cubicBezTo>
                    <a:pt x="2015490" y="491490"/>
                    <a:pt x="2016427" y="504325"/>
                    <a:pt x="2023110" y="514350"/>
                  </a:cubicBezTo>
                  <a:cubicBezTo>
                    <a:pt x="2030730" y="525780"/>
                    <a:pt x="2039827" y="536353"/>
                    <a:pt x="2045970" y="548640"/>
                  </a:cubicBezTo>
                  <a:cubicBezTo>
                    <a:pt x="2051358" y="559416"/>
                    <a:pt x="2051549" y="572398"/>
                    <a:pt x="2057400" y="582930"/>
                  </a:cubicBezTo>
                  <a:cubicBezTo>
                    <a:pt x="2122904" y="700837"/>
                    <a:pt x="2088687" y="608210"/>
                    <a:pt x="2114550" y="685800"/>
                  </a:cubicBezTo>
                  <a:cubicBezTo>
                    <a:pt x="2124799" y="757541"/>
                    <a:pt x="2143178" y="844874"/>
                    <a:pt x="2114550" y="914400"/>
                  </a:cubicBezTo>
                  <a:cubicBezTo>
                    <a:pt x="2104089" y="939805"/>
                    <a:pt x="2045970" y="960120"/>
                    <a:pt x="2045970" y="960120"/>
                  </a:cubicBezTo>
                  <a:cubicBezTo>
                    <a:pt x="2049780" y="986790"/>
                    <a:pt x="2044316" y="1016580"/>
                    <a:pt x="2057400" y="1040130"/>
                  </a:cubicBezTo>
                  <a:cubicBezTo>
                    <a:pt x="2065675" y="1055025"/>
                    <a:pt x="2088326" y="1054536"/>
                    <a:pt x="2103120" y="1062990"/>
                  </a:cubicBezTo>
                  <a:cubicBezTo>
                    <a:pt x="2164514" y="1098072"/>
                    <a:pt x="2108036" y="1078506"/>
                    <a:pt x="2183130" y="1097280"/>
                  </a:cubicBezTo>
                  <a:cubicBezTo>
                    <a:pt x="2186940" y="1108710"/>
                    <a:pt x="2188709" y="1121038"/>
                    <a:pt x="2194560" y="1131570"/>
                  </a:cubicBezTo>
                  <a:cubicBezTo>
                    <a:pt x="2207903" y="1155587"/>
                    <a:pt x="2231592" y="1174086"/>
                    <a:pt x="2240280" y="1200150"/>
                  </a:cubicBezTo>
                  <a:lnTo>
                    <a:pt x="2251710" y="1234440"/>
                  </a:lnTo>
                  <a:cubicBezTo>
                    <a:pt x="2248790" y="1266562"/>
                    <a:pt x="2250839" y="1350482"/>
                    <a:pt x="2228850" y="1394460"/>
                  </a:cubicBezTo>
                  <a:cubicBezTo>
                    <a:pt x="2222707" y="1406747"/>
                    <a:pt x="2215704" y="1419036"/>
                    <a:pt x="2205990" y="1428750"/>
                  </a:cubicBezTo>
                  <a:cubicBezTo>
                    <a:pt x="2196276" y="1438464"/>
                    <a:pt x="2183130" y="1443990"/>
                    <a:pt x="2171700" y="1451610"/>
                  </a:cubicBezTo>
                  <a:cubicBezTo>
                    <a:pt x="2106186" y="1549880"/>
                    <a:pt x="2193420" y="1434234"/>
                    <a:pt x="2114550" y="1497330"/>
                  </a:cubicBezTo>
                  <a:cubicBezTo>
                    <a:pt x="2103823" y="1505912"/>
                    <a:pt x="2102417" y="1523038"/>
                    <a:pt x="2091690" y="1531620"/>
                  </a:cubicBezTo>
                  <a:cubicBezTo>
                    <a:pt x="2082282" y="1539146"/>
                    <a:pt x="2067932" y="1537199"/>
                    <a:pt x="2057400" y="1543050"/>
                  </a:cubicBezTo>
                  <a:cubicBezTo>
                    <a:pt x="2033383" y="1556393"/>
                    <a:pt x="2014884" y="1580082"/>
                    <a:pt x="1988820" y="1588770"/>
                  </a:cubicBezTo>
                  <a:lnTo>
                    <a:pt x="1920240" y="1611630"/>
                  </a:lnTo>
                  <a:cubicBezTo>
                    <a:pt x="1908810" y="1615440"/>
                    <a:pt x="1897639" y="1620138"/>
                    <a:pt x="1885950" y="1623060"/>
                  </a:cubicBezTo>
                  <a:cubicBezTo>
                    <a:pt x="1870710" y="1626870"/>
                    <a:pt x="1855335" y="1630174"/>
                    <a:pt x="1840230" y="1634490"/>
                  </a:cubicBezTo>
                  <a:cubicBezTo>
                    <a:pt x="1828645" y="1637800"/>
                    <a:pt x="1817525" y="1642610"/>
                    <a:pt x="1805940" y="1645920"/>
                  </a:cubicBezTo>
                  <a:cubicBezTo>
                    <a:pt x="1757158" y="1659858"/>
                    <a:pt x="1756102" y="1656995"/>
                    <a:pt x="1703070" y="1668780"/>
                  </a:cubicBezTo>
                  <a:cubicBezTo>
                    <a:pt x="1651247" y="1680296"/>
                    <a:pt x="1645755" y="1684075"/>
                    <a:pt x="1588770" y="1703070"/>
                  </a:cubicBezTo>
                  <a:cubicBezTo>
                    <a:pt x="1502581" y="1731800"/>
                    <a:pt x="1608820" y="1693045"/>
                    <a:pt x="1520190" y="1737360"/>
                  </a:cubicBezTo>
                  <a:cubicBezTo>
                    <a:pt x="1509414" y="1742748"/>
                    <a:pt x="1496432" y="1742939"/>
                    <a:pt x="1485900" y="1748790"/>
                  </a:cubicBezTo>
                  <a:cubicBezTo>
                    <a:pt x="1461883" y="1762133"/>
                    <a:pt x="1443384" y="1785822"/>
                    <a:pt x="1417320" y="1794510"/>
                  </a:cubicBezTo>
                  <a:lnTo>
                    <a:pt x="1314450" y="1828800"/>
                  </a:lnTo>
                  <a:lnTo>
                    <a:pt x="1280160" y="1840230"/>
                  </a:lnTo>
                  <a:cubicBezTo>
                    <a:pt x="1188720" y="1836420"/>
                    <a:pt x="1097109" y="1835561"/>
                    <a:pt x="1005840" y="1828800"/>
                  </a:cubicBezTo>
                  <a:cubicBezTo>
                    <a:pt x="993825" y="1827910"/>
                    <a:pt x="981575" y="1824053"/>
                    <a:pt x="971550" y="1817370"/>
                  </a:cubicBezTo>
                  <a:cubicBezTo>
                    <a:pt x="840943" y="1730298"/>
                    <a:pt x="1019825" y="1833130"/>
                    <a:pt x="914400" y="1748790"/>
                  </a:cubicBezTo>
                  <a:cubicBezTo>
                    <a:pt x="904992" y="1741264"/>
                    <a:pt x="890642" y="1743211"/>
                    <a:pt x="880110" y="1737360"/>
                  </a:cubicBezTo>
                  <a:cubicBezTo>
                    <a:pt x="856093" y="1724017"/>
                    <a:pt x="811530" y="1691640"/>
                    <a:pt x="811530" y="1691640"/>
                  </a:cubicBezTo>
                  <a:cubicBezTo>
                    <a:pt x="765810" y="1695450"/>
                    <a:pt x="719846" y="1697007"/>
                    <a:pt x="674370" y="1703070"/>
                  </a:cubicBezTo>
                  <a:cubicBezTo>
                    <a:pt x="662427" y="1704662"/>
                    <a:pt x="652128" y="1714500"/>
                    <a:pt x="640080" y="1714500"/>
                  </a:cubicBezTo>
                  <a:cubicBezTo>
                    <a:pt x="586604" y="1714500"/>
                    <a:pt x="533400" y="1706880"/>
                    <a:pt x="480060" y="1703070"/>
                  </a:cubicBezTo>
                  <a:cubicBezTo>
                    <a:pt x="461010" y="1699260"/>
                    <a:pt x="441821" y="1696090"/>
                    <a:pt x="422910" y="1691640"/>
                  </a:cubicBezTo>
                  <a:cubicBezTo>
                    <a:pt x="377036" y="1680846"/>
                    <a:pt x="332403" y="1664015"/>
                    <a:pt x="285750" y="1657350"/>
                  </a:cubicBezTo>
                  <a:cubicBezTo>
                    <a:pt x="245212" y="1651559"/>
                    <a:pt x="149573" y="1640696"/>
                    <a:pt x="114300" y="1623060"/>
                  </a:cubicBezTo>
                  <a:lnTo>
                    <a:pt x="45720" y="1588770"/>
                  </a:lnTo>
                  <a:cubicBezTo>
                    <a:pt x="38100" y="1577340"/>
                    <a:pt x="27555" y="1567390"/>
                    <a:pt x="22860" y="1554480"/>
                  </a:cubicBezTo>
                  <a:cubicBezTo>
                    <a:pt x="12123" y="1524954"/>
                    <a:pt x="0" y="1463040"/>
                    <a:pt x="0" y="1463040"/>
                  </a:cubicBezTo>
                  <a:cubicBezTo>
                    <a:pt x="3810" y="1432560"/>
                    <a:pt x="3980" y="1401400"/>
                    <a:pt x="11430" y="1371600"/>
                  </a:cubicBezTo>
                  <a:cubicBezTo>
                    <a:pt x="15563" y="1355070"/>
                    <a:pt x="27578" y="1341541"/>
                    <a:pt x="34290" y="1325880"/>
                  </a:cubicBezTo>
                  <a:cubicBezTo>
                    <a:pt x="39036" y="1314806"/>
                    <a:pt x="39037" y="1301615"/>
                    <a:pt x="45720" y="1291590"/>
                  </a:cubicBezTo>
                  <a:cubicBezTo>
                    <a:pt x="54686" y="1278140"/>
                    <a:pt x="70086" y="1270059"/>
                    <a:pt x="80010" y="1257300"/>
                  </a:cubicBezTo>
                  <a:cubicBezTo>
                    <a:pt x="96878" y="1235613"/>
                    <a:pt x="106303" y="1208147"/>
                    <a:pt x="125730" y="1188720"/>
                  </a:cubicBezTo>
                  <a:cubicBezTo>
                    <a:pt x="137160" y="1177290"/>
                    <a:pt x="149672" y="1166848"/>
                    <a:pt x="160020" y="1154430"/>
                  </a:cubicBezTo>
                  <a:cubicBezTo>
                    <a:pt x="249946" y="1046519"/>
                    <a:pt x="125577" y="1188950"/>
                    <a:pt x="194310" y="1085850"/>
                  </a:cubicBezTo>
                  <a:cubicBezTo>
                    <a:pt x="203276" y="1072400"/>
                    <a:pt x="217170" y="1062990"/>
                    <a:pt x="228600" y="1051560"/>
                  </a:cubicBezTo>
                  <a:cubicBezTo>
                    <a:pt x="232410" y="1036320"/>
                    <a:pt x="233842" y="1020279"/>
                    <a:pt x="240030" y="1005840"/>
                  </a:cubicBezTo>
                  <a:cubicBezTo>
                    <a:pt x="247589" y="988203"/>
                    <a:pt x="281732" y="945842"/>
                    <a:pt x="297180" y="937260"/>
                  </a:cubicBezTo>
                  <a:cubicBezTo>
                    <a:pt x="318244" y="925558"/>
                    <a:pt x="345710" y="927766"/>
                    <a:pt x="365760" y="914400"/>
                  </a:cubicBezTo>
                  <a:cubicBezTo>
                    <a:pt x="377190" y="906780"/>
                    <a:pt x="387497" y="897119"/>
                    <a:pt x="400050" y="891540"/>
                  </a:cubicBezTo>
                  <a:cubicBezTo>
                    <a:pt x="422070" y="881753"/>
                    <a:pt x="445770" y="876300"/>
                    <a:pt x="468630" y="868680"/>
                  </a:cubicBezTo>
                  <a:lnTo>
                    <a:pt x="502920" y="857250"/>
                  </a:lnTo>
                  <a:cubicBezTo>
                    <a:pt x="514350" y="853440"/>
                    <a:pt x="525396" y="848183"/>
                    <a:pt x="537210" y="845820"/>
                  </a:cubicBezTo>
                  <a:cubicBezTo>
                    <a:pt x="606174" y="832027"/>
                    <a:pt x="575930" y="840533"/>
                    <a:pt x="628650" y="822960"/>
                  </a:cubicBezTo>
                  <a:cubicBezTo>
                    <a:pt x="640208" y="805623"/>
                    <a:pt x="662940" y="778041"/>
                    <a:pt x="662940" y="754380"/>
                  </a:cubicBezTo>
                  <a:cubicBezTo>
                    <a:pt x="662940" y="708206"/>
                    <a:pt x="642835" y="659776"/>
                    <a:pt x="628650" y="617220"/>
                  </a:cubicBezTo>
                  <a:lnTo>
                    <a:pt x="617220" y="582930"/>
                  </a:lnTo>
                  <a:lnTo>
                    <a:pt x="605790" y="548640"/>
                  </a:lnTo>
                  <a:cubicBezTo>
                    <a:pt x="609600" y="521970"/>
                    <a:pt x="605172" y="492727"/>
                    <a:pt x="617220" y="468630"/>
                  </a:cubicBezTo>
                  <a:cubicBezTo>
                    <a:pt x="622608" y="457854"/>
                    <a:pt x="639462" y="457200"/>
                    <a:pt x="651510" y="457200"/>
                  </a:cubicBezTo>
                  <a:cubicBezTo>
                    <a:pt x="735417" y="457200"/>
                    <a:pt x="819150" y="464820"/>
                    <a:pt x="902970" y="468630"/>
                  </a:cubicBezTo>
                  <a:cubicBezTo>
                    <a:pt x="925830" y="476250"/>
                    <a:pt x="951500" y="478124"/>
                    <a:pt x="971550" y="491490"/>
                  </a:cubicBezTo>
                  <a:cubicBezTo>
                    <a:pt x="1069820" y="557004"/>
                    <a:pt x="945486" y="478458"/>
                    <a:pt x="1040130" y="525780"/>
                  </a:cubicBezTo>
                  <a:cubicBezTo>
                    <a:pt x="1119065" y="565247"/>
                    <a:pt x="1024987" y="536282"/>
                    <a:pt x="1120140" y="560070"/>
                  </a:cubicBezTo>
                  <a:lnTo>
                    <a:pt x="1268730" y="548640"/>
                  </a:lnTo>
                  <a:cubicBezTo>
                    <a:pt x="1299100" y="536135"/>
                    <a:pt x="1315424" y="477138"/>
                    <a:pt x="1325880" y="445770"/>
                  </a:cubicBezTo>
                  <a:cubicBezTo>
                    <a:pt x="1322070" y="384810"/>
                    <a:pt x="1320844" y="323633"/>
                    <a:pt x="1314450" y="262890"/>
                  </a:cubicBezTo>
                  <a:cubicBezTo>
                    <a:pt x="1313189" y="250908"/>
                    <a:pt x="1303020" y="240648"/>
                    <a:pt x="1303020" y="228600"/>
                  </a:cubicBezTo>
                  <a:cubicBezTo>
                    <a:pt x="1303020" y="182722"/>
                    <a:pt x="1305452" y="136428"/>
                    <a:pt x="1314450" y="91440"/>
                  </a:cubicBezTo>
                  <a:cubicBezTo>
                    <a:pt x="1317144" y="77970"/>
                    <a:pt x="1325661" y="64431"/>
                    <a:pt x="1337310" y="57150"/>
                  </a:cubicBezTo>
                  <a:cubicBezTo>
                    <a:pt x="1477405" y="-30409"/>
                    <a:pt x="1361441" y="78739"/>
                    <a:pt x="1428750" y="1143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332655"/>
            <a:ext cx="2880000" cy="192327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b="6656"/>
          <a:stretch/>
        </p:blipFill>
        <p:spPr>
          <a:xfrm>
            <a:off x="1187624" y="2420768"/>
            <a:ext cx="2880000" cy="201622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24" y="4601835"/>
            <a:ext cx="2880000" cy="19188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b="9990"/>
          <a:stretch/>
        </p:blipFill>
        <p:spPr>
          <a:xfrm>
            <a:off x="5220072" y="311708"/>
            <a:ext cx="2880000" cy="194421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2080" y="2469840"/>
            <a:ext cx="2880000" cy="191808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7"/>
          <a:srcRect b="11863"/>
          <a:stretch/>
        </p:blipFill>
        <p:spPr>
          <a:xfrm>
            <a:off x="5228074" y="4601835"/>
            <a:ext cx="2880000" cy="192350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52052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ČESKÉ</a:t>
            </a:r>
            <a:endParaRPr lang="cs-CZ" sz="3200" b="1" spc="-3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320392" y="54868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>
                <a:solidFill>
                  <a:srgbClr val="FF0000"/>
                </a:solidFill>
              </a:rPr>
              <a:t>TERMOFYTIKUM</a:t>
            </a:r>
            <a:endParaRPr lang="cs-CZ" sz="2400" b="1" spc="-300" dirty="0">
              <a:solidFill>
                <a:srgbClr val="FF0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360841" y="548720"/>
            <a:ext cx="622927" cy="561662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cs-CZ" sz="2400" b="1" spc="-300" dirty="0" smtClean="0"/>
              <a:t>PANONSKÉ</a:t>
            </a:r>
            <a:endParaRPr lang="cs-CZ" sz="4000" b="1" spc="-300" dirty="0"/>
          </a:p>
        </p:txBody>
      </p:sp>
    </p:spTree>
    <p:extLst>
      <p:ext uri="{BB962C8B-B14F-4D97-AF65-F5344CB8AC3E}">
        <p14:creationId xmlns:p14="http://schemas.microsoft.com/office/powerpoint/2010/main" val="181331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ax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axa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x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TM03457496[[fn=Paralaxa]]</Template>
  <TotalTime>890</TotalTime>
  <Words>739</Words>
  <Application>Microsoft Office PowerPoint</Application>
  <PresentationFormat>Předvádění na obrazovce (4:3)</PresentationFormat>
  <Paragraphs>127</Paragraphs>
  <Slides>30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Calibri</vt:lpstr>
      <vt:lpstr>Corbel</vt:lpstr>
      <vt:lpstr>Courier New</vt:lpstr>
      <vt:lpstr>Times New Roman</vt:lpstr>
      <vt:lpstr>Paralaxa</vt:lpstr>
      <vt:lpstr>FYTOGEOGRAFICKÉ  ČLENĚNÍ ČR</vt:lpstr>
      <vt:lpstr>I. Fytogeografie</vt:lpstr>
      <vt:lpstr>I. Fytogeografie </vt:lpstr>
      <vt:lpstr>II. Fytogeografie  ČR v rámci Evropy</vt:lpstr>
      <vt:lpstr>III. Fytogeografické členění ČR</vt:lpstr>
      <vt:lpstr>IV. Základní fytogeografické oblasti  v České republice</vt:lpstr>
      <vt:lpstr>TERMOFYTIKUM (Thermophyticum)</vt:lpstr>
      <vt:lpstr>Prezentace aplikace PowerPoint</vt:lpstr>
      <vt:lpstr>Prezentace aplikace PowerPoint</vt:lpstr>
      <vt:lpstr>MEZOFYTIKUM (Mesophyticum)</vt:lpstr>
      <vt:lpstr>Prezentace aplikace PowerPoint</vt:lpstr>
      <vt:lpstr>Prezentace aplikace PowerPoint</vt:lpstr>
      <vt:lpstr>OREOFYTIKUM (Oreophyticum)</vt:lpstr>
      <vt:lpstr>Prezentace aplikace PowerPoint</vt:lpstr>
      <vt:lpstr>Prezentace aplikace PowerPoint</vt:lpstr>
      <vt:lpstr>Prezentace aplikace PowerPoint</vt:lpstr>
      <vt:lpstr>Prezentace aplikace PowerPoint</vt:lpstr>
      <vt:lpstr>Fytogeografické oblasti napasované na klimatické oblasti</vt:lpstr>
      <vt:lpstr>Fytogeografické oblasti napasované na střední nadmořskou výšku terénu</vt:lpstr>
      <vt:lpstr>V. Výškové vegetační stupně ve fytogeografii  (v m n. m.)</vt:lpstr>
      <vt:lpstr>Prezentace aplikace PowerPoint</vt:lpstr>
      <vt:lpstr>Prezentace aplikace PowerPoint</vt:lpstr>
      <vt:lpstr>V. Výškové vegetační stupně ve fytogeografii  (v m n. m.)</vt:lpstr>
      <vt:lpstr>Prezentace aplikace PowerPoint</vt:lpstr>
      <vt:lpstr>Prezentace aplikace PowerPoint</vt:lpstr>
      <vt:lpstr>V. Výškové vegetační stupně ve fytogeografii  (v m n. m.)</vt:lpstr>
      <vt:lpstr>Prezentace aplikace PowerPoint</vt:lpstr>
      <vt:lpstr>Prezentace aplikace PowerPoint</vt:lpstr>
      <vt:lpstr>Prezentace aplikace PowerPoint</vt:lpstr>
      <vt:lpstr>ZDROJE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Ludek;Bc. Radek Durna</dc:creator>
  <cp:lastModifiedBy>Radek Durna</cp:lastModifiedBy>
  <cp:revision>70</cp:revision>
  <dcterms:created xsi:type="dcterms:W3CDTF">2015-10-22T07:52:28Z</dcterms:created>
  <dcterms:modified xsi:type="dcterms:W3CDTF">2015-11-02T20:59:17Z</dcterms:modified>
</cp:coreProperties>
</file>