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5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iva.avcr.cz/2012-4/rostlinny-endemismus-a-endemity-ceske-kveteny.html" TargetMode="External"/><Relationship Id="rId2" Type="http://schemas.openxmlformats.org/officeDocument/2006/relationships/hyperlink" Target="http://botany.cz/foto3/endemity-tisk-nahl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opis.ochranaprirody.cz/vyzkum-a-dokumentace/endemismus-v-ceske-republi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Endemity ČR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Vypracovaly: </a:t>
            </a:r>
            <a:r>
              <a:rPr lang="cs-CZ" dirty="0" smtClean="0"/>
              <a:t>Mirka Hladilová, Kateřina Pecová, Petra Pospíšilová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97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0688" y="395785"/>
            <a:ext cx="9593924" cy="551543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Jeřáb sudetský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i="1" dirty="0"/>
              <a:t>(</a:t>
            </a:r>
            <a:r>
              <a:rPr lang="cs-CZ" i="1" dirty="0" err="1"/>
              <a:t>Sorbus</a:t>
            </a:r>
            <a:r>
              <a:rPr lang="cs-CZ" i="1" dirty="0"/>
              <a:t> </a:t>
            </a:r>
            <a:r>
              <a:rPr lang="cs-CZ" i="1" dirty="0" err="1"/>
              <a:t>sudetica</a:t>
            </a:r>
            <a:r>
              <a:rPr lang="cs-CZ" i="1" dirty="0" smtClean="0"/>
              <a:t>) </a:t>
            </a:r>
            <a:r>
              <a:rPr lang="cs-CZ" dirty="0" smtClean="0"/>
              <a:t>                    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Zvonek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český </a:t>
            </a:r>
            <a:r>
              <a:rPr lang="cs-CZ" i="1" dirty="0"/>
              <a:t>(</a:t>
            </a:r>
            <a:r>
              <a:rPr lang="cs-CZ" i="1" dirty="0" err="1"/>
              <a:t>Campanula</a:t>
            </a:r>
            <a:r>
              <a:rPr lang="cs-CZ" i="1" dirty="0"/>
              <a:t> </a:t>
            </a:r>
            <a:r>
              <a:rPr lang="cs-CZ" i="1" dirty="0" err="1"/>
              <a:t>bohemica</a:t>
            </a:r>
            <a:r>
              <a:rPr lang="cs-CZ" i="1" dirty="0" smtClean="0"/>
              <a:t>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8" y="1204413"/>
            <a:ext cx="4567450" cy="343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29" y="1204413"/>
            <a:ext cx="4578894" cy="343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3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Hrubý Jeseník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Lipnice jesenická </a:t>
            </a:r>
            <a:r>
              <a:rPr lang="cs-CZ" i="1" dirty="0" smtClean="0"/>
              <a:t>(</a:t>
            </a:r>
            <a:r>
              <a:rPr lang="cs-CZ" i="1" dirty="0" err="1" smtClean="0"/>
              <a:t>Poa</a:t>
            </a:r>
            <a:r>
              <a:rPr lang="cs-CZ" i="1" dirty="0" smtClean="0"/>
              <a:t> </a:t>
            </a:r>
            <a:r>
              <a:rPr lang="cs-CZ" i="1" dirty="0" err="1" smtClean="0"/>
              <a:t>riphaea</a:t>
            </a:r>
            <a:r>
              <a:rPr lang="cs-CZ" i="1" dirty="0" smtClean="0"/>
              <a:t>)</a:t>
            </a:r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Zvonek jesenický </a:t>
            </a:r>
            <a:r>
              <a:rPr lang="cs-CZ" i="1" dirty="0" smtClean="0"/>
              <a:t>(</a:t>
            </a:r>
            <a:r>
              <a:rPr lang="cs-CZ" i="1" dirty="0" err="1" smtClean="0"/>
              <a:t>Campanula</a:t>
            </a:r>
            <a:r>
              <a:rPr lang="cs-CZ" i="1" dirty="0" smtClean="0"/>
              <a:t> </a:t>
            </a:r>
            <a:r>
              <a:rPr lang="cs-CZ" i="1" dirty="0" err="1" smtClean="0"/>
              <a:t>gelida</a:t>
            </a:r>
            <a:r>
              <a:rPr lang="cs-CZ" i="1" dirty="0" smtClean="0"/>
              <a:t>)</a:t>
            </a:r>
            <a:endParaRPr lang="cs-CZ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/>
          <a:stretch/>
        </p:blipFill>
        <p:spPr bwMode="auto">
          <a:xfrm>
            <a:off x="7506553" y="613064"/>
            <a:ext cx="3862032" cy="3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53" y="3756808"/>
            <a:ext cx="3862032" cy="289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6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6455" y="1340427"/>
            <a:ext cx="9738157" cy="4570795"/>
          </a:xfrm>
        </p:spPr>
        <p:txBody>
          <a:bodyPr/>
          <a:lstStyle/>
          <a:p>
            <a:r>
              <a:rPr lang="cs-CZ" dirty="0" smtClean="0"/>
              <a:t>Výskyt především v Z Čechách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Rožec kuřičkolistý </a:t>
            </a:r>
            <a:r>
              <a:rPr lang="cs-CZ" i="1" dirty="0" smtClean="0"/>
              <a:t>(</a:t>
            </a:r>
            <a:r>
              <a:rPr lang="cs-CZ" i="1" dirty="0" err="1" smtClean="0"/>
              <a:t>Cerastium</a:t>
            </a:r>
            <a:r>
              <a:rPr lang="cs-CZ" i="1" dirty="0" smtClean="0"/>
              <a:t> </a:t>
            </a:r>
            <a:r>
              <a:rPr lang="cs-CZ" i="1" dirty="0" err="1" smtClean="0"/>
              <a:t>alsinifolium</a:t>
            </a:r>
            <a:r>
              <a:rPr lang="cs-CZ" i="1" dirty="0" smtClean="0"/>
              <a:t>)</a:t>
            </a:r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Svízel sudetský </a:t>
            </a:r>
            <a:r>
              <a:rPr lang="cs-CZ" i="1" dirty="0" smtClean="0"/>
              <a:t>(Galium </a:t>
            </a:r>
            <a:r>
              <a:rPr lang="cs-CZ" i="1" dirty="0" err="1" smtClean="0"/>
              <a:t>sudeticum</a:t>
            </a:r>
            <a:r>
              <a:rPr lang="cs-CZ" i="1" dirty="0" smtClean="0"/>
              <a:t>)</a:t>
            </a:r>
            <a:endParaRPr lang="cs-CZ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2"/>
          <a:stretch/>
        </p:blipFill>
        <p:spPr bwMode="auto">
          <a:xfrm>
            <a:off x="7257664" y="624110"/>
            <a:ext cx="3974910" cy="33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19164" y="3541179"/>
            <a:ext cx="2655320" cy="397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14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Skalní endemity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</a:t>
            </a:r>
            <a:r>
              <a:rPr lang="cs-CZ" b="1" dirty="0"/>
              <a:t>píscích</a:t>
            </a:r>
            <a:r>
              <a:rPr lang="cs-CZ" dirty="0"/>
              <a:t> u </a:t>
            </a:r>
            <a:r>
              <a:rPr lang="cs-CZ" dirty="0" err="1"/>
              <a:t>Klenče</a:t>
            </a:r>
            <a:r>
              <a:rPr lang="cs-CZ" dirty="0"/>
              <a:t> u Roudnice nad Labem roste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Hvozdík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písečný český </a:t>
            </a:r>
            <a:r>
              <a:rPr lang="cs-CZ" i="1" dirty="0"/>
              <a:t>(</a:t>
            </a:r>
            <a:r>
              <a:rPr lang="cs-CZ" i="1" dirty="0" err="1"/>
              <a:t>Dianthus</a:t>
            </a:r>
            <a:r>
              <a:rPr lang="cs-CZ" i="1" dirty="0"/>
              <a:t> </a:t>
            </a:r>
            <a:r>
              <a:rPr lang="cs-CZ" i="1" dirty="0" err="1"/>
              <a:t>arenarius</a:t>
            </a:r>
            <a:r>
              <a:rPr lang="cs-CZ" i="1" dirty="0"/>
              <a:t> </a:t>
            </a:r>
            <a:r>
              <a:rPr lang="cs-CZ" i="1" dirty="0" err="1"/>
              <a:t>subsp</a:t>
            </a:r>
            <a:r>
              <a:rPr lang="cs-CZ" i="1" dirty="0"/>
              <a:t>. </a:t>
            </a:r>
            <a:r>
              <a:rPr lang="cs-CZ" i="1" dirty="0" err="1"/>
              <a:t>bohemicus</a:t>
            </a:r>
            <a:r>
              <a:rPr lang="cs-CZ" i="1" dirty="0"/>
              <a:t>).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97" y="3170003"/>
            <a:ext cx="5070844" cy="337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9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Jestřábníky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9403" y="2684318"/>
            <a:ext cx="8915400" cy="3777622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Jestřábník Rohlenův </a:t>
            </a:r>
            <a:r>
              <a:rPr lang="cs-CZ" i="1" dirty="0"/>
              <a:t>(</a:t>
            </a:r>
            <a:r>
              <a:rPr lang="cs-CZ" i="1" dirty="0" err="1"/>
              <a:t>Hieracium</a:t>
            </a:r>
            <a:r>
              <a:rPr lang="cs-CZ" i="1" dirty="0"/>
              <a:t> </a:t>
            </a:r>
            <a:r>
              <a:rPr lang="cs-CZ" i="1" dirty="0" err="1"/>
              <a:t>rohlenae</a:t>
            </a:r>
            <a:r>
              <a:rPr lang="cs-CZ" i="1" dirty="0" smtClean="0"/>
              <a:t>)</a:t>
            </a:r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Jestřábník 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žlázkozubý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i="1" dirty="0"/>
              <a:t>(H. </a:t>
            </a:r>
            <a:r>
              <a:rPr lang="cs-CZ" i="1" dirty="0" err="1"/>
              <a:t>glandulosodentatum</a:t>
            </a:r>
            <a:r>
              <a:rPr lang="cs-CZ" i="1" dirty="0"/>
              <a:t>)</a:t>
            </a:r>
          </a:p>
        </p:txBody>
      </p:sp>
      <p:pic>
        <p:nvPicPr>
          <p:cNvPr id="1026" name="Picture 2" descr="http://botany.cz/foto2/hieracmaculher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355461"/>
            <a:ext cx="3806575" cy="285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otany.cz/foto2/hieracglandulosodenther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3653863"/>
            <a:ext cx="3847190" cy="28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5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Jeřáby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9112" y="1769919"/>
            <a:ext cx="8915400" cy="3777622"/>
          </a:xfrm>
        </p:spPr>
        <p:txBody>
          <a:bodyPr/>
          <a:lstStyle/>
          <a:p>
            <a:pPr algn="just"/>
            <a:r>
              <a:rPr lang="cs-CZ" dirty="0"/>
              <a:t>Hluboké </a:t>
            </a:r>
            <a:r>
              <a:rPr lang="cs-CZ" b="1" dirty="0"/>
              <a:t>skalnaté svahy kaňonů velkých</a:t>
            </a:r>
            <a:r>
              <a:rPr lang="cs-CZ" dirty="0"/>
              <a:t> řek či oblasti výrazně teplomilné květeny. Příkladem je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Jeřáb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český </a:t>
            </a:r>
            <a:r>
              <a:rPr lang="cs-CZ" i="1" dirty="0"/>
              <a:t>(</a:t>
            </a:r>
            <a:r>
              <a:rPr lang="cs-CZ" i="1" dirty="0" err="1"/>
              <a:t>Sorbus</a:t>
            </a:r>
            <a:r>
              <a:rPr lang="cs-CZ" i="1" dirty="0"/>
              <a:t> </a:t>
            </a:r>
            <a:r>
              <a:rPr lang="cs-CZ" i="1" dirty="0" err="1"/>
              <a:t>bohemica</a:t>
            </a:r>
            <a:r>
              <a:rPr lang="cs-CZ" i="1" dirty="0"/>
              <a:t>) </a:t>
            </a:r>
            <a:r>
              <a:rPr lang="cs-CZ" dirty="0"/>
              <a:t>v Českém středohoří.</a:t>
            </a:r>
          </a:p>
          <a:p>
            <a:endParaRPr lang="cs-CZ" dirty="0"/>
          </a:p>
        </p:txBody>
      </p:sp>
      <p:pic>
        <p:nvPicPr>
          <p:cNvPr id="2050" name="Picture 2" descr="http://www.biolib.cz/IMG/GAL/241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81" y="2745363"/>
            <a:ext cx="5060661" cy="379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82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252" y="738410"/>
            <a:ext cx="8911687" cy="128089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Hvozdík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moravský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Dianthus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moravicus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nature.cz/fotoarchiv/nahledy/9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57" y="1681105"/>
            <a:ext cx="7164637" cy="4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iolib.cz/IMG/GAL/1686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r="21413"/>
          <a:stretch/>
        </p:blipFill>
        <p:spPr bwMode="auto">
          <a:xfrm>
            <a:off x="507647" y="1681105"/>
            <a:ext cx="3700671" cy="4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5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6271" y="582547"/>
            <a:ext cx="8911687" cy="128089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Tučnice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obecná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Pinguicula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vulgaris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subsp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bohemica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cs-CZ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media0.webgarden.name/images/media0:5496fc3c40c11.jpg/Pinguicula%20bohemica_PINGUICULA%20VULGARIS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r="6956"/>
          <a:stretch/>
        </p:blipFill>
        <p:spPr bwMode="auto">
          <a:xfrm>
            <a:off x="1350817" y="2042569"/>
            <a:ext cx="4281056" cy="46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otany.cz/foto/pingvulherb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94"/>
          <a:stretch/>
        </p:blipFill>
        <p:spPr bwMode="auto">
          <a:xfrm>
            <a:off x="6162114" y="2042569"/>
            <a:ext cx="4769122" cy="46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4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Naše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subendemity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948" y="1499755"/>
            <a:ext cx="8915400" cy="134735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Hořeček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mnohotvarý </a:t>
            </a:r>
            <a:r>
              <a:rPr lang="cs-CZ" i="1" dirty="0"/>
              <a:t>(</a:t>
            </a:r>
            <a:r>
              <a:rPr lang="cs-CZ" i="1" dirty="0" err="1"/>
              <a:t>Gentianella</a:t>
            </a:r>
            <a:r>
              <a:rPr lang="cs-CZ" i="1" dirty="0"/>
              <a:t> </a:t>
            </a:r>
            <a:r>
              <a:rPr lang="cs-CZ" i="1" dirty="0" err="1" smtClean="0"/>
              <a:t>praecox</a:t>
            </a:r>
            <a:r>
              <a:rPr lang="cs-CZ" i="1" dirty="0" smtClean="0"/>
              <a:t>)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Oměj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šalamounek </a:t>
            </a:r>
            <a:r>
              <a:rPr lang="cs-CZ" i="1" dirty="0" smtClean="0"/>
              <a:t>(</a:t>
            </a:r>
            <a:r>
              <a:rPr lang="cs-CZ" i="1" dirty="0" err="1" smtClean="0"/>
              <a:t>Aconitum</a:t>
            </a:r>
            <a:r>
              <a:rPr lang="cs-CZ" i="1" dirty="0" smtClean="0"/>
              <a:t> </a:t>
            </a:r>
            <a:r>
              <a:rPr lang="cs-CZ" i="1" dirty="0" err="1"/>
              <a:t>plicatum</a:t>
            </a:r>
            <a:r>
              <a:rPr lang="cs-CZ" i="1" dirty="0"/>
              <a:t>) </a:t>
            </a:r>
            <a:endParaRPr lang="cs-CZ" i="1" dirty="0"/>
          </a:p>
          <a:p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Borovice 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blatka </a:t>
            </a:r>
            <a:r>
              <a:rPr lang="it-IT" i="1" dirty="0" smtClean="0"/>
              <a:t>(</a:t>
            </a:r>
            <a:r>
              <a:rPr lang="it-IT" i="1" dirty="0"/>
              <a:t>Pinus uncinata subsp. uliginosa</a:t>
            </a:r>
            <a:r>
              <a:rPr lang="it-IT" i="1" dirty="0" smtClean="0"/>
              <a:t>)</a:t>
            </a:r>
            <a:endParaRPr lang="cs-CZ" i="1" dirty="0" smtClean="0"/>
          </a:p>
          <a:p>
            <a:endParaRPr lang="cs-CZ" i="1" dirty="0"/>
          </a:p>
        </p:txBody>
      </p:sp>
      <p:pic>
        <p:nvPicPr>
          <p:cNvPr id="5124" name="Picture 4" descr="http://www.bio-foto.com/albums/rostliny/Gentianella-praecox-bohemica-04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r="6724" b="13428"/>
          <a:stretch/>
        </p:blipFill>
        <p:spPr bwMode="auto">
          <a:xfrm>
            <a:off x="302543" y="3499283"/>
            <a:ext cx="4901560" cy="32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lideazeme.cz/files/icons/016-001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23" y="1264555"/>
            <a:ext cx="2103438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abrhelova.cz/wp-content/uploads/2014/09/makro-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67" y="3488892"/>
            <a:ext cx="2169329" cy="32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botany.cz/foto/pinusuligher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60" y="3480230"/>
            <a:ext cx="4356386" cy="32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7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endemity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3945" y="1392382"/>
            <a:ext cx="10070667" cy="1025236"/>
          </a:xfrm>
        </p:spPr>
        <p:txBody>
          <a:bodyPr/>
          <a:lstStyle/>
          <a:p>
            <a:pPr algn="just"/>
            <a:r>
              <a:rPr lang="cs-CZ" dirty="0" smtClean="0"/>
              <a:t>Složitou </a:t>
            </a:r>
            <a:r>
              <a:rPr lang="cs-CZ" dirty="0"/>
              <a:t>taxonomickou skupinou, z nichž řada druhů se vyskytuje převážně nebo jen na našem území, jsou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ostružiníky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i="1" dirty="0"/>
              <a:t>(</a:t>
            </a:r>
            <a:r>
              <a:rPr lang="cs-CZ" i="1" dirty="0" err="1"/>
              <a:t>Rubus</a:t>
            </a:r>
            <a:r>
              <a:rPr lang="cs-CZ" i="1" dirty="0"/>
              <a:t> </a:t>
            </a:r>
            <a:r>
              <a:rPr lang="cs-CZ" i="1" dirty="0" err="1"/>
              <a:t>sp</a:t>
            </a:r>
            <a:r>
              <a:rPr lang="cs-CZ" i="1" dirty="0"/>
              <a:t>.).</a:t>
            </a:r>
            <a:r>
              <a:rPr lang="cs-CZ" dirty="0"/>
              <a:t> Zřejmě je jedním z nejlépe vyhraněných endemitů ČR vůbec. </a:t>
            </a:r>
          </a:p>
          <a:p>
            <a:endParaRPr lang="cs-CZ" dirty="0"/>
          </a:p>
        </p:txBody>
      </p:sp>
      <p:pic>
        <p:nvPicPr>
          <p:cNvPr id="6146" name="Picture 2" descr="https://upload.wikimedia.org/wikipedia/commons/9/9b/Rubus_plicatus_fruit_k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" y="2531815"/>
            <a:ext cx="5330262" cy="39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otany.cz/foto2/rubusca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29" y="2531815"/>
            <a:ext cx="5354536" cy="401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4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Endemit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400" b="1" dirty="0"/>
              <a:t>Endemit</a:t>
            </a:r>
            <a:r>
              <a:rPr lang="cs-CZ" sz="2400" dirty="0"/>
              <a:t>, respektive endemicky se vyskytující organismus, je organismus, který vznikl a je rozšířen jen v určitém omezeném území a nikde jinde se nevyskytuje</a:t>
            </a:r>
            <a:r>
              <a:rPr lang="cs-CZ" sz="2400" dirty="0" smtClean="0"/>
              <a:t>.</a:t>
            </a:r>
          </a:p>
          <a:p>
            <a:pPr algn="just"/>
            <a:r>
              <a:rPr lang="cs-CZ" sz="2400" dirty="0" smtClean="0"/>
              <a:t>Vztahuje se k určitému místu (oblasti). Typickým endemitem Evropy je </a:t>
            </a:r>
            <a:r>
              <a:rPr lang="cs-CZ" sz="2400" b="1" dirty="0" smtClean="0">
                <a:solidFill>
                  <a:srgbClr val="002060"/>
                </a:solidFill>
              </a:rPr>
              <a:t>Jedle bělokorá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Abies</a:t>
            </a:r>
            <a:r>
              <a:rPr lang="cs-CZ" sz="2400" i="1" dirty="0" smtClean="0"/>
              <a:t> alba).</a:t>
            </a:r>
            <a:endParaRPr lang="cs-CZ" sz="2400" i="1" dirty="0" smtClean="0"/>
          </a:p>
          <a:p>
            <a:pPr algn="just"/>
            <a:r>
              <a:rPr lang="cs-CZ" sz="2400" dirty="0" smtClean="0"/>
              <a:t>Pojem </a:t>
            </a:r>
            <a:r>
              <a:rPr lang="cs-CZ" sz="2400" dirty="0"/>
              <a:t>endemit se vztahuje </a:t>
            </a:r>
            <a:r>
              <a:rPr lang="cs-CZ" sz="2400" dirty="0" smtClean="0"/>
              <a:t>k </a:t>
            </a:r>
            <a:r>
              <a:rPr lang="cs-CZ" sz="2400" b="1" dirty="0" smtClean="0"/>
              <a:t>jakékoli </a:t>
            </a:r>
            <a:r>
              <a:rPr lang="cs-CZ" sz="2400" b="1" dirty="0"/>
              <a:t>biologické systematické kategorii</a:t>
            </a:r>
            <a:r>
              <a:rPr lang="cs-CZ" sz="2400" dirty="0"/>
              <a:t>, tedy k  jakémukoli </a:t>
            </a:r>
            <a:r>
              <a:rPr lang="cs-CZ" sz="2400" dirty="0" smtClean="0"/>
              <a:t>taxonu.</a:t>
            </a:r>
          </a:p>
          <a:p>
            <a:pPr algn="just"/>
            <a:r>
              <a:rPr lang="cs-CZ" sz="2400" dirty="0"/>
              <a:t>Hlavní vlastností endemitu je </a:t>
            </a:r>
            <a:r>
              <a:rPr lang="cs-CZ" sz="2400" b="1" dirty="0"/>
              <a:t>izolovanost</a:t>
            </a:r>
            <a:r>
              <a:rPr lang="cs-CZ" sz="2400" dirty="0"/>
              <a:t>, a to jak izolovanost </a:t>
            </a:r>
            <a:r>
              <a:rPr lang="cs-CZ" sz="2400" b="1" dirty="0"/>
              <a:t>prostorová</a:t>
            </a:r>
            <a:r>
              <a:rPr lang="cs-CZ" sz="2400" dirty="0"/>
              <a:t>, tak </a:t>
            </a:r>
            <a:r>
              <a:rPr lang="cs-CZ" sz="2400" b="1" dirty="0"/>
              <a:t>evoluční</a:t>
            </a:r>
            <a:r>
              <a:rPr lang="cs-CZ" sz="2400" dirty="0"/>
              <a:t>, daná svéráznou genetickou </a:t>
            </a:r>
            <a:r>
              <a:rPr lang="cs-CZ" sz="2400" dirty="0" smtClean="0"/>
              <a:t>informací.</a:t>
            </a:r>
          </a:p>
        </p:txBody>
      </p:sp>
    </p:spTree>
    <p:extLst>
      <p:ext uri="{BB962C8B-B14F-4D97-AF65-F5344CB8AC3E}">
        <p14:creationId xmlns:p14="http://schemas.microsoft.com/office/powerpoint/2010/main" val="3248588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Ochrana endemitů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6993" y="2015836"/>
            <a:ext cx="8915400" cy="3895386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Druhová </a:t>
            </a:r>
            <a:r>
              <a:rPr lang="cs-CZ" sz="2000" dirty="0"/>
              <a:t>ochrana významně naše endemity zaštítila teprve při změně </a:t>
            </a:r>
            <a:r>
              <a:rPr lang="cs-CZ" sz="2000" b="1" dirty="0"/>
              <a:t>úřední vyhlášky v roce 1992</a:t>
            </a:r>
            <a:r>
              <a:rPr lang="cs-CZ" sz="2000" dirty="0"/>
              <a:t>. Tato vyhláška vychází z  principu aktuálního ohrožení a </a:t>
            </a:r>
            <a:r>
              <a:rPr lang="cs-CZ" sz="2000" b="1" dirty="0"/>
              <a:t>nezahrnuje jen nápadné, atraktivní druhy</a:t>
            </a:r>
            <a:r>
              <a:rPr lang="cs-CZ" sz="2000" dirty="0"/>
              <a:t>. Tak se dostaly mezi druhy chráněné </a:t>
            </a:r>
            <a:r>
              <a:rPr lang="cs-CZ" sz="2000" b="1" dirty="0"/>
              <a:t>i rostliny drobné a zcela nenápadné</a:t>
            </a:r>
            <a:r>
              <a:rPr lang="cs-CZ" sz="2000" dirty="0"/>
              <a:t>, jako třeba 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</a:rPr>
              <a:t>Lipnice </a:t>
            </a:r>
            <a:r>
              <a:rPr lang="cs-CZ" sz="2000" b="1" dirty="0">
                <a:solidFill>
                  <a:schemeClr val="accent3">
                    <a:lumMod val="75000"/>
                  </a:schemeClr>
                </a:solidFill>
              </a:rPr>
              <a:t>jesenická</a:t>
            </a:r>
            <a:r>
              <a:rPr lang="cs-CZ" sz="2000" dirty="0"/>
              <a:t> </a:t>
            </a:r>
            <a:r>
              <a:rPr lang="cs-CZ" sz="2000" i="1" dirty="0"/>
              <a:t>(</a:t>
            </a:r>
            <a:r>
              <a:rPr lang="cs-CZ" sz="2000" i="1" dirty="0" err="1"/>
              <a:t>Poa</a:t>
            </a:r>
            <a:r>
              <a:rPr lang="cs-CZ" sz="2000" i="1" dirty="0"/>
              <a:t> </a:t>
            </a:r>
            <a:r>
              <a:rPr lang="cs-CZ" sz="2000" i="1" dirty="0" err="1"/>
              <a:t>riphaea</a:t>
            </a:r>
            <a:r>
              <a:rPr lang="cs-CZ" sz="2000" i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92622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závěr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200" i="1" dirty="0"/>
              <a:t>Vzhledem k taxonomické složitosti skupiny je pravděpodobné, že budou determinovány další druhy s výskytem jen v ČR, nebo naopak druhy dosud známé jen z našeho území budou nalezeny i jinde.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5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Seznam literatury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botany.cz/foto3/endemity-tisk-nahled.pdf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ziva.avcr.cz/2012-4/rostlinny-endemismus-a-endemity-ceske-kveteny.html</a:t>
            </a:r>
            <a:endParaRPr lang="cs-CZ" dirty="0" smtClean="0"/>
          </a:p>
          <a:p>
            <a:r>
              <a:rPr lang="cs-CZ" dirty="0">
                <a:hlinkClick r:id="rId4"/>
              </a:rPr>
              <a:t>http://www.casopis.ochranaprirody.cz/vyzkum-a-dokumentace/endemismus-v-ceske-republice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54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Izolovanost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94077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cs-CZ" b="1" dirty="0" smtClean="0"/>
              <a:t>ostrovy</a:t>
            </a:r>
            <a:r>
              <a:rPr lang="cs-CZ" dirty="0" smtClean="0"/>
              <a:t> </a:t>
            </a:r>
            <a:r>
              <a:rPr lang="cs-CZ" dirty="0"/>
              <a:t>moře, </a:t>
            </a:r>
            <a:endParaRPr lang="cs-CZ" dirty="0" smtClean="0"/>
          </a:p>
          <a:p>
            <a:pPr algn="just"/>
            <a:r>
              <a:rPr lang="cs-CZ" b="1" dirty="0" smtClean="0"/>
              <a:t>oázy</a:t>
            </a:r>
            <a:r>
              <a:rPr lang="cs-CZ" dirty="0" smtClean="0"/>
              <a:t> </a:t>
            </a:r>
            <a:r>
              <a:rPr lang="cs-CZ" dirty="0"/>
              <a:t>v poušti, </a:t>
            </a:r>
            <a:endParaRPr lang="cs-CZ" dirty="0" smtClean="0"/>
          </a:p>
          <a:p>
            <a:pPr algn="just"/>
            <a:r>
              <a:rPr lang="cs-CZ" b="1" dirty="0" smtClean="0"/>
              <a:t>plochy </a:t>
            </a:r>
            <a:r>
              <a:rPr lang="cs-CZ" dirty="0"/>
              <a:t>přirozeného </a:t>
            </a:r>
            <a:r>
              <a:rPr lang="cs-CZ" b="1" dirty="0"/>
              <a:t>bezlesí v lese</a:t>
            </a:r>
            <a:r>
              <a:rPr lang="cs-CZ" dirty="0"/>
              <a:t>, </a:t>
            </a:r>
            <a:endParaRPr lang="cs-CZ" dirty="0" smtClean="0"/>
          </a:p>
          <a:p>
            <a:pPr algn="just"/>
            <a:r>
              <a:rPr lang="cs-CZ" b="1" dirty="0" smtClean="0"/>
              <a:t>geologické </a:t>
            </a:r>
            <a:r>
              <a:rPr lang="cs-CZ" b="1" dirty="0"/>
              <a:t>substráty</a:t>
            </a:r>
            <a:r>
              <a:rPr lang="cs-CZ" dirty="0"/>
              <a:t> nepříznivé pro život většiny organismů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hadce</a:t>
            </a:r>
            <a:r>
              <a:rPr lang="cs-CZ" dirty="0"/>
              <a:t>,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sádrovce</a:t>
            </a:r>
            <a:r>
              <a:rPr lang="cs-CZ" dirty="0"/>
              <a:t> nebo </a:t>
            </a:r>
            <a:r>
              <a:rPr lang="cs-CZ" dirty="0" smtClean="0"/>
              <a:t>hornin </a:t>
            </a:r>
            <a:r>
              <a:rPr lang="cs-CZ" dirty="0"/>
              <a:t>obsahující </a:t>
            </a:r>
            <a:r>
              <a:rPr lang="cs-CZ" dirty="0" smtClean="0"/>
              <a:t>zvýšená </a:t>
            </a:r>
            <a:r>
              <a:rPr lang="cs-CZ" dirty="0"/>
              <a:t>množství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těžkých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kovů,                   s neobvyklými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chemickými vlastnostmi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Izolovanost</a:t>
            </a:r>
            <a:r>
              <a:rPr lang="cs-CZ" dirty="0" smtClean="0"/>
              <a:t> </a:t>
            </a:r>
            <a:r>
              <a:rPr lang="cs-CZ" dirty="0"/>
              <a:t>– podmíněna vlastními </a:t>
            </a:r>
            <a:endParaRPr lang="cs-CZ" dirty="0" smtClean="0"/>
          </a:p>
          <a:p>
            <a:pPr marL="0" indent="0" algn="just">
              <a:buNone/>
            </a:pPr>
            <a:r>
              <a:rPr lang="cs-CZ" b="1" dirty="0"/>
              <a:t>	</a:t>
            </a:r>
            <a:r>
              <a:rPr lang="cs-CZ" b="1" dirty="0" smtClean="0"/>
              <a:t>							  biologickými vlastnostmi organismu.</a:t>
            </a:r>
            <a:endParaRPr lang="cs-CZ" b="1" dirty="0"/>
          </a:p>
          <a:p>
            <a:pPr marL="0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Pohyb -  </a:t>
            </a:r>
            <a:r>
              <a:rPr lang="cs-CZ" dirty="0"/>
              <a:t>ovlivňují těžké diaspory, bez jakékoli adaptace </a:t>
            </a:r>
            <a:r>
              <a:rPr lang="cs-CZ" dirty="0" smtClean="0"/>
              <a:t>								 na </a:t>
            </a:r>
            <a:r>
              <a:rPr lang="cs-CZ" dirty="0"/>
              <a:t>přenosy na větší </a:t>
            </a:r>
            <a:r>
              <a:rPr lang="cs-CZ" dirty="0" smtClean="0"/>
              <a:t>vzdálenosti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1026" name="Picture 2" descr="http://www.mojestarosti.cz/poradna/images/mconsult/avatars/ostr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5" t="8534" r="24608" b="23215"/>
          <a:stretch/>
        </p:blipFill>
        <p:spPr bwMode="auto">
          <a:xfrm>
            <a:off x="5881255" y="0"/>
            <a:ext cx="2483427" cy="27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cas.sk/img/11/gallery/1337827_ubar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r="3031"/>
          <a:stretch/>
        </p:blipFill>
        <p:spPr bwMode="auto">
          <a:xfrm>
            <a:off x="8420100" y="0"/>
            <a:ext cx="3771900" cy="27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boi20.ru/wallpapers/15_3490_oboi_leto_v_gorah_1440x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0" y="4151820"/>
            <a:ext cx="4329888" cy="27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63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sopis.ochranaprirody.cz/res/archive/005/000725_05_003109.jpg?seek=14224767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18" y="1"/>
            <a:ext cx="4897582" cy="34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25" y="662268"/>
            <a:ext cx="8911687" cy="128089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Endemit a areál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5430" y="1496291"/>
            <a:ext cx="10305905" cy="5164282"/>
          </a:xfrm>
        </p:spPr>
        <p:txBody>
          <a:bodyPr>
            <a:noAutofit/>
          </a:bodyPr>
          <a:lstStyle/>
          <a:p>
            <a:r>
              <a:rPr lang="cs-CZ" dirty="0"/>
              <a:t>Obecně </a:t>
            </a:r>
            <a:r>
              <a:rPr lang="cs-CZ" dirty="0" smtClean="0"/>
              <a:t>platí</a:t>
            </a:r>
            <a:r>
              <a:rPr lang="cs-CZ" dirty="0"/>
              <a:t>, že plocha, na níž se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endemit </a:t>
            </a:r>
            <a:r>
              <a:rPr lang="cs-CZ" dirty="0"/>
              <a:t>vyskytuje, je </a:t>
            </a:r>
            <a:r>
              <a:rPr lang="cs-CZ" b="1" dirty="0"/>
              <a:t>malá.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Areál </a:t>
            </a:r>
            <a:r>
              <a:rPr lang="cs-CZ" dirty="0"/>
              <a:t>endemitů z hlediska </a:t>
            </a:r>
            <a:r>
              <a:rPr lang="cs-CZ" b="1" dirty="0" smtClean="0"/>
              <a:t>České republiky: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naše státní </a:t>
            </a:r>
            <a:r>
              <a:rPr lang="cs-CZ" b="1" dirty="0"/>
              <a:t>území </a:t>
            </a:r>
            <a:r>
              <a:rPr lang="cs-CZ" dirty="0"/>
              <a:t>nebo jeho </a:t>
            </a:r>
            <a:r>
              <a:rPr lang="cs-CZ" b="1" dirty="0" smtClean="0"/>
              <a:t>menší součásti.</a:t>
            </a:r>
          </a:p>
          <a:p>
            <a:r>
              <a:rPr lang="cs-CZ" b="1" dirty="0" err="1" smtClean="0"/>
              <a:t>Stenoendemit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endemit </a:t>
            </a:r>
            <a:r>
              <a:rPr lang="cs-CZ" dirty="0"/>
              <a:t>vyskytující se na malém území (pouze několik m</a:t>
            </a:r>
            <a:r>
              <a:rPr lang="cs-CZ" baseline="30000" dirty="0"/>
              <a:t>2</a:t>
            </a:r>
            <a:r>
              <a:rPr lang="cs-CZ" dirty="0" smtClean="0"/>
              <a:t>).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Lipnice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jesenická </a:t>
            </a:r>
            <a:r>
              <a:rPr lang="cs-CZ" i="1" dirty="0" smtClean="0"/>
              <a:t>(</a:t>
            </a:r>
            <a:r>
              <a:rPr lang="cs-CZ" i="1" dirty="0" err="1" smtClean="0"/>
              <a:t>Poa</a:t>
            </a:r>
            <a:r>
              <a:rPr lang="cs-CZ" i="1" dirty="0" smtClean="0"/>
              <a:t> </a:t>
            </a:r>
            <a:r>
              <a:rPr lang="cs-CZ" i="1" dirty="0" err="1" smtClean="0"/>
              <a:t>riphaea</a:t>
            </a:r>
            <a:r>
              <a:rPr lang="cs-CZ" i="1" dirty="0" smtClean="0"/>
              <a:t>) </a:t>
            </a:r>
            <a:endParaRPr lang="cs-CZ" i="1" dirty="0" smtClean="0"/>
          </a:p>
          <a:p>
            <a:r>
              <a:rPr lang="cs-CZ" b="1" dirty="0" err="1" smtClean="0"/>
              <a:t>Subendemit</a:t>
            </a:r>
            <a:r>
              <a:rPr lang="cs-CZ" dirty="0" smtClean="0"/>
              <a:t> – endemit přesahující hranice našeho státu (Krkonoše, Jeseníky).</a:t>
            </a:r>
          </a:p>
          <a:p>
            <a:r>
              <a:rPr lang="cs-CZ" b="1" dirty="0" err="1" smtClean="0"/>
              <a:t>Euryendemit</a:t>
            </a:r>
            <a:r>
              <a:rPr lang="cs-CZ" dirty="0" smtClean="0"/>
              <a:t> – endemické druhy s širokým areálem.</a:t>
            </a:r>
            <a:endParaRPr lang="cs-CZ" dirty="0"/>
          </a:p>
          <a:p>
            <a:r>
              <a:rPr lang="cs-CZ" b="1" dirty="0" smtClean="0"/>
              <a:t>Velikost areálu </a:t>
            </a:r>
            <a:r>
              <a:rPr lang="cs-CZ" dirty="0" smtClean="0"/>
              <a:t>souvisí se stářím </a:t>
            </a:r>
            <a:r>
              <a:rPr lang="cs-CZ" b="1" dirty="0" smtClean="0"/>
              <a:t>daného druhu.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 areál </a:t>
            </a:r>
            <a:r>
              <a:rPr lang="cs-CZ" sz="1600" dirty="0" smtClean="0"/>
              <a:t>– vznikly nedávno – nedostatek času k rozšíření – znemožnění lidskými aktivitami.</a:t>
            </a:r>
          </a:p>
          <a:p>
            <a:pPr marL="0" indent="0" algn="just">
              <a:buNone/>
            </a:pPr>
            <a:r>
              <a:rPr lang="cs-CZ" sz="1600" dirty="0" smtClean="0"/>
              <a:t>	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 areál </a:t>
            </a:r>
            <a:r>
              <a:rPr lang="cs-CZ" sz="1600" dirty="0" smtClean="0"/>
              <a:t>– velmi staré – kdysi velký areál – utlačeny jinými druhy, které jim znemožnily 	životaschopnost – </a:t>
            </a:r>
            <a:r>
              <a:rPr lang="cs-CZ" sz="1600" b="1" dirty="0" smtClean="0"/>
              <a:t>relikty.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58364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4780" y="395705"/>
            <a:ext cx="8911687" cy="128089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vzniká endemit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9390" y="2228010"/>
            <a:ext cx="8067077" cy="462999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Proces </a:t>
            </a:r>
            <a:r>
              <a:rPr lang="cs-CZ" b="1" dirty="0" err="1" smtClean="0"/>
              <a:t>speciace</a:t>
            </a:r>
            <a:r>
              <a:rPr lang="cs-CZ" b="1" dirty="0"/>
              <a:t>:</a:t>
            </a:r>
            <a:r>
              <a:rPr lang="cs-CZ" b="1" dirty="0" smtClean="0"/>
              <a:t> </a:t>
            </a:r>
            <a:r>
              <a:rPr lang="cs-CZ" dirty="0" smtClean="0"/>
              <a:t>endemický </a:t>
            </a:r>
            <a:r>
              <a:rPr lang="cs-CZ" dirty="0"/>
              <a:t>taxon (druh, případně poddruh) </a:t>
            </a:r>
            <a:r>
              <a:rPr lang="cs-CZ" dirty="0" smtClean="0"/>
              <a:t>musí </a:t>
            </a:r>
            <a:r>
              <a:rPr lang="cs-CZ" dirty="0"/>
              <a:t>nejdříve </a:t>
            </a:r>
            <a:r>
              <a:rPr lang="cs-CZ" b="1" dirty="0"/>
              <a:t>vzniknout.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Způsobů </a:t>
            </a:r>
            <a:r>
              <a:rPr lang="cs-CZ" dirty="0"/>
              <a:t>vzniku taxonů je více, mezi nejdůležitější patří </a:t>
            </a:r>
            <a:r>
              <a:rPr lang="cs-CZ" b="1" dirty="0"/>
              <a:t>mutace, genetický drift</a:t>
            </a:r>
            <a:r>
              <a:rPr lang="cs-CZ" dirty="0"/>
              <a:t> nebo </a:t>
            </a:r>
            <a:r>
              <a:rPr lang="cs-CZ" b="1" dirty="0" smtClean="0"/>
              <a:t>hybridizace.</a:t>
            </a:r>
          </a:p>
          <a:p>
            <a:r>
              <a:rPr lang="cs-CZ" dirty="0" smtClean="0"/>
              <a:t>Pro</a:t>
            </a:r>
            <a:r>
              <a:rPr lang="cs-CZ" b="1" dirty="0" smtClean="0"/>
              <a:t> taxon </a:t>
            </a:r>
            <a:r>
              <a:rPr lang="cs-CZ" b="1" dirty="0"/>
              <a:t>endemický</a:t>
            </a:r>
            <a:r>
              <a:rPr lang="cs-CZ" dirty="0"/>
              <a:t>, je nezbytný ještě jeden zásadní faktor – tím je </a:t>
            </a:r>
            <a:r>
              <a:rPr lang="cs-CZ" b="1" dirty="0"/>
              <a:t>izolace</a:t>
            </a:r>
            <a:r>
              <a:rPr lang="cs-CZ" b="1" dirty="0" smtClean="0"/>
              <a:t>.</a:t>
            </a:r>
          </a:p>
          <a:p>
            <a:pPr algn="just"/>
            <a:r>
              <a:rPr lang="cs-CZ" dirty="0" smtClean="0"/>
              <a:t>Vliv </a:t>
            </a:r>
            <a:r>
              <a:rPr lang="cs-CZ" b="1" dirty="0"/>
              <a:t>klimatických </a:t>
            </a:r>
            <a:r>
              <a:rPr lang="cs-CZ" b="1" dirty="0" smtClean="0"/>
              <a:t>změn </a:t>
            </a:r>
            <a:r>
              <a:rPr lang="cs-CZ" dirty="0"/>
              <a:t>po odeznění </a:t>
            </a:r>
            <a:r>
              <a:rPr lang="cs-CZ" b="1" dirty="0"/>
              <a:t>doby ledové</a:t>
            </a:r>
            <a:r>
              <a:rPr lang="cs-CZ" dirty="0"/>
              <a:t>: na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ostrůvcích bezlesí </a:t>
            </a:r>
            <a:r>
              <a:rPr lang="cs-CZ" dirty="0"/>
              <a:t>nad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horní hranicí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lesa</a:t>
            </a:r>
            <a:r>
              <a:rPr lang="cs-CZ" dirty="0" smtClean="0"/>
              <a:t>, zůstaly </a:t>
            </a:r>
            <a:r>
              <a:rPr lang="cs-CZ" dirty="0"/>
              <a:t>zachovány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populace dříve plošně rozšířených nelesních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druhů</a:t>
            </a:r>
            <a:r>
              <a:rPr lang="cs-CZ" dirty="0" smtClean="0"/>
              <a:t>, které se následnými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mutacemi</a:t>
            </a:r>
            <a:r>
              <a:rPr lang="cs-CZ" dirty="0" smtClean="0"/>
              <a:t> </a:t>
            </a:r>
            <a:r>
              <a:rPr lang="cs-CZ" dirty="0"/>
              <a:t>nebo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genetickým driftem </a:t>
            </a:r>
            <a:r>
              <a:rPr lang="cs-CZ" dirty="0" smtClean="0"/>
              <a:t>postaraly </a:t>
            </a:r>
            <a:r>
              <a:rPr lang="cs-CZ" dirty="0"/>
              <a:t>o vznik nových taxonů. Takto vzniklým endemitům říkáme </a:t>
            </a:r>
            <a:r>
              <a:rPr lang="cs-CZ" sz="2000" b="1" dirty="0" err="1" smtClean="0"/>
              <a:t>schizoendemity</a:t>
            </a:r>
            <a:r>
              <a:rPr lang="cs-CZ" sz="2000" b="1" dirty="0" smtClean="0"/>
              <a:t>.</a:t>
            </a:r>
          </a:p>
          <a:p>
            <a:pPr algn="just"/>
            <a:r>
              <a:rPr lang="cs-CZ" dirty="0"/>
              <a:t>Ve střední Evropě </a:t>
            </a:r>
            <a:r>
              <a:rPr lang="cs-CZ" dirty="0" smtClean="0"/>
              <a:t>známe </a:t>
            </a:r>
            <a:r>
              <a:rPr lang="cs-CZ" dirty="0"/>
              <a:t>řadu příkladů, kdy hlavní příčinou jejich vzniku je </a:t>
            </a:r>
            <a:r>
              <a:rPr lang="cs-CZ" b="1" dirty="0"/>
              <a:t>hybridizace.</a:t>
            </a:r>
            <a:r>
              <a:rPr lang="cs-CZ" dirty="0"/>
              <a:t> Typickým příkladem jsou třeba endemické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Jeřáby</a:t>
            </a:r>
            <a:r>
              <a:rPr lang="cs-CZ" i="1" dirty="0" smtClean="0"/>
              <a:t> (</a:t>
            </a:r>
            <a:r>
              <a:rPr lang="cs-CZ" i="1" dirty="0" err="1" smtClean="0"/>
              <a:t>Sorbus</a:t>
            </a:r>
            <a:r>
              <a:rPr lang="cs-CZ" i="1" dirty="0" smtClean="0"/>
              <a:t>). </a:t>
            </a:r>
          </a:p>
          <a:p>
            <a:pPr marL="0" indent="0" algn="just">
              <a:buNone/>
            </a:pPr>
            <a:r>
              <a:rPr lang="cs-CZ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1200" dirty="0" smtClean="0"/>
              <a:t>(</a:t>
            </a:r>
            <a:r>
              <a:rPr lang="cs-CZ" sz="1200" dirty="0"/>
              <a:t>Z</a:t>
            </a:r>
            <a:r>
              <a:rPr lang="cs-CZ" sz="1200" dirty="0" smtClean="0"/>
              <a:t>násobení </a:t>
            </a:r>
            <a:r>
              <a:rPr lang="cs-CZ" sz="1200" dirty="0"/>
              <a:t>počtu </a:t>
            </a:r>
            <a:r>
              <a:rPr lang="cs-CZ" sz="1200" dirty="0" smtClean="0"/>
              <a:t>chromosomů - nově </a:t>
            </a:r>
            <a:r>
              <a:rPr lang="cs-CZ" sz="1200" dirty="0"/>
              <a:t>vzniklí jedinci se už nemohou zpětně křížit a jsou </a:t>
            </a:r>
            <a:r>
              <a:rPr lang="cs-CZ" sz="1200" dirty="0" smtClean="0"/>
              <a:t>geneticky                                	 izolováni).</a:t>
            </a:r>
            <a:endParaRPr lang="cs-CZ" sz="1200" b="1" dirty="0"/>
          </a:p>
        </p:txBody>
      </p:sp>
      <p:pic>
        <p:nvPicPr>
          <p:cNvPr id="3074" name="Picture 2" descr="http://21stoleti.cz/wp-content/images/1292862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8" y="0"/>
            <a:ext cx="2537306" cy="19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.forwallpaper.com/files/images/d/d778/d778b66b/295973/little-tropical-isla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r="13826"/>
          <a:stretch/>
        </p:blipFill>
        <p:spPr bwMode="auto">
          <a:xfrm>
            <a:off x="9772140" y="0"/>
            <a:ext cx="2419860" cy="19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uzzlehry.cz/imatjes/scart-led-s-%C5%BEalud_4b69a41a99b6d-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3"/>
          <a:stretch/>
        </p:blipFill>
        <p:spPr bwMode="auto">
          <a:xfrm>
            <a:off x="188892" y="1180369"/>
            <a:ext cx="3250498" cy="20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tras.cz/fotogalerie/petrovy-kameny/velke/petrovy-kameny-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2" y="2933057"/>
            <a:ext cx="3250497" cy="20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botanika.wendys.cz/images/stories/593/O593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8"/>
          <a:stretch/>
        </p:blipFill>
        <p:spPr bwMode="auto">
          <a:xfrm>
            <a:off x="188891" y="4672404"/>
            <a:ext cx="3250498" cy="21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5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Endemity a 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err="1" smtClean="0"/>
              <a:t>Neoendemity</a:t>
            </a:r>
            <a:r>
              <a:rPr lang="cs-CZ" b="1" dirty="0" smtClean="0"/>
              <a:t> - </a:t>
            </a:r>
            <a:r>
              <a:rPr lang="cs-CZ" dirty="0" smtClean="0"/>
              <a:t> </a:t>
            </a:r>
            <a:r>
              <a:rPr lang="cs-CZ" dirty="0"/>
              <a:t>taxony, které vznikly teprve ve čtvrtohorách, nejčastěji v  důsledku dob ledových, resp. období, která po nich </a:t>
            </a:r>
            <a:r>
              <a:rPr lang="cs-CZ" dirty="0" smtClean="0"/>
              <a:t>následovala. Skoro </a:t>
            </a:r>
            <a:r>
              <a:rPr lang="cs-CZ" b="1" dirty="0" smtClean="0"/>
              <a:t>všechny endemity ČR.</a:t>
            </a:r>
            <a:endParaRPr lang="cs-CZ" b="1" dirty="0"/>
          </a:p>
          <a:p>
            <a:pPr algn="just"/>
            <a:r>
              <a:rPr lang="cs-CZ" b="1" dirty="0" err="1" smtClean="0"/>
              <a:t>Paleoendemity</a:t>
            </a:r>
            <a:r>
              <a:rPr lang="cs-CZ" b="1" dirty="0" smtClean="0"/>
              <a:t> </a:t>
            </a:r>
            <a:r>
              <a:rPr lang="cs-CZ" b="1" dirty="0"/>
              <a:t>- </a:t>
            </a:r>
            <a:r>
              <a:rPr lang="cs-CZ" dirty="0"/>
              <a:t>endemity staršího data, </a:t>
            </a:r>
            <a:r>
              <a:rPr lang="cs-CZ" dirty="0" smtClean="0"/>
              <a:t>třetihorního </a:t>
            </a:r>
            <a:r>
              <a:rPr lang="cs-CZ" dirty="0"/>
              <a:t>nebo dokonce </a:t>
            </a:r>
            <a:r>
              <a:rPr lang="cs-CZ" dirty="0" smtClean="0"/>
              <a:t>druhohorního.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Jinan dvoulaločný </a:t>
            </a:r>
            <a:r>
              <a:rPr lang="cs-CZ" i="1" dirty="0" smtClean="0"/>
              <a:t>(</a:t>
            </a:r>
            <a:r>
              <a:rPr lang="cs-CZ" i="1" dirty="0" err="1" smtClean="0"/>
              <a:t>Ginko</a:t>
            </a:r>
            <a:r>
              <a:rPr lang="cs-CZ" i="1" dirty="0" smtClean="0"/>
              <a:t> </a:t>
            </a:r>
            <a:r>
              <a:rPr lang="cs-CZ" i="1" dirty="0" err="1" smtClean="0"/>
              <a:t>biloba</a:t>
            </a:r>
            <a:r>
              <a:rPr lang="cs-CZ" i="1" dirty="0" smtClean="0"/>
              <a:t>)</a:t>
            </a:r>
          </a:p>
          <a:p>
            <a:pPr lvl="3" algn="just"/>
            <a:r>
              <a:rPr lang="cs-CZ" sz="1600" dirty="0"/>
              <a:t>Endemity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hybridního původu </a:t>
            </a:r>
            <a:r>
              <a:rPr lang="cs-CZ" sz="1600" dirty="0"/>
              <a:t>mohou vznikat poměrně rychle, dá se říci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okamžitě. </a:t>
            </a:r>
            <a:r>
              <a:rPr lang="cs-CZ" sz="1600" b="1" dirty="0">
                <a:solidFill>
                  <a:schemeClr val="accent3">
                    <a:lumMod val="75000"/>
                  </a:schemeClr>
                </a:solidFill>
              </a:rPr>
              <a:t>Jeřáby</a:t>
            </a:r>
            <a:r>
              <a:rPr lang="cs-CZ" sz="1600" i="1" dirty="0"/>
              <a:t> (</a:t>
            </a:r>
            <a:r>
              <a:rPr lang="cs-CZ" sz="1600" i="1" dirty="0" err="1"/>
              <a:t>Sorbus</a:t>
            </a:r>
            <a:r>
              <a:rPr lang="cs-CZ" sz="1600" i="1" dirty="0" smtClean="0"/>
              <a:t>)</a:t>
            </a:r>
            <a:endParaRPr lang="cs-CZ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algn="just"/>
            <a:r>
              <a:rPr lang="cs-CZ" sz="1600" dirty="0"/>
              <a:t>Endemity, které vznikly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jinými mechanismy</a:t>
            </a:r>
            <a:r>
              <a:rPr lang="cs-CZ" sz="1600" dirty="0"/>
              <a:t>, potřebují ke svému vzniku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času mnohem více.</a:t>
            </a:r>
          </a:p>
        </p:txBody>
      </p:sp>
      <p:pic>
        <p:nvPicPr>
          <p:cNvPr id="4098" name="Picture 2" descr="http://mountviewtree.com/wp-content/uploads/2014/02/ging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3840507"/>
            <a:ext cx="3741016" cy="28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8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Endemity u nás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7035" t="17868" r="17518" b="17761"/>
          <a:stretch/>
        </p:blipFill>
        <p:spPr bwMode="auto">
          <a:xfrm>
            <a:off x="2483427" y="2133600"/>
            <a:ext cx="9021185" cy="4225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2"/>
          <a:srcRect l="70470" t="66327" r="17518" b="17761"/>
          <a:stretch/>
        </p:blipFill>
        <p:spPr bwMode="auto">
          <a:xfrm>
            <a:off x="2663766" y="5731221"/>
            <a:ext cx="1243215" cy="628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://www.casopis.ochranaprirody.cz/res/archive/005/000725_05_003109.jpg?seek=14224767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07" y="113793"/>
            <a:ext cx="3993573" cy="28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0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Endemity u nás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65119"/>
            <a:ext cx="8915400" cy="5174672"/>
          </a:xfrm>
        </p:spPr>
        <p:txBody>
          <a:bodyPr/>
          <a:lstStyle/>
          <a:p>
            <a:pPr algn="just"/>
            <a:r>
              <a:rPr lang="cs-CZ" dirty="0"/>
              <a:t>Druhů, které by byly vázány pouze a jen na území České republiky, je </a:t>
            </a:r>
            <a:r>
              <a:rPr lang="cs-CZ" b="1" dirty="0"/>
              <a:t>velice málo</a:t>
            </a:r>
            <a:r>
              <a:rPr lang="cs-CZ" dirty="0"/>
              <a:t>, žádný z nich není příliš </a:t>
            </a:r>
            <a:r>
              <a:rPr lang="cs-CZ" dirty="0" smtClean="0"/>
              <a:t>starý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neoendemity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cs-CZ" dirty="0"/>
              <a:t>Navíc jsou často obtížně rozeznatelné od nejbližších příbuzných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Geografickou izolaci si nejlépe představíme v  našich </a:t>
            </a:r>
            <a:r>
              <a:rPr lang="cs-CZ" dirty="0" err="1" smtClean="0"/>
              <a:t>vysokohořích</a:t>
            </a:r>
            <a:r>
              <a:rPr lang="cs-CZ" dirty="0" smtClean="0"/>
              <a:t> (Krkonoše, Hrubý </a:t>
            </a:r>
            <a:r>
              <a:rPr lang="cs-CZ" dirty="0" err="1" smtClean="0"/>
              <a:t>jeseník</a:t>
            </a:r>
            <a:r>
              <a:rPr lang="cs-CZ" dirty="0" smtClean="0"/>
              <a:t>).</a:t>
            </a:r>
          </a:p>
          <a:p>
            <a:pPr algn="just"/>
            <a:r>
              <a:rPr lang="cs-CZ" dirty="0"/>
              <a:t>Ve všech případech je vazba horských endemitů vázaná na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 bezlesí</a:t>
            </a:r>
            <a:r>
              <a:rPr lang="cs-CZ" dirty="0"/>
              <a:t> – tedy na plochy, které nebyly od posledního chladného výkyvu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nikdy zalesněny.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dirty="0"/>
              <a:t>Další skupinkou stanovišť, na nichž lze endemity nalézt, jsou skály v nižších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a </a:t>
            </a:r>
            <a:r>
              <a:rPr lang="cs-CZ" dirty="0"/>
              <a:t>středních polohách.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Hvozdík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moravský </a:t>
            </a:r>
            <a:r>
              <a:rPr lang="cs-CZ" i="1" dirty="0"/>
              <a:t>(</a:t>
            </a:r>
            <a:r>
              <a:rPr lang="cs-CZ" i="1" dirty="0" err="1"/>
              <a:t>Dianthus</a:t>
            </a:r>
            <a:r>
              <a:rPr lang="cs-CZ" i="1" dirty="0"/>
              <a:t> </a:t>
            </a:r>
            <a:r>
              <a:rPr lang="cs-CZ" i="1" dirty="0" err="1"/>
              <a:t>moravicus</a:t>
            </a:r>
            <a:r>
              <a:rPr lang="cs-CZ" i="1" dirty="0" smtClean="0"/>
              <a:t>), 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Hvozdík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Lumnitzerův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pálavský </a:t>
            </a:r>
            <a:r>
              <a:rPr lang="cs-CZ" i="1" dirty="0"/>
              <a:t>(D. </a:t>
            </a:r>
            <a:r>
              <a:rPr lang="cs-CZ" i="1" dirty="0" err="1"/>
              <a:t>lumnitzeri</a:t>
            </a:r>
            <a:r>
              <a:rPr lang="cs-CZ" i="1" dirty="0"/>
              <a:t> </a:t>
            </a:r>
            <a:r>
              <a:rPr lang="cs-CZ" i="1" dirty="0" err="1"/>
              <a:t>subsp</a:t>
            </a:r>
            <a:r>
              <a:rPr lang="cs-CZ" i="1" dirty="0"/>
              <a:t>. </a:t>
            </a:r>
            <a:r>
              <a:rPr lang="cs-CZ" i="1" dirty="0" err="1"/>
              <a:t>palaviensis</a:t>
            </a:r>
            <a:r>
              <a:rPr lang="cs-CZ" i="1" dirty="0" smtClean="0"/>
              <a:t>).</a:t>
            </a:r>
            <a:endParaRPr lang="cs-CZ" i="1" dirty="0"/>
          </a:p>
          <a:p>
            <a:pPr algn="just"/>
            <a:endParaRPr lang="cs-CZ" dirty="0" smtClean="0"/>
          </a:p>
          <a:p>
            <a:pPr algn="just"/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52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Krkonoše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2008" y="1351128"/>
            <a:ext cx="9542604" cy="4560094"/>
          </a:xfrm>
        </p:spPr>
        <p:txBody>
          <a:bodyPr/>
          <a:lstStyle/>
          <a:p>
            <a:r>
              <a:rPr lang="cs-CZ" dirty="0" smtClean="0"/>
              <a:t>25 druhů (z toho 15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Jestřábníky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Borobice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 kleč</a:t>
            </a:r>
            <a:r>
              <a:rPr lang="cs-CZ" i="1" dirty="0"/>
              <a:t> (</a:t>
            </a:r>
            <a:r>
              <a:rPr lang="cs-CZ" i="1" dirty="0" err="1"/>
              <a:t>Pinus</a:t>
            </a:r>
            <a:r>
              <a:rPr lang="cs-CZ" i="1" dirty="0"/>
              <a:t> </a:t>
            </a:r>
            <a:r>
              <a:rPr lang="cs-CZ" i="1" dirty="0" err="1"/>
              <a:t>mugo</a:t>
            </a:r>
            <a:r>
              <a:rPr lang="cs-CZ" i="1" dirty="0"/>
              <a:t>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Hořec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tolitovitý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/>
              <a:t> </a:t>
            </a:r>
            <a:r>
              <a:rPr lang="cs-CZ" i="1" dirty="0" smtClean="0"/>
              <a:t>(</a:t>
            </a:r>
            <a:r>
              <a:rPr lang="cs-CZ" i="1" dirty="0" err="1"/>
              <a:t>Gentiana</a:t>
            </a:r>
            <a:r>
              <a:rPr lang="cs-CZ" i="1" dirty="0"/>
              <a:t> </a:t>
            </a:r>
            <a:r>
              <a:rPr lang="cs-CZ" i="1" dirty="0" err="1" smtClean="0"/>
              <a:t>asclepiadea</a:t>
            </a:r>
            <a:r>
              <a:rPr lang="cs-CZ" i="1" dirty="0" smtClean="0"/>
              <a:t>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Ostřice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krkonošská</a:t>
            </a:r>
            <a:r>
              <a:rPr lang="cs-CZ" b="1" dirty="0"/>
              <a:t> </a:t>
            </a:r>
            <a:r>
              <a:rPr lang="cs-CZ" i="1" dirty="0"/>
              <a:t>(</a:t>
            </a:r>
            <a:r>
              <a:rPr lang="cs-CZ" i="1" dirty="0" err="1"/>
              <a:t>Carex</a:t>
            </a:r>
            <a:r>
              <a:rPr lang="cs-CZ" i="1" dirty="0"/>
              <a:t> </a:t>
            </a:r>
            <a:r>
              <a:rPr lang="cs-CZ" i="1" dirty="0" err="1"/>
              <a:t>derelicta</a:t>
            </a:r>
            <a:r>
              <a:rPr lang="cs-CZ" i="1" dirty="0"/>
              <a:t>)</a:t>
            </a: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										</a:t>
            </a:r>
            <a:endParaRPr lang="cs-CZ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15679"/>
          <a:stretch/>
        </p:blipFill>
        <p:spPr bwMode="auto">
          <a:xfrm>
            <a:off x="6078835" y="3529775"/>
            <a:ext cx="3470412" cy="310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/>
          <a:stretch/>
        </p:blipFill>
        <p:spPr bwMode="auto">
          <a:xfrm>
            <a:off x="1962008" y="3530704"/>
            <a:ext cx="3928849" cy="310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25" y="3529774"/>
            <a:ext cx="2072310" cy="310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70439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2012</TotalTime>
  <Words>537</Words>
  <Application>Microsoft Office PowerPoint</Application>
  <PresentationFormat>Širokoúhlá obrazovka</PresentationFormat>
  <Paragraphs>107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Stébla</vt:lpstr>
      <vt:lpstr>Endemity ČR</vt:lpstr>
      <vt:lpstr>Endemit</vt:lpstr>
      <vt:lpstr>Izolovanost</vt:lpstr>
      <vt:lpstr>Endemit a areál</vt:lpstr>
      <vt:lpstr>Jak vzniká endemit</vt:lpstr>
      <vt:lpstr>Endemity a čas</vt:lpstr>
      <vt:lpstr>Endemity u nás</vt:lpstr>
      <vt:lpstr>Endemity u nás</vt:lpstr>
      <vt:lpstr>Krkonoše</vt:lpstr>
      <vt:lpstr>Prezentace aplikace PowerPoint</vt:lpstr>
      <vt:lpstr>Hrubý Jeseník</vt:lpstr>
      <vt:lpstr>Hadce</vt:lpstr>
      <vt:lpstr>Skalní endemity</vt:lpstr>
      <vt:lpstr>Jestřábníky</vt:lpstr>
      <vt:lpstr>Jeřáby</vt:lpstr>
      <vt:lpstr>Hvozdík moravský (Dianthus moravicus)</vt:lpstr>
      <vt:lpstr>Tučnice obecná česká  (Pinguicula vulgaris subsp. bohemica)</vt:lpstr>
      <vt:lpstr>Naše subendemity</vt:lpstr>
      <vt:lpstr>Další endemity</vt:lpstr>
      <vt:lpstr>Ochrana endemitů</vt:lpstr>
      <vt:lpstr>Na závěr</vt:lpstr>
      <vt:lpstr>Seznam literatury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Endemity ČR</dc:title>
  <dc:creator>Mirka</dc:creator>
  <cp:lastModifiedBy>Mirka</cp:lastModifiedBy>
  <cp:revision>38</cp:revision>
  <dcterms:created xsi:type="dcterms:W3CDTF">2015-10-24T15:25:19Z</dcterms:created>
  <dcterms:modified xsi:type="dcterms:W3CDTF">2015-10-26T19:29:54Z</dcterms:modified>
</cp:coreProperties>
</file>