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70" r:id="rId2"/>
    <p:sldId id="260" r:id="rId3"/>
    <p:sldId id="263" r:id="rId4"/>
    <p:sldId id="258" r:id="rId5"/>
    <p:sldId id="269" r:id="rId6"/>
    <p:sldId id="262" r:id="rId7"/>
    <p:sldId id="267" r:id="rId8"/>
    <p:sldId id="268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99CC00"/>
    <a:srgbClr val="006600"/>
    <a:srgbClr val="A6E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197CE01-03DB-46DE-ADC2-F40BFFECCB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36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8F81D77-1E6B-4668-9FBE-1C5044177F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73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747A51-DBBE-47BA-8435-C2C12967BCF5}" type="slidenum">
              <a:rPr lang="cs-CZ" altLang="cs-CZ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6385F-12DB-4E2A-AA0E-87319C5EAF53}" type="slidenum">
              <a:rPr lang="cs-CZ"/>
              <a:pPr/>
              <a:t>2</a:t>
            </a:fld>
            <a:endParaRPr 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2D2A4-8B5E-42FF-925F-A485AC3FD6B1}" type="slidenum">
              <a:rPr lang="cs-CZ"/>
              <a:pPr/>
              <a:t>3</a:t>
            </a:fld>
            <a:endParaRPr 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A5F67-643E-405C-A90D-413008CB4108}" type="slidenum">
              <a:rPr lang="cs-CZ"/>
              <a:pPr/>
              <a:t>4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F6623-CE46-4BF3-BC3F-16F436025D9C}" type="slidenum">
              <a:rPr lang="cs-CZ"/>
              <a:pPr/>
              <a:t>5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8E613-4FB6-47E3-B53B-E0B7778DD8A6}" type="slidenum">
              <a:rPr lang="cs-CZ"/>
              <a:pPr/>
              <a:t>6</a:t>
            </a:fld>
            <a:endParaRPr 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89419-3A6E-4D6C-9F7F-BA5A724D036D}" type="slidenum">
              <a:rPr lang="cs-CZ"/>
              <a:pPr/>
              <a:t>7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97143-1B08-46E2-9DF8-B3CC416F6898}" type="slidenum">
              <a:rPr lang="cs-CZ"/>
              <a:pPr/>
              <a:t>8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7475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7475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Arial" charset="0"/>
              </a:endParaRPr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D2A106-C539-4A64-A599-B3EFFEBAA0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DBCFE-1CB5-4F21-8A83-0830FFF458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AC40B-26B2-4156-89C5-5C06466327A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AD281A-FC99-4206-A42B-7512215517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48E3-B77F-4D1C-8E96-4EFE5959EB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DDDB9-7CC0-4888-AFA0-E81BF0D7C4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232BD-F30E-40CB-A167-087273ABBF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3BC38-8356-4779-947C-7C4AA1D27A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0603-9A15-4B9D-ADC4-3078EDF87C9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8630E-5CC2-48AF-8694-C7CFE52D98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5CA1-FD20-4974-BE5B-5906774E54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9C62-C25B-4AF5-9781-E533873A3A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37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737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Arial" charset="0"/>
              </a:endParaRPr>
            </a:p>
          </p:txBody>
        </p:sp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EF2EA3-BBF7-40EC-828F-C7891329816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m/news/science-environment-20344201" TargetMode="External"/><Relationship Id="rId3" Type="http://schemas.openxmlformats.org/officeDocument/2006/relationships/hyperlink" Target="http://prazskestezky.cz/kunrat/ku11.html" TargetMode="External"/><Relationship Id="rId7" Type="http://schemas.openxmlformats.org/officeDocument/2006/relationships/hyperlink" Target="http://agathaumas.blogspot.cz/2011/09/archaeopteryx-lithographica1861-201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David_(Michelangelo)" TargetMode="External"/><Relationship Id="rId5" Type="http://schemas.openxmlformats.org/officeDocument/2006/relationships/hyperlink" Target="http://cs.wikipedia.org/wiki/Gran%C3%A1t_(miner%C3%A1l)" TargetMode="External"/><Relationship Id="rId4" Type="http://schemas.openxmlformats.org/officeDocument/2006/relationships/hyperlink" Target="http://www.3dscience.com/3D_Models/Biology/DNA/DNA_with_Phosphat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548680"/>
            <a:ext cx="6964363" cy="1152525"/>
          </a:xfrm>
        </p:spPr>
        <p:txBody>
          <a:bodyPr/>
          <a:lstStyle/>
          <a:p>
            <a:pPr algn="ctr" eaLnBrk="1" hangingPunct="1"/>
            <a:r>
              <a:rPr lang="cs-CZ" altLang="cs-CZ" sz="3200" b="1" dirty="0" smtClean="0"/>
              <a:t>Didaktika přírodopisu 1</a:t>
            </a:r>
            <a:r>
              <a:rPr lang="cs-CZ" altLang="cs-CZ" sz="3600" b="1" dirty="0" smtClean="0"/>
              <a:t/>
            </a:r>
            <a:br>
              <a:rPr lang="cs-CZ" altLang="cs-CZ" sz="3600" b="1" dirty="0" smtClean="0"/>
            </a:br>
            <a:r>
              <a:rPr lang="cs-CZ" altLang="cs-CZ" sz="2200" b="1" dirty="0" smtClean="0"/>
              <a:t>9</a:t>
            </a:r>
            <a:r>
              <a:rPr lang="cs-CZ" altLang="cs-CZ" sz="2200" b="1" i="1" dirty="0" smtClean="0"/>
              <a:t>. </a:t>
            </a:r>
            <a:r>
              <a:rPr lang="cs-CZ" altLang="cs-CZ" sz="2200" b="1" i="1" dirty="0" smtClean="0"/>
              <a:t>seminář:  </a:t>
            </a:r>
            <a:r>
              <a:rPr lang="cs-CZ" altLang="cs-CZ" sz="2200" b="1" i="1" smtClean="0"/>
              <a:t>Mezipředmětové vztahy</a:t>
            </a:r>
            <a:endParaRPr lang="cs-CZ" altLang="cs-CZ" sz="2200" b="1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2813" y="6092825"/>
            <a:ext cx="3457575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Mgr. Libuše VODOVÁ, Ph.D.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Katedra biologie PdF MU</a:t>
            </a: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199" r="10004" b="3993"/>
          <a:stretch>
            <a:fillRect/>
          </a:stretch>
        </p:blipFill>
        <p:spPr bwMode="auto">
          <a:xfrm>
            <a:off x="1258888" y="1844675"/>
            <a:ext cx="65389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5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052513"/>
            <a:ext cx="7304087" cy="460375"/>
          </a:xfrm>
          <a:noFill/>
        </p:spPr>
        <p:txBody>
          <a:bodyPr/>
          <a:lstStyle/>
          <a:p>
            <a:r>
              <a:rPr lang="cs-CZ" sz="2400" b="1"/>
              <a:t>Materiály do receptáře začínajícího učitele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3"/>
            <a:ext cx="7654925" cy="4751387"/>
          </a:xfrm>
        </p:spPr>
        <p:txBody>
          <a:bodyPr/>
          <a:lstStyle/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1) Přírodopisné </a:t>
            </a:r>
            <a:r>
              <a:rPr lang="cs-CZ" sz="1800" dirty="0">
                <a:solidFill>
                  <a:schemeClr val="tx2"/>
                </a:solidFill>
              </a:rPr>
              <a:t>učivo a jeho postavení v </a:t>
            </a:r>
            <a:r>
              <a:rPr lang="cs-CZ" sz="1800" dirty="0" smtClean="0">
                <a:solidFill>
                  <a:schemeClr val="tx2"/>
                </a:solidFill>
              </a:rPr>
              <a:t>RVP </a:t>
            </a:r>
            <a:r>
              <a:rPr lang="cs-CZ" sz="1800" dirty="0">
                <a:solidFill>
                  <a:schemeClr val="tx2"/>
                </a:solidFill>
              </a:rPr>
              <a:t>ZV – pracovní </a:t>
            </a:r>
            <a:r>
              <a:rPr lang="cs-CZ" sz="1800" dirty="0" smtClean="0">
                <a:solidFill>
                  <a:schemeClr val="tx2"/>
                </a:solidFill>
              </a:rPr>
              <a:t>list</a:t>
            </a: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2)</a:t>
            </a:r>
            <a:r>
              <a:rPr lang="cs-CZ" sz="1800" dirty="0" smtClean="0"/>
              <a:t> </a:t>
            </a:r>
            <a:r>
              <a:rPr lang="cs-CZ" sz="1800" dirty="0" smtClean="0">
                <a:solidFill>
                  <a:schemeClr val="tx2"/>
                </a:solidFill>
              </a:rPr>
              <a:t>Záznamový list a hodnotící arch na hodinu přírodopisu na téma měkkýši (J. </a:t>
            </a:r>
            <a:r>
              <a:rPr lang="cs-CZ" sz="1800" dirty="0" err="1" smtClean="0">
                <a:solidFill>
                  <a:schemeClr val="tx2"/>
                </a:solidFill>
              </a:rPr>
              <a:t>Dobroruková</a:t>
            </a:r>
            <a:r>
              <a:rPr lang="cs-CZ" sz="1800" dirty="0" smtClean="0">
                <a:solidFill>
                  <a:schemeClr val="tx2"/>
                </a:solidFill>
              </a:rPr>
              <a:t>)</a:t>
            </a:r>
            <a:endParaRPr lang="cs-CZ" sz="1800" dirty="0">
              <a:solidFill>
                <a:schemeClr val="tx2"/>
              </a:solidFill>
            </a:endParaRP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3) Výchovně vzdělávací cíle formulované pro hodinu přírodopisu </a:t>
            </a: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4) Pojmová mapa na přírodopisné téma</a:t>
            </a:r>
            <a:r>
              <a:rPr lang="cs-CZ" sz="1800" dirty="0"/>
              <a:t> </a:t>
            </a: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1800" dirty="0"/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1800" dirty="0"/>
              <a:t>5) </a:t>
            </a:r>
            <a:r>
              <a:rPr lang="cs-CZ" sz="1800" b="1" dirty="0">
                <a:solidFill>
                  <a:srgbClr val="FFCC00"/>
                </a:solidFill>
              </a:rPr>
              <a:t>Přehled mezipředmětových vztahů hodinu přírodopisu na zvolené téma (s konkrétními příklady použitelnými ve výuce)</a:t>
            </a: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1800" b="1" dirty="0">
              <a:solidFill>
                <a:srgbClr val="FFCC00"/>
              </a:solidFill>
            </a:endParaRP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1800" dirty="0"/>
              <a:t>6</a:t>
            </a:r>
            <a:r>
              <a:rPr lang="cs-CZ" sz="1800" dirty="0" smtClean="0"/>
              <a:t>) Příprava </a:t>
            </a:r>
            <a:r>
              <a:rPr lang="cs-CZ" sz="1800" dirty="0"/>
              <a:t>na hodinu základního typu (může být stejná jako příprava z pedagogického deníku</a:t>
            </a:r>
            <a:r>
              <a:rPr lang="cs-CZ" sz="1800" dirty="0" smtClean="0"/>
              <a:t>)</a:t>
            </a:r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1800" dirty="0" smtClean="0"/>
          </a:p>
          <a:p>
            <a:pPr marL="609600" indent="-609600">
              <a:spcBef>
                <a:spcPts val="500"/>
              </a:spcBef>
              <a:buClr>
                <a:schemeClr val="tx1"/>
              </a:buClr>
              <a:buNone/>
            </a:pPr>
            <a:r>
              <a:rPr lang="cs-CZ" sz="1800" dirty="0" smtClean="0"/>
              <a:t>7) Roční časově tematický plán učiva přírodopisu</a:t>
            </a: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8101012" cy="53990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sz="2100" b="1"/>
              <a:t>Po absolvování semináře bude student schopen….</a:t>
            </a:r>
          </a:p>
          <a:p>
            <a:pPr marL="609600" indent="-609600">
              <a:buFont typeface="Wingdings" pitchFamily="2" charset="2"/>
              <a:buNone/>
            </a:pPr>
            <a:endParaRPr lang="cs-CZ" sz="2100"/>
          </a:p>
          <a:p>
            <a:pPr marL="990600" lvl="1" indent="-533400">
              <a:buClr>
                <a:schemeClr val="tx1"/>
              </a:buClr>
              <a:buFontTx/>
              <a:buNone/>
            </a:pPr>
            <a:r>
              <a:rPr lang="cs-CZ" sz="1900"/>
              <a:t>…..vlastními slovy vysvětlit co jsou to mezipředmětové vztahy</a:t>
            </a:r>
          </a:p>
          <a:p>
            <a:pPr marL="990600" lvl="1" indent="-533400">
              <a:buClr>
                <a:schemeClr val="tx1"/>
              </a:buClr>
              <a:buFontTx/>
              <a:buNone/>
            </a:pPr>
            <a:r>
              <a:rPr lang="cs-CZ" sz="1900"/>
              <a:t>…vlastními slovy vysvětlit pojmy: horizontální a vertikální mezipředmětové vztahy</a:t>
            </a:r>
          </a:p>
          <a:p>
            <a:pPr marL="990600" lvl="1" indent="-533400">
              <a:buClr>
                <a:schemeClr val="tx1"/>
              </a:buClr>
              <a:buFontTx/>
              <a:buNone/>
            </a:pPr>
            <a:r>
              <a:rPr lang="cs-CZ" sz="1900"/>
              <a:t>….v souvislosti s přírodopisným učivem uvést příklady horizontálních a vertikálních mezipředmětových vztahů </a:t>
            </a:r>
          </a:p>
          <a:p>
            <a:pPr marL="990600" lvl="1" indent="-533400">
              <a:buClr>
                <a:schemeClr val="tx1"/>
              </a:buClr>
              <a:buFontTx/>
              <a:buNone/>
            </a:pPr>
            <a:r>
              <a:rPr lang="cs-CZ" sz="1900"/>
              <a:t>….na konkrétním tématu (tématickém celku) vysvětlit které mezipředmětové vztahy by rozvíjel a proč</a:t>
            </a:r>
          </a:p>
          <a:p>
            <a:pPr marL="990600" lvl="1" indent="-533400">
              <a:buClr>
                <a:schemeClr val="tx1"/>
              </a:buClr>
              <a:buFontTx/>
              <a:buNone/>
            </a:pPr>
            <a:endParaRPr lang="cs-CZ"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81075"/>
            <a:ext cx="7313612" cy="490538"/>
          </a:xfrm>
          <a:noFill/>
        </p:spPr>
        <p:txBody>
          <a:bodyPr/>
          <a:lstStyle/>
          <a:p>
            <a:r>
              <a:rPr lang="cs-CZ" sz="2000" b="1"/>
              <a:t>Mezipředmětové vztahy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628775"/>
            <a:ext cx="7570787" cy="18002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1800" b="1" dirty="0"/>
              <a:t>vyjadřují vztah k ostatním vyučovaným předmětům</a:t>
            </a:r>
          </a:p>
          <a:p>
            <a:pPr marL="609600" indent="-609600">
              <a:lnSpc>
                <a:spcPct val="80000"/>
              </a:lnSpc>
              <a:spcBef>
                <a:spcPts val="500"/>
              </a:spcBef>
              <a:buFontTx/>
              <a:buNone/>
            </a:pPr>
            <a:endParaRPr lang="cs-CZ" sz="16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sz="2000" b="1" dirty="0">
                <a:solidFill>
                  <a:schemeClr val="tx2"/>
                </a:solidFill>
              </a:rPr>
              <a:t>1) Vertikální</a:t>
            </a:r>
          </a:p>
          <a:p>
            <a:pPr marL="609600" indent="-609600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sz="1800" b="1" dirty="0"/>
              <a:t> </a:t>
            </a:r>
            <a:r>
              <a:rPr lang="cs-CZ" sz="1800" dirty="0"/>
              <a:t>– vztah k předmětům, které nejsou vyučovány ve stejném časovém úseku</a:t>
            </a:r>
          </a:p>
          <a:p>
            <a:pPr marL="609600" indent="-609600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sz="1600" dirty="0"/>
              <a:t>		- např. </a:t>
            </a:r>
            <a:r>
              <a:rPr lang="cs-CZ" sz="1600" dirty="0" smtClean="0"/>
              <a:t>prvouka (přírodověda) </a:t>
            </a:r>
            <a:r>
              <a:rPr lang="cs-CZ" sz="1600" dirty="0"/>
              <a:t>– přírodopis – biologie </a:t>
            </a:r>
          </a:p>
        </p:txBody>
      </p:sp>
      <p:pic>
        <p:nvPicPr>
          <p:cNvPr id="4101" name="Picture 5" descr="les-veg-stup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672013"/>
            <a:ext cx="3779838" cy="2185987"/>
          </a:xfrm>
          <a:noFill/>
          <a:ln/>
        </p:spPr>
      </p:pic>
      <p:pic>
        <p:nvPicPr>
          <p:cNvPr id="4103" name="Picture 7" descr="d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4300" y="4745038"/>
            <a:ext cx="2112963" cy="2112962"/>
          </a:xfrm>
          <a:noFill/>
          <a:ln/>
        </p:spPr>
      </p:pic>
      <p:pic>
        <p:nvPicPr>
          <p:cNvPr id="4107" name="Picture 11" descr="Granat,_Madagask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678363"/>
            <a:ext cx="2903537" cy="217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81075"/>
            <a:ext cx="7313612" cy="490538"/>
          </a:xfrm>
          <a:noFill/>
        </p:spPr>
        <p:txBody>
          <a:bodyPr/>
          <a:lstStyle/>
          <a:p>
            <a:r>
              <a:rPr lang="cs-CZ" sz="2000" b="1" dirty="0"/>
              <a:t>Mezipředmětové vztahy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628775"/>
            <a:ext cx="7570787" cy="3024188"/>
          </a:xfrm>
        </p:spPr>
        <p:txBody>
          <a:bodyPr/>
          <a:lstStyle/>
          <a:p>
            <a:pPr marL="609600" indent="-609600">
              <a:spcBef>
                <a:spcPts val="500"/>
              </a:spcBef>
              <a:buFont typeface="Wingdings" pitchFamily="2" charset="2"/>
              <a:buNone/>
            </a:pPr>
            <a:r>
              <a:rPr lang="cs-CZ" sz="2000" b="1" dirty="0">
                <a:solidFill>
                  <a:schemeClr val="tx2"/>
                </a:solidFill>
              </a:rPr>
              <a:t>2</a:t>
            </a:r>
            <a:r>
              <a:rPr lang="cs-CZ" sz="2000" b="1" dirty="0" smtClean="0">
                <a:solidFill>
                  <a:schemeClr val="tx2"/>
                </a:solidFill>
              </a:rPr>
              <a:t>) Horizontální </a:t>
            </a:r>
            <a:endParaRPr lang="cs-CZ" sz="2000" b="1" dirty="0">
              <a:solidFill>
                <a:schemeClr val="tx2"/>
              </a:solidFill>
            </a:endParaRPr>
          </a:p>
          <a:p>
            <a:pPr marL="609600" indent="-609600">
              <a:spcBef>
                <a:spcPts val="500"/>
              </a:spcBef>
              <a:buFont typeface="Wingdings" pitchFamily="2" charset="2"/>
              <a:buNone/>
            </a:pPr>
            <a:r>
              <a:rPr lang="cs-CZ" sz="1800" dirty="0"/>
              <a:t>– vztah k paralelně vyučovaným předmětům</a:t>
            </a:r>
          </a:p>
          <a:p>
            <a:pPr marL="609600" indent="-609600">
              <a:spcBef>
                <a:spcPts val="500"/>
              </a:spcBef>
              <a:buFont typeface="Wingdings" pitchFamily="2" charset="2"/>
              <a:buNone/>
            </a:pPr>
            <a:endParaRPr lang="cs-CZ" sz="1800" dirty="0"/>
          </a:p>
          <a:p>
            <a:pPr marL="609600" indent="-609600">
              <a:spcBef>
                <a:spcPts val="500"/>
              </a:spcBef>
              <a:buFontTx/>
              <a:buNone/>
            </a:pPr>
            <a:r>
              <a:rPr lang="cs-CZ" sz="1800" b="1" dirty="0"/>
              <a:t>A) mezipředmětové vztahy s přírodovědnými předměty</a:t>
            </a:r>
          </a:p>
          <a:p>
            <a:pPr marL="360000" indent="-36000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600" dirty="0" smtClean="0"/>
              <a:t>přírodopis </a:t>
            </a:r>
            <a:r>
              <a:rPr lang="cs-CZ" sz="1600" dirty="0"/>
              <a:t>– chemie – fotosyntéza, dýchání, </a:t>
            </a:r>
            <a:r>
              <a:rPr lang="cs-CZ" sz="1600" dirty="0" smtClean="0"/>
              <a:t>genetika, mineralogie</a:t>
            </a:r>
          </a:p>
          <a:p>
            <a:pPr marL="360000" indent="-36000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 smtClean="0"/>
              <a:t>přírodopis </a:t>
            </a:r>
            <a:r>
              <a:rPr lang="cs-CZ" sz="1600" dirty="0"/>
              <a:t>– fyzika – fyzikální vlastnosti nerostů</a:t>
            </a:r>
          </a:p>
          <a:p>
            <a:pPr marL="360000" indent="-36000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 smtClean="0"/>
              <a:t>přírodopis </a:t>
            </a:r>
            <a:r>
              <a:rPr lang="cs-CZ" sz="1600" dirty="0"/>
              <a:t>– zeměpis – biomy, vegetační </a:t>
            </a:r>
            <a:r>
              <a:rPr lang="cs-CZ" sz="1600" dirty="0" smtClean="0"/>
              <a:t>stupně</a:t>
            </a:r>
            <a:endParaRPr lang="cs-CZ" sz="1600" dirty="0"/>
          </a:p>
        </p:txBody>
      </p:sp>
      <p:pic>
        <p:nvPicPr>
          <p:cNvPr id="82948" name="Picture 4" descr="les-veg-stup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672013"/>
            <a:ext cx="3779838" cy="2185987"/>
          </a:xfrm>
          <a:noFill/>
          <a:ln/>
        </p:spPr>
      </p:pic>
      <p:pic>
        <p:nvPicPr>
          <p:cNvPr id="82949" name="Picture 5" descr="d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4300" y="4745038"/>
            <a:ext cx="2112963" cy="2112962"/>
          </a:xfrm>
          <a:noFill/>
          <a:ln/>
        </p:spPr>
      </p:pic>
      <p:pic>
        <p:nvPicPr>
          <p:cNvPr id="82950" name="Picture 6" descr="Granat,_Madagask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678363"/>
            <a:ext cx="2903537" cy="217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4474" y="1604194"/>
            <a:ext cx="7923163" cy="237648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600" b="1" dirty="0" smtClean="0"/>
              <a:t>přírodopis </a:t>
            </a:r>
            <a:r>
              <a:rPr lang="cs-CZ" sz="1600" b="1" dirty="0"/>
              <a:t>– </a:t>
            </a:r>
            <a:r>
              <a:rPr lang="cs-CZ" sz="1600" b="1" dirty="0" smtClean="0"/>
              <a:t>dějepis</a:t>
            </a:r>
            <a:r>
              <a:rPr lang="cs-CZ" sz="1600" dirty="0" smtClean="0"/>
              <a:t> </a:t>
            </a:r>
            <a:r>
              <a:rPr lang="cs-CZ" sz="1600" dirty="0"/>
              <a:t>– objev buňky</a:t>
            </a:r>
            <a:r>
              <a:rPr lang="cs-CZ" sz="1600" dirty="0" smtClean="0"/>
              <a:t>, boj </a:t>
            </a:r>
            <a:r>
              <a:rPr lang="cs-CZ" sz="1600" dirty="0"/>
              <a:t>s nemocemi, vznik života, 			</a:t>
            </a:r>
            <a:r>
              <a:rPr lang="cs-CZ" sz="1600" dirty="0" smtClean="0"/>
              <a:t>choroby slavných </a:t>
            </a:r>
            <a:r>
              <a:rPr lang="cs-CZ" sz="1600" i="1" dirty="0" smtClean="0"/>
              <a:t>Tycho Brahe </a:t>
            </a:r>
            <a:r>
              <a:rPr lang="cs-CZ" sz="1600" i="1" dirty="0"/>
              <a:t>a </a:t>
            </a:r>
            <a:r>
              <a:rPr lang="cs-CZ" sz="1600" i="1" dirty="0" smtClean="0"/>
              <a:t>prasklý </a:t>
            </a:r>
            <a:r>
              <a:rPr lang="cs-CZ" sz="1600" i="1" dirty="0"/>
              <a:t>močový měchýř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600" b="1" dirty="0" smtClean="0"/>
              <a:t>přírodopis </a:t>
            </a:r>
            <a:r>
              <a:rPr lang="cs-CZ" sz="1600" b="1" dirty="0"/>
              <a:t>– VV</a:t>
            </a:r>
            <a:r>
              <a:rPr lang="cs-CZ" sz="1600" dirty="0"/>
              <a:t> – znázornění lidského těla v uměleckých dílech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600" b="1" dirty="0" smtClean="0"/>
              <a:t>přírodopis </a:t>
            </a:r>
            <a:r>
              <a:rPr lang="cs-CZ" sz="1600" b="1" dirty="0"/>
              <a:t>– ČJ: </a:t>
            </a:r>
            <a:r>
              <a:rPr lang="cs-CZ" sz="1600" dirty="0"/>
              <a:t>slova cizího původu (z řečtiny, AJ, latiny) </a:t>
            </a:r>
            <a:endParaRPr lang="cs-CZ" sz="16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 smtClean="0"/>
              <a:t>	</a:t>
            </a:r>
            <a:r>
              <a:rPr lang="cs-CZ" sz="1600" dirty="0" smtClean="0"/>
              <a:t>jejich </a:t>
            </a:r>
            <a:r>
              <a:rPr lang="cs-CZ" sz="1600" dirty="0"/>
              <a:t>význam, z jakého jsou jazyka, jak se správně píší. 				</a:t>
            </a:r>
            <a:r>
              <a:rPr lang="cs-CZ" sz="1600" i="1" dirty="0"/>
              <a:t>evoluce, fylogeneze, antikoncepce atd.</a:t>
            </a:r>
            <a:endParaRPr lang="cs-CZ" sz="1600" dirty="0"/>
          </a:p>
        </p:txBody>
      </p:sp>
      <p:pic>
        <p:nvPicPr>
          <p:cNvPr id="28684" name="Picture 12" descr="archeptery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005263"/>
            <a:ext cx="3962400" cy="2662237"/>
          </a:xfrm>
          <a:prstGeom prst="rect">
            <a:avLst/>
          </a:prstGeom>
          <a:noFill/>
        </p:spPr>
      </p:pic>
      <p:pic>
        <p:nvPicPr>
          <p:cNvPr id="28686" name="Picture 14" descr="Michelangelo-David_JB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713163"/>
            <a:ext cx="2098675" cy="3144837"/>
          </a:xfrm>
          <a:noFill/>
          <a:ln/>
        </p:spPr>
      </p:pic>
      <p:pic>
        <p:nvPicPr>
          <p:cNvPr id="28688" name="Picture 16" descr="_64163594_641635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68538" y="3789363"/>
            <a:ext cx="2187575" cy="2913062"/>
          </a:xfrm>
          <a:noFill/>
          <a:ln/>
        </p:spPr>
      </p:pic>
      <p:sp>
        <p:nvSpPr>
          <p:cNvPr id="2" name="TextovéPole 1"/>
          <p:cNvSpPr txBox="1"/>
          <p:nvPr/>
        </p:nvSpPr>
        <p:spPr>
          <a:xfrm>
            <a:off x="1475656" y="10527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B) mezipředmětové vztahy s humanitními </a:t>
            </a:r>
            <a:r>
              <a:rPr lang="cs-CZ" b="1" dirty="0" smtClean="0">
                <a:solidFill>
                  <a:schemeClr val="tx2"/>
                </a:solidFill>
              </a:rPr>
              <a:t>předměty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1075"/>
            <a:ext cx="7313613" cy="490538"/>
          </a:xfrm>
          <a:noFill/>
        </p:spPr>
        <p:txBody>
          <a:bodyPr/>
          <a:lstStyle/>
          <a:p>
            <a:r>
              <a:rPr lang="cs-CZ" sz="2000" b="1"/>
              <a:t>Zadání úkolu do receptáře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28775"/>
            <a:ext cx="7499350" cy="10795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sz="2000" i="1"/>
              <a:t>Jaké mezi předmětové vztahy byste rozvíjeli v hodině přírodopisu na téma…….</a:t>
            </a:r>
          </a:p>
        </p:txBody>
      </p:sp>
      <p:pic>
        <p:nvPicPr>
          <p:cNvPr id="78852" name="Picture 4" descr="les-veg-stup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672013"/>
            <a:ext cx="3779838" cy="2185987"/>
          </a:xfrm>
          <a:noFill/>
          <a:ln/>
        </p:spPr>
      </p:pic>
      <p:pic>
        <p:nvPicPr>
          <p:cNvPr id="78853" name="Picture 5" descr="d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4300" y="4670425"/>
            <a:ext cx="2187575" cy="2187575"/>
          </a:xfrm>
          <a:noFill/>
          <a:ln/>
        </p:spPr>
      </p:pic>
      <p:pic>
        <p:nvPicPr>
          <p:cNvPr id="78855" name="Picture 7" descr="Granat,_Madagask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4678363"/>
            <a:ext cx="2903537" cy="217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1075"/>
            <a:ext cx="7313613" cy="490538"/>
          </a:xfrm>
          <a:noFill/>
        </p:spPr>
        <p:txBody>
          <a:bodyPr/>
          <a:lstStyle/>
          <a:p>
            <a:r>
              <a:rPr lang="cs-CZ" sz="2000" b="1"/>
              <a:t>Citace použitých obrázků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628775"/>
            <a:ext cx="7643812" cy="50403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sz="1500" i="1"/>
              <a:t>Vegetační stupně: </a:t>
            </a:r>
            <a:r>
              <a:rPr lang="cs-CZ" sz="1500" i="1">
                <a:hlinkClick r:id="rId3"/>
              </a:rPr>
              <a:t>http://prazskestezky.cz/kunrat/ku11.html</a:t>
            </a:r>
            <a:endParaRPr lang="cs-CZ" sz="1500" i="1"/>
          </a:p>
          <a:p>
            <a:pPr marL="0" indent="0">
              <a:buFont typeface="Wingdings" pitchFamily="2" charset="2"/>
              <a:buNone/>
            </a:pPr>
            <a:endParaRPr lang="cs-CZ" sz="1500" i="1"/>
          </a:p>
          <a:p>
            <a:pPr marL="0" indent="0">
              <a:buFont typeface="Wingdings" pitchFamily="2" charset="2"/>
              <a:buNone/>
            </a:pPr>
            <a:r>
              <a:rPr lang="cs-CZ" sz="1500" i="1"/>
              <a:t>Šroubovice DNA: </a:t>
            </a:r>
            <a:r>
              <a:rPr lang="cs-CZ" sz="1500" i="1">
                <a:hlinkClick r:id="rId4"/>
              </a:rPr>
              <a:t>http://www.3dscience.com/3D_Models/Biology/DNA/DNA_with_Phosphate.php</a:t>
            </a:r>
            <a:endParaRPr lang="cs-CZ" sz="1500" i="1"/>
          </a:p>
          <a:p>
            <a:pPr marL="0" indent="0">
              <a:buFont typeface="Wingdings" pitchFamily="2" charset="2"/>
              <a:buNone/>
            </a:pPr>
            <a:endParaRPr lang="cs-CZ" sz="1500" i="1"/>
          </a:p>
          <a:p>
            <a:pPr marL="0" indent="0">
              <a:buFont typeface="Wingdings" pitchFamily="2" charset="2"/>
              <a:buNone/>
            </a:pPr>
            <a:r>
              <a:rPr lang="cs-CZ" sz="1500" i="1"/>
              <a:t>Granát:</a:t>
            </a:r>
          </a:p>
          <a:p>
            <a:pPr marL="0" indent="0">
              <a:buFont typeface="Wingdings" pitchFamily="2" charset="2"/>
              <a:buNone/>
            </a:pPr>
            <a:r>
              <a:rPr lang="cs-CZ" sz="1500" i="1">
                <a:hlinkClick r:id="rId5"/>
              </a:rPr>
              <a:t>http://cs.wikipedia.org/wiki/Gran%C3%A1t_(miner%C3%A1l)#mediaviewer/File:Granat,_Madagaskar.JPG</a:t>
            </a:r>
            <a:endParaRPr lang="cs-CZ" sz="1500" i="1"/>
          </a:p>
          <a:p>
            <a:pPr marL="0" indent="0">
              <a:buFont typeface="Wingdings" pitchFamily="2" charset="2"/>
              <a:buNone/>
            </a:pPr>
            <a:endParaRPr lang="cs-CZ" sz="1500" i="1"/>
          </a:p>
          <a:p>
            <a:pPr marL="0" indent="0">
              <a:buFont typeface="Wingdings" pitchFamily="2" charset="2"/>
              <a:buNone/>
            </a:pPr>
            <a:r>
              <a:rPr lang="cs-CZ" sz="1500" i="1"/>
              <a:t>Michelangelův David:</a:t>
            </a:r>
          </a:p>
          <a:p>
            <a:pPr marL="0" indent="0">
              <a:buFont typeface="Wingdings" pitchFamily="2" charset="2"/>
              <a:buNone/>
            </a:pPr>
            <a:r>
              <a:rPr lang="cs-CZ" sz="1500" i="1">
                <a:hlinkClick r:id="rId6"/>
              </a:rPr>
              <a:t>http://en.wikipedia.org/wiki/David_(Michelangelo)#mediaviewer/File:Michelangelo-David_JB01.JPG</a:t>
            </a:r>
            <a:endParaRPr lang="cs-CZ" sz="1500" i="1"/>
          </a:p>
          <a:p>
            <a:pPr marL="0" indent="0">
              <a:buFont typeface="Wingdings" pitchFamily="2" charset="2"/>
              <a:buNone/>
            </a:pPr>
            <a:endParaRPr lang="cs-CZ" sz="1500" i="1"/>
          </a:p>
          <a:p>
            <a:pPr marL="0" indent="0">
              <a:buFont typeface="Wingdings" pitchFamily="2" charset="2"/>
              <a:buNone/>
            </a:pPr>
            <a:r>
              <a:rPr lang="cs-CZ" sz="1500" i="1"/>
              <a:t>Burianův Archeopteryx:</a:t>
            </a:r>
          </a:p>
          <a:p>
            <a:pPr marL="0" indent="0">
              <a:buFont typeface="Wingdings" pitchFamily="2" charset="2"/>
              <a:buNone/>
            </a:pPr>
            <a:r>
              <a:rPr lang="cs-CZ" sz="1500" i="1">
                <a:hlinkClick r:id="rId7"/>
              </a:rPr>
              <a:t>http://agathaumas.blogspot.cz/2011/09/archaeopteryx-lithographica1861-2011.html</a:t>
            </a:r>
            <a:endParaRPr lang="cs-CZ" sz="1500" i="1"/>
          </a:p>
          <a:p>
            <a:pPr marL="0" indent="0">
              <a:buFont typeface="Wingdings" pitchFamily="2" charset="2"/>
              <a:buNone/>
            </a:pPr>
            <a:endParaRPr lang="cs-CZ" sz="1500" i="1"/>
          </a:p>
          <a:p>
            <a:pPr marL="0" indent="0">
              <a:buFont typeface="Wingdings" pitchFamily="2" charset="2"/>
              <a:buNone/>
            </a:pPr>
            <a:r>
              <a:rPr lang="cs-CZ" sz="1500" i="1"/>
              <a:t>Tycho Brahe:</a:t>
            </a:r>
          </a:p>
          <a:p>
            <a:pPr marL="0" indent="0">
              <a:buFont typeface="Wingdings" pitchFamily="2" charset="2"/>
              <a:buNone/>
            </a:pPr>
            <a:r>
              <a:rPr lang="cs-CZ" sz="1500" i="1">
                <a:hlinkClick r:id="rId8"/>
              </a:rPr>
              <a:t>http://www.bbc.com/news/science-environment-20344201</a:t>
            </a:r>
            <a:endParaRPr lang="cs-CZ" sz="15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1584</TotalTime>
  <Words>300</Words>
  <Application>Microsoft Office PowerPoint</Application>
  <PresentationFormat>Předvádění na obrazovce (4:3)</PresentationFormat>
  <Paragraphs>65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Zatmění</vt:lpstr>
      <vt:lpstr>Didaktika přírodopisu 1 9. seminář:  Mezipředmětové vztahy</vt:lpstr>
      <vt:lpstr>Materiály do receptáře začínajícího učitele</vt:lpstr>
      <vt:lpstr>Prezentace aplikace PowerPoint</vt:lpstr>
      <vt:lpstr>Mezipředmětové vztahy </vt:lpstr>
      <vt:lpstr>Mezipředmětové vztahy </vt:lpstr>
      <vt:lpstr>Prezentace aplikace PowerPoint</vt:lpstr>
      <vt:lpstr>Zadání úkolu do receptáře</vt:lpstr>
      <vt:lpstr>Citace použitých obrázků</vt:lpstr>
    </vt:vector>
  </TitlesOfParts>
  <Company>PdF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přírodopisu 2</dc:title>
  <dc:creator>Vodova</dc:creator>
  <cp:lastModifiedBy>Vodová</cp:lastModifiedBy>
  <cp:revision>76</cp:revision>
  <dcterms:created xsi:type="dcterms:W3CDTF">2011-02-01T15:13:06Z</dcterms:created>
  <dcterms:modified xsi:type="dcterms:W3CDTF">2015-11-30T14:44:38Z</dcterms:modified>
</cp:coreProperties>
</file>