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73" r:id="rId12"/>
    <p:sldId id="274" r:id="rId13"/>
    <p:sldId id="263" r:id="rId14"/>
    <p:sldId id="258" r:id="rId15"/>
    <p:sldId id="275" r:id="rId16"/>
    <p:sldId id="276" r:id="rId17"/>
    <p:sldId id="259" r:id="rId18"/>
    <p:sldId id="260" r:id="rId19"/>
    <p:sldId id="261" r:id="rId20"/>
    <p:sldId id="264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5203F-4CB8-4FE9-9558-5358B0AC1BB6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33B8-F4FA-4ECB-A601-AF7E364A98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103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B33B8-F4FA-4ECB-A601-AF7E364A98D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18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B33B8-F4FA-4ECB-A601-AF7E364A98D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FAE843C-D01A-4D44-90FE-50705A2EDB01}" type="datetimeFigureOut">
              <a:rPr lang="cs-CZ" smtClean="0"/>
              <a:pPr/>
              <a:t>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C57D5F0-80E2-499E-A764-7CB3AC9EE7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z/url?sa=i&amp;rct=j&amp;q=&amp;esrc=s&amp;frm=1&amp;source=images&amp;cd=&amp;cad=rja&amp;uact=8&amp;ved=0ahUKEwj5md-20srJAhVG7RQKHZ9vAFkQjRwIBw&amp;url=https%3A%2F%2Fwww.pinterest.com%2Fpin%2F461196818060847428%2F&amp;psig=AFQjCNE0QB87xGRhAxgzEF_rZmsBczmZqw&amp;ust=14496083378218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385248" cy="648072"/>
          </a:xfrm>
        </p:spPr>
        <p:txBody>
          <a:bodyPr/>
          <a:lstStyle/>
          <a:p>
            <a:r>
              <a:rPr lang="cs-CZ" b="1" dirty="0" smtClean="0"/>
              <a:t>Dermatoglyfy jsou znaky metrické, kvantitativní polygenního charakteru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Dermatoglyfika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22"/>
          <a:stretch/>
        </p:blipFill>
        <p:spPr bwMode="auto">
          <a:xfrm>
            <a:off x="584742" y="150533"/>
            <a:ext cx="803847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83118" y="3246877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Oblouk, stanový oblouk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96977" y="3231187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Smyčka ulnární, radiální - vzácnější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9704"/>
            <a:ext cx="7966471" cy="275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354382" y="635541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vír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11834" y="6355413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dvojsmyčka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3808" y="323945"/>
            <a:ext cx="2448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tvary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prstové</a:t>
            </a:r>
            <a:endParaRPr lang="cs-CZ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10084" y="2723501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triradius</a:t>
            </a:r>
            <a:endParaRPr lang="cs-CZ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89341" y="2740278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nemá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triradius</a:t>
            </a:r>
            <a:endParaRPr lang="cs-CZ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60479" y="590208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triradius</a:t>
            </a:r>
            <a:endParaRPr lang="cs-CZ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08304" y="570061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triradius</a:t>
            </a:r>
            <a:endParaRPr lang="cs-CZ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75856" y="4005064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Splynutím dvou vzorů</a:t>
            </a:r>
          </a:p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jednoduchých</a:t>
            </a:r>
            <a:endParaRPr lang="cs-CZ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5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prstových vzorů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 normálních okolností se vyskytují jednotlivé typy s různou frekvencí</a:t>
            </a:r>
          </a:p>
          <a:p>
            <a:pPr lvl="1"/>
            <a:r>
              <a:rPr lang="cs-CZ" sz="2000" dirty="0" smtClean="0"/>
              <a:t>Smyčky častější – ulnární zejména</a:t>
            </a:r>
          </a:p>
          <a:p>
            <a:pPr lvl="1"/>
            <a:r>
              <a:rPr lang="cs-CZ" sz="2000" dirty="0" smtClean="0"/>
              <a:t>Méně často vzory složité</a:t>
            </a:r>
          </a:p>
          <a:p>
            <a:pPr lvl="1"/>
            <a:r>
              <a:rPr lang="cs-CZ" sz="2000" dirty="0" smtClean="0"/>
              <a:t>Nejméně často oblouky</a:t>
            </a:r>
          </a:p>
          <a:p>
            <a:r>
              <a:rPr lang="cs-CZ" sz="2000" dirty="0" smtClean="0"/>
              <a:t>Afinita jednotlivých typů prstů k jednotlivým vzorům:</a:t>
            </a:r>
          </a:p>
          <a:p>
            <a:pPr lvl="1"/>
            <a:r>
              <a:rPr lang="cs-CZ" sz="2000" dirty="0" smtClean="0"/>
              <a:t>Ukazovák – ze všech prstů nejčastěji oblouky a stanové oblouky, také radiální smyčka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Výskyt radiální smyčky na palci je vždy patologický konstituční stav</a:t>
            </a:r>
            <a:r>
              <a:rPr lang="cs-CZ" sz="2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cs-CZ" sz="2000" dirty="0" smtClean="0"/>
              <a:t>Víry mají afinitu ke čtvrtému prstu</a:t>
            </a:r>
          </a:p>
          <a:p>
            <a:r>
              <a:rPr lang="cs-CZ" sz="2000" dirty="0" smtClean="0"/>
              <a:t>Ulnární smyčky nejčastější 60 %, hlavně na ulnární straně (u Downova syndromu až 90 %).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64799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cs-CZ" dirty="0" smtClean="0"/>
              <a:t>Ohybové rýhy na prstech a dlaních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84976" cy="4114800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interfalangeálních</a:t>
            </a:r>
            <a:r>
              <a:rPr lang="cs-CZ" dirty="0" smtClean="0"/>
              <a:t> rýhách souvisí s pohyblivostí prstů ve fetálním životě</a:t>
            </a:r>
          </a:p>
          <a:p>
            <a:r>
              <a:rPr lang="cs-CZ" dirty="0" smtClean="0"/>
              <a:t>Spor, zda aktivní pohyblivost podmiňuje jejich formování nebo zda jsou determinovány geneticky:</a:t>
            </a:r>
          </a:p>
          <a:p>
            <a:pPr lvl="1"/>
            <a:r>
              <a:rPr lang="cs-CZ" dirty="0" err="1" smtClean="0"/>
              <a:t>Symfalangismus</a:t>
            </a:r>
            <a:r>
              <a:rPr lang="cs-CZ" dirty="0" smtClean="0"/>
              <a:t> – vymizení hybné </a:t>
            </a:r>
            <a:r>
              <a:rPr lang="cs-CZ" dirty="0" err="1" smtClean="0"/>
              <a:t>fce</a:t>
            </a:r>
            <a:r>
              <a:rPr lang="cs-CZ" dirty="0" smtClean="0"/>
              <a:t> prstů (srůst článků) – rýhy nejsou přítomny od začátku (i když jsou prsty ohebné), je to determinace genetická (rod </a:t>
            </a:r>
            <a:r>
              <a:rPr lang="cs-CZ" dirty="0" err="1" smtClean="0"/>
              <a:t>Talbotů</a:t>
            </a:r>
            <a:r>
              <a:rPr lang="cs-CZ" dirty="0" smtClean="0"/>
              <a:t> ve Velké Británii – od doby Shakespeara).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6074196" cy="29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60231" y="2924944"/>
            <a:ext cx="24223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Dermatoglyfy sedmiletého chlapce s vymizením ohybových rýh – označeno šipkami v </a:t>
            </a:r>
            <a:r>
              <a:rPr lang="cs-CZ" sz="1600" i="1" dirty="0" err="1"/>
              <a:t>interfalangeálních</a:t>
            </a:r>
            <a:r>
              <a:rPr lang="cs-CZ" sz="1600" i="1" dirty="0"/>
              <a:t> prostorech, což je podmíněno sníženou pohyblivostí kloubů, vznikem vazivového až kostěného </a:t>
            </a:r>
            <a:r>
              <a:rPr lang="cs-CZ" sz="1600" i="1" dirty="0" err="1"/>
              <a:t>symfalangismu</a:t>
            </a:r>
            <a:r>
              <a:rPr lang="cs-CZ" sz="1600" i="1" dirty="0"/>
              <a:t>. U chlapce je patrna také </a:t>
            </a:r>
            <a:r>
              <a:rPr lang="cs-CZ" sz="1600" i="1" dirty="0" err="1"/>
              <a:t>klinodaktylie</a:t>
            </a:r>
            <a:r>
              <a:rPr lang="cs-CZ" sz="1600" i="1" dirty="0"/>
              <a:t> malíků a </a:t>
            </a:r>
            <a:r>
              <a:rPr lang="cs-CZ" sz="1600" i="1" dirty="0" err="1"/>
              <a:t>brachydaktylie</a:t>
            </a:r>
            <a:r>
              <a:rPr lang="cs-CZ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254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Perokresba dermatoglyfických změn u diastrofické </a:t>
            </a:r>
            <a:r>
              <a:rPr lang="cs-CZ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dysplázie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553294" cy="820688"/>
          </a:xfrm>
        </p:spPr>
        <p:txBody>
          <a:bodyPr/>
          <a:lstStyle/>
          <a:p>
            <a:r>
              <a:rPr lang="cs-CZ" dirty="0"/>
              <a:t>Dermatoglyfy 2,5 leté pacientky s diastrofickou </a:t>
            </a:r>
            <a:r>
              <a:rPr lang="cs-CZ" dirty="0" err="1"/>
              <a:t>dysplázií</a:t>
            </a:r>
            <a:r>
              <a:rPr lang="cs-CZ" dirty="0"/>
              <a:t>, s plně vyvinutou symptomatologií</a:t>
            </a:r>
            <a:r>
              <a:rPr lang="cs-CZ" dirty="0" smtClean="0"/>
              <a:t>, rozštěpem </a:t>
            </a:r>
            <a:r>
              <a:rPr lang="cs-CZ" dirty="0"/>
              <a:t>uvuly a rozštěpem měkkého patra. Změny analogické jako u předchozího pacienta.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5" y="2636912"/>
            <a:ext cx="8866237" cy="38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90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Ohybové rýhy dlaňové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734416" y="3556504"/>
            <a:ext cx="3312368" cy="33492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klasická 2. přechodná 3. zvláštní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9978" y="1036185"/>
            <a:ext cx="3058066" cy="239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90600" y="1665674"/>
            <a:ext cx="175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čtyřprstové</a:t>
            </a: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rýhy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33840" y="3953653"/>
            <a:ext cx="46586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Dvě příčné rýhy: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Tříprstová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Čtyřprstová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Čára života , linea </a:t>
            </a:r>
            <a:r>
              <a:rPr lang="cs-CZ" dirty="0" err="1"/>
              <a:t>vitalis</a:t>
            </a:r>
            <a:r>
              <a:rPr lang="cs-CZ" dirty="0"/>
              <a:t> – </a:t>
            </a:r>
            <a:r>
              <a:rPr lang="cs-CZ" i="1" dirty="0"/>
              <a:t>linea </a:t>
            </a:r>
            <a:r>
              <a:rPr lang="cs-CZ" i="1" dirty="0" err="1"/>
              <a:t>oppositionis</a:t>
            </a:r>
            <a:r>
              <a:rPr lang="cs-CZ" i="1" dirty="0"/>
              <a:t> </a:t>
            </a:r>
            <a:r>
              <a:rPr lang="cs-CZ" i="1" dirty="0" err="1"/>
              <a:t>pollicis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patologií (DS, chrom. aberace, </a:t>
            </a:r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synndromy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skeletální </a:t>
            </a:r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dysplázie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končetinové vady, rubeola) </a:t>
            </a:r>
            <a:r>
              <a:rPr lang="cs-CZ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splývají v jednu 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tzv. jednoduchá </a:t>
            </a:r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čtyřprstová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rýha (opičí rýha) – rodiče zdraví – ale jedna rýha (DS)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185"/>
            <a:ext cx="3528392" cy="53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37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Ohybové rýhy dlaňové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049441" cy="4114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U řady osob, zejména pacientů s různými chorobami se vyskytují sekundární ohybové rýhy, nadměrné množství tvoří síťovitou strukturu.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Revmatické choroby </a:t>
            </a:r>
          </a:p>
          <a:p>
            <a:pPr lvl="1"/>
            <a:r>
              <a:rPr lang="cs-CZ" sz="2000" dirty="0" smtClean="0"/>
              <a:t>Četné rýhy</a:t>
            </a:r>
          </a:p>
          <a:p>
            <a:pPr lvl="1"/>
            <a:r>
              <a:rPr lang="cs-CZ" sz="2000" dirty="0" smtClean="0"/>
              <a:t>Perpendikulární linie</a:t>
            </a:r>
          </a:p>
          <a:p>
            <a:r>
              <a:rPr lang="cs-CZ" sz="2000" dirty="0" err="1" smtClean="0">
                <a:solidFill>
                  <a:schemeClr val="tx2"/>
                </a:solidFill>
              </a:rPr>
              <a:t>Hypothyreoza</a:t>
            </a:r>
            <a:r>
              <a:rPr lang="cs-CZ" sz="2000" dirty="0" smtClean="0">
                <a:solidFill>
                  <a:schemeClr val="tx2"/>
                </a:solidFill>
              </a:rPr>
              <a:t>, pradleny, jiní v kontaktu se saponáty</a:t>
            </a:r>
            <a:r>
              <a:rPr lang="cs-CZ" sz="2000" dirty="0" smtClean="0"/>
              <a:t> – hodně rýh.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5057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91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cs-CZ" dirty="0" smtClean="0"/>
              <a:t>Struktura papilárního terénu dlaně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5832648"/>
          </a:xfrm>
        </p:spPr>
        <p:txBody>
          <a:bodyPr>
            <a:normAutofit lnSpcReduction="10000"/>
          </a:bodyPr>
          <a:lstStyle/>
          <a:p>
            <a:r>
              <a:rPr lang="cs-CZ" sz="2100" dirty="0" err="1" smtClean="0"/>
              <a:t>Podprstové</a:t>
            </a:r>
            <a:r>
              <a:rPr lang="cs-CZ" sz="2100" dirty="0" smtClean="0"/>
              <a:t> </a:t>
            </a:r>
            <a:r>
              <a:rPr lang="cs-CZ" sz="2100" dirty="0" err="1" smtClean="0"/>
              <a:t>triradia</a:t>
            </a:r>
            <a:r>
              <a:rPr lang="cs-CZ" sz="2100" dirty="0" smtClean="0"/>
              <a:t> – konstantní. Vzácně může chybět (většinou c pod IV. Prstem – </a:t>
            </a:r>
            <a:r>
              <a:rPr lang="cs-CZ" sz="2100" dirty="0" err="1" smtClean="0"/>
              <a:t>monogenně</a:t>
            </a:r>
            <a:r>
              <a:rPr lang="cs-CZ" sz="2100" dirty="0" smtClean="0"/>
              <a:t> dědičný znak</a:t>
            </a:r>
            <a:r>
              <a:rPr lang="cs-CZ" sz="2100" dirty="0" smtClean="0"/>
              <a:t>).</a:t>
            </a:r>
            <a:endParaRPr lang="cs-CZ" sz="2100" dirty="0" smtClean="0"/>
          </a:p>
          <a:p>
            <a:r>
              <a:rPr lang="cs-CZ" sz="2100" dirty="0" smtClean="0"/>
              <a:t>Z </a:t>
            </a:r>
            <a:r>
              <a:rPr lang="cs-CZ" sz="2100" dirty="0" err="1" smtClean="0"/>
              <a:t>podprstových</a:t>
            </a:r>
            <a:r>
              <a:rPr lang="cs-CZ" sz="2100" dirty="0" smtClean="0"/>
              <a:t> </a:t>
            </a:r>
            <a:r>
              <a:rPr lang="cs-CZ" sz="2100" dirty="0" err="1" smtClean="0"/>
              <a:t>trirádiů</a:t>
            </a:r>
            <a:r>
              <a:rPr lang="cs-CZ" sz="2100" dirty="0" smtClean="0"/>
              <a:t> vybíhají </a:t>
            </a:r>
            <a:r>
              <a:rPr lang="cs-CZ" sz="2100" dirty="0" smtClean="0"/>
              <a:t>hlavní papilární linie – jejich zakončení je důležité pro ověření</a:t>
            </a:r>
            <a:r>
              <a:rPr lang="cs-CZ" sz="2000" dirty="0" smtClean="0"/>
              <a:t> některých odchylek od normálního průběhu dlaňových linií. (čísla do 13</a:t>
            </a:r>
            <a:r>
              <a:rPr lang="cs-CZ" sz="2000" dirty="0" smtClean="0"/>
              <a:t>). </a:t>
            </a:r>
            <a:endParaRPr lang="cs-CZ" sz="2000" dirty="0" smtClean="0"/>
          </a:p>
          <a:p>
            <a:r>
              <a:rPr lang="cs-CZ" sz="2000" dirty="0" smtClean="0"/>
              <a:t>Celkový průběh ukazuje buď na:</a:t>
            </a:r>
          </a:p>
          <a:p>
            <a:pPr lvl="1"/>
            <a:r>
              <a:rPr lang="cs-CZ" sz="2000" dirty="0" smtClean="0"/>
              <a:t>Obvyklejší horizontální průběh</a:t>
            </a:r>
          </a:p>
          <a:p>
            <a:pPr lvl="1"/>
            <a:r>
              <a:rPr lang="cs-CZ" sz="2000" dirty="0" smtClean="0"/>
              <a:t>Méně obvyklý, patologický vertikální průběh</a:t>
            </a:r>
          </a:p>
          <a:p>
            <a:r>
              <a:rPr lang="cs-CZ" sz="2000" dirty="0" smtClean="0"/>
              <a:t>Citlivým ukazatelem je linie A, má variabilní terminaci – při chybění axiálního </a:t>
            </a:r>
            <a:r>
              <a:rPr lang="cs-CZ" sz="2000" dirty="0" err="1" smtClean="0"/>
              <a:t>triradiu</a:t>
            </a:r>
            <a:r>
              <a:rPr lang="cs-CZ" sz="2000" dirty="0" smtClean="0"/>
              <a:t> končí v oblasti 1, u řady kostních </a:t>
            </a:r>
            <a:r>
              <a:rPr lang="cs-CZ" sz="2000" dirty="0" err="1" smtClean="0"/>
              <a:t>displazií</a:t>
            </a:r>
            <a:r>
              <a:rPr lang="cs-CZ" sz="2000" dirty="0" smtClean="0"/>
              <a:t> s krátkou a širokou dlaní končí v oblasti 13.</a:t>
            </a:r>
          </a:p>
          <a:p>
            <a:r>
              <a:rPr lang="cs-CZ" sz="2000" dirty="0" smtClean="0"/>
              <a:t>Atypické ukončení A úzce koreluje s přítomností jedné transverzální ohybové rýhy dlaně.</a:t>
            </a:r>
          </a:p>
          <a:p>
            <a:r>
              <a:rPr lang="cs-CZ" sz="2000" dirty="0" err="1" smtClean="0"/>
              <a:t>Interdigitální</a:t>
            </a:r>
            <a:r>
              <a:rPr lang="cs-CZ" sz="2000" dirty="0" smtClean="0"/>
              <a:t> prostory – často vzory, obvykle smyčky ve III. A IV. Id. Prostoru, někdy také II.</a:t>
            </a:r>
          </a:p>
          <a:p>
            <a:r>
              <a:rPr lang="cs-CZ" sz="2000" dirty="0" smtClean="0"/>
              <a:t>Méně často na </a:t>
            </a:r>
            <a:r>
              <a:rPr lang="cs-CZ" sz="2000" dirty="0" err="1" smtClean="0"/>
              <a:t>thenaru</a:t>
            </a:r>
            <a:r>
              <a:rPr lang="cs-CZ" sz="2000" dirty="0" smtClean="0"/>
              <a:t> a </a:t>
            </a:r>
            <a:r>
              <a:rPr lang="cs-CZ" sz="2000" dirty="0" err="1" smtClean="0"/>
              <a:t>hypothenaru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88363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Příklady aplikace dermatoglyfiky u systémových a končetinových vad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95784" cy="59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1835696" y="3645024"/>
            <a:ext cx="936104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691680" y="3645024"/>
            <a:ext cx="144016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403648" y="3645024"/>
            <a:ext cx="58444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174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888432" cy="11430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VZORY HYPOTHENARU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04048" y="1600200"/>
            <a:ext cx="3960440" cy="463711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Na dlani, na rozdíl od prstů, je výskyt vzorů fakultativní, </a:t>
            </a:r>
            <a:r>
              <a:rPr lang="cs-CZ" sz="2400" dirty="0" smtClean="0"/>
              <a:t>nekonstantní.</a:t>
            </a:r>
          </a:p>
          <a:p>
            <a:r>
              <a:rPr lang="cs-CZ" sz="2400" dirty="0" smtClean="0"/>
              <a:t> </a:t>
            </a:r>
            <a:r>
              <a:rPr lang="cs-CZ" sz="2400" dirty="0"/>
              <a:t>Na </a:t>
            </a:r>
            <a:r>
              <a:rPr lang="cs-CZ" sz="2400" dirty="0" err="1"/>
              <a:t>hypothenaru</a:t>
            </a:r>
            <a:r>
              <a:rPr lang="cs-CZ" sz="2400" dirty="0"/>
              <a:t> může být </a:t>
            </a:r>
            <a:r>
              <a:rPr lang="cs-CZ" sz="2400" dirty="0" smtClean="0"/>
              <a:t>volné pole </a:t>
            </a:r>
            <a:r>
              <a:rPr lang="cs-CZ" sz="2400" dirty="0"/>
              <a:t>(oblouk) nebo kterýkoliv z výše uvedených vzorů, které známe na prstech</a:t>
            </a:r>
            <a:r>
              <a:rPr lang="cs-CZ" sz="2400" dirty="0" smtClean="0"/>
              <a:t>. Tzv</a:t>
            </a:r>
            <a:r>
              <a:rPr lang="cs-CZ" sz="2400" dirty="0"/>
              <a:t>. </a:t>
            </a:r>
            <a:r>
              <a:rPr lang="cs-CZ" sz="2400" dirty="0" err="1"/>
              <a:t>vzorovost</a:t>
            </a:r>
            <a:r>
              <a:rPr lang="cs-CZ" sz="2400" dirty="0"/>
              <a:t> </a:t>
            </a:r>
            <a:r>
              <a:rPr lang="cs-CZ" sz="2400" dirty="0" smtClean="0"/>
              <a:t>na </a:t>
            </a:r>
            <a:r>
              <a:rPr lang="cs-CZ" sz="2400" dirty="0" err="1" smtClean="0"/>
              <a:t>hypothenaru</a:t>
            </a:r>
            <a:r>
              <a:rPr lang="cs-CZ" sz="2400" dirty="0" smtClean="0"/>
              <a:t> </a:t>
            </a:r>
            <a:r>
              <a:rPr lang="cs-CZ" sz="2400" dirty="0"/>
              <a:t>má však svoje specifika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Nejčastěji radiální smyčky</a:t>
            </a:r>
          </a:p>
          <a:p>
            <a:r>
              <a:rPr lang="cs-CZ" sz="2400" dirty="0" smtClean="0"/>
              <a:t>Vzácně 2 </a:t>
            </a:r>
            <a:r>
              <a:rPr lang="cs-CZ" sz="2400" dirty="0" err="1" smtClean="0"/>
              <a:t>Lu</a:t>
            </a:r>
            <a:r>
              <a:rPr lang="cs-CZ" sz="2400" dirty="0" smtClean="0"/>
              <a:t>, či vír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275"/>
            <a:ext cx="5004048" cy="677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760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18058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Žebříčkovité uspořádání (anglicky „</a:t>
            </a:r>
            <a:r>
              <a:rPr lang="cs-CZ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36123" cy="33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0212" y="4437112"/>
            <a:ext cx="8432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</a:t>
            </a:r>
            <a:r>
              <a:rPr lang="cs-CZ" sz="2400" dirty="0" err="1" smtClean="0"/>
              <a:t>thenaru</a:t>
            </a:r>
            <a:r>
              <a:rPr lang="cs-CZ" sz="2400" dirty="0" smtClean="0"/>
              <a:t> vzory jen zřídka (L r, L proximální, nikdy L u).</a:t>
            </a:r>
          </a:p>
          <a:p>
            <a:r>
              <a:rPr lang="cs-CZ" sz="2400" dirty="0" smtClean="0"/>
              <a:t>Žebříčkovité </a:t>
            </a:r>
            <a:r>
              <a:rPr lang="cs-CZ" sz="2400" dirty="0"/>
              <a:t>uspořádání není pravým vzorem, protože neobsahuje </a:t>
            </a:r>
            <a:r>
              <a:rPr lang="cs-CZ" sz="2400" dirty="0" err="1"/>
              <a:t>triradius</a:t>
            </a:r>
            <a:r>
              <a:rPr lang="cs-CZ" sz="2400" dirty="0"/>
              <a:t>. Je typické pro </a:t>
            </a:r>
            <a:r>
              <a:rPr lang="cs-CZ" sz="2400" dirty="0" err="1" smtClean="0"/>
              <a:t>disruptivní</a:t>
            </a:r>
            <a:r>
              <a:rPr lang="cs-CZ" sz="2400" dirty="0" smtClean="0"/>
              <a:t> uspořádání </a:t>
            </a:r>
            <a:r>
              <a:rPr lang="cs-CZ" sz="2400" dirty="0"/>
              <a:t>papilárních linií na </a:t>
            </a:r>
            <a:r>
              <a:rPr lang="cs-CZ" sz="2400" dirty="0" err="1"/>
              <a:t>thenaru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195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cs-CZ" dirty="0" smtClean="0"/>
              <a:t>Vznik a využití papilárních linií (geneze)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5042520" cy="4114800"/>
          </a:xfrm>
        </p:spPr>
        <p:txBody>
          <a:bodyPr>
            <a:noAutofit/>
          </a:bodyPr>
          <a:lstStyle/>
          <a:p>
            <a:r>
              <a:rPr lang="cs-CZ" sz="2000" dirty="0" smtClean="0"/>
              <a:t>Dermatoglyfická vyšetření slouží především jako identifikační metoda člověka a nachází takto uplatnění v řadě oborů </a:t>
            </a:r>
            <a:r>
              <a:rPr lang="cs-CZ" sz="2000" dirty="0" smtClean="0">
                <a:solidFill>
                  <a:srgbClr val="FFC000"/>
                </a:solidFill>
              </a:rPr>
              <a:t>medicinských a v antropologii, antropogenetice, kvantitativní genetice a kriminalistice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Již ve starověku (např. v Číně a Indii) sloužil otisk palce jako </a:t>
            </a:r>
            <a:r>
              <a:rPr lang="cs-CZ" sz="2000" dirty="0" smtClean="0">
                <a:solidFill>
                  <a:srgbClr val="FFC000"/>
                </a:solidFill>
              </a:rPr>
              <a:t>nezaměnitelný identifikační znak</a:t>
            </a:r>
            <a:r>
              <a:rPr lang="cs-CZ" sz="2000" dirty="0" smtClean="0"/>
              <a:t> nahrazující podpis – vyplývá to z jedinečnosti a neměnnosti dermatoglyfických vzorců.</a:t>
            </a:r>
          </a:p>
          <a:p>
            <a:r>
              <a:rPr lang="cs-CZ" sz="2000" dirty="0" smtClean="0"/>
              <a:t>Dnes: v bankovnictví k identifikaci osob jako majitele účtu, v některých zemích k identifikaci při volbách.</a:t>
            </a:r>
          </a:p>
          <a:p>
            <a:r>
              <a:rPr lang="cs-CZ" sz="2000" i="1" dirty="0" err="1" smtClean="0"/>
              <a:t>Pozn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fingerprint</a:t>
            </a:r>
            <a:r>
              <a:rPr lang="cs-CZ" sz="2000" i="1" dirty="0" smtClean="0"/>
              <a:t> (molekulární genetika)</a:t>
            </a:r>
            <a:endParaRPr lang="cs-CZ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299" y="1556792"/>
            <a:ext cx="2857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3297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600400" cy="576064"/>
          </a:xfrm>
        </p:spPr>
        <p:txBody>
          <a:bodyPr/>
          <a:lstStyle/>
          <a:p>
            <a:r>
              <a:rPr lang="cs-CZ" sz="2800" dirty="0" smtClean="0"/>
              <a:t>Geometrické znaky</a:t>
            </a:r>
            <a:endParaRPr lang="cs-CZ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880"/>
          <a:stretch/>
        </p:blipFill>
        <p:spPr bwMode="auto">
          <a:xfrm>
            <a:off x="395535" y="332656"/>
            <a:ext cx="444064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4048" y="764704"/>
            <a:ext cx="4139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 smtClean="0">
                <a:solidFill>
                  <a:schemeClr val="tx2"/>
                </a:solidFill>
              </a:rPr>
              <a:t>atd</a:t>
            </a:r>
            <a:r>
              <a:rPr lang="cs-CZ" sz="1900" dirty="0" smtClean="0">
                <a:solidFill>
                  <a:schemeClr val="tx2"/>
                </a:solidFill>
              </a:rPr>
              <a:t> úhel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obvykle 45° - axiální </a:t>
            </a:r>
            <a:r>
              <a:rPr lang="cs-CZ" sz="1900" dirty="0" err="1" smtClean="0"/>
              <a:t>triradius</a:t>
            </a:r>
            <a:r>
              <a:rPr lang="cs-CZ" sz="1900" dirty="0" smtClean="0"/>
              <a:t> 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49° - 66°- t‘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66°- 81° - t“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Nad 81°- t“¨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 smtClean="0"/>
              <a:t>Ax</a:t>
            </a:r>
            <a:r>
              <a:rPr lang="cs-CZ" sz="1900" dirty="0" smtClean="0"/>
              <a:t>. </a:t>
            </a:r>
            <a:r>
              <a:rPr lang="cs-CZ" sz="1900" dirty="0" err="1" smtClean="0"/>
              <a:t>Triradius</a:t>
            </a:r>
            <a:r>
              <a:rPr lang="cs-CZ" sz="1900" dirty="0" smtClean="0"/>
              <a:t> také podle délky dlaně, viz obr. (do 16%, 16 – 40%, nad 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 smtClean="0">
                <a:solidFill>
                  <a:schemeClr val="tx2"/>
                </a:solidFill>
              </a:rPr>
              <a:t>Drachenfigur</a:t>
            </a:r>
            <a:r>
              <a:rPr lang="cs-CZ" sz="1900" dirty="0" smtClean="0">
                <a:solidFill>
                  <a:schemeClr val="tx2"/>
                </a:solidFill>
              </a:rPr>
              <a:t> </a:t>
            </a:r>
            <a:r>
              <a:rPr lang="cs-CZ" sz="1900" dirty="0" smtClean="0"/>
              <a:t>(dětský drak) – určený polohou </a:t>
            </a:r>
            <a:r>
              <a:rPr lang="cs-CZ" sz="1900" dirty="0" err="1" smtClean="0"/>
              <a:t>podprstových</a:t>
            </a:r>
            <a:r>
              <a:rPr lang="cs-CZ" sz="1900" dirty="0" smtClean="0"/>
              <a:t> </a:t>
            </a:r>
            <a:r>
              <a:rPr lang="cs-CZ" sz="1900" dirty="0" err="1" smtClean="0"/>
              <a:t>triradiů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I jemné změny na končetinách ovlivňují papilární terén: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Velká blízkost </a:t>
            </a:r>
            <a:r>
              <a:rPr lang="cs-CZ" sz="1900" dirty="0" err="1" smtClean="0"/>
              <a:t>bc</a:t>
            </a:r>
            <a:r>
              <a:rPr lang="cs-CZ" sz="1900" dirty="0" smtClean="0"/>
              <a:t> – kožní </a:t>
            </a:r>
            <a:r>
              <a:rPr lang="cs-CZ" sz="1900" dirty="0" err="1" smtClean="0"/>
              <a:t>syndaktilie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Kožní forma </a:t>
            </a:r>
            <a:r>
              <a:rPr lang="cs-CZ" sz="1900" dirty="0" err="1" smtClean="0"/>
              <a:t>polydaktilie</a:t>
            </a:r>
            <a:r>
              <a:rPr lang="cs-CZ" sz="1900" dirty="0" smtClean="0"/>
              <a:t> (prst atrofuje) – </a:t>
            </a:r>
            <a:r>
              <a:rPr lang="cs-CZ" sz="1900" dirty="0" err="1" smtClean="0"/>
              <a:t>triradius</a:t>
            </a:r>
            <a:r>
              <a:rPr lang="cs-CZ" sz="1900" dirty="0" smtClean="0"/>
              <a:t> je zachován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 smtClean="0"/>
              <a:t>Turnerův</a:t>
            </a:r>
            <a:r>
              <a:rPr lang="cs-CZ" sz="1900" dirty="0" smtClean="0"/>
              <a:t> syndrom – nadpočet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Úzká dlaň – </a:t>
            </a:r>
            <a:r>
              <a:rPr lang="cs-CZ" sz="1900" dirty="0" err="1" smtClean="0"/>
              <a:t>Klinefelterův</a:t>
            </a:r>
            <a:r>
              <a:rPr lang="cs-CZ" sz="1900" dirty="0" smtClean="0"/>
              <a:t> syndrom XXY – snížen </a:t>
            </a:r>
            <a:r>
              <a:rPr lang="cs-CZ" sz="1900" dirty="0" err="1" smtClean="0"/>
              <a:t>atd</a:t>
            </a:r>
            <a:r>
              <a:rPr lang="cs-CZ" sz="1900" dirty="0" smtClean="0"/>
              <a:t> úhel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xmlns="" val="47623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Geometrické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78424" cy="506916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Úzká dlaň</a:t>
            </a:r>
            <a:r>
              <a:rPr lang="cs-CZ" sz="1800" dirty="0" smtClean="0">
                <a:solidFill>
                  <a:srgbClr val="FFFF00"/>
                </a:solidFill>
              </a:rPr>
              <a:t> – </a:t>
            </a:r>
            <a:r>
              <a:rPr lang="cs-CZ" sz="1800" dirty="0" err="1" smtClean="0">
                <a:solidFill>
                  <a:srgbClr val="FFFF00"/>
                </a:solidFill>
              </a:rPr>
              <a:t>Marfanův</a:t>
            </a:r>
            <a:r>
              <a:rPr lang="cs-CZ" sz="1800" dirty="0" smtClean="0">
                <a:solidFill>
                  <a:srgbClr val="FFFF00"/>
                </a:solidFill>
              </a:rPr>
              <a:t> syndrom – </a:t>
            </a:r>
            <a:r>
              <a:rPr lang="cs-CZ" sz="1800" dirty="0" smtClean="0"/>
              <a:t>AD choroba, genetická porucha pojivové tkáně</a:t>
            </a:r>
          </a:p>
          <a:p>
            <a:pPr lvl="1"/>
            <a:r>
              <a:rPr lang="cs-CZ" sz="1800" dirty="0" smtClean="0"/>
              <a:t>Štíhlý dlouhý trup</a:t>
            </a:r>
          </a:p>
          <a:p>
            <a:pPr lvl="1"/>
            <a:r>
              <a:rPr lang="cs-CZ" sz="1800" dirty="0" smtClean="0"/>
              <a:t>Dlouhé prsty</a:t>
            </a:r>
          </a:p>
          <a:p>
            <a:pPr lvl="1"/>
            <a:r>
              <a:rPr lang="cs-CZ" sz="1800" dirty="0" smtClean="0"/>
              <a:t>Protažená hlava</a:t>
            </a:r>
          </a:p>
          <a:p>
            <a:pPr lvl="1"/>
            <a:r>
              <a:rPr lang="cs-CZ" sz="1800" dirty="0" smtClean="0"/>
              <a:t>Předozadní vady čočky, rohovky</a:t>
            </a:r>
          </a:p>
          <a:p>
            <a:pPr lvl="1"/>
            <a:r>
              <a:rPr lang="cs-CZ" sz="1800" dirty="0" smtClean="0"/>
              <a:t>Aneurysma aorty</a:t>
            </a:r>
          </a:p>
          <a:p>
            <a:pPr lvl="1"/>
            <a:r>
              <a:rPr lang="cs-CZ" sz="1800" dirty="0" err="1" smtClean="0"/>
              <a:t>Niccolo</a:t>
            </a:r>
            <a:r>
              <a:rPr lang="cs-CZ" sz="1800" dirty="0" smtClean="0"/>
              <a:t> </a:t>
            </a:r>
            <a:r>
              <a:rPr lang="cs-CZ" sz="1800" dirty="0" err="1" smtClean="0"/>
              <a:t>Paganini</a:t>
            </a:r>
            <a:r>
              <a:rPr lang="cs-CZ" sz="1800" dirty="0" smtClean="0"/>
              <a:t> (priapismus, syfilis)</a:t>
            </a:r>
          </a:p>
          <a:p>
            <a:pPr lvl="2"/>
            <a:r>
              <a:rPr lang="cs-CZ" sz="1800" dirty="0" smtClean="0"/>
              <a:t>Díky dlouhým dlaním a prstům geniální hra na housle, až byl obviněn se spolčení s ďáblem a zákaz pohřbu na hřbitově (kam byl umístěn až 36 let po smrti)</a:t>
            </a:r>
          </a:p>
          <a:p>
            <a:pPr lvl="1"/>
            <a:endParaRPr lang="cs-CZ" sz="1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s://s-media-cache-ak0.pinimg.com/736x/72/a1/2e/72a12ef54bd6ff2fff44c81ef757e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733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  papilárních linií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Základní charakteristika dermatoglyfiky</a:t>
            </a:r>
          </a:p>
          <a:p>
            <a:r>
              <a:rPr lang="cs-CZ" dirty="0" smtClean="0"/>
              <a:t>Je dána geneticky</a:t>
            </a:r>
          </a:p>
          <a:p>
            <a:r>
              <a:rPr lang="cs-CZ" dirty="0" smtClean="0"/>
              <a:t>Zakládají se v embryogenezi jako primární nebo sekundární (odštěpené od prim.) </a:t>
            </a:r>
            <a:r>
              <a:rPr lang="cs-CZ" dirty="0" err="1" smtClean="0"/>
              <a:t>pap</a:t>
            </a:r>
            <a:r>
              <a:rPr lang="cs-CZ" dirty="0" smtClean="0"/>
              <a:t>. Linie</a:t>
            </a:r>
          </a:p>
          <a:p>
            <a:r>
              <a:rPr lang="cs-CZ" dirty="0" smtClean="0"/>
              <a:t>Růstem během života se snižuje jejich hustota</a:t>
            </a:r>
          </a:p>
          <a:p>
            <a:r>
              <a:rPr lang="cs-CZ" dirty="0" smtClean="0"/>
              <a:t>Běžně bývá měřena mezi </a:t>
            </a:r>
            <a:r>
              <a:rPr lang="cs-CZ" dirty="0" err="1" smtClean="0"/>
              <a:t>triradii</a:t>
            </a:r>
            <a:r>
              <a:rPr lang="cs-CZ" dirty="0" smtClean="0"/>
              <a:t> a </a:t>
            </a:r>
            <a:r>
              <a:rPr lang="cs-CZ" dirty="0" err="1" smtClean="0"/>
              <a:t>a</a:t>
            </a:r>
            <a:r>
              <a:rPr lang="cs-CZ" dirty="0" smtClean="0"/>
              <a:t> – b, jak podíl vzdálenosti a počtu </a:t>
            </a:r>
            <a:r>
              <a:rPr lang="cs-CZ" dirty="0" err="1" smtClean="0"/>
              <a:t>pap</a:t>
            </a:r>
            <a:r>
              <a:rPr lang="cs-CZ" dirty="0" smtClean="0"/>
              <a:t>. Linií</a:t>
            </a:r>
          </a:p>
          <a:p>
            <a:r>
              <a:rPr lang="cs-CZ" dirty="0" smtClean="0"/>
              <a:t>Průměrně 0,4 – 0,5 na 1 mm</a:t>
            </a:r>
          </a:p>
          <a:p>
            <a:r>
              <a:rPr lang="cs-CZ" dirty="0" smtClean="0"/>
              <a:t>Zvýšení hustoty </a:t>
            </a:r>
            <a:r>
              <a:rPr lang="cs-CZ" dirty="0" err="1" smtClean="0"/>
              <a:t>pap</a:t>
            </a:r>
            <a:r>
              <a:rPr lang="cs-CZ" dirty="0" smtClean="0"/>
              <a:t>. Linií (kromě dětí) je u řady chrom. Aberací</a:t>
            </a:r>
          </a:p>
          <a:p>
            <a:r>
              <a:rPr lang="cs-CZ" dirty="0" smtClean="0"/>
              <a:t>U nezralých plodů – </a:t>
            </a:r>
            <a:r>
              <a:rPr lang="cs-CZ" dirty="0" err="1" smtClean="0"/>
              <a:t>puntíkovité</a:t>
            </a:r>
            <a:r>
              <a:rPr lang="cs-CZ" dirty="0" smtClean="0"/>
              <a:t> linie s neúplným reliéfem – syndrom </a:t>
            </a:r>
            <a:r>
              <a:rPr lang="cs-CZ" dirty="0" err="1" smtClean="0"/>
              <a:t>Cru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chat, DS.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využití papilárních linií (geneze)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568952" cy="4853136"/>
          </a:xfrm>
        </p:spPr>
        <p:txBody>
          <a:bodyPr>
            <a:noAutofit/>
          </a:bodyPr>
          <a:lstStyle/>
          <a:p>
            <a:r>
              <a:rPr lang="cs-CZ" sz="2000" dirty="0" smtClean="0"/>
              <a:t>Sleduje se  </a:t>
            </a:r>
          </a:p>
          <a:p>
            <a:pPr lvl="1"/>
            <a:r>
              <a:rPr lang="cs-CZ" sz="2000" dirty="0" smtClean="0"/>
              <a:t>struktura papilárního terénu ruky</a:t>
            </a:r>
          </a:p>
          <a:p>
            <a:pPr lvl="1"/>
            <a:r>
              <a:rPr lang="cs-CZ" sz="2000" dirty="0" smtClean="0"/>
              <a:t>ohybové rýhy dlaně a prstů</a:t>
            </a:r>
          </a:p>
          <a:p>
            <a:r>
              <a:rPr lang="cs-CZ" sz="2000" dirty="0" smtClean="0"/>
              <a:t>- oboje má význam při rozlišování některých chorobných stavů.</a:t>
            </a:r>
          </a:p>
          <a:p>
            <a:r>
              <a:rPr lang="cs-CZ" sz="2000" dirty="0" smtClean="0"/>
              <a:t>Embryologický vývoj:</a:t>
            </a:r>
          </a:p>
          <a:p>
            <a:pPr lvl="1"/>
            <a:r>
              <a:rPr lang="cs-CZ" sz="2000" dirty="0" smtClean="0"/>
              <a:t>Součinnost </a:t>
            </a:r>
            <a:r>
              <a:rPr lang="cs-CZ" sz="2000" dirty="0" err="1" smtClean="0"/>
              <a:t>ekto</a:t>
            </a:r>
            <a:r>
              <a:rPr lang="cs-CZ" sz="2000" dirty="0" smtClean="0"/>
              <a:t>- a mezodermu</a:t>
            </a:r>
          </a:p>
          <a:p>
            <a:pPr lvl="1"/>
            <a:r>
              <a:rPr lang="cs-CZ" sz="2000" dirty="0" smtClean="0"/>
              <a:t>Před separací jednotlivých prstů</a:t>
            </a:r>
          </a:p>
          <a:p>
            <a:pPr lvl="1"/>
            <a:r>
              <a:rPr lang="cs-CZ" sz="2000" dirty="0" smtClean="0"/>
              <a:t>Ve škáře se zakládají papilární lišty související s čidlem hmatu – tam kde jsou hmatová tělíska nejpočetnější (</a:t>
            </a:r>
            <a:r>
              <a:rPr lang="cs-CZ" sz="2000" dirty="0" err="1" smtClean="0"/>
              <a:t>plosky</a:t>
            </a:r>
            <a:r>
              <a:rPr lang="cs-CZ" sz="2000" dirty="0" smtClean="0"/>
              <a:t> dlaní a plantární terén)</a:t>
            </a:r>
          </a:p>
          <a:p>
            <a:pPr lvl="1"/>
            <a:r>
              <a:rPr lang="cs-CZ" sz="2000" dirty="0" smtClean="0"/>
              <a:t>Najdeme je u primátů, u opic s chápavým ocasem – na jeho konci (chápavý)</a:t>
            </a:r>
          </a:p>
          <a:p>
            <a:pPr lvl="1"/>
            <a:r>
              <a:rPr lang="cs-CZ" sz="2000" dirty="0" smtClean="0"/>
              <a:t>Po amputacích se vytvoří tam, kde normálně nejsou – loketní amputační pahýl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918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cs-CZ" dirty="0"/>
              <a:t>Vznik a využití papilárních linií (geneze)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24800" cy="4925144"/>
          </a:xfrm>
        </p:spPr>
        <p:txBody>
          <a:bodyPr>
            <a:noAutofit/>
          </a:bodyPr>
          <a:lstStyle/>
          <a:p>
            <a:r>
              <a:rPr lang="cs-CZ" sz="2000" dirty="0" smtClean="0"/>
              <a:t>Epidermis (ektodermálního původu kopíruje terén papilárních lišt – jejich vývoj probíhá kolmo k růstovým silám (falangy – příčně); terminální falangy nesou embryonální polštářky – vzory konstantně, na jiných místech variabilně.</a:t>
            </a:r>
          </a:p>
          <a:p>
            <a:r>
              <a:rPr lang="cs-CZ" sz="2000" dirty="0" smtClean="0"/>
              <a:t>Vývoj papilárního terénu koreluje s vývojem ostatních parametrů ruky a nohy – vzhled ruky, vzhled a typ nehtů, kvalita nehtů</a:t>
            </a:r>
            <a:r>
              <a:rPr lang="cs-CZ" sz="2000" i="1" dirty="0" smtClean="0"/>
              <a:t>. </a:t>
            </a:r>
          </a:p>
          <a:p>
            <a:r>
              <a:rPr lang="cs-CZ" sz="2000" i="1" dirty="0" smtClean="0"/>
              <a:t>Ze vzhledu nehtů lze odhadnout a předpovědět typ vzoru a naopak – tenké , dystrofické nehty – jednoduché vzory (oblouky, nikdy ne víry).</a:t>
            </a:r>
          </a:p>
          <a:p>
            <a:r>
              <a:rPr lang="cs-CZ" sz="2000" dirty="0" smtClean="0"/>
              <a:t>Po skončení embryogeneze jsou papilární linie neměnné, trvalé a individuální po celý život – zápis vývojové mechaniky v době jejich vzniku – mohou ukazovat na některé poruchy, průběh probíhá nejekonomičtějším a nejkratším směrem po povrchu</a:t>
            </a:r>
          </a:p>
          <a:p>
            <a:r>
              <a:rPr lang="cs-CZ" sz="2000" dirty="0" smtClean="0"/>
              <a:t>Nejsou identické ani u monozygotních dvojčat; </a:t>
            </a:r>
            <a:r>
              <a:rPr lang="cs-CZ" sz="2000" dirty="0" smtClean="0">
                <a:solidFill>
                  <a:srgbClr val="FFC000"/>
                </a:solidFill>
              </a:rPr>
              <a:t>genetika + vnější prostředí </a:t>
            </a:r>
            <a:r>
              <a:rPr lang="cs-CZ" sz="2000" dirty="0" smtClean="0"/>
              <a:t>(mechanika – vlivy velmi početné, např. tloušťka epidermis, množství tekutiny v podkoží, volární polštářky).</a:t>
            </a:r>
          </a:p>
        </p:txBody>
      </p:sp>
    </p:spTree>
    <p:extLst>
      <p:ext uri="{BB962C8B-B14F-4D97-AF65-F5344CB8AC3E}">
        <p14:creationId xmlns:p14="http://schemas.microsoft.com/office/powerpoint/2010/main" xmlns="" val="46425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využití papilárních linií (geneze)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Lze vystopovat:</a:t>
            </a:r>
          </a:p>
          <a:p>
            <a:pPr lvl="1"/>
            <a:r>
              <a:rPr lang="cs-CZ" sz="2000" dirty="0" smtClean="0"/>
              <a:t>Určité </a:t>
            </a:r>
            <a:r>
              <a:rPr lang="cs-CZ" sz="2000" dirty="0" smtClean="0">
                <a:solidFill>
                  <a:srgbClr val="FFC000"/>
                </a:solidFill>
              </a:rPr>
              <a:t>závislosti populační  </a:t>
            </a:r>
            <a:r>
              <a:rPr lang="cs-CZ" sz="2000" dirty="0" smtClean="0"/>
              <a:t>- jednotlivé populace se mohou podstatně lišit v zastoupení a počtu jednotlivých typů vzorů, v kvantitativním uspořádání</a:t>
            </a: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Pohlavní dimorfismus </a:t>
            </a:r>
            <a:r>
              <a:rPr lang="cs-CZ" sz="2000" dirty="0" smtClean="0"/>
              <a:t>– konstantní odchylky mezi muži a ženami; muži více </a:t>
            </a:r>
            <a:r>
              <a:rPr lang="cs-CZ" sz="2000" dirty="0" err="1" smtClean="0"/>
              <a:t>pap</a:t>
            </a:r>
            <a:r>
              <a:rPr lang="cs-CZ" sz="2000" dirty="0" smtClean="0"/>
              <a:t>. linií a častěji složitější vzory (</a:t>
            </a:r>
            <a:r>
              <a:rPr lang="cs-CZ" sz="2000" dirty="0" err="1" smtClean="0"/>
              <a:t>dvojsmyčky</a:t>
            </a:r>
            <a:r>
              <a:rPr lang="cs-CZ" sz="2000" dirty="0" smtClean="0"/>
              <a:t>, víry), ženy vzory </a:t>
            </a:r>
            <a:r>
              <a:rPr lang="cs-CZ" sz="2000" dirty="0" err="1" smtClean="0"/>
              <a:t>jedodušší</a:t>
            </a:r>
            <a:r>
              <a:rPr lang="cs-CZ" sz="2000" dirty="0" smtClean="0"/>
              <a:t> (smyčky, oblouky) a nízký počet </a:t>
            </a:r>
            <a:r>
              <a:rPr lang="cs-CZ" sz="2000" dirty="0" err="1" smtClean="0"/>
              <a:t>pap</a:t>
            </a:r>
            <a:r>
              <a:rPr lang="cs-CZ" sz="2000" dirty="0" smtClean="0"/>
              <a:t>. linií.</a:t>
            </a:r>
          </a:p>
          <a:p>
            <a:pPr lvl="1"/>
            <a:r>
              <a:rPr lang="cs-CZ" sz="2000" dirty="0"/>
              <a:t>Závislosti ve </a:t>
            </a:r>
            <a:r>
              <a:rPr lang="cs-CZ" sz="2000" dirty="0">
                <a:solidFill>
                  <a:srgbClr val="FFC000"/>
                </a:solidFill>
              </a:rPr>
              <a:t>vztahu </a:t>
            </a:r>
            <a:r>
              <a:rPr lang="cs-CZ" sz="2000" dirty="0" smtClean="0">
                <a:solidFill>
                  <a:srgbClr val="FFC000"/>
                </a:solidFill>
              </a:rPr>
              <a:t>k typu kůže, chorobám, anomáliím ruky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 smtClean="0"/>
              <a:t>Závislosti </a:t>
            </a:r>
            <a:r>
              <a:rPr lang="cs-CZ" sz="2000" dirty="0" smtClean="0">
                <a:solidFill>
                  <a:srgbClr val="FFC000"/>
                </a:solidFill>
              </a:rPr>
              <a:t>konstituční</a:t>
            </a:r>
          </a:p>
          <a:p>
            <a:pPr lvl="2"/>
            <a:r>
              <a:rPr lang="cs-CZ" sz="2000" dirty="0" smtClean="0"/>
              <a:t>Pyknici – složitější vzory a větší množství </a:t>
            </a:r>
            <a:r>
              <a:rPr lang="cs-CZ" sz="2000" dirty="0" err="1" smtClean="0"/>
              <a:t>pap</a:t>
            </a:r>
            <a:r>
              <a:rPr lang="cs-CZ" sz="2000" dirty="0" smtClean="0"/>
              <a:t>. linií (více vody ve tkáních</a:t>
            </a:r>
          </a:p>
          <a:p>
            <a:pPr lvl="2"/>
            <a:r>
              <a:rPr lang="cs-CZ" sz="2000" dirty="0" smtClean="0"/>
              <a:t>Astenici – protikladné tendence v uspořádání – </a:t>
            </a:r>
            <a:r>
              <a:rPr lang="cs-CZ" sz="2000" dirty="0" err="1" smtClean="0"/>
              <a:t>kontratypy</a:t>
            </a:r>
            <a:r>
              <a:rPr lang="cs-CZ" sz="2000" dirty="0" smtClean="0"/>
              <a:t>, jednoduché typy vzorů, více smyček a oblouků s nízkým počtem </a:t>
            </a:r>
            <a:r>
              <a:rPr lang="cs-CZ" sz="2000" dirty="0" err="1" smtClean="0"/>
              <a:t>pap.linií</a:t>
            </a:r>
            <a:endParaRPr lang="cs-CZ" sz="2000" dirty="0" smtClean="0"/>
          </a:p>
          <a:p>
            <a:pPr lvl="2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5953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474440"/>
            <a:ext cx="3960440" cy="4114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Množství genů nemusí být zase až tak velké</a:t>
            </a:r>
          </a:p>
          <a:p>
            <a:r>
              <a:rPr lang="cs-CZ" sz="2000" dirty="0" smtClean="0"/>
              <a:t>Některé jednotlivé znaky jsou děděny </a:t>
            </a:r>
            <a:r>
              <a:rPr lang="cs-CZ" sz="2000" dirty="0" err="1" smtClean="0"/>
              <a:t>monogenně</a:t>
            </a:r>
            <a:endParaRPr lang="cs-CZ" sz="2000" dirty="0" smtClean="0"/>
          </a:p>
          <a:p>
            <a:r>
              <a:rPr lang="cs-CZ" sz="2000" dirty="0" smtClean="0"/>
              <a:t>Velké množství vnějších faktorů</a:t>
            </a:r>
          </a:p>
          <a:p>
            <a:r>
              <a:rPr lang="cs-CZ" sz="2000" dirty="0" smtClean="0"/>
              <a:t>Některé chromozomální aberace narušují průběh hlavních papilárních </a:t>
            </a:r>
            <a:r>
              <a:rPr lang="cs-CZ" sz="2000" dirty="0" err="1" smtClean="0"/>
              <a:t>liníí</a:t>
            </a:r>
            <a:r>
              <a:rPr lang="cs-CZ" sz="2000" dirty="0" smtClean="0"/>
              <a:t> – změnou geometrie ruky  - </a:t>
            </a:r>
            <a:r>
              <a:rPr lang="cs-CZ" sz="2000" dirty="0" err="1" smtClean="0"/>
              <a:t>Turnerův</a:t>
            </a:r>
            <a:r>
              <a:rPr lang="cs-CZ" sz="2000" dirty="0" smtClean="0"/>
              <a:t> syndrom , Downův syndrom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7610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77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cs-CZ" dirty="0" smtClean="0"/>
              <a:t>Genetika – korelační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208912" cy="4781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Kvantitativní znaky – </a:t>
            </a:r>
          </a:p>
          <a:p>
            <a:pPr lvl="1"/>
            <a:r>
              <a:rPr lang="cs-CZ" sz="2000" dirty="0" smtClean="0"/>
              <a:t>počty linií mezi jednotlivými </a:t>
            </a:r>
            <a:r>
              <a:rPr lang="cs-CZ" sz="2000" dirty="0" err="1" smtClean="0"/>
              <a:t>podprstovými</a:t>
            </a:r>
            <a:r>
              <a:rPr lang="cs-CZ" sz="2000" dirty="0" smtClean="0"/>
              <a:t> </a:t>
            </a:r>
            <a:r>
              <a:rPr lang="cs-CZ" sz="2000" dirty="0" err="1" smtClean="0"/>
              <a:t>triradii</a:t>
            </a:r>
            <a:r>
              <a:rPr lang="cs-CZ" sz="2000" dirty="0" smtClean="0"/>
              <a:t> </a:t>
            </a:r>
          </a:p>
          <a:p>
            <a:pPr lvl="1"/>
            <a:r>
              <a:rPr lang="cs-CZ" sz="2000" dirty="0" smtClean="0"/>
              <a:t>Počty linií mezi </a:t>
            </a:r>
            <a:r>
              <a:rPr lang="cs-CZ" sz="2000" dirty="0" err="1" smtClean="0"/>
              <a:t>triradiem</a:t>
            </a:r>
            <a:r>
              <a:rPr lang="cs-CZ" sz="2000" dirty="0" smtClean="0"/>
              <a:t> a centrem vzoru na prstech</a:t>
            </a:r>
          </a:p>
          <a:p>
            <a:r>
              <a:rPr lang="cs-CZ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Korelační koeficient r </a:t>
            </a:r>
            <a:r>
              <a:rPr lang="cs-CZ" sz="2000" dirty="0" smtClean="0">
                <a:solidFill>
                  <a:srgbClr val="FFC000"/>
                </a:solidFill>
              </a:rPr>
              <a:t>– </a:t>
            </a:r>
            <a:r>
              <a:rPr lang="cs-CZ" sz="2000" dirty="0" smtClean="0"/>
              <a:t>udává společný podíl genů účastnících se na tvorbě znaku mezi rodiči a dětmi. (r = 0,4 – 0,5), shodné vlastní sourozenci (50% genů) – velká změna při mutaci de novo u dítěte, u rodičů může být změna v dermatoglyfice – dispozice k non-disjunkci chromozomů.</a:t>
            </a:r>
          </a:p>
          <a:p>
            <a:r>
              <a:rPr lang="cs-CZ" sz="2000" dirty="0" smtClean="0"/>
              <a:t>Korelovat lze také:</a:t>
            </a:r>
          </a:p>
          <a:p>
            <a:pPr lvl="1"/>
            <a:r>
              <a:rPr lang="cs-CZ" sz="2000" dirty="0" smtClean="0"/>
              <a:t>Jednotlivé znaky na jedné ruce</a:t>
            </a:r>
          </a:p>
          <a:p>
            <a:pPr lvl="1"/>
            <a:r>
              <a:rPr lang="cs-CZ" sz="2000" dirty="0" smtClean="0"/>
              <a:t>Pravolevé diference (velmi úzká korelace mezi L a P rukou r=0,9, úplná symetrie není obvyklá)</a:t>
            </a:r>
          </a:p>
          <a:p>
            <a:pPr lvl="1"/>
            <a:r>
              <a:rPr lang="cs-CZ" sz="2000" dirty="0" smtClean="0"/>
              <a:t>Vztahy k jiným kvantitativním somatickým metrickým znakům.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64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Shoda kvalitativní mezi prsy (jednotlivé typy tvarů)</a:t>
            </a:r>
          </a:p>
          <a:p>
            <a:r>
              <a:rPr lang="cs-CZ" sz="2000" dirty="0" smtClean="0"/>
              <a:t>Shoda kvantitativní z hlediska počtu papilárních linií na prstech</a:t>
            </a:r>
          </a:p>
          <a:p>
            <a:r>
              <a:rPr lang="cs-CZ" sz="2000" dirty="0" smtClean="0"/>
              <a:t>Symetrie uspořádání papilárních linií na dlaních</a:t>
            </a:r>
          </a:p>
          <a:p>
            <a:endParaRPr lang="cs-CZ" sz="2000" dirty="0"/>
          </a:p>
          <a:p>
            <a:r>
              <a:rPr lang="cs-CZ" sz="2000" dirty="0" smtClean="0"/>
              <a:t>Zajímavé je že dermatoglyfické znaky vykazují </a:t>
            </a:r>
            <a:r>
              <a:rPr lang="cs-CZ" sz="2000" dirty="0" smtClean="0">
                <a:solidFill>
                  <a:srgbClr val="FFC000"/>
                </a:solidFill>
              </a:rPr>
              <a:t>zrcadlovost v umístění určitých charakteristik mezi rodiči a dětmi </a:t>
            </a:r>
            <a:r>
              <a:rPr lang="cs-CZ" sz="2000" dirty="0" smtClean="0"/>
              <a:t>(ve smyslu odvíjejících se blastomer při rýhování vajíčka):</a:t>
            </a: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Znak který  má rodič vpravo, má dítě vlevo</a:t>
            </a:r>
          </a:p>
          <a:p>
            <a:pPr lvl="1"/>
            <a:r>
              <a:rPr lang="cs-CZ" sz="2000" dirty="0" smtClean="0">
                <a:solidFill>
                  <a:srgbClr val="FFC000"/>
                </a:solidFill>
              </a:rPr>
              <a:t>Stejně tak u sourozenců zrcadlově ( i dvojčat)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23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Stranová predispozice odchylek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978624" cy="41148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 určitých stavů (</a:t>
            </a:r>
            <a:r>
              <a:rPr lang="cs-CZ" sz="2000" dirty="0" err="1" smtClean="0"/>
              <a:t>Turnerův</a:t>
            </a:r>
            <a:r>
              <a:rPr lang="cs-CZ" sz="2000" dirty="0" smtClean="0"/>
              <a:t> syndrom) výraznější dispozice ke změnám  v dermatoglyfice </a:t>
            </a:r>
            <a:r>
              <a:rPr lang="cs-CZ" sz="2000" dirty="0" smtClean="0">
                <a:solidFill>
                  <a:srgbClr val="FFC000"/>
                </a:solidFill>
              </a:rPr>
              <a:t>na straně levé </a:t>
            </a:r>
            <a:r>
              <a:rPr lang="cs-CZ" sz="2000" dirty="0" smtClean="0"/>
              <a:t>– asi podmíněno krevním zásobením.</a:t>
            </a:r>
          </a:p>
          <a:p>
            <a:r>
              <a:rPr lang="cs-CZ" sz="2000" dirty="0" smtClean="0"/>
              <a:t>U jiných chorob na straně pravé.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2113658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519</TotalTime>
  <Words>1595</Words>
  <Application>Microsoft Office PowerPoint</Application>
  <PresentationFormat>Předvádění na obrazovce (4:3)</PresentationFormat>
  <Paragraphs>155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Horizont</vt:lpstr>
      <vt:lpstr>Dermatoglyfika</vt:lpstr>
      <vt:lpstr>Vznik a využití papilárních linií (geneze)</vt:lpstr>
      <vt:lpstr>Vznik a využití papilárních linií (geneze)</vt:lpstr>
      <vt:lpstr>Vznik a využití papilárních linií (geneze)</vt:lpstr>
      <vt:lpstr>Vznik a využití papilárních linií (geneze)</vt:lpstr>
      <vt:lpstr>genetika</vt:lpstr>
      <vt:lpstr>Genetika – korelační studie</vt:lpstr>
      <vt:lpstr>Symetrie</vt:lpstr>
      <vt:lpstr>Stranová predispozice odchylek</vt:lpstr>
      <vt:lpstr>Snímek 10</vt:lpstr>
      <vt:lpstr>Distribuce prstových vzorů</vt:lpstr>
      <vt:lpstr>Ohybové rýhy na prstech a dlaních</vt:lpstr>
      <vt:lpstr>Perokresba dermatoglyfických změn u diastrofické dysplázie</vt:lpstr>
      <vt:lpstr>Ohybové rýhy dlaňové</vt:lpstr>
      <vt:lpstr>Ohybové rýhy dlaňové</vt:lpstr>
      <vt:lpstr>Struktura papilárního terénu dlaně</vt:lpstr>
      <vt:lpstr>Příklady aplikace dermatoglyfiky u systémových a končetinových vad</vt:lpstr>
      <vt:lpstr>VZORY HYPOTHENARU</vt:lpstr>
      <vt:lpstr>Žebříčkovité uspořádání (anglicky „ladder“)</vt:lpstr>
      <vt:lpstr>Geometrické znaky</vt:lpstr>
      <vt:lpstr>Geometrické znaky</vt:lpstr>
      <vt:lpstr>Hustota  papilárních linií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Jancova</dc:creator>
  <cp:lastModifiedBy>lektor</cp:lastModifiedBy>
  <cp:revision>91</cp:revision>
  <dcterms:created xsi:type="dcterms:W3CDTF">2012-11-27T12:58:03Z</dcterms:created>
  <dcterms:modified xsi:type="dcterms:W3CDTF">2015-12-07T21:22:51Z</dcterms:modified>
</cp:coreProperties>
</file>