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9.11.2015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9.11.2015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9.11.2015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9.11.2015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9.11.2015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9.11.2015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9.11.2015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9.11.2015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9.11.2015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9.11.2015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9.11.2015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9.11.2015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372200" y="5877272"/>
            <a:ext cx="2522141" cy="464687"/>
          </a:xfrm>
        </p:spPr>
        <p:txBody>
          <a:bodyPr/>
          <a:lstStyle/>
          <a:p>
            <a:r>
              <a:rPr lang="cs-CZ" dirty="0" smtClean="0"/>
              <a:t>Denisa Třešňáková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47664" y="1268760"/>
            <a:ext cx="6480720" cy="3528392"/>
          </a:xfrm>
        </p:spPr>
        <p:txBody>
          <a:bodyPr/>
          <a:lstStyle/>
          <a:p>
            <a:pPr marL="182880" indent="0" algn="ctr">
              <a:buNone/>
            </a:pPr>
            <a:r>
              <a:rPr lang="cs-CZ" sz="6600" dirty="0" smtClean="0"/>
              <a:t>KŘÍDOVÁ EXTINKCE DINOSAURŮ</a:t>
            </a:r>
            <a:endParaRPr lang="cs-CZ" sz="6600" dirty="0"/>
          </a:p>
        </p:txBody>
      </p:sp>
    </p:spTree>
    <p:extLst>
      <p:ext uri="{BB962C8B-B14F-4D97-AF65-F5344CB8AC3E}">
        <p14:creationId xmlns:p14="http://schemas.microsoft.com/office/powerpoint/2010/main" val="62889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6667143" cy="1649120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/>
              <a:t>Další teorie - nepodložené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87624" y="1772816"/>
            <a:ext cx="7200800" cy="4752528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cs-CZ" dirty="0"/>
              <a:t>z</a:t>
            </a:r>
            <a:r>
              <a:rPr lang="cs-CZ" dirty="0" smtClean="0"/>
              <a:t>vláštní nemoc – přirovnávána k pandemii</a:t>
            </a:r>
          </a:p>
          <a:p>
            <a:pPr>
              <a:buFontTx/>
              <a:buChar char="-"/>
            </a:pPr>
            <a:r>
              <a:rPr lang="cs-CZ" dirty="0"/>
              <a:t>z</a:t>
            </a:r>
            <a:r>
              <a:rPr lang="cs-CZ" dirty="0" smtClean="0"/>
              <a:t>ničili se sami – </a:t>
            </a:r>
            <a:r>
              <a:rPr lang="cs-CZ" dirty="0" err="1" smtClean="0"/>
              <a:t>bizardní</a:t>
            </a:r>
            <a:r>
              <a:rPr lang="cs-CZ" dirty="0" smtClean="0"/>
              <a:t> tvary, že nemohli dále přežít</a:t>
            </a:r>
          </a:p>
          <a:p>
            <a:pPr>
              <a:buFontTx/>
              <a:buChar char="-"/>
            </a:pPr>
            <a:r>
              <a:rPr lang="cs-CZ" dirty="0"/>
              <a:t>líhnutí mláďat jen jednoho pohlaví 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velká </a:t>
            </a:r>
            <a:r>
              <a:rPr lang="cs-CZ" dirty="0"/>
              <a:t>specializace (např. potravní) 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ochlazení podnebí-hypotéza sněhové koule</a:t>
            </a:r>
          </a:p>
          <a:p>
            <a:pPr>
              <a:buFontTx/>
              <a:buChar char="-"/>
            </a:pPr>
            <a:r>
              <a:rPr lang="cs-CZ" dirty="0" smtClean="0"/>
              <a:t>ztenčení </a:t>
            </a:r>
            <a:r>
              <a:rPr lang="cs-CZ" dirty="0"/>
              <a:t>vaječných skořápek 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neplodnost</a:t>
            </a:r>
            <a:r>
              <a:rPr lang="cs-CZ" dirty="0"/>
              <a:t> 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změny </a:t>
            </a:r>
            <a:r>
              <a:rPr lang="cs-CZ" dirty="0"/>
              <a:t>procentuálního obsahu kyslíku v atmosféře 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jed </a:t>
            </a:r>
            <a:r>
              <a:rPr lang="cs-CZ" dirty="0"/>
              <a:t>v nových druzích rostlin 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radiace </a:t>
            </a:r>
            <a:r>
              <a:rPr lang="cs-CZ" dirty="0"/>
              <a:t>ze supernovy nějaké sousední hvězdy 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434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19672" y="332656"/>
            <a:ext cx="6110064" cy="1143000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Velká pětka vymírání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11560" y="1340768"/>
            <a:ext cx="8280920" cy="5328592"/>
          </a:xfrm>
        </p:spPr>
        <p:txBody>
          <a:bodyPr>
            <a:normAutofit lnSpcReduction="10000"/>
          </a:bodyPr>
          <a:lstStyle/>
          <a:p>
            <a:r>
              <a:rPr lang="cs-CZ" u="sng" dirty="0"/>
              <a:t>Vymírání </a:t>
            </a:r>
            <a:r>
              <a:rPr lang="cs-CZ" u="sng" dirty="0" smtClean="0"/>
              <a:t>ordovik-silur</a:t>
            </a:r>
          </a:p>
          <a:p>
            <a:pPr marL="45720" indent="0">
              <a:buNone/>
            </a:pPr>
            <a:r>
              <a:rPr lang="cs-CZ" dirty="0" smtClean="0"/>
              <a:t>-</a:t>
            </a:r>
            <a:r>
              <a:rPr lang="cs-CZ" dirty="0"/>
              <a:t>před 440-450 miliony </a:t>
            </a:r>
            <a:r>
              <a:rPr lang="cs-CZ" dirty="0" smtClean="0"/>
              <a:t>let, záření gama</a:t>
            </a:r>
            <a:r>
              <a:rPr lang="cs-CZ" dirty="0"/>
              <a:t> a </a:t>
            </a:r>
            <a:r>
              <a:rPr lang="cs-CZ" dirty="0" smtClean="0"/>
              <a:t>vulkanismus</a:t>
            </a:r>
          </a:p>
          <a:p>
            <a:pPr marL="45720" indent="0">
              <a:buNone/>
            </a:pPr>
            <a:endParaRPr lang="cs-CZ" dirty="0"/>
          </a:p>
          <a:p>
            <a:r>
              <a:rPr lang="cs-CZ" u="sng" dirty="0"/>
              <a:t>Vymírání v pozdním </a:t>
            </a:r>
            <a:r>
              <a:rPr lang="cs-CZ" u="sng" dirty="0" smtClean="0"/>
              <a:t>devonu</a:t>
            </a:r>
          </a:p>
          <a:p>
            <a:pPr marL="45720" indent="0">
              <a:buNone/>
            </a:pPr>
            <a:r>
              <a:rPr lang="cs-CZ" dirty="0" smtClean="0"/>
              <a:t>-</a:t>
            </a:r>
            <a:r>
              <a:rPr lang="cs-CZ" dirty="0"/>
              <a:t>před 360-375 miliony </a:t>
            </a:r>
            <a:r>
              <a:rPr lang="cs-CZ" dirty="0" smtClean="0"/>
              <a:t>lety, globální </a:t>
            </a:r>
            <a:r>
              <a:rPr lang="cs-CZ" dirty="0"/>
              <a:t>ochlazování, vulkanismu </a:t>
            </a:r>
            <a:r>
              <a:rPr lang="cs-CZ" dirty="0" smtClean="0"/>
              <a:t>s nebo pád komety -&gt;</a:t>
            </a:r>
            <a:r>
              <a:rPr lang="cs-CZ" dirty="0"/>
              <a:t> </a:t>
            </a:r>
            <a:r>
              <a:rPr lang="cs-CZ" dirty="0" smtClean="0"/>
              <a:t>důsledkem pokles </a:t>
            </a:r>
            <a:r>
              <a:rPr lang="cs-CZ" dirty="0"/>
              <a:t>hladiny moří a pokles obsahu kyslíku v </a:t>
            </a:r>
            <a:r>
              <a:rPr lang="cs-CZ" dirty="0" smtClean="0"/>
              <a:t>oceánech</a:t>
            </a:r>
          </a:p>
          <a:p>
            <a:pPr marL="45720" indent="0">
              <a:buNone/>
            </a:pPr>
            <a:endParaRPr lang="cs-CZ" dirty="0" smtClean="0"/>
          </a:p>
          <a:p>
            <a:r>
              <a:rPr lang="cs-CZ" u="sng" dirty="0" smtClean="0"/>
              <a:t>Vymírání perm-trias</a:t>
            </a:r>
          </a:p>
          <a:p>
            <a:pPr marL="45720" indent="0">
              <a:buNone/>
            </a:pPr>
            <a:r>
              <a:rPr lang="cs-CZ" dirty="0" smtClean="0"/>
              <a:t>-před </a:t>
            </a:r>
            <a:r>
              <a:rPr lang="cs-CZ" dirty="0"/>
              <a:t>251 miliony </a:t>
            </a:r>
            <a:r>
              <a:rPr lang="cs-CZ" dirty="0" smtClean="0"/>
              <a:t>lety, </a:t>
            </a:r>
            <a:r>
              <a:rPr lang="cs-CZ" dirty="0"/>
              <a:t>masivní vulkanická </a:t>
            </a:r>
            <a:r>
              <a:rPr lang="cs-CZ" dirty="0" smtClean="0"/>
              <a:t>činnost -&gt;</a:t>
            </a:r>
            <a:r>
              <a:rPr lang="cs-CZ" dirty="0"/>
              <a:t>d</a:t>
            </a:r>
            <a:r>
              <a:rPr lang="cs-CZ" dirty="0" smtClean="0"/>
              <a:t>ůsledkem silné </a:t>
            </a:r>
            <a:r>
              <a:rPr lang="cs-CZ" dirty="0"/>
              <a:t>oteplení zemského povrchu, rapidní pokles kyslíku jak v atmosféře tak v oceánech, </a:t>
            </a:r>
            <a:r>
              <a:rPr lang="cs-CZ" dirty="0" smtClean="0"/>
              <a:t>pokles </a:t>
            </a:r>
            <a:r>
              <a:rPr lang="cs-CZ" dirty="0"/>
              <a:t>hladiny moří a vzrůst jejich salinity</a:t>
            </a:r>
          </a:p>
          <a:p>
            <a:pPr marL="45720" indent="0">
              <a:buNone/>
            </a:pPr>
            <a:r>
              <a:rPr lang="cs-CZ" dirty="0" smtClean="0"/>
              <a:t>-</a:t>
            </a:r>
            <a:r>
              <a:rPr lang="cs-CZ" dirty="0"/>
              <a:t>ústup </a:t>
            </a:r>
            <a:r>
              <a:rPr lang="cs-CZ" dirty="0" err="1"/>
              <a:t>synapsidů</a:t>
            </a:r>
            <a:r>
              <a:rPr lang="cs-CZ" dirty="0"/>
              <a:t>, přizpůsobení </a:t>
            </a:r>
            <a:r>
              <a:rPr lang="cs-CZ" dirty="0" err="1"/>
              <a:t>archosaurů</a:t>
            </a:r>
            <a:endParaRPr lang="cs-CZ" dirty="0"/>
          </a:p>
          <a:p>
            <a:pPr marL="4572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817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533456" cy="5937840"/>
          </a:xfrm>
        </p:spPr>
        <p:txBody>
          <a:bodyPr>
            <a:normAutofit/>
          </a:bodyPr>
          <a:lstStyle/>
          <a:p>
            <a:r>
              <a:rPr lang="cs-CZ" u="sng" dirty="0"/>
              <a:t>Vymírání </a:t>
            </a:r>
            <a:r>
              <a:rPr lang="cs-CZ" u="sng" dirty="0" smtClean="0"/>
              <a:t>trias-jura</a:t>
            </a:r>
          </a:p>
          <a:p>
            <a:pPr marL="45720" indent="0">
              <a:buNone/>
            </a:pPr>
            <a:r>
              <a:rPr lang="cs-CZ" dirty="0" smtClean="0"/>
              <a:t>-</a:t>
            </a:r>
            <a:r>
              <a:rPr lang="cs-CZ" dirty="0"/>
              <a:t>před 205 miliony </a:t>
            </a:r>
            <a:r>
              <a:rPr lang="cs-CZ" dirty="0" smtClean="0"/>
              <a:t>let</a:t>
            </a:r>
          </a:p>
          <a:p>
            <a:pPr marL="45720" indent="0">
              <a:buNone/>
            </a:pPr>
            <a:r>
              <a:rPr lang="cs-CZ" dirty="0" smtClean="0"/>
              <a:t>-gradující změny </a:t>
            </a:r>
            <a:r>
              <a:rPr lang="cs-CZ" dirty="0"/>
              <a:t>klimatu, </a:t>
            </a:r>
            <a:r>
              <a:rPr lang="cs-CZ" dirty="0" smtClean="0"/>
              <a:t>fluktuace hladiny </a:t>
            </a:r>
            <a:r>
              <a:rPr lang="cs-CZ" dirty="0"/>
              <a:t>moří, </a:t>
            </a:r>
            <a:r>
              <a:rPr lang="cs-CZ" dirty="0" smtClean="0"/>
              <a:t>vulkanismus </a:t>
            </a:r>
            <a:r>
              <a:rPr lang="cs-CZ" dirty="0"/>
              <a:t>nebo </a:t>
            </a:r>
            <a:r>
              <a:rPr lang="cs-CZ" dirty="0" smtClean="0"/>
              <a:t>asteroid</a:t>
            </a:r>
            <a:endParaRPr lang="cs-CZ" dirty="0"/>
          </a:p>
          <a:p>
            <a:pPr>
              <a:buFontTx/>
              <a:buChar char="-"/>
            </a:pPr>
            <a:r>
              <a:rPr lang="cs-CZ" dirty="0" smtClean="0"/>
              <a:t>vymizela </a:t>
            </a:r>
            <a:r>
              <a:rPr lang="cs-CZ" dirty="0"/>
              <a:t>většina nedinosauřích </a:t>
            </a:r>
            <a:r>
              <a:rPr lang="cs-CZ" dirty="0" err="1"/>
              <a:t>archosaurů</a:t>
            </a:r>
            <a:r>
              <a:rPr lang="cs-CZ" dirty="0"/>
              <a:t> a také většina </a:t>
            </a:r>
            <a:r>
              <a:rPr lang="cs-CZ" dirty="0" err="1"/>
              <a:t>synapsidů</a:t>
            </a:r>
            <a:r>
              <a:rPr lang="cs-CZ" dirty="0"/>
              <a:t>, z nichž přežili jen </a:t>
            </a:r>
            <a:r>
              <a:rPr lang="cs-CZ" dirty="0" smtClean="0"/>
              <a:t>savci</a:t>
            </a:r>
          </a:p>
          <a:p>
            <a:pPr>
              <a:buFontTx/>
              <a:buChar char="-"/>
            </a:pPr>
            <a:endParaRPr lang="cs-CZ" dirty="0"/>
          </a:p>
          <a:p>
            <a:r>
              <a:rPr lang="cs-CZ" u="sng" dirty="0"/>
              <a:t>Vymírání </a:t>
            </a:r>
            <a:r>
              <a:rPr lang="cs-CZ" u="sng" dirty="0" smtClean="0"/>
              <a:t>křída-paleogén</a:t>
            </a:r>
          </a:p>
          <a:p>
            <a:pPr marL="45720" indent="0">
              <a:buNone/>
            </a:pPr>
            <a:r>
              <a:rPr lang="cs-CZ" dirty="0" smtClean="0"/>
              <a:t>- </a:t>
            </a:r>
            <a:r>
              <a:rPr lang="cs-CZ" dirty="0"/>
              <a:t>označované také jako </a:t>
            </a:r>
            <a:r>
              <a:rPr lang="cs-CZ" dirty="0" smtClean="0"/>
              <a:t>K-T</a:t>
            </a:r>
            <a:r>
              <a:rPr lang="cs-CZ" dirty="0"/>
              <a:t> událost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před </a:t>
            </a:r>
            <a:r>
              <a:rPr lang="cs-CZ" dirty="0"/>
              <a:t>65,5 miliony </a:t>
            </a:r>
            <a:r>
              <a:rPr lang="cs-CZ" dirty="0" smtClean="0"/>
              <a:t>lety</a:t>
            </a:r>
          </a:p>
          <a:p>
            <a:pPr>
              <a:buFontTx/>
              <a:buChar char="-"/>
            </a:pPr>
            <a:r>
              <a:rPr lang="cs-CZ" dirty="0"/>
              <a:t>v</a:t>
            </a:r>
            <a:r>
              <a:rPr lang="cs-CZ" dirty="0" smtClean="0"/>
              <a:t>yhynutí všech druhů </a:t>
            </a:r>
            <a:r>
              <a:rPr lang="cs-CZ" dirty="0"/>
              <a:t>neptačích </a:t>
            </a:r>
            <a:r>
              <a:rPr lang="cs-CZ" dirty="0" smtClean="0"/>
              <a:t>dinosaurů, pterosaurů a amonitů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257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59832" y="260648"/>
            <a:ext cx="2725688" cy="1143000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PŘÍČINY?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708480" y="1052736"/>
            <a:ext cx="7344816" cy="511256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cs-CZ" sz="2400" dirty="0" smtClean="0"/>
              <a:t>1. DOPAD ASTEROIDU</a:t>
            </a:r>
          </a:p>
          <a:p>
            <a:pPr>
              <a:buFontTx/>
              <a:buChar char="-"/>
            </a:pPr>
            <a:r>
              <a:rPr lang="cs-CZ" sz="2400" dirty="0" smtClean="0"/>
              <a:t>do </a:t>
            </a:r>
            <a:r>
              <a:rPr lang="cs-CZ" sz="2400" dirty="0"/>
              <a:t>oceánu a pravděpodobně </a:t>
            </a:r>
            <a:r>
              <a:rPr lang="cs-CZ" sz="2400" dirty="0" smtClean="0"/>
              <a:t>způsobil silné</a:t>
            </a:r>
            <a:r>
              <a:rPr lang="cs-CZ" sz="2400" dirty="0"/>
              <a:t> </a:t>
            </a:r>
            <a:r>
              <a:rPr lang="cs-CZ" sz="2400" dirty="0" smtClean="0"/>
              <a:t>tsunami</a:t>
            </a:r>
          </a:p>
          <a:p>
            <a:pPr>
              <a:buFontTx/>
              <a:buChar char="-"/>
            </a:pPr>
            <a:r>
              <a:rPr lang="cs-CZ" sz="2400" dirty="0"/>
              <a:t>několik asteroidů, které dopadly na Zemi v krátkém sledu za </a:t>
            </a:r>
            <a:r>
              <a:rPr lang="cs-CZ" sz="2400" dirty="0" smtClean="0"/>
              <a:t>sebou</a:t>
            </a:r>
          </a:p>
          <a:p>
            <a:pPr>
              <a:buFontTx/>
              <a:buChar char="-"/>
            </a:pPr>
            <a:r>
              <a:rPr lang="cs-CZ" sz="2400" dirty="0" smtClean="0"/>
              <a:t>poloostrov </a:t>
            </a:r>
            <a:r>
              <a:rPr lang="cs-CZ" sz="2400" dirty="0" err="1"/>
              <a:t>Yucatán</a:t>
            </a:r>
            <a:r>
              <a:rPr lang="cs-CZ" sz="2400" dirty="0"/>
              <a:t>, kde po něm zůstal kráter nazvaný </a:t>
            </a:r>
            <a:r>
              <a:rPr lang="cs-CZ" sz="2400" dirty="0" err="1" smtClean="0"/>
              <a:t>Chicxulub</a:t>
            </a:r>
            <a:endParaRPr lang="cs-CZ" sz="2400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3789040"/>
            <a:ext cx="5019425" cy="2825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29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4957936" cy="1143000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/>
              <a:t>Dopad asteroidu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83568" y="1346354"/>
            <a:ext cx="7920880" cy="5544616"/>
          </a:xfrm>
        </p:spPr>
        <p:txBody>
          <a:bodyPr/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cs-CZ" dirty="0"/>
              <a:t>Důsledky: </a:t>
            </a:r>
            <a:endParaRPr lang="cs-CZ" dirty="0" smtClean="0"/>
          </a:p>
          <a:p>
            <a:pPr>
              <a:lnSpc>
                <a:spcPct val="150000"/>
              </a:lnSpc>
              <a:buFontTx/>
              <a:buChar char="-"/>
            </a:pPr>
            <a:r>
              <a:rPr lang="cs-CZ" dirty="0" smtClean="0"/>
              <a:t>mračna </a:t>
            </a:r>
            <a:r>
              <a:rPr lang="cs-CZ" dirty="0"/>
              <a:t>prachu, která znemožnila přístup slunečního záření na zemský povrch po dobu až jednoho roku -&gt; drastické poškození </a:t>
            </a:r>
            <a:r>
              <a:rPr lang="cs-CZ" dirty="0" smtClean="0"/>
              <a:t>vegetace a fytoplanktonu závislého na fotosyntéze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cs-CZ" dirty="0"/>
              <a:t>p</a:t>
            </a:r>
            <a:r>
              <a:rPr lang="cs-CZ" dirty="0" smtClean="0"/>
              <a:t>ři </a:t>
            </a:r>
            <a:r>
              <a:rPr lang="cs-CZ" dirty="0"/>
              <a:t>dopadu </a:t>
            </a:r>
            <a:r>
              <a:rPr lang="cs-CZ" dirty="0" smtClean="0"/>
              <a:t>byly </a:t>
            </a:r>
            <a:r>
              <a:rPr lang="cs-CZ" dirty="0"/>
              <a:t>do zemské atmosféry vyvrženy velké kusy hornin. Ty </a:t>
            </a:r>
            <a:r>
              <a:rPr lang="cs-CZ" dirty="0" smtClean="0"/>
              <a:t>při </a:t>
            </a:r>
            <a:r>
              <a:rPr lang="cs-CZ" dirty="0"/>
              <a:t>zpětném průletu atmosférou vyvolaly silnou tepelnou vlnu a velmi intenzivní </a:t>
            </a:r>
            <a:r>
              <a:rPr lang="cs-CZ" dirty="0" smtClean="0"/>
              <a:t>infračervené záření s</a:t>
            </a:r>
            <a:r>
              <a:rPr lang="cs-CZ" dirty="0"/>
              <a:t> délkou trvání několika </a:t>
            </a:r>
            <a:r>
              <a:rPr lang="cs-CZ" dirty="0" smtClean="0"/>
              <a:t>hodin -&gt; zabití všeho živého</a:t>
            </a:r>
          </a:p>
          <a:p>
            <a:pPr>
              <a:lnSpc>
                <a:spcPct val="150000"/>
              </a:lnSpc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874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r>
              <a:rPr lang="cs-CZ" dirty="0" smtClean="0"/>
              <a:t>2. VULKANISMUS</a:t>
            </a:r>
          </a:p>
          <a:p>
            <a:pPr>
              <a:buFontTx/>
              <a:buChar char="-"/>
            </a:pPr>
            <a:r>
              <a:rPr lang="cs-CZ" dirty="0" smtClean="0"/>
              <a:t>na </a:t>
            </a:r>
            <a:r>
              <a:rPr lang="cs-CZ" dirty="0"/>
              <a:t>konci křídy probíhala silná sopečná činnost v </a:t>
            </a:r>
            <a:r>
              <a:rPr lang="cs-CZ" dirty="0" err="1"/>
              <a:t>Dekánské</a:t>
            </a:r>
            <a:r>
              <a:rPr lang="cs-CZ" dirty="0"/>
              <a:t> </a:t>
            </a:r>
            <a:r>
              <a:rPr lang="cs-CZ" dirty="0" smtClean="0"/>
              <a:t>plošině </a:t>
            </a:r>
            <a:r>
              <a:rPr lang="cs-CZ" dirty="0"/>
              <a:t> v Indii, jíž vznikly </a:t>
            </a:r>
            <a:r>
              <a:rPr lang="cs-CZ" dirty="0" smtClean="0"/>
              <a:t>tzv.</a:t>
            </a:r>
            <a:r>
              <a:rPr lang="cs-CZ" u="sng" dirty="0" smtClean="0"/>
              <a:t> </a:t>
            </a:r>
            <a:r>
              <a:rPr lang="cs-CZ" dirty="0" smtClean="0"/>
              <a:t>Dekanské trapy</a:t>
            </a:r>
          </a:p>
          <a:p>
            <a:pPr>
              <a:buFontTx/>
              <a:buChar char="-"/>
            </a:pPr>
            <a:r>
              <a:rPr lang="cs-CZ" dirty="0" smtClean="0"/>
              <a:t>Dopad asteroidu mohl uvést sopečnou činnost ,,do chodu‘‘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3086008"/>
            <a:ext cx="3752850" cy="3374994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476" y="3086007"/>
            <a:ext cx="4499992" cy="3374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25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3949824" cy="1143000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/>
              <a:t>Vulkanismus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043608" y="1772816"/>
            <a:ext cx="6984776" cy="4320480"/>
          </a:xfrm>
        </p:spPr>
        <p:txBody>
          <a:bodyPr/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cs-CZ" dirty="0"/>
              <a:t>Důsledky: masivní uvolnění prachových částic do vzduchu a vznik sirnatých aerosolů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cs-CZ" dirty="0"/>
              <a:t>zamezení přístupu slunečního záření a tím snížení schopnosti </a:t>
            </a:r>
            <a:r>
              <a:rPr lang="cs-CZ" dirty="0" err="1" smtClean="0"/>
              <a:t>fotosyntetizovat</a:t>
            </a:r>
            <a:endParaRPr lang="cs-CZ" dirty="0" smtClean="0"/>
          </a:p>
          <a:p>
            <a:pPr>
              <a:lnSpc>
                <a:spcPct val="150000"/>
              </a:lnSpc>
              <a:buFontTx/>
              <a:buChar char="-"/>
            </a:pPr>
            <a:r>
              <a:rPr lang="cs-CZ" dirty="0" smtClean="0"/>
              <a:t>Způsobení vysokých emisí </a:t>
            </a:r>
            <a:r>
              <a:rPr lang="cs-CZ" dirty="0"/>
              <a:t>oxidu uhličitého </a:t>
            </a:r>
            <a:r>
              <a:rPr lang="cs-CZ" dirty="0" smtClean="0"/>
              <a:t>a skleníkový </a:t>
            </a:r>
            <a:r>
              <a:rPr lang="cs-CZ" dirty="0"/>
              <a:t>efekt</a:t>
            </a:r>
            <a:endParaRPr lang="cs-CZ" dirty="0"/>
          </a:p>
          <a:p>
            <a:pPr marL="4572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658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r>
              <a:rPr lang="cs-CZ" dirty="0" smtClean="0"/>
              <a:t>3. POKLES MOŘSKÉ HLADINY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cs-CZ" dirty="0" smtClean="0"/>
              <a:t>došlo </a:t>
            </a:r>
            <a:r>
              <a:rPr lang="cs-CZ" dirty="0"/>
              <a:t>k </a:t>
            </a:r>
            <a:r>
              <a:rPr lang="cs-CZ" dirty="0" smtClean="0"/>
              <a:t>regresi</a:t>
            </a:r>
            <a:r>
              <a:rPr lang="cs-CZ" dirty="0"/>
              <a:t> </a:t>
            </a:r>
            <a:r>
              <a:rPr lang="cs-CZ" dirty="0" smtClean="0"/>
              <a:t>- poklesu </a:t>
            </a:r>
            <a:r>
              <a:rPr lang="cs-CZ" dirty="0"/>
              <a:t>hladiny </a:t>
            </a:r>
            <a:r>
              <a:rPr lang="cs-CZ" dirty="0" smtClean="0"/>
              <a:t>moře -&gt; </a:t>
            </a:r>
            <a:r>
              <a:rPr lang="cs-CZ" dirty="0"/>
              <a:t>ke snížení tektonické aktivity </a:t>
            </a:r>
            <a:r>
              <a:rPr lang="cs-CZ" dirty="0" err="1"/>
              <a:t>středooceánských</a:t>
            </a:r>
            <a:r>
              <a:rPr lang="cs-CZ" dirty="0"/>
              <a:t> hřbetů a ty </a:t>
            </a:r>
            <a:r>
              <a:rPr lang="cs-CZ" dirty="0" smtClean="0"/>
              <a:t>pod </a:t>
            </a:r>
            <a:r>
              <a:rPr lang="cs-CZ" dirty="0"/>
              <a:t>svou vlastní vahou </a:t>
            </a:r>
            <a:r>
              <a:rPr lang="cs-CZ" dirty="0" smtClean="0"/>
              <a:t>poklesly</a:t>
            </a:r>
          </a:p>
          <a:p>
            <a:pPr>
              <a:buFontTx/>
              <a:buChar char="-"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0" y="2924944"/>
            <a:ext cx="5715000" cy="3448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22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/>
              <a:t>Pokles mořské hladiny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755576" y="1556792"/>
            <a:ext cx="7120880" cy="4482832"/>
          </a:xfrm>
        </p:spPr>
        <p:txBody>
          <a:bodyPr/>
          <a:lstStyle/>
          <a:p>
            <a:pPr marL="45720" indent="0">
              <a:lnSpc>
                <a:spcPct val="150000"/>
              </a:lnSpc>
              <a:buNone/>
            </a:pPr>
            <a:r>
              <a:rPr lang="cs-CZ" dirty="0" smtClean="0"/>
              <a:t>-důsledky: </a:t>
            </a:r>
            <a:endParaRPr lang="cs-CZ" dirty="0"/>
          </a:p>
          <a:p>
            <a:pPr marL="45720" indent="0">
              <a:lnSpc>
                <a:spcPct val="150000"/>
              </a:lnSpc>
              <a:buNone/>
            </a:pPr>
            <a:r>
              <a:rPr lang="cs-CZ" dirty="0" smtClean="0"/>
              <a:t>- silné </a:t>
            </a:r>
            <a:r>
              <a:rPr lang="cs-CZ" dirty="0"/>
              <a:t>snížení hladiny by zřejmě vedlo ke snížení plochy kontinentálního </a:t>
            </a:r>
            <a:r>
              <a:rPr lang="cs-CZ" dirty="0" smtClean="0"/>
              <a:t>šelfu</a:t>
            </a:r>
            <a:r>
              <a:rPr lang="cs-CZ" dirty="0"/>
              <a:t> </a:t>
            </a:r>
            <a:r>
              <a:rPr lang="cs-CZ" dirty="0" smtClean="0"/>
              <a:t>– druhově velmi bohatý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cs-CZ" dirty="0" smtClean="0"/>
              <a:t>- Vyvolání klimatické změny -&gt; narušení pravidelných směrů </a:t>
            </a:r>
            <a:r>
              <a:rPr lang="cs-CZ" dirty="0"/>
              <a:t>větrů a oceánských </a:t>
            </a:r>
            <a:r>
              <a:rPr lang="cs-CZ" dirty="0" smtClean="0"/>
              <a:t>proudů -&gt; </a:t>
            </a:r>
            <a:r>
              <a:rPr lang="cs-CZ" dirty="0"/>
              <a:t>s</a:t>
            </a:r>
            <a:r>
              <a:rPr lang="cs-CZ" dirty="0" smtClean="0"/>
              <a:t>nížení albeda (</a:t>
            </a:r>
            <a:r>
              <a:rPr lang="cs-CZ" dirty="0"/>
              <a:t>míra odrazivosti) zemského povrchu </a:t>
            </a:r>
            <a:r>
              <a:rPr lang="cs-CZ" dirty="0" smtClean="0"/>
              <a:t>-&gt; zvýšení teploty</a:t>
            </a:r>
          </a:p>
          <a:p>
            <a:pPr marL="4572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802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62</TotalTime>
  <Words>202</Words>
  <Application>Microsoft Office PowerPoint</Application>
  <PresentationFormat>Předvádění na obrazovce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Aerodynamika</vt:lpstr>
      <vt:lpstr>KŘÍDOVÁ EXTINKCE DINOSAURŮ</vt:lpstr>
      <vt:lpstr>Velká pětka vymírání</vt:lpstr>
      <vt:lpstr>Prezentace aplikace PowerPoint</vt:lpstr>
      <vt:lpstr>PŘÍČINY?</vt:lpstr>
      <vt:lpstr>Dopad asteroidu</vt:lpstr>
      <vt:lpstr>Prezentace aplikace PowerPoint</vt:lpstr>
      <vt:lpstr>Vulkanismus</vt:lpstr>
      <vt:lpstr>Prezentace aplikace PowerPoint</vt:lpstr>
      <vt:lpstr>Pokles mořské hladiny</vt:lpstr>
      <vt:lpstr>Další teorie - nepodložené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KŘÍDOVÁ EXTINKCE DINOSAURŮ</dc:title>
  <dc:creator>Deniska</dc:creator>
  <cp:lastModifiedBy>Deniska</cp:lastModifiedBy>
  <cp:revision>7</cp:revision>
  <dcterms:created xsi:type="dcterms:W3CDTF">2015-11-09T09:55:12Z</dcterms:created>
  <dcterms:modified xsi:type="dcterms:W3CDTF">2015-11-09T11:21:53Z</dcterms:modified>
</cp:coreProperties>
</file>